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5" r:id="rId1"/>
  </p:sldMasterIdLst>
  <p:notesMasterIdLst>
    <p:notesMasterId r:id="rId85"/>
  </p:notesMasterIdLst>
  <p:handoutMasterIdLst>
    <p:handoutMasterId r:id="rId86"/>
  </p:handoutMasterIdLst>
  <p:sldIdLst>
    <p:sldId id="2147470072" r:id="rId2"/>
    <p:sldId id="2147470073" r:id="rId3"/>
    <p:sldId id="2147472184" r:id="rId4"/>
    <p:sldId id="2147472231" r:id="rId5"/>
    <p:sldId id="2147474989" r:id="rId6"/>
    <p:sldId id="2147472180" r:id="rId7"/>
    <p:sldId id="2147474990" r:id="rId8"/>
    <p:sldId id="2147470119" r:id="rId9"/>
    <p:sldId id="2147475035" r:id="rId10"/>
    <p:sldId id="2147474992" r:id="rId11"/>
    <p:sldId id="2147474993" r:id="rId12"/>
    <p:sldId id="2147474994" r:id="rId13"/>
    <p:sldId id="2147470076" r:id="rId14"/>
    <p:sldId id="2147475016" r:id="rId15"/>
    <p:sldId id="2147475012" r:id="rId16"/>
    <p:sldId id="2147472223" r:id="rId17"/>
    <p:sldId id="2147472224" r:id="rId18"/>
    <p:sldId id="2147472226" r:id="rId19"/>
    <p:sldId id="2147475011" r:id="rId20"/>
    <p:sldId id="2147474995" r:id="rId21"/>
    <p:sldId id="2147470086" r:id="rId22"/>
    <p:sldId id="2147475017" r:id="rId23"/>
    <p:sldId id="2147472183" r:id="rId24"/>
    <p:sldId id="2147470134" r:id="rId25"/>
    <p:sldId id="2147470093" r:id="rId26"/>
    <p:sldId id="2147472142" r:id="rId27"/>
    <p:sldId id="2147470106" r:id="rId28"/>
    <p:sldId id="2147475014" r:id="rId29"/>
    <p:sldId id="2147470094" r:id="rId30"/>
    <p:sldId id="2147475022" r:id="rId31"/>
    <p:sldId id="2147475021" r:id="rId32"/>
    <p:sldId id="2147475045" r:id="rId33"/>
    <p:sldId id="2147475025" r:id="rId34"/>
    <p:sldId id="2147475026" r:id="rId35"/>
    <p:sldId id="2147475027" r:id="rId36"/>
    <p:sldId id="2147474999" r:id="rId37"/>
    <p:sldId id="2147475028" r:id="rId38"/>
    <p:sldId id="2147475055" r:id="rId39"/>
    <p:sldId id="2147475029" r:id="rId40"/>
    <p:sldId id="2147475030" r:id="rId41"/>
    <p:sldId id="2147475031" r:id="rId42"/>
    <p:sldId id="2147475038" r:id="rId43"/>
    <p:sldId id="2147470085" r:id="rId44"/>
    <p:sldId id="2147474982" r:id="rId45"/>
    <p:sldId id="2147475039" r:id="rId46"/>
    <p:sldId id="2147475037" r:id="rId47"/>
    <p:sldId id="2147475040" r:id="rId48"/>
    <p:sldId id="2147475034" r:id="rId49"/>
    <p:sldId id="2147475041" r:id="rId50"/>
    <p:sldId id="2147475042" r:id="rId51"/>
    <p:sldId id="2147475043" r:id="rId52"/>
    <p:sldId id="2147475044" r:id="rId53"/>
    <p:sldId id="2147475000" r:id="rId54"/>
    <p:sldId id="2147474961" r:id="rId55"/>
    <p:sldId id="2147474962" r:id="rId56"/>
    <p:sldId id="2147474974" r:id="rId57"/>
    <p:sldId id="2147470114" r:id="rId58"/>
    <p:sldId id="2147470115" r:id="rId59"/>
    <p:sldId id="2147470113" r:id="rId60"/>
    <p:sldId id="2147475002" r:id="rId61"/>
    <p:sldId id="2147470111" r:id="rId62"/>
    <p:sldId id="2147470138" r:id="rId63"/>
    <p:sldId id="2147470135" r:id="rId64"/>
    <p:sldId id="2147470117" r:id="rId65"/>
    <p:sldId id="2147475003" r:id="rId66"/>
    <p:sldId id="2147475004" r:id="rId67"/>
    <p:sldId id="2147475056" r:id="rId68"/>
    <p:sldId id="2147475006" r:id="rId69"/>
    <p:sldId id="2147475007" r:id="rId70"/>
    <p:sldId id="2147475008" r:id="rId71"/>
    <p:sldId id="2147470120" r:id="rId72"/>
    <p:sldId id="2147475009" r:id="rId73"/>
    <p:sldId id="2147470121" r:id="rId74"/>
    <p:sldId id="2147475010" r:id="rId75"/>
    <p:sldId id="2147470124" r:id="rId76"/>
    <p:sldId id="383" r:id="rId77"/>
    <p:sldId id="2147470127" r:id="rId78"/>
    <p:sldId id="2147472174" r:id="rId79"/>
    <p:sldId id="2147470125" r:id="rId80"/>
    <p:sldId id="2147475051" r:id="rId81"/>
    <p:sldId id="2147475052" r:id="rId82"/>
    <p:sldId id="2147475054" r:id="rId83"/>
    <p:sldId id="361" r:id="rId84"/>
  </p:sldIdLst>
  <p:sldSz cx="12192000" cy="6858000"/>
  <p:notesSz cx="6858000" cy="9144000"/>
  <p:embeddedFontLst>
    <p:embeddedFont>
      <p:font typeface="Public Sans" pitchFamily="2" charset="0"/>
      <p:regular r:id="rId87"/>
      <p:bold r:id="rId88"/>
      <p:italic r:id="rId89"/>
      <p:boldItalic r:id="rId90"/>
    </p:embeddedFont>
    <p:embeddedFont>
      <p:font typeface="Public Sans Light" pitchFamily="2" charset="0"/>
      <p:regular r:id="rId91"/>
      <p:italic r:id="rId92"/>
    </p:embeddedFont>
    <p:embeddedFont>
      <p:font typeface="Segoe UI" panose="020B0502040204020203" pitchFamily="34" charset="0"/>
      <p:regular r:id="rId93"/>
      <p:bold r:id="rId94"/>
      <p:italic r:id="rId95"/>
      <p:boldItalic r:id="rId9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id="{FB48F534-E02F-46C3-AFF2-D37F4D0A1908}">
          <p14:sldIdLst>
            <p14:sldId id="2147470072"/>
            <p14:sldId id="2147470073"/>
            <p14:sldId id="2147472184"/>
            <p14:sldId id="2147472231"/>
            <p14:sldId id="2147474989"/>
            <p14:sldId id="2147472180"/>
            <p14:sldId id="2147474990"/>
            <p14:sldId id="2147470119"/>
            <p14:sldId id="2147475035"/>
            <p14:sldId id="2147474992"/>
            <p14:sldId id="2147474993"/>
            <p14:sldId id="2147474994"/>
          </p14:sldIdLst>
        </p14:section>
        <p14:section name="Part A: Strategy overview and measuring impact" id="{2B1778A2-F298-4889-948C-4760E72922CB}">
          <p14:sldIdLst>
            <p14:sldId id="2147470076"/>
            <p14:sldId id="2147475016"/>
            <p14:sldId id="2147475012"/>
            <p14:sldId id="2147472223"/>
            <p14:sldId id="2147472224"/>
            <p14:sldId id="2147472226"/>
            <p14:sldId id="2147475011"/>
            <p14:sldId id="2147474995"/>
            <p14:sldId id="2147470086"/>
            <p14:sldId id="2147475017"/>
            <p14:sldId id="2147472183"/>
            <p14:sldId id="2147470134"/>
          </p14:sldIdLst>
        </p14:section>
        <p14:section name="Part B: Implementing the strategy and technique options" id="{3411F1E6-A0E9-477D-8366-9451F314A6E1}">
          <p14:sldIdLst>
            <p14:sldId id="2147470093"/>
            <p14:sldId id="2147472142"/>
            <p14:sldId id="2147470106"/>
            <p14:sldId id="2147475014"/>
            <p14:sldId id="2147470094"/>
            <p14:sldId id="2147475022"/>
            <p14:sldId id="2147475021"/>
            <p14:sldId id="2147475045"/>
            <p14:sldId id="2147475025"/>
            <p14:sldId id="2147475026"/>
            <p14:sldId id="2147475027"/>
            <p14:sldId id="2147474999"/>
            <p14:sldId id="2147475028"/>
            <p14:sldId id="2147475055"/>
            <p14:sldId id="2147475029"/>
            <p14:sldId id="2147475030"/>
            <p14:sldId id="2147475031"/>
            <p14:sldId id="2147475038"/>
            <p14:sldId id="2147470085"/>
            <p14:sldId id="2147474982"/>
            <p14:sldId id="2147475039"/>
            <p14:sldId id="2147475037"/>
            <p14:sldId id="2147475040"/>
            <p14:sldId id="2147475034"/>
            <p14:sldId id="2147475041"/>
            <p14:sldId id="2147475042"/>
            <p14:sldId id="2147475043"/>
            <p14:sldId id="2147475044"/>
            <p14:sldId id="2147475000"/>
            <p14:sldId id="2147474961"/>
            <p14:sldId id="2147474962"/>
            <p14:sldId id="2147474974"/>
            <p14:sldId id="2147470114"/>
            <p14:sldId id="2147470115"/>
            <p14:sldId id="2147470113"/>
            <p14:sldId id="2147475002"/>
            <p14:sldId id="2147470111"/>
            <p14:sldId id="2147470138"/>
            <p14:sldId id="2147470135"/>
            <p14:sldId id="2147470117"/>
            <p14:sldId id="2147475003"/>
            <p14:sldId id="2147475004"/>
            <p14:sldId id="2147475056"/>
            <p14:sldId id="2147475006"/>
            <p14:sldId id="2147475007"/>
            <p14:sldId id="2147475008"/>
            <p14:sldId id="2147470120"/>
            <p14:sldId id="2147475009"/>
            <p14:sldId id="2147470121"/>
            <p14:sldId id="2147475010"/>
            <p14:sldId id="2147470124"/>
            <p14:sldId id="383"/>
            <p14:sldId id="2147470127"/>
            <p14:sldId id="2147472174"/>
            <p14:sldId id="2147470125"/>
            <p14:sldId id="2147475051"/>
            <p14:sldId id="2147475052"/>
            <p14:sldId id="2147475054"/>
            <p14:sldId id="361"/>
          </p14:sldIdLst>
        </p14:section>
      </p14:sectionLst>
    </p:ext>
    <p:ext uri="{EFAFB233-063F-42B5-8137-9DF3F51BA10A}">
      <p15:sldGuideLst xmlns:p15="http://schemas.microsoft.com/office/powerpoint/2012/main">
        <p15:guide id="1" orient="horz" pos="1117" userDrawn="1">
          <p15:clr>
            <a:srgbClr val="A4A3A4"/>
          </p15:clr>
        </p15:guide>
        <p15:guide id="2" pos="746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31B"/>
    <a:srgbClr val="FFCE99"/>
    <a:srgbClr val="CBEDFD"/>
    <a:srgbClr val="002664"/>
    <a:srgbClr val="00296C"/>
    <a:srgbClr val="0046B8"/>
    <a:srgbClr val="CDD3D6"/>
    <a:srgbClr val="FFFFFF"/>
    <a:srgbClr val="000000"/>
    <a:srgbClr val="A1C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090A78-458D-4D8F-A355-29DBC74434BA}" v="8" dt="2025-04-10T23:43:07.387"/>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954" y="102"/>
      </p:cViewPr>
      <p:guideLst>
        <p:guide orient="horz" pos="1117"/>
        <p:guide pos="7469"/>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microsoft.com/office/2018/10/relationships/authors" Target="authors.xml"/><Relationship Id="rId5" Type="http://schemas.openxmlformats.org/officeDocument/2006/relationships/slide" Target="slides/slide4.xml"/><Relationship Id="rId90" Type="http://schemas.openxmlformats.org/officeDocument/2006/relationships/font" Target="fonts/font4.fntdata"/><Relationship Id="rId95" Type="http://schemas.openxmlformats.org/officeDocument/2006/relationships/font" Target="fonts/font9.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2.fntdata"/><Relationship Id="rId91" Type="http://schemas.openxmlformats.org/officeDocument/2006/relationships/font" Target="fonts/font5.fntdata"/><Relationship Id="rId96"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94" Type="http://schemas.openxmlformats.org/officeDocument/2006/relationships/font" Target="fonts/font8.fntdata"/><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7.fntdata"/><Relationship Id="rId98" Type="http://schemas.openxmlformats.org/officeDocument/2006/relationships/viewProps" Target="view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Number of ideas recalled from text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val>
            <c:numRef>
              <c:f>Sheet1!$A$2:$C$2</c:f>
              <c:numCache>
                <c:formatCode>General</c:formatCode>
                <c:ptCount val="3"/>
                <c:pt idx="0">
                  <c:v>2.82</c:v>
                </c:pt>
                <c:pt idx="1">
                  <c:v>2.65</c:v>
                </c:pt>
                <c:pt idx="2">
                  <c:v>5.85</c:v>
                </c:pt>
              </c:numCache>
            </c:numRef>
          </c:val>
          <c:extLst>
            <c:ext xmlns:c16="http://schemas.microsoft.com/office/drawing/2014/chart" uri="{C3380CC4-5D6E-409C-BE32-E72D297353CC}">
              <c16:uniqueId val="{00000000-8E4A-45EB-A979-A5D0A4709F1A}"/>
            </c:ext>
          </c:extLst>
        </c:ser>
        <c:dLbls>
          <c:showLegendKey val="0"/>
          <c:showVal val="0"/>
          <c:showCatName val="0"/>
          <c:showSerName val="0"/>
          <c:showPercent val="0"/>
          <c:showBubbleSize val="0"/>
        </c:dLbls>
        <c:gapWidth val="219"/>
        <c:overlap val="-27"/>
        <c:axId val="1627036287"/>
        <c:axId val="1627033887"/>
      </c:barChart>
      <c:catAx>
        <c:axId val="16270362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7033887"/>
        <c:crosses val="autoZero"/>
        <c:auto val="1"/>
        <c:lblAlgn val="ctr"/>
        <c:lblOffset val="100"/>
        <c:noMultiLvlLbl val="0"/>
      </c:catAx>
      <c:valAx>
        <c:axId val="16270338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270362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E0990B-16A1-43B7-9F45-6068014EB999}"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AU"/>
        </a:p>
      </dgm:t>
    </dgm:pt>
    <dgm:pt modelId="{32AAF067-AF61-4E27-AC26-0FA853B619EB}">
      <dgm:prSet phldrT="[Text]" custT="1"/>
      <dgm:spPr/>
      <dgm:t>
        <a:bodyPr/>
        <a:lstStyle/>
        <a:p>
          <a:r>
            <a:rPr lang="en-AU" sz="2000" b="1">
              <a:highlight>
                <a:srgbClr val="FFFF00"/>
              </a:highlight>
              <a:latin typeface="+mj-lt"/>
            </a:rPr>
            <a:t>It’s about laundry</a:t>
          </a:r>
        </a:p>
      </dgm:t>
    </dgm:pt>
    <dgm:pt modelId="{0A77C2D3-BD5C-4292-9EB5-FA2C91D9FAAC}" type="parTrans" cxnId="{32328F06-8B51-4A33-A453-497319CA4AB0}">
      <dgm:prSet/>
      <dgm:spPr/>
      <dgm:t>
        <a:bodyPr/>
        <a:lstStyle/>
        <a:p>
          <a:endParaRPr lang="en-AU"/>
        </a:p>
      </dgm:t>
    </dgm:pt>
    <dgm:pt modelId="{4AB2006B-B3ED-4FF9-895F-9A82B54E37D9}" type="sibTrans" cxnId="{32328F06-8B51-4A33-A453-497319CA4AB0}">
      <dgm:prSet/>
      <dgm:spPr/>
      <dgm:t>
        <a:bodyPr/>
        <a:lstStyle/>
        <a:p>
          <a:endParaRPr lang="en-AU"/>
        </a:p>
      </dgm:t>
    </dgm:pt>
    <dgm:pt modelId="{7B704BC3-09C2-4FC3-B6A9-2AFAC95FC6B1}" type="asst">
      <dgm:prSet phldrT="[Text]" custT="1"/>
      <dgm:spPr/>
      <dgm:t>
        <a:bodyPr/>
        <a:lstStyle/>
        <a:p>
          <a:r>
            <a:rPr lang="en-AU" sz="1800"/>
            <a:t>Organise into piles</a:t>
          </a:r>
        </a:p>
      </dgm:t>
    </dgm:pt>
    <dgm:pt modelId="{036377B3-DC93-4435-A849-02312EA510F4}" type="parTrans" cxnId="{D659F1F8-D5F6-467A-A144-E83DC3A8796E}">
      <dgm:prSet/>
      <dgm:spPr/>
      <dgm:t>
        <a:bodyPr/>
        <a:lstStyle/>
        <a:p>
          <a:endParaRPr lang="en-AU"/>
        </a:p>
      </dgm:t>
    </dgm:pt>
    <dgm:pt modelId="{73D1375D-2CF2-4DC4-B1AC-56E325CAB409}" type="sibTrans" cxnId="{D659F1F8-D5F6-467A-A144-E83DC3A8796E}">
      <dgm:prSet/>
      <dgm:spPr/>
      <dgm:t>
        <a:bodyPr/>
        <a:lstStyle/>
        <a:p>
          <a:endParaRPr lang="en-AU"/>
        </a:p>
      </dgm:t>
    </dgm:pt>
    <dgm:pt modelId="{8FA8EF56-F1ED-4B31-86B1-432A582561A8}" type="asst">
      <dgm:prSet phldrT="[Text]" custT="1"/>
      <dgm:spPr/>
      <dgm:t>
        <a:bodyPr/>
        <a:lstStyle/>
        <a:p>
          <a:pPr algn="ctr"/>
          <a:r>
            <a:rPr lang="en-AU" sz="1800"/>
            <a:t>The machine is complex</a:t>
          </a:r>
        </a:p>
      </dgm:t>
    </dgm:pt>
    <dgm:pt modelId="{C71E7271-776C-4E35-B0A3-CA2737B28361}" type="parTrans" cxnId="{EFBC3EA5-AC66-4762-9622-26972C896A3D}">
      <dgm:prSet/>
      <dgm:spPr/>
      <dgm:t>
        <a:bodyPr/>
        <a:lstStyle/>
        <a:p>
          <a:endParaRPr lang="en-AU"/>
        </a:p>
      </dgm:t>
    </dgm:pt>
    <dgm:pt modelId="{178EB8C6-C05C-4C0E-8D23-81F0F1480493}" type="sibTrans" cxnId="{EFBC3EA5-AC66-4762-9622-26972C896A3D}">
      <dgm:prSet/>
      <dgm:spPr/>
      <dgm:t>
        <a:bodyPr/>
        <a:lstStyle/>
        <a:p>
          <a:endParaRPr lang="en-AU"/>
        </a:p>
      </dgm:t>
    </dgm:pt>
    <dgm:pt modelId="{31911083-1006-49EE-A695-BC3302662C17}" type="asst">
      <dgm:prSet phldrT="[Text]" custT="1"/>
      <dgm:spPr/>
      <dgm:t>
        <a:bodyPr/>
        <a:lstStyle/>
        <a:p>
          <a:r>
            <a:rPr lang="en-AU" sz="1800"/>
            <a:t>mistakes can be expensive</a:t>
          </a:r>
        </a:p>
      </dgm:t>
    </dgm:pt>
    <dgm:pt modelId="{85E266BD-D9EC-4D46-B278-3F6C83DD9BD5}" type="parTrans" cxnId="{A16771D8-24EF-4461-BFF0-3BF56A8EA366}">
      <dgm:prSet/>
      <dgm:spPr/>
      <dgm:t>
        <a:bodyPr/>
        <a:lstStyle/>
        <a:p>
          <a:endParaRPr lang="en-AU"/>
        </a:p>
      </dgm:t>
    </dgm:pt>
    <dgm:pt modelId="{5D89E851-454D-4EF9-832D-4CA44CF86A82}" type="sibTrans" cxnId="{A16771D8-24EF-4461-BFF0-3BF56A8EA366}">
      <dgm:prSet/>
      <dgm:spPr/>
      <dgm:t>
        <a:bodyPr/>
        <a:lstStyle/>
        <a:p>
          <a:endParaRPr lang="en-AU"/>
        </a:p>
      </dgm:t>
    </dgm:pt>
    <dgm:pt modelId="{28FCA7D6-F1A5-4275-ABC9-B2E001EB5AED}" type="asst">
      <dgm:prSet phldrT="[Text]" custT="1"/>
      <dgm:spPr/>
      <dgm:t>
        <a:bodyPr/>
        <a:lstStyle/>
        <a:p>
          <a:r>
            <a:rPr lang="en-AU" sz="1800"/>
            <a:t>but you will get used to it</a:t>
          </a:r>
        </a:p>
      </dgm:t>
    </dgm:pt>
    <dgm:pt modelId="{906A998B-89D1-493E-AC4D-6968688BB2FD}" type="parTrans" cxnId="{CE45E5BF-F4F7-4D08-BDA2-D2981CD45882}">
      <dgm:prSet/>
      <dgm:spPr/>
      <dgm:t>
        <a:bodyPr/>
        <a:lstStyle/>
        <a:p>
          <a:endParaRPr lang="en-AU"/>
        </a:p>
      </dgm:t>
    </dgm:pt>
    <dgm:pt modelId="{C572CB6B-3337-49DD-9ADB-BC878E971047}" type="sibTrans" cxnId="{CE45E5BF-F4F7-4D08-BDA2-D2981CD45882}">
      <dgm:prSet/>
      <dgm:spPr/>
      <dgm:t>
        <a:bodyPr/>
        <a:lstStyle/>
        <a:p>
          <a:endParaRPr lang="en-AU"/>
        </a:p>
      </dgm:t>
    </dgm:pt>
    <dgm:pt modelId="{286EBF6C-B31E-4B4D-8D59-1196DC0EEB19}" type="asst">
      <dgm:prSet phldrT="[Text]" custT="1"/>
      <dgm:spPr/>
      <dgm:t>
        <a:bodyPr/>
        <a:lstStyle/>
        <a:p>
          <a:r>
            <a:rPr lang="en-AU" sz="1800"/>
            <a:t>it is a necessity of life</a:t>
          </a:r>
        </a:p>
      </dgm:t>
    </dgm:pt>
    <dgm:pt modelId="{DDE91BB2-3A12-49B3-AA36-0C8FBB998CFE}" type="parTrans" cxnId="{F2E33E2D-4517-43CB-9D64-86B5FC6A766C}">
      <dgm:prSet/>
      <dgm:spPr/>
      <dgm:t>
        <a:bodyPr/>
        <a:lstStyle/>
        <a:p>
          <a:endParaRPr lang="en-AU"/>
        </a:p>
      </dgm:t>
    </dgm:pt>
    <dgm:pt modelId="{9492B575-931A-4F2C-9A95-067F6E96DE8A}" type="sibTrans" cxnId="{F2E33E2D-4517-43CB-9D64-86B5FC6A766C}">
      <dgm:prSet/>
      <dgm:spPr/>
      <dgm:t>
        <a:bodyPr/>
        <a:lstStyle/>
        <a:p>
          <a:endParaRPr lang="en-AU"/>
        </a:p>
      </dgm:t>
    </dgm:pt>
    <dgm:pt modelId="{0171D009-EC2C-481A-BE01-EDCFF00151E1}" type="pres">
      <dgm:prSet presAssocID="{96E0990B-16A1-43B7-9F45-6068014EB999}" presName="Name0" presStyleCnt="0">
        <dgm:presLayoutVars>
          <dgm:orgChart val="1"/>
          <dgm:chPref val="1"/>
          <dgm:dir/>
          <dgm:animOne val="branch"/>
          <dgm:animLvl val="lvl"/>
          <dgm:resizeHandles/>
        </dgm:presLayoutVars>
      </dgm:prSet>
      <dgm:spPr/>
    </dgm:pt>
    <dgm:pt modelId="{6239FBD1-990C-4D70-8AE3-7A2511CB8BE8}" type="pres">
      <dgm:prSet presAssocID="{32AAF067-AF61-4E27-AC26-0FA853B619EB}" presName="hierRoot1" presStyleCnt="0">
        <dgm:presLayoutVars>
          <dgm:hierBranch val="init"/>
        </dgm:presLayoutVars>
      </dgm:prSet>
      <dgm:spPr/>
    </dgm:pt>
    <dgm:pt modelId="{56C112FC-26DA-46E3-85FB-3F34EEACD7CD}" type="pres">
      <dgm:prSet presAssocID="{32AAF067-AF61-4E27-AC26-0FA853B619EB}" presName="rootComposite1" presStyleCnt="0"/>
      <dgm:spPr/>
    </dgm:pt>
    <dgm:pt modelId="{9B015923-CF42-430A-AE4B-DDA260330122}" type="pres">
      <dgm:prSet presAssocID="{32AAF067-AF61-4E27-AC26-0FA853B619EB}" presName="rootText1" presStyleLbl="alignAcc1" presStyleIdx="0" presStyleCnt="0" custLinFactNeighborX="19038" custLinFactNeighborY="10038">
        <dgm:presLayoutVars>
          <dgm:chPref val="3"/>
        </dgm:presLayoutVars>
      </dgm:prSet>
      <dgm:spPr/>
    </dgm:pt>
    <dgm:pt modelId="{14E64F3A-D04C-48EE-A2F7-D01A02E6F3E0}" type="pres">
      <dgm:prSet presAssocID="{32AAF067-AF61-4E27-AC26-0FA853B619EB}" presName="topArc1" presStyleLbl="parChTrans1D1" presStyleIdx="0" presStyleCnt="12"/>
      <dgm:spPr/>
    </dgm:pt>
    <dgm:pt modelId="{0067D162-6AD3-4C77-8E59-DFC91DA4391C}" type="pres">
      <dgm:prSet presAssocID="{32AAF067-AF61-4E27-AC26-0FA853B619EB}" presName="bottomArc1" presStyleLbl="parChTrans1D1" presStyleIdx="1" presStyleCnt="12"/>
      <dgm:spPr/>
    </dgm:pt>
    <dgm:pt modelId="{7A1744E3-9E56-4D60-9599-16D17DE35B7A}" type="pres">
      <dgm:prSet presAssocID="{32AAF067-AF61-4E27-AC26-0FA853B619EB}" presName="topConnNode1" presStyleLbl="node1" presStyleIdx="0" presStyleCnt="0"/>
      <dgm:spPr/>
    </dgm:pt>
    <dgm:pt modelId="{5DDEA11D-8E51-4129-935E-7B4038E922AE}" type="pres">
      <dgm:prSet presAssocID="{32AAF067-AF61-4E27-AC26-0FA853B619EB}" presName="hierChild2" presStyleCnt="0"/>
      <dgm:spPr/>
    </dgm:pt>
    <dgm:pt modelId="{56834A83-8B20-47F3-A9E8-45804CA81573}" type="pres">
      <dgm:prSet presAssocID="{32AAF067-AF61-4E27-AC26-0FA853B619EB}" presName="hierChild3" presStyleCnt="0"/>
      <dgm:spPr/>
    </dgm:pt>
    <dgm:pt modelId="{1229D929-35D6-413F-AE80-A7268B56D364}" type="pres">
      <dgm:prSet presAssocID="{036377B3-DC93-4435-A849-02312EA510F4}" presName="Name101" presStyleLbl="parChTrans1D2" presStyleIdx="0" presStyleCnt="2"/>
      <dgm:spPr/>
    </dgm:pt>
    <dgm:pt modelId="{0CB15AD1-F70D-4CBB-A0FC-915DD5F68A1C}" type="pres">
      <dgm:prSet presAssocID="{7B704BC3-09C2-4FC3-B6A9-2AFAC95FC6B1}" presName="hierRoot3" presStyleCnt="0">
        <dgm:presLayoutVars>
          <dgm:hierBranch val="init"/>
        </dgm:presLayoutVars>
      </dgm:prSet>
      <dgm:spPr/>
    </dgm:pt>
    <dgm:pt modelId="{49124E9E-975E-4F67-A76B-11EC7788EF10}" type="pres">
      <dgm:prSet presAssocID="{7B704BC3-09C2-4FC3-B6A9-2AFAC95FC6B1}" presName="rootComposite3" presStyleCnt="0"/>
      <dgm:spPr/>
    </dgm:pt>
    <dgm:pt modelId="{7822E3F3-0BA4-413D-9D27-EBBA8003609A}" type="pres">
      <dgm:prSet presAssocID="{7B704BC3-09C2-4FC3-B6A9-2AFAC95FC6B1}" presName="rootText3" presStyleLbl="alignAcc1" presStyleIdx="0" presStyleCnt="0">
        <dgm:presLayoutVars>
          <dgm:chPref val="3"/>
        </dgm:presLayoutVars>
      </dgm:prSet>
      <dgm:spPr/>
    </dgm:pt>
    <dgm:pt modelId="{21E3EC2E-6D18-47B0-9277-2AAA991F976D}" type="pres">
      <dgm:prSet presAssocID="{7B704BC3-09C2-4FC3-B6A9-2AFAC95FC6B1}" presName="topArc3" presStyleLbl="parChTrans1D1" presStyleIdx="2" presStyleCnt="12"/>
      <dgm:spPr/>
    </dgm:pt>
    <dgm:pt modelId="{F2813EC5-9F8A-4011-A524-F97D7ABD510C}" type="pres">
      <dgm:prSet presAssocID="{7B704BC3-09C2-4FC3-B6A9-2AFAC95FC6B1}" presName="bottomArc3" presStyleLbl="parChTrans1D1" presStyleIdx="3" presStyleCnt="12"/>
      <dgm:spPr/>
    </dgm:pt>
    <dgm:pt modelId="{2A9F3B59-6029-4681-9A39-FD34DB5A268E}" type="pres">
      <dgm:prSet presAssocID="{7B704BC3-09C2-4FC3-B6A9-2AFAC95FC6B1}" presName="topConnNode3" presStyleLbl="asst1" presStyleIdx="0" presStyleCnt="0"/>
      <dgm:spPr/>
    </dgm:pt>
    <dgm:pt modelId="{926681D1-3225-480B-87BF-220C7AEA9C8D}" type="pres">
      <dgm:prSet presAssocID="{7B704BC3-09C2-4FC3-B6A9-2AFAC95FC6B1}" presName="hierChild6" presStyleCnt="0"/>
      <dgm:spPr/>
    </dgm:pt>
    <dgm:pt modelId="{A1591319-2728-41AC-B2A7-3FB8572B3188}" type="pres">
      <dgm:prSet presAssocID="{7B704BC3-09C2-4FC3-B6A9-2AFAC95FC6B1}" presName="hierChild7" presStyleCnt="0"/>
      <dgm:spPr/>
    </dgm:pt>
    <dgm:pt modelId="{4C1DAD23-629E-4021-9F0A-11EF678DE1BE}" type="pres">
      <dgm:prSet presAssocID="{85E266BD-D9EC-4D46-B278-3F6C83DD9BD5}" presName="Name101" presStyleLbl="parChTrans1D3" presStyleIdx="0" presStyleCnt="3"/>
      <dgm:spPr/>
    </dgm:pt>
    <dgm:pt modelId="{C4D718B4-1977-4E3E-A047-12B962E1793C}" type="pres">
      <dgm:prSet presAssocID="{31911083-1006-49EE-A695-BC3302662C17}" presName="hierRoot3" presStyleCnt="0">
        <dgm:presLayoutVars>
          <dgm:hierBranch val="init"/>
        </dgm:presLayoutVars>
      </dgm:prSet>
      <dgm:spPr/>
    </dgm:pt>
    <dgm:pt modelId="{3E69B21F-B775-4370-BC3C-DB13094AAA8A}" type="pres">
      <dgm:prSet presAssocID="{31911083-1006-49EE-A695-BC3302662C17}" presName="rootComposite3" presStyleCnt="0"/>
      <dgm:spPr/>
    </dgm:pt>
    <dgm:pt modelId="{1244B827-BBFF-4316-8C5E-4035CCE0FFBA}" type="pres">
      <dgm:prSet presAssocID="{31911083-1006-49EE-A695-BC3302662C17}" presName="rootText3" presStyleLbl="alignAcc1" presStyleIdx="0" presStyleCnt="0">
        <dgm:presLayoutVars>
          <dgm:chPref val="3"/>
        </dgm:presLayoutVars>
      </dgm:prSet>
      <dgm:spPr/>
    </dgm:pt>
    <dgm:pt modelId="{6CFA2D90-4B78-445D-8586-CC7E4870AD8A}" type="pres">
      <dgm:prSet presAssocID="{31911083-1006-49EE-A695-BC3302662C17}" presName="topArc3" presStyleLbl="parChTrans1D1" presStyleIdx="4" presStyleCnt="12"/>
      <dgm:spPr/>
    </dgm:pt>
    <dgm:pt modelId="{176B1156-B9C8-414C-B413-CE3E8BE3983C}" type="pres">
      <dgm:prSet presAssocID="{31911083-1006-49EE-A695-BC3302662C17}" presName="bottomArc3" presStyleLbl="parChTrans1D1" presStyleIdx="5" presStyleCnt="12"/>
      <dgm:spPr/>
    </dgm:pt>
    <dgm:pt modelId="{28A37539-4ACF-4D1E-B09E-4749FF28A009}" type="pres">
      <dgm:prSet presAssocID="{31911083-1006-49EE-A695-BC3302662C17}" presName="topConnNode3" presStyleLbl="asst1" presStyleIdx="0" presStyleCnt="0"/>
      <dgm:spPr/>
    </dgm:pt>
    <dgm:pt modelId="{2A084E85-7791-4D28-8DC7-2175B0CFF821}" type="pres">
      <dgm:prSet presAssocID="{31911083-1006-49EE-A695-BC3302662C17}" presName="hierChild6" presStyleCnt="0"/>
      <dgm:spPr/>
    </dgm:pt>
    <dgm:pt modelId="{32D2D422-6D83-41F1-9B75-AFDEE315226C}" type="pres">
      <dgm:prSet presAssocID="{31911083-1006-49EE-A695-BC3302662C17}" presName="hierChild7" presStyleCnt="0"/>
      <dgm:spPr/>
    </dgm:pt>
    <dgm:pt modelId="{783085FF-D166-4AEB-9B17-F909D5E5F9A9}" type="pres">
      <dgm:prSet presAssocID="{C71E7271-776C-4E35-B0A3-CA2737B28361}" presName="Name101" presStyleLbl="parChTrans1D2" presStyleIdx="1" presStyleCnt="2"/>
      <dgm:spPr/>
    </dgm:pt>
    <dgm:pt modelId="{EE4ABD39-C677-4517-8A35-1E4E4F2EFCB6}" type="pres">
      <dgm:prSet presAssocID="{8FA8EF56-F1ED-4B31-86B1-432A582561A8}" presName="hierRoot3" presStyleCnt="0">
        <dgm:presLayoutVars>
          <dgm:hierBranch val="init"/>
        </dgm:presLayoutVars>
      </dgm:prSet>
      <dgm:spPr/>
    </dgm:pt>
    <dgm:pt modelId="{CBACC6F8-3816-46E6-8580-E938D146AC67}" type="pres">
      <dgm:prSet presAssocID="{8FA8EF56-F1ED-4B31-86B1-432A582561A8}" presName="rootComposite3" presStyleCnt="0"/>
      <dgm:spPr/>
    </dgm:pt>
    <dgm:pt modelId="{9342321A-3D08-4BC6-BAFC-7FB5641F142B}" type="pres">
      <dgm:prSet presAssocID="{8FA8EF56-F1ED-4B31-86B1-432A582561A8}" presName="rootText3" presStyleLbl="alignAcc1" presStyleIdx="0" presStyleCnt="0">
        <dgm:presLayoutVars>
          <dgm:chPref val="3"/>
        </dgm:presLayoutVars>
      </dgm:prSet>
      <dgm:spPr/>
    </dgm:pt>
    <dgm:pt modelId="{751F0B25-E41B-4A10-AA48-FD06C517DC9F}" type="pres">
      <dgm:prSet presAssocID="{8FA8EF56-F1ED-4B31-86B1-432A582561A8}" presName="topArc3" presStyleLbl="parChTrans1D1" presStyleIdx="6" presStyleCnt="12"/>
      <dgm:spPr/>
    </dgm:pt>
    <dgm:pt modelId="{4B40997D-0C48-4435-8614-436F2A0F8C15}" type="pres">
      <dgm:prSet presAssocID="{8FA8EF56-F1ED-4B31-86B1-432A582561A8}" presName="bottomArc3" presStyleLbl="parChTrans1D1" presStyleIdx="7" presStyleCnt="12"/>
      <dgm:spPr/>
    </dgm:pt>
    <dgm:pt modelId="{C46A357A-1289-4FE9-A03F-672C65FF88C2}" type="pres">
      <dgm:prSet presAssocID="{8FA8EF56-F1ED-4B31-86B1-432A582561A8}" presName="topConnNode3" presStyleLbl="asst1" presStyleIdx="0" presStyleCnt="0"/>
      <dgm:spPr/>
    </dgm:pt>
    <dgm:pt modelId="{0BE0AA8E-FB67-41E3-9F0A-18F930A54D9A}" type="pres">
      <dgm:prSet presAssocID="{8FA8EF56-F1ED-4B31-86B1-432A582561A8}" presName="hierChild6" presStyleCnt="0"/>
      <dgm:spPr/>
    </dgm:pt>
    <dgm:pt modelId="{03BD0B48-4D78-4A2D-9FFF-B1869F5E99EE}" type="pres">
      <dgm:prSet presAssocID="{8FA8EF56-F1ED-4B31-86B1-432A582561A8}" presName="hierChild7" presStyleCnt="0"/>
      <dgm:spPr/>
    </dgm:pt>
    <dgm:pt modelId="{08FBF21E-ED45-4BE1-8B0F-9F30C781767B}" type="pres">
      <dgm:prSet presAssocID="{906A998B-89D1-493E-AC4D-6968688BB2FD}" presName="Name101" presStyleLbl="parChTrans1D3" presStyleIdx="1" presStyleCnt="3"/>
      <dgm:spPr/>
    </dgm:pt>
    <dgm:pt modelId="{2787DBBF-28CA-48E0-909C-0868E3E0514A}" type="pres">
      <dgm:prSet presAssocID="{28FCA7D6-F1A5-4275-ABC9-B2E001EB5AED}" presName="hierRoot3" presStyleCnt="0">
        <dgm:presLayoutVars>
          <dgm:hierBranch val="init"/>
        </dgm:presLayoutVars>
      </dgm:prSet>
      <dgm:spPr/>
    </dgm:pt>
    <dgm:pt modelId="{6B46B757-6D64-49C5-B377-63C9E6A2DFB6}" type="pres">
      <dgm:prSet presAssocID="{28FCA7D6-F1A5-4275-ABC9-B2E001EB5AED}" presName="rootComposite3" presStyleCnt="0"/>
      <dgm:spPr/>
    </dgm:pt>
    <dgm:pt modelId="{EF9746CD-E8C8-48ED-B5BF-EF68AB3DACD1}" type="pres">
      <dgm:prSet presAssocID="{28FCA7D6-F1A5-4275-ABC9-B2E001EB5AED}" presName="rootText3" presStyleLbl="alignAcc1" presStyleIdx="0" presStyleCnt="0">
        <dgm:presLayoutVars>
          <dgm:chPref val="3"/>
        </dgm:presLayoutVars>
      </dgm:prSet>
      <dgm:spPr/>
    </dgm:pt>
    <dgm:pt modelId="{8521F02F-6E4F-4448-A21A-31B333205DE7}" type="pres">
      <dgm:prSet presAssocID="{28FCA7D6-F1A5-4275-ABC9-B2E001EB5AED}" presName="topArc3" presStyleLbl="parChTrans1D1" presStyleIdx="8" presStyleCnt="12"/>
      <dgm:spPr/>
    </dgm:pt>
    <dgm:pt modelId="{A7717C11-BCB1-4DAD-AA47-E721D8C12CF7}" type="pres">
      <dgm:prSet presAssocID="{28FCA7D6-F1A5-4275-ABC9-B2E001EB5AED}" presName="bottomArc3" presStyleLbl="parChTrans1D1" presStyleIdx="9" presStyleCnt="12"/>
      <dgm:spPr/>
    </dgm:pt>
    <dgm:pt modelId="{7BF5C720-819C-4994-A8AA-5D02ED320A14}" type="pres">
      <dgm:prSet presAssocID="{28FCA7D6-F1A5-4275-ABC9-B2E001EB5AED}" presName="topConnNode3" presStyleLbl="asst1" presStyleIdx="0" presStyleCnt="0"/>
      <dgm:spPr/>
    </dgm:pt>
    <dgm:pt modelId="{B2059062-DA61-4BC8-B8FA-1241A5A8BF55}" type="pres">
      <dgm:prSet presAssocID="{28FCA7D6-F1A5-4275-ABC9-B2E001EB5AED}" presName="hierChild6" presStyleCnt="0"/>
      <dgm:spPr/>
    </dgm:pt>
    <dgm:pt modelId="{96D06305-BD21-4668-BCE8-D67314872B2A}" type="pres">
      <dgm:prSet presAssocID="{28FCA7D6-F1A5-4275-ABC9-B2E001EB5AED}" presName="hierChild7" presStyleCnt="0"/>
      <dgm:spPr/>
    </dgm:pt>
    <dgm:pt modelId="{E21FA3C7-3DE8-4835-8E60-7917A1983DF9}" type="pres">
      <dgm:prSet presAssocID="{DDE91BB2-3A12-49B3-AA36-0C8FBB998CFE}" presName="Name101" presStyleLbl="parChTrans1D3" presStyleIdx="2" presStyleCnt="3"/>
      <dgm:spPr/>
    </dgm:pt>
    <dgm:pt modelId="{5C903AE9-0C97-488A-83E3-B47A28102D11}" type="pres">
      <dgm:prSet presAssocID="{286EBF6C-B31E-4B4D-8D59-1196DC0EEB19}" presName="hierRoot3" presStyleCnt="0">
        <dgm:presLayoutVars>
          <dgm:hierBranch val="init"/>
        </dgm:presLayoutVars>
      </dgm:prSet>
      <dgm:spPr/>
    </dgm:pt>
    <dgm:pt modelId="{CC437A62-35E4-43BD-8B4B-D261EF2DA252}" type="pres">
      <dgm:prSet presAssocID="{286EBF6C-B31E-4B4D-8D59-1196DC0EEB19}" presName="rootComposite3" presStyleCnt="0"/>
      <dgm:spPr/>
    </dgm:pt>
    <dgm:pt modelId="{C9F0E21C-B88B-446F-86E5-7F44B31E32BE}" type="pres">
      <dgm:prSet presAssocID="{286EBF6C-B31E-4B4D-8D59-1196DC0EEB19}" presName="rootText3" presStyleLbl="alignAcc1" presStyleIdx="0" presStyleCnt="0">
        <dgm:presLayoutVars>
          <dgm:chPref val="3"/>
        </dgm:presLayoutVars>
      </dgm:prSet>
      <dgm:spPr/>
    </dgm:pt>
    <dgm:pt modelId="{6FF57B24-7BF0-4553-B524-EEF537F7E908}" type="pres">
      <dgm:prSet presAssocID="{286EBF6C-B31E-4B4D-8D59-1196DC0EEB19}" presName="topArc3" presStyleLbl="parChTrans1D1" presStyleIdx="10" presStyleCnt="12"/>
      <dgm:spPr/>
    </dgm:pt>
    <dgm:pt modelId="{1249C384-6AE6-4AC1-A06E-B1A6D2D0EEFE}" type="pres">
      <dgm:prSet presAssocID="{286EBF6C-B31E-4B4D-8D59-1196DC0EEB19}" presName="bottomArc3" presStyleLbl="parChTrans1D1" presStyleIdx="11" presStyleCnt="12"/>
      <dgm:spPr/>
    </dgm:pt>
    <dgm:pt modelId="{8450C476-7952-471F-ABC2-B7322791C8AD}" type="pres">
      <dgm:prSet presAssocID="{286EBF6C-B31E-4B4D-8D59-1196DC0EEB19}" presName="topConnNode3" presStyleLbl="asst1" presStyleIdx="0" presStyleCnt="0"/>
      <dgm:spPr/>
    </dgm:pt>
    <dgm:pt modelId="{A6FC5428-9BCE-4F87-B04F-BFF7281B0FDA}" type="pres">
      <dgm:prSet presAssocID="{286EBF6C-B31E-4B4D-8D59-1196DC0EEB19}" presName="hierChild6" presStyleCnt="0"/>
      <dgm:spPr/>
    </dgm:pt>
    <dgm:pt modelId="{ADE50CDD-F88D-4FBC-A660-E7F556EF0151}" type="pres">
      <dgm:prSet presAssocID="{286EBF6C-B31E-4B4D-8D59-1196DC0EEB19}" presName="hierChild7" presStyleCnt="0"/>
      <dgm:spPr/>
    </dgm:pt>
  </dgm:ptLst>
  <dgm:cxnLst>
    <dgm:cxn modelId="{32328F06-8B51-4A33-A453-497319CA4AB0}" srcId="{96E0990B-16A1-43B7-9F45-6068014EB999}" destId="{32AAF067-AF61-4E27-AC26-0FA853B619EB}" srcOrd="0" destOrd="0" parTransId="{0A77C2D3-BD5C-4292-9EB5-FA2C91D9FAAC}" sibTransId="{4AB2006B-B3ED-4FF9-895F-9A82B54E37D9}"/>
    <dgm:cxn modelId="{9B2A3317-014D-45CF-87E0-3A0878B4FCAB}" type="presOf" srcId="{96E0990B-16A1-43B7-9F45-6068014EB999}" destId="{0171D009-EC2C-481A-BE01-EDCFF00151E1}" srcOrd="0" destOrd="0" presId="urn:microsoft.com/office/officeart/2008/layout/HalfCircleOrganizationChart"/>
    <dgm:cxn modelId="{B6A18E17-25E0-4E8D-B7A3-CD3B04940B3F}" type="presOf" srcId="{8FA8EF56-F1ED-4B31-86B1-432A582561A8}" destId="{9342321A-3D08-4BC6-BAFC-7FB5641F142B}" srcOrd="0" destOrd="0" presId="urn:microsoft.com/office/officeart/2008/layout/HalfCircleOrganizationChart"/>
    <dgm:cxn modelId="{A11DAF23-5243-4A55-960E-02341C12ADBE}" type="presOf" srcId="{C71E7271-776C-4E35-B0A3-CA2737B28361}" destId="{783085FF-D166-4AEB-9B17-F909D5E5F9A9}" srcOrd="0" destOrd="0" presId="urn:microsoft.com/office/officeart/2008/layout/HalfCircleOrganizationChart"/>
    <dgm:cxn modelId="{0657A728-9F1A-4103-8687-1B4B5E3D4CBA}" type="presOf" srcId="{7B704BC3-09C2-4FC3-B6A9-2AFAC95FC6B1}" destId="{2A9F3B59-6029-4681-9A39-FD34DB5A268E}" srcOrd="1" destOrd="0" presId="urn:microsoft.com/office/officeart/2008/layout/HalfCircleOrganizationChart"/>
    <dgm:cxn modelId="{F2E33E2D-4517-43CB-9D64-86B5FC6A766C}" srcId="{8FA8EF56-F1ED-4B31-86B1-432A582561A8}" destId="{286EBF6C-B31E-4B4D-8D59-1196DC0EEB19}" srcOrd="1" destOrd="0" parTransId="{DDE91BB2-3A12-49B3-AA36-0C8FBB998CFE}" sibTransId="{9492B575-931A-4F2C-9A95-067F6E96DE8A}"/>
    <dgm:cxn modelId="{1A71083F-A66D-4718-9AD7-06F1C6F91BCA}" type="presOf" srcId="{31911083-1006-49EE-A695-BC3302662C17}" destId="{1244B827-BBFF-4316-8C5E-4035CCE0FFBA}" srcOrd="0" destOrd="0" presId="urn:microsoft.com/office/officeart/2008/layout/HalfCircleOrganizationChart"/>
    <dgm:cxn modelId="{C9B41B60-FD82-4C58-AB62-7474D99ED869}" type="presOf" srcId="{28FCA7D6-F1A5-4275-ABC9-B2E001EB5AED}" destId="{7BF5C720-819C-4994-A8AA-5D02ED320A14}" srcOrd="1" destOrd="0" presId="urn:microsoft.com/office/officeart/2008/layout/HalfCircleOrganizationChart"/>
    <dgm:cxn modelId="{2C28094E-525F-4790-B425-238CB116E7EF}" type="presOf" srcId="{906A998B-89D1-493E-AC4D-6968688BB2FD}" destId="{08FBF21E-ED45-4BE1-8B0F-9F30C781767B}" srcOrd="0" destOrd="0" presId="urn:microsoft.com/office/officeart/2008/layout/HalfCircleOrganizationChart"/>
    <dgm:cxn modelId="{F605BD4E-EDD3-4ACE-BD43-18425ED77E75}" type="presOf" srcId="{28FCA7D6-F1A5-4275-ABC9-B2E001EB5AED}" destId="{EF9746CD-E8C8-48ED-B5BF-EF68AB3DACD1}" srcOrd="0" destOrd="0" presId="urn:microsoft.com/office/officeart/2008/layout/HalfCircleOrganizationChart"/>
    <dgm:cxn modelId="{F2FE4959-D6F8-45B2-AF11-4E8D49EEC135}" type="presOf" srcId="{32AAF067-AF61-4E27-AC26-0FA853B619EB}" destId="{7A1744E3-9E56-4D60-9599-16D17DE35B7A}" srcOrd="1" destOrd="0" presId="urn:microsoft.com/office/officeart/2008/layout/HalfCircleOrganizationChart"/>
    <dgm:cxn modelId="{9190BA96-F88A-47A9-8B50-CC3711308523}" type="presOf" srcId="{85E266BD-D9EC-4D46-B278-3F6C83DD9BD5}" destId="{4C1DAD23-629E-4021-9F0A-11EF678DE1BE}" srcOrd="0" destOrd="0" presId="urn:microsoft.com/office/officeart/2008/layout/HalfCircleOrganizationChart"/>
    <dgm:cxn modelId="{F517D19B-2F73-4A96-A9B4-B98394D1FDD4}" type="presOf" srcId="{286EBF6C-B31E-4B4D-8D59-1196DC0EEB19}" destId="{8450C476-7952-471F-ABC2-B7322791C8AD}" srcOrd="1" destOrd="0" presId="urn:microsoft.com/office/officeart/2008/layout/HalfCircleOrganizationChart"/>
    <dgm:cxn modelId="{5C1D1DA2-4D33-4420-A7C8-2865432D8095}" type="presOf" srcId="{8FA8EF56-F1ED-4B31-86B1-432A582561A8}" destId="{C46A357A-1289-4FE9-A03F-672C65FF88C2}" srcOrd="1" destOrd="0" presId="urn:microsoft.com/office/officeart/2008/layout/HalfCircleOrganizationChart"/>
    <dgm:cxn modelId="{EFBC3EA5-AC66-4762-9622-26972C896A3D}" srcId="{32AAF067-AF61-4E27-AC26-0FA853B619EB}" destId="{8FA8EF56-F1ED-4B31-86B1-432A582561A8}" srcOrd="1" destOrd="0" parTransId="{C71E7271-776C-4E35-B0A3-CA2737B28361}" sibTransId="{178EB8C6-C05C-4C0E-8D23-81F0F1480493}"/>
    <dgm:cxn modelId="{A53C60A6-0FC3-4DE2-92D5-27EC6D1E233B}" type="presOf" srcId="{32AAF067-AF61-4E27-AC26-0FA853B619EB}" destId="{9B015923-CF42-430A-AE4B-DDA260330122}" srcOrd="0" destOrd="0" presId="urn:microsoft.com/office/officeart/2008/layout/HalfCircleOrganizationChart"/>
    <dgm:cxn modelId="{A49E67B6-7B24-4320-A6A9-B64574799C8C}" type="presOf" srcId="{7B704BC3-09C2-4FC3-B6A9-2AFAC95FC6B1}" destId="{7822E3F3-0BA4-413D-9D27-EBBA8003609A}" srcOrd="0" destOrd="0" presId="urn:microsoft.com/office/officeart/2008/layout/HalfCircleOrganizationChart"/>
    <dgm:cxn modelId="{CE45E5BF-F4F7-4D08-BDA2-D2981CD45882}" srcId="{8FA8EF56-F1ED-4B31-86B1-432A582561A8}" destId="{28FCA7D6-F1A5-4275-ABC9-B2E001EB5AED}" srcOrd="0" destOrd="0" parTransId="{906A998B-89D1-493E-AC4D-6968688BB2FD}" sibTransId="{C572CB6B-3337-49DD-9ADB-BC878E971047}"/>
    <dgm:cxn modelId="{E9C2D0E4-19EC-47C7-B41D-EE611B61FF6C}" type="presOf" srcId="{31911083-1006-49EE-A695-BC3302662C17}" destId="{28A37539-4ACF-4D1E-B09E-4749FF28A009}" srcOrd="1" destOrd="0" presId="urn:microsoft.com/office/officeart/2008/layout/HalfCircleOrganizationChart"/>
    <dgm:cxn modelId="{264D2EED-0D15-4371-881B-ED7ACA5D1577}" type="presOf" srcId="{036377B3-DC93-4435-A849-02312EA510F4}" destId="{1229D929-35D6-413F-AE80-A7268B56D364}" srcOrd="0" destOrd="0" presId="urn:microsoft.com/office/officeart/2008/layout/HalfCircleOrganizationChart"/>
    <dgm:cxn modelId="{174F2CCF-7E80-4FAA-B418-E2140D366024}" type="presOf" srcId="{286EBF6C-B31E-4B4D-8D59-1196DC0EEB19}" destId="{C9F0E21C-B88B-446F-86E5-7F44B31E32BE}" srcOrd="0" destOrd="0" presId="urn:microsoft.com/office/officeart/2008/layout/HalfCircleOrganizationChart"/>
    <dgm:cxn modelId="{41E8AFD4-6EEB-4721-ACCB-774940664D7A}" type="presOf" srcId="{DDE91BB2-3A12-49B3-AA36-0C8FBB998CFE}" destId="{E21FA3C7-3DE8-4835-8E60-7917A1983DF9}" srcOrd="0" destOrd="0" presId="urn:microsoft.com/office/officeart/2008/layout/HalfCircleOrganizationChart"/>
    <dgm:cxn modelId="{A16771D8-24EF-4461-BFF0-3BF56A8EA366}" srcId="{7B704BC3-09C2-4FC3-B6A9-2AFAC95FC6B1}" destId="{31911083-1006-49EE-A695-BC3302662C17}" srcOrd="0" destOrd="0" parTransId="{85E266BD-D9EC-4D46-B278-3F6C83DD9BD5}" sibTransId="{5D89E851-454D-4EF9-832D-4CA44CF86A82}"/>
    <dgm:cxn modelId="{D659F1F8-D5F6-467A-A144-E83DC3A8796E}" srcId="{32AAF067-AF61-4E27-AC26-0FA853B619EB}" destId="{7B704BC3-09C2-4FC3-B6A9-2AFAC95FC6B1}" srcOrd="0" destOrd="0" parTransId="{036377B3-DC93-4435-A849-02312EA510F4}" sibTransId="{73D1375D-2CF2-4DC4-B1AC-56E325CAB409}"/>
    <dgm:cxn modelId="{B87A45DC-2AC3-43CF-B2E4-0E87E51C38B0}" type="presParOf" srcId="{0171D009-EC2C-481A-BE01-EDCFF00151E1}" destId="{6239FBD1-990C-4D70-8AE3-7A2511CB8BE8}" srcOrd="0" destOrd="0" presId="urn:microsoft.com/office/officeart/2008/layout/HalfCircleOrganizationChart"/>
    <dgm:cxn modelId="{39B44E9D-2273-4F2A-91B5-3A238659A9E7}" type="presParOf" srcId="{6239FBD1-990C-4D70-8AE3-7A2511CB8BE8}" destId="{56C112FC-26DA-46E3-85FB-3F34EEACD7CD}" srcOrd="0" destOrd="0" presId="urn:microsoft.com/office/officeart/2008/layout/HalfCircleOrganizationChart"/>
    <dgm:cxn modelId="{BB2CC393-2FB1-46C2-B8BB-4CAB4DFF3656}" type="presParOf" srcId="{56C112FC-26DA-46E3-85FB-3F34EEACD7CD}" destId="{9B015923-CF42-430A-AE4B-DDA260330122}" srcOrd="0" destOrd="0" presId="urn:microsoft.com/office/officeart/2008/layout/HalfCircleOrganizationChart"/>
    <dgm:cxn modelId="{9DB0140C-D611-4F3A-9A92-E35789905021}" type="presParOf" srcId="{56C112FC-26DA-46E3-85FB-3F34EEACD7CD}" destId="{14E64F3A-D04C-48EE-A2F7-D01A02E6F3E0}" srcOrd="1" destOrd="0" presId="urn:microsoft.com/office/officeart/2008/layout/HalfCircleOrganizationChart"/>
    <dgm:cxn modelId="{1AC8ADCF-6140-4E3F-80A9-571691FE2070}" type="presParOf" srcId="{56C112FC-26DA-46E3-85FB-3F34EEACD7CD}" destId="{0067D162-6AD3-4C77-8E59-DFC91DA4391C}" srcOrd="2" destOrd="0" presId="urn:microsoft.com/office/officeart/2008/layout/HalfCircleOrganizationChart"/>
    <dgm:cxn modelId="{A98494AC-9538-4149-AE5D-277AE7CC046D}" type="presParOf" srcId="{56C112FC-26DA-46E3-85FB-3F34EEACD7CD}" destId="{7A1744E3-9E56-4D60-9599-16D17DE35B7A}" srcOrd="3" destOrd="0" presId="urn:microsoft.com/office/officeart/2008/layout/HalfCircleOrganizationChart"/>
    <dgm:cxn modelId="{B795E365-5AA8-4D08-86A2-B87D5D13ED80}" type="presParOf" srcId="{6239FBD1-990C-4D70-8AE3-7A2511CB8BE8}" destId="{5DDEA11D-8E51-4129-935E-7B4038E922AE}" srcOrd="1" destOrd="0" presId="urn:microsoft.com/office/officeart/2008/layout/HalfCircleOrganizationChart"/>
    <dgm:cxn modelId="{065FFF35-7FDB-43B9-8648-7DDE4B0DA9D9}" type="presParOf" srcId="{6239FBD1-990C-4D70-8AE3-7A2511CB8BE8}" destId="{56834A83-8B20-47F3-A9E8-45804CA81573}" srcOrd="2" destOrd="0" presId="urn:microsoft.com/office/officeart/2008/layout/HalfCircleOrganizationChart"/>
    <dgm:cxn modelId="{CACF8FD5-F34A-4C75-BBB5-F5798BB1C47E}" type="presParOf" srcId="{56834A83-8B20-47F3-A9E8-45804CA81573}" destId="{1229D929-35D6-413F-AE80-A7268B56D364}" srcOrd="0" destOrd="0" presId="urn:microsoft.com/office/officeart/2008/layout/HalfCircleOrganizationChart"/>
    <dgm:cxn modelId="{970EAE90-D48A-4AF4-B2B8-B069F4E68AD9}" type="presParOf" srcId="{56834A83-8B20-47F3-A9E8-45804CA81573}" destId="{0CB15AD1-F70D-4CBB-A0FC-915DD5F68A1C}" srcOrd="1" destOrd="0" presId="urn:microsoft.com/office/officeart/2008/layout/HalfCircleOrganizationChart"/>
    <dgm:cxn modelId="{3ABCA0AD-FA8F-429B-AB36-9B1D4AA3ED54}" type="presParOf" srcId="{0CB15AD1-F70D-4CBB-A0FC-915DD5F68A1C}" destId="{49124E9E-975E-4F67-A76B-11EC7788EF10}" srcOrd="0" destOrd="0" presId="urn:microsoft.com/office/officeart/2008/layout/HalfCircleOrganizationChart"/>
    <dgm:cxn modelId="{B4382F3C-0924-4B79-85C7-97FD8932BF1B}" type="presParOf" srcId="{49124E9E-975E-4F67-A76B-11EC7788EF10}" destId="{7822E3F3-0BA4-413D-9D27-EBBA8003609A}" srcOrd="0" destOrd="0" presId="urn:microsoft.com/office/officeart/2008/layout/HalfCircleOrganizationChart"/>
    <dgm:cxn modelId="{F9EBA6A2-0340-41A7-83C8-35170968D2D9}" type="presParOf" srcId="{49124E9E-975E-4F67-A76B-11EC7788EF10}" destId="{21E3EC2E-6D18-47B0-9277-2AAA991F976D}" srcOrd="1" destOrd="0" presId="urn:microsoft.com/office/officeart/2008/layout/HalfCircleOrganizationChart"/>
    <dgm:cxn modelId="{28F83188-5041-44DB-9BDC-01087985C836}" type="presParOf" srcId="{49124E9E-975E-4F67-A76B-11EC7788EF10}" destId="{F2813EC5-9F8A-4011-A524-F97D7ABD510C}" srcOrd="2" destOrd="0" presId="urn:microsoft.com/office/officeart/2008/layout/HalfCircleOrganizationChart"/>
    <dgm:cxn modelId="{D69D97A9-C581-44DE-94F2-5582CC454DE2}" type="presParOf" srcId="{49124E9E-975E-4F67-A76B-11EC7788EF10}" destId="{2A9F3B59-6029-4681-9A39-FD34DB5A268E}" srcOrd="3" destOrd="0" presId="urn:microsoft.com/office/officeart/2008/layout/HalfCircleOrganizationChart"/>
    <dgm:cxn modelId="{42849B2E-C44F-4110-9529-1A6826448239}" type="presParOf" srcId="{0CB15AD1-F70D-4CBB-A0FC-915DD5F68A1C}" destId="{926681D1-3225-480B-87BF-220C7AEA9C8D}" srcOrd="1" destOrd="0" presId="urn:microsoft.com/office/officeart/2008/layout/HalfCircleOrganizationChart"/>
    <dgm:cxn modelId="{EFD7FA78-4B1B-4729-AA59-888884C77478}" type="presParOf" srcId="{0CB15AD1-F70D-4CBB-A0FC-915DD5F68A1C}" destId="{A1591319-2728-41AC-B2A7-3FB8572B3188}" srcOrd="2" destOrd="0" presId="urn:microsoft.com/office/officeart/2008/layout/HalfCircleOrganizationChart"/>
    <dgm:cxn modelId="{351582CC-2B23-4FE7-8654-451022A9977E}" type="presParOf" srcId="{A1591319-2728-41AC-B2A7-3FB8572B3188}" destId="{4C1DAD23-629E-4021-9F0A-11EF678DE1BE}" srcOrd="0" destOrd="0" presId="urn:microsoft.com/office/officeart/2008/layout/HalfCircleOrganizationChart"/>
    <dgm:cxn modelId="{E8BF2C22-4057-402E-95AB-26814E21D741}" type="presParOf" srcId="{A1591319-2728-41AC-B2A7-3FB8572B3188}" destId="{C4D718B4-1977-4E3E-A047-12B962E1793C}" srcOrd="1" destOrd="0" presId="urn:microsoft.com/office/officeart/2008/layout/HalfCircleOrganizationChart"/>
    <dgm:cxn modelId="{4980182F-6823-43D1-815C-59A840BC29F5}" type="presParOf" srcId="{C4D718B4-1977-4E3E-A047-12B962E1793C}" destId="{3E69B21F-B775-4370-BC3C-DB13094AAA8A}" srcOrd="0" destOrd="0" presId="urn:microsoft.com/office/officeart/2008/layout/HalfCircleOrganizationChart"/>
    <dgm:cxn modelId="{8B9A010A-E64C-47B5-825F-E08F1B27BD11}" type="presParOf" srcId="{3E69B21F-B775-4370-BC3C-DB13094AAA8A}" destId="{1244B827-BBFF-4316-8C5E-4035CCE0FFBA}" srcOrd="0" destOrd="0" presId="urn:microsoft.com/office/officeart/2008/layout/HalfCircleOrganizationChart"/>
    <dgm:cxn modelId="{F4B0238A-6B27-498A-904C-BA42203A6119}" type="presParOf" srcId="{3E69B21F-B775-4370-BC3C-DB13094AAA8A}" destId="{6CFA2D90-4B78-445D-8586-CC7E4870AD8A}" srcOrd="1" destOrd="0" presId="urn:microsoft.com/office/officeart/2008/layout/HalfCircleOrganizationChart"/>
    <dgm:cxn modelId="{C8F49BB8-96B3-438E-ABB8-F72505C525AD}" type="presParOf" srcId="{3E69B21F-B775-4370-BC3C-DB13094AAA8A}" destId="{176B1156-B9C8-414C-B413-CE3E8BE3983C}" srcOrd="2" destOrd="0" presId="urn:microsoft.com/office/officeart/2008/layout/HalfCircleOrganizationChart"/>
    <dgm:cxn modelId="{4801B8A3-6D5E-44FB-B266-B950A95AA5CC}" type="presParOf" srcId="{3E69B21F-B775-4370-BC3C-DB13094AAA8A}" destId="{28A37539-4ACF-4D1E-B09E-4749FF28A009}" srcOrd="3" destOrd="0" presId="urn:microsoft.com/office/officeart/2008/layout/HalfCircleOrganizationChart"/>
    <dgm:cxn modelId="{A722A60D-864B-48B5-AE6C-8182402C32A9}" type="presParOf" srcId="{C4D718B4-1977-4E3E-A047-12B962E1793C}" destId="{2A084E85-7791-4D28-8DC7-2175B0CFF821}" srcOrd="1" destOrd="0" presId="urn:microsoft.com/office/officeart/2008/layout/HalfCircleOrganizationChart"/>
    <dgm:cxn modelId="{F98EBF08-3ED4-4794-8327-E28C88618A19}" type="presParOf" srcId="{C4D718B4-1977-4E3E-A047-12B962E1793C}" destId="{32D2D422-6D83-41F1-9B75-AFDEE315226C}" srcOrd="2" destOrd="0" presId="urn:microsoft.com/office/officeart/2008/layout/HalfCircleOrganizationChart"/>
    <dgm:cxn modelId="{B4C7FDC8-42B7-456D-8D6D-71D87417CF8C}" type="presParOf" srcId="{56834A83-8B20-47F3-A9E8-45804CA81573}" destId="{783085FF-D166-4AEB-9B17-F909D5E5F9A9}" srcOrd="2" destOrd="0" presId="urn:microsoft.com/office/officeart/2008/layout/HalfCircleOrganizationChart"/>
    <dgm:cxn modelId="{32FFC4F8-9670-449B-AA9C-B46883366761}" type="presParOf" srcId="{56834A83-8B20-47F3-A9E8-45804CA81573}" destId="{EE4ABD39-C677-4517-8A35-1E4E4F2EFCB6}" srcOrd="3" destOrd="0" presId="urn:microsoft.com/office/officeart/2008/layout/HalfCircleOrganizationChart"/>
    <dgm:cxn modelId="{34101C7D-B39B-4402-8640-79A8085D0788}" type="presParOf" srcId="{EE4ABD39-C677-4517-8A35-1E4E4F2EFCB6}" destId="{CBACC6F8-3816-46E6-8580-E938D146AC67}" srcOrd="0" destOrd="0" presId="urn:microsoft.com/office/officeart/2008/layout/HalfCircleOrganizationChart"/>
    <dgm:cxn modelId="{C6ED02C2-833C-452C-A0B8-FD544EE3396E}" type="presParOf" srcId="{CBACC6F8-3816-46E6-8580-E938D146AC67}" destId="{9342321A-3D08-4BC6-BAFC-7FB5641F142B}" srcOrd="0" destOrd="0" presId="urn:microsoft.com/office/officeart/2008/layout/HalfCircleOrganizationChart"/>
    <dgm:cxn modelId="{A8ED1CD2-7409-45E2-9730-4F102CF1ABC0}" type="presParOf" srcId="{CBACC6F8-3816-46E6-8580-E938D146AC67}" destId="{751F0B25-E41B-4A10-AA48-FD06C517DC9F}" srcOrd="1" destOrd="0" presId="urn:microsoft.com/office/officeart/2008/layout/HalfCircleOrganizationChart"/>
    <dgm:cxn modelId="{C57D884D-F24E-4BD2-9F7A-2DF99543567E}" type="presParOf" srcId="{CBACC6F8-3816-46E6-8580-E938D146AC67}" destId="{4B40997D-0C48-4435-8614-436F2A0F8C15}" srcOrd="2" destOrd="0" presId="urn:microsoft.com/office/officeart/2008/layout/HalfCircleOrganizationChart"/>
    <dgm:cxn modelId="{D6B426B1-1257-4468-8E7A-4FA42115623D}" type="presParOf" srcId="{CBACC6F8-3816-46E6-8580-E938D146AC67}" destId="{C46A357A-1289-4FE9-A03F-672C65FF88C2}" srcOrd="3" destOrd="0" presId="urn:microsoft.com/office/officeart/2008/layout/HalfCircleOrganizationChart"/>
    <dgm:cxn modelId="{E587A543-D708-4FEE-83ED-747F81B3D829}" type="presParOf" srcId="{EE4ABD39-C677-4517-8A35-1E4E4F2EFCB6}" destId="{0BE0AA8E-FB67-41E3-9F0A-18F930A54D9A}" srcOrd="1" destOrd="0" presId="urn:microsoft.com/office/officeart/2008/layout/HalfCircleOrganizationChart"/>
    <dgm:cxn modelId="{25F6308C-092E-4AB3-BF3B-777B1FF49740}" type="presParOf" srcId="{EE4ABD39-C677-4517-8A35-1E4E4F2EFCB6}" destId="{03BD0B48-4D78-4A2D-9FFF-B1869F5E99EE}" srcOrd="2" destOrd="0" presId="urn:microsoft.com/office/officeart/2008/layout/HalfCircleOrganizationChart"/>
    <dgm:cxn modelId="{D4AC29B1-AD58-4499-A680-CEDEA07786D7}" type="presParOf" srcId="{03BD0B48-4D78-4A2D-9FFF-B1869F5E99EE}" destId="{08FBF21E-ED45-4BE1-8B0F-9F30C781767B}" srcOrd="0" destOrd="0" presId="urn:microsoft.com/office/officeart/2008/layout/HalfCircleOrganizationChart"/>
    <dgm:cxn modelId="{C70B6843-6F95-4B27-87B2-0ABC715F4341}" type="presParOf" srcId="{03BD0B48-4D78-4A2D-9FFF-B1869F5E99EE}" destId="{2787DBBF-28CA-48E0-909C-0868E3E0514A}" srcOrd="1" destOrd="0" presId="urn:microsoft.com/office/officeart/2008/layout/HalfCircleOrganizationChart"/>
    <dgm:cxn modelId="{47A366F0-BD19-49B1-9B4C-EA4858F69B29}" type="presParOf" srcId="{2787DBBF-28CA-48E0-909C-0868E3E0514A}" destId="{6B46B757-6D64-49C5-B377-63C9E6A2DFB6}" srcOrd="0" destOrd="0" presId="urn:microsoft.com/office/officeart/2008/layout/HalfCircleOrganizationChart"/>
    <dgm:cxn modelId="{765C6422-5F35-41A1-AC71-8F3561539505}" type="presParOf" srcId="{6B46B757-6D64-49C5-B377-63C9E6A2DFB6}" destId="{EF9746CD-E8C8-48ED-B5BF-EF68AB3DACD1}" srcOrd="0" destOrd="0" presId="urn:microsoft.com/office/officeart/2008/layout/HalfCircleOrganizationChart"/>
    <dgm:cxn modelId="{92359DAA-51DA-434A-899E-785744CF39CA}" type="presParOf" srcId="{6B46B757-6D64-49C5-B377-63C9E6A2DFB6}" destId="{8521F02F-6E4F-4448-A21A-31B333205DE7}" srcOrd="1" destOrd="0" presId="urn:microsoft.com/office/officeart/2008/layout/HalfCircleOrganizationChart"/>
    <dgm:cxn modelId="{99D96949-1156-4FC0-820A-DFC433F1E500}" type="presParOf" srcId="{6B46B757-6D64-49C5-B377-63C9E6A2DFB6}" destId="{A7717C11-BCB1-4DAD-AA47-E721D8C12CF7}" srcOrd="2" destOrd="0" presId="urn:microsoft.com/office/officeart/2008/layout/HalfCircleOrganizationChart"/>
    <dgm:cxn modelId="{50C51F3D-6129-4C89-97AF-2A5271E312AB}" type="presParOf" srcId="{6B46B757-6D64-49C5-B377-63C9E6A2DFB6}" destId="{7BF5C720-819C-4994-A8AA-5D02ED320A14}" srcOrd="3" destOrd="0" presId="urn:microsoft.com/office/officeart/2008/layout/HalfCircleOrganizationChart"/>
    <dgm:cxn modelId="{5F3EED50-4CDE-4B2C-96D1-830468D2A024}" type="presParOf" srcId="{2787DBBF-28CA-48E0-909C-0868E3E0514A}" destId="{B2059062-DA61-4BC8-B8FA-1241A5A8BF55}" srcOrd="1" destOrd="0" presId="urn:microsoft.com/office/officeart/2008/layout/HalfCircleOrganizationChart"/>
    <dgm:cxn modelId="{23E3936B-C0F7-4B0F-9CFB-DD939355DB01}" type="presParOf" srcId="{2787DBBF-28CA-48E0-909C-0868E3E0514A}" destId="{96D06305-BD21-4668-BCE8-D67314872B2A}" srcOrd="2" destOrd="0" presId="urn:microsoft.com/office/officeart/2008/layout/HalfCircleOrganizationChart"/>
    <dgm:cxn modelId="{2220AFA0-B607-49CA-B29E-5E73B451B726}" type="presParOf" srcId="{03BD0B48-4D78-4A2D-9FFF-B1869F5E99EE}" destId="{E21FA3C7-3DE8-4835-8E60-7917A1983DF9}" srcOrd="2" destOrd="0" presId="urn:microsoft.com/office/officeart/2008/layout/HalfCircleOrganizationChart"/>
    <dgm:cxn modelId="{F1888F72-E20C-426C-9537-F485FC03C7AB}" type="presParOf" srcId="{03BD0B48-4D78-4A2D-9FFF-B1869F5E99EE}" destId="{5C903AE9-0C97-488A-83E3-B47A28102D11}" srcOrd="3" destOrd="0" presId="urn:microsoft.com/office/officeart/2008/layout/HalfCircleOrganizationChart"/>
    <dgm:cxn modelId="{D5FE942F-DFCF-445B-9DC3-B2D2AA18B593}" type="presParOf" srcId="{5C903AE9-0C97-488A-83E3-B47A28102D11}" destId="{CC437A62-35E4-43BD-8B4B-D261EF2DA252}" srcOrd="0" destOrd="0" presId="urn:microsoft.com/office/officeart/2008/layout/HalfCircleOrganizationChart"/>
    <dgm:cxn modelId="{8FABB1AC-4308-4029-95F4-A52C78857A6B}" type="presParOf" srcId="{CC437A62-35E4-43BD-8B4B-D261EF2DA252}" destId="{C9F0E21C-B88B-446F-86E5-7F44B31E32BE}" srcOrd="0" destOrd="0" presId="urn:microsoft.com/office/officeart/2008/layout/HalfCircleOrganizationChart"/>
    <dgm:cxn modelId="{3F886B32-F283-4670-8144-E97F50F11BBF}" type="presParOf" srcId="{CC437A62-35E4-43BD-8B4B-D261EF2DA252}" destId="{6FF57B24-7BF0-4553-B524-EEF537F7E908}" srcOrd="1" destOrd="0" presId="urn:microsoft.com/office/officeart/2008/layout/HalfCircleOrganizationChart"/>
    <dgm:cxn modelId="{1D15BDD4-5D31-4C1E-A4AC-356CDE668E6A}" type="presParOf" srcId="{CC437A62-35E4-43BD-8B4B-D261EF2DA252}" destId="{1249C384-6AE6-4AC1-A06E-B1A6D2D0EEFE}" srcOrd="2" destOrd="0" presId="urn:microsoft.com/office/officeart/2008/layout/HalfCircleOrganizationChart"/>
    <dgm:cxn modelId="{6332C88B-5C31-4DCA-87DD-89ACEC22DC3B}" type="presParOf" srcId="{CC437A62-35E4-43BD-8B4B-D261EF2DA252}" destId="{8450C476-7952-471F-ABC2-B7322791C8AD}" srcOrd="3" destOrd="0" presId="urn:microsoft.com/office/officeart/2008/layout/HalfCircleOrganizationChart"/>
    <dgm:cxn modelId="{4DBAECE3-C227-46E5-814A-38C466CEC75B}" type="presParOf" srcId="{5C903AE9-0C97-488A-83E3-B47A28102D11}" destId="{A6FC5428-9BCE-4F87-B04F-BFF7281B0FDA}" srcOrd="1" destOrd="0" presId="urn:microsoft.com/office/officeart/2008/layout/HalfCircleOrganizationChart"/>
    <dgm:cxn modelId="{EFCE5100-3526-43A3-9FAE-D5DB1EB6DEC4}" type="presParOf" srcId="{5C903AE9-0C97-488A-83E3-B47A28102D11}" destId="{ADE50CDD-F88D-4FBC-A660-E7F556EF0151}" srcOrd="2" destOrd="0" presId="urn:microsoft.com/office/officeart/2008/layout/HalfCircleOrganizationChar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1FA3C7-3DE8-4835-8E60-7917A1983DF9}">
      <dsp:nvSpPr>
        <dsp:cNvPr id="0" name=""/>
        <dsp:cNvSpPr/>
      </dsp:nvSpPr>
      <dsp:spPr>
        <a:xfrm>
          <a:off x="6244424" y="2266551"/>
          <a:ext cx="777098" cy="561757"/>
        </a:xfrm>
        <a:custGeom>
          <a:avLst/>
          <a:gdLst/>
          <a:ahLst/>
          <a:cxnLst/>
          <a:rect l="0" t="0" r="0" b="0"/>
          <a:pathLst>
            <a:path>
              <a:moveTo>
                <a:pt x="0" y="0"/>
              </a:moveTo>
              <a:lnTo>
                <a:pt x="0" y="561757"/>
              </a:lnTo>
              <a:lnTo>
                <a:pt x="777098" y="5617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FBF21E-ED45-4BE1-8B0F-9F30C781767B}">
      <dsp:nvSpPr>
        <dsp:cNvPr id="0" name=""/>
        <dsp:cNvSpPr/>
      </dsp:nvSpPr>
      <dsp:spPr>
        <a:xfrm>
          <a:off x="5467325" y="2266551"/>
          <a:ext cx="777098" cy="561757"/>
        </a:xfrm>
        <a:custGeom>
          <a:avLst/>
          <a:gdLst/>
          <a:ahLst/>
          <a:cxnLst/>
          <a:rect l="0" t="0" r="0" b="0"/>
          <a:pathLst>
            <a:path>
              <a:moveTo>
                <a:pt x="777098" y="0"/>
              </a:moveTo>
              <a:lnTo>
                <a:pt x="777098" y="561757"/>
              </a:lnTo>
              <a:lnTo>
                <a:pt x="0" y="5617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3085FF-D166-4AEB-9B17-F909D5E5F9A9}">
      <dsp:nvSpPr>
        <dsp:cNvPr id="0" name=""/>
        <dsp:cNvSpPr/>
      </dsp:nvSpPr>
      <dsp:spPr>
        <a:xfrm>
          <a:off x="4335158" y="997205"/>
          <a:ext cx="1553485" cy="501609"/>
        </a:xfrm>
        <a:custGeom>
          <a:avLst/>
          <a:gdLst/>
          <a:ahLst/>
          <a:cxnLst/>
          <a:rect l="0" t="0" r="0" b="0"/>
          <a:pathLst>
            <a:path>
              <a:moveTo>
                <a:pt x="0" y="0"/>
              </a:moveTo>
              <a:lnTo>
                <a:pt x="0" y="501609"/>
              </a:lnTo>
              <a:lnTo>
                <a:pt x="1553485" y="5016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1DAD23-629E-4021-9F0A-11EF678DE1BE}">
      <dsp:nvSpPr>
        <dsp:cNvPr id="0" name=""/>
        <dsp:cNvSpPr/>
      </dsp:nvSpPr>
      <dsp:spPr>
        <a:xfrm>
          <a:off x="2068690" y="2266551"/>
          <a:ext cx="777098" cy="561757"/>
        </a:xfrm>
        <a:custGeom>
          <a:avLst/>
          <a:gdLst/>
          <a:ahLst/>
          <a:cxnLst/>
          <a:rect l="0" t="0" r="0" b="0"/>
          <a:pathLst>
            <a:path>
              <a:moveTo>
                <a:pt x="777098" y="0"/>
              </a:moveTo>
              <a:lnTo>
                <a:pt x="777098" y="561757"/>
              </a:lnTo>
              <a:lnTo>
                <a:pt x="0" y="5617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29D929-35D6-413F-AE80-A7268B56D364}">
      <dsp:nvSpPr>
        <dsp:cNvPr id="0" name=""/>
        <dsp:cNvSpPr/>
      </dsp:nvSpPr>
      <dsp:spPr>
        <a:xfrm>
          <a:off x="3201568" y="997205"/>
          <a:ext cx="1133589" cy="501609"/>
        </a:xfrm>
        <a:custGeom>
          <a:avLst/>
          <a:gdLst/>
          <a:ahLst/>
          <a:cxnLst/>
          <a:rect l="0" t="0" r="0" b="0"/>
          <a:pathLst>
            <a:path>
              <a:moveTo>
                <a:pt x="1133589" y="0"/>
              </a:moveTo>
              <a:lnTo>
                <a:pt x="1133589" y="501609"/>
              </a:lnTo>
              <a:lnTo>
                <a:pt x="0" y="50160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E64F3A-D04C-48EE-A2F7-D01A02E6F3E0}">
      <dsp:nvSpPr>
        <dsp:cNvPr id="0" name=""/>
        <dsp:cNvSpPr/>
      </dsp:nvSpPr>
      <dsp:spPr>
        <a:xfrm>
          <a:off x="3867027" y="60942"/>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67D162-6AD3-4C77-8E59-DFC91DA4391C}">
      <dsp:nvSpPr>
        <dsp:cNvPr id="0" name=""/>
        <dsp:cNvSpPr/>
      </dsp:nvSpPr>
      <dsp:spPr>
        <a:xfrm>
          <a:off x="3867027" y="60942"/>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015923-CF42-430A-AE4B-DDA260330122}">
      <dsp:nvSpPr>
        <dsp:cNvPr id="0" name=""/>
        <dsp:cNvSpPr/>
      </dsp:nvSpPr>
      <dsp:spPr>
        <a:xfrm>
          <a:off x="3398895" y="229470"/>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AU" sz="2000" b="1" kern="1200">
              <a:highlight>
                <a:srgbClr val="FFFF00"/>
              </a:highlight>
              <a:latin typeface="+mj-lt"/>
            </a:rPr>
            <a:t>It’s about laundry</a:t>
          </a:r>
        </a:p>
      </dsp:txBody>
      <dsp:txXfrm>
        <a:off x="3398895" y="229470"/>
        <a:ext cx="1872526" cy="599208"/>
      </dsp:txXfrm>
    </dsp:sp>
    <dsp:sp modelId="{21E3EC2E-6D18-47B0-9277-2AAA991F976D}">
      <dsp:nvSpPr>
        <dsp:cNvPr id="0" name=""/>
        <dsp:cNvSpPr/>
      </dsp:nvSpPr>
      <dsp:spPr>
        <a:xfrm>
          <a:off x="2377657" y="1330287"/>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813EC5-9F8A-4011-A524-F97D7ABD510C}">
      <dsp:nvSpPr>
        <dsp:cNvPr id="0" name=""/>
        <dsp:cNvSpPr/>
      </dsp:nvSpPr>
      <dsp:spPr>
        <a:xfrm>
          <a:off x="2377657" y="1330287"/>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22E3F3-0BA4-413D-9D27-EBBA8003609A}">
      <dsp:nvSpPr>
        <dsp:cNvPr id="0" name=""/>
        <dsp:cNvSpPr/>
      </dsp:nvSpPr>
      <dsp:spPr>
        <a:xfrm>
          <a:off x="1909525" y="1498815"/>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Organise into piles</a:t>
          </a:r>
        </a:p>
      </dsp:txBody>
      <dsp:txXfrm>
        <a:off x="1909525" y="1498815"/>
        <a:ext cx="1872526" cy="599208"/>
      </dsp:txXfrm>
    </dsp:sp>
    <dsp:sp modelId="{6CFA2D90-4B78-445D-8586-CC7E4870AD8A}">
      <dsp:nvSpPr>
        <dsp:cNvPr id="0" name=""/>
        <dsp:cNvSpPr/>
      </dsp:nvSpPr>
      <dsp:spPr>
        <a:xfrm>
          <a:off x="1244779" y="2659781"/>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6B1156-B9C8-414C-B413-CE3E8BE3983C}">
      <dsp:nvSpPr>
        <dsp:cNvPr id="0" name=""/>
        <dsp:cNvSpPr/>
      </dsp:nvSpPr>
      <dsp:spPr>
        <a:xfrm>
          <a:off x="1244779" y="2659781"/>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44B827-BBFF-4316-8C5E-4035CCE0FFBA}">
      <dsp:nvSpPr>
        <dsp:cNvPr id="0" name=""/>
        <dsp:cNvSpPr/>
      </dsp:nvSpPr>
      <dsp:spPr>
        <a:xfrm>
          <a:off x="776647" y="2828308"/>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mistakes can be expensive</a:t>
          </a:r>
        </a:p>
      </dsp:txBody>
      <dsp:txXfrm>
        <a:off x="776647" y="2828308"/>
        <a:ext cx="1872526" cy="599208"/>
      </dsp:txXfrm>
    </dsp:sp>
    <dsp:sp modelId="{751F0B25-E41B-4A10-AA48-FD06C517DC9F}">
      <dsp:nvSpPr>
        <dsp:cNvPr id="0" name=""/>
        <dsp:cNvSpPr/>
      </dsp:nvSpPr>
      <dsp:spPr>
        <a:xfrm>
          <a:off x="5776292" y="1330287"/>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B40997D-0C48-4435-8614-436F2A0F8C15}">
      <dsp:nvSpPr>
        <dsp:cNvPr id="0" name=""/>
        <dsp:cNvSpPr/>
      </dsp:nvSpPr>
      <dsp:spPr>
        <a:xfrm>
          <a:off x="5776292" y="1330287"/>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42321A-3D08-4BC6-BAFC-7FB5641F142B}">
      <dsp:nvSpPr>
        <dsp:cNvPr id="0" name=""/>
        <dsp:cNvSpPr/>
      </dsp:nvSpPr>
      <dsp:spPr>
        <a:xfrm>
          <a:off x="5308160" y="1498815"/>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The machine is complex</a:t>
          </a:r>
        </a:p>
      </dsp:txBody>
      <dsp:txXfrm>
        <a:off x="5308160" y="1498815"/>
        <a:ext cx="1872526" cy="599208"/>
      </dsp:txXfrm>
    </dsp:sp>
    <dsp:sp modelId="{8521F02F-6E4F-4448-A21A-31B333205DE7}">
      <dsp:nvSpPr>
        <dsp:cNvPr id="0" name=""/>
        <dsp:cNvSpPr/>
      </dsp:nvSpPr>
      <dsp:spPr>
        <a:xfrm>
          <a:off x="4643414" y="2659781"/>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717C11-BCB1-4DAD-AA47-E721D8C12CF7}">
      <dsp:nvSpPr>
        <dsp:cNvPr id="0" name=""/>
        <dsp:cNvSpPr/>
      </dsp:nvSpPr>
      <dsp:spPr>
        <a:xfrm>
          <a:off x="4643414" y="2659781"/>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9746CD-E8C8-48ED-B5BF-EF68AB3DACD1}">
      <dsp:nvSpPr>
        <dsp:cNvPr id="0" name=""/>
        <dsp:cNvSpPr/>
      </dsp:nvSpPr>
      <dsp:spPr>
        <a:xfrm>
          <a:off x="4175282" y="2828308"/>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but you will get used to it</a:t>
          </a:r>
        </a:p>
      </dsp:txBody>
      <dsp:txXfrm>
        <a:off x="4175282" y="2828308"/>
        <a:ext cx="1872526" cy="599208"/>
      </dsp:txXfrm>
    </dsp:sp>
    <dsp:sp modelId="{6FF57B24-7BF0-4553-B524-EEF537F7E908}">
      <dsp:nvSpPr>
        <dsp:cNvPr id="0" name=""/>
        <dsp:cNvSpPr/>
      </dsp:nvSpPr>
      <dsp:spPr>
        <a:xfrm>
          <a:off x="6909170" y="2659781"/>
          <a:ext cx="936263" cy="936263"/>
        </a:xfrm>
        <a:prstGeom prst="arc">
          <a:avLst>
            <a:gd name="adj1" fmla="val 13200000"/>
            <a:gd name="adj2" fmla="val 192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49C384-6AE6-4AC1-A06E-B1A6D2D0EEFE}">
      <dsp:nvSpPr>
        <dsp:cNvPr id="0" name=""/>
        <dsp:cNvSpPr/>
      </dsp:nvSpPr>
      <dsp:spPr>
        <a:xfrm>
          <a:off x="6909170" y="2659781"/>
          <a:ext cx="936263" cy="936263"/>
        </a:xfrm>
        <a:prstGeom prst="arc">
          <a:avLst>
            <a:gd name="adj1" fmla="val 2400000"/>
            <a:gd name="adj2" fmla="val 840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F0E21C-B88B-446F-86E5-7F44B31E32BE}">
      <dsp:nvSpPr>
        <dsp:cNvPr id="0" name=""/>
        <dsp:cNvSpPr/>
      </dsp:nvSpPr>
      <dsp:spPr>
        <a:xfrm>
          <a:off x="6441039" y="2828308"/>
          <a:ext cx="1872526" cy="59920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AU" sz="1800" kern="1200"/>
            <a:t>it is a necessity of life</a:t>
          </a:r>
        </a:p>
      </dsp:txBody>
      <dsp:txXfrm>
        <a:off x="6441039" y="2828308"/>
        <a:ext cx="1872526" cy="599208"/>
      </dsp:txXfrm>
    </dsp:sp>
  </dsp:spTree>
</dsp:drawing>
</file>

<file path=ppt/diagrams/layout1.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14/04/2025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14/04/2025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videnceforlearning.org.au/education-evidence/guidance-reports/effective-professional-developmen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videnceforlearning.org.au/education-evidence/guidance-reports/effective-professional-develop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60.xml"/><Relationship Id="rId1" Type="http://schemas.openxmlformats.org/officeDocument/2006/relationships/notesMaster" Target="../notesMasters/notesMaster1.xml"/><Relationship Id="rId5" Type="http://schemas.openxmlformats.org/officeDocument/2006/relationships/hyperlink" Target="https://educationendowmentfoundation.org.uk/education-evidence/evidence-reviews/teacher-professional-development-characteristics" TargetMode="External"/><Relationship Id="rId4" Type="http://schemas.openxmlformats.org/officeDocument/2006/relationships/hyperlink" Target="https://evidenceforlearning.org.au/education-evidence/guidance-reports/effective-professional-development" TargetMode="Externa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edresearch.edu.au/guides-resources/practice-guides/gaining-all-students-attention"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myplsso.education.nsw.gov.au/mylearning/catalogue/details/62ea3ae9-855b-ef11-b00f-b5aeee9b86ab"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4222228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explain the process of rehearsing</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[00:30]</a:t>
            </a:r>
            <a:endParaRPr lang="en-US"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Research from Evidence for Learning shows teachers are more likely to put professional learning into practice when they plan and rehearse </a:t>
            </a:r>
            <a:r>
              <a:rPr lang="en-AU" sz="1200" b="1">
                <a:effectLst/>
                <a:latin typeface="Arial" panose="020B0604020202020204" pitchFamily="34" charset="0"/>
                <a:ea typeface="Aptos" panose="020B0004020202020204" pitchFamily="34" charset="0"/>
                <a:cs typeface="Arial" panose="020B0604020202020204" pitchFamily="34" charset="0"/>
              </a:rPr>
              <a:t>during </a:t>
            </a:r>
            <a:r>
              <a:rPr lang="en-AU" sz="1200">
                <a:effectLst/>
                <a:latin typeface="Arial" panose="020B0604020202020204" pitchFamily="34" charset="0"/>
                <a:ea typeface="Aptos" panose="020B0004020202020204" pitchFamily="34" charset="0"/>
                <a:cs typeface="Arial" panose="020B0604020202020204" pitchFamily="34" charset="0"/>
              </a:rPr>
              <a:t>professional learning, before implementing techniques in the classroom.  This is enhanced by feedback from colleagues.</a:t>
            </a: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a:t>
            </a:r>
            <a:r>
              <a:rPr lang="en-AU" sz="1200">
                <a:latin typeface="Arial" panose="020B0604020202020204" pitchFamily="34" charset="0"/>
                <a:cs typeface="Arial" panose="020B0604020202020204" pitchFamily="34" charset="0"/>
              </a:rPr>
              <a:t>: it is advisable to prepare school leaders beforehand if modelling and rehearsing are not yet established practices in the school.</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 on this research:</a:t>
            </a:r>
            <a:endParaRPr lang="en-AU" sz="1200">
              <a:latin typeface="Arial" panose="020B0604020202020204" pitchFamily="34" charset="0"/>
              <a:cs typeface="Arial" panose="020B0604020202020204" pitchFamily="34" charset="0"/>
            </a:endParaRPr>
          </a:p>
          <a:p>
            <a:pPr marL="0" indent="0">
              <a:buNone/>
            </a:pPr>
            <a:r>
              <a:rPr lang="en-AU" sz="1200">
                <a:latin typeface="Arial" panose="020B0604020202020204" pitchFamily="34" charset="0"/>
                <a:cs typeface="Arial" panose="020B0604020202020204" pitchFamily="34" charset="0"/>
              </a:rPr>
              <a:t>AERO (Australian Education </a:t>
            </a:r>
            <a:r>
              <a:rPr lang="en-AU" sz="1200" u="none">
                <a:latin typeface="Arial" panose="020B0604020202020204" pitchFamily="34" charset="0"/>
                <a:cs typeface="Arial" panose="020B0604020202020204" pitchFamily="34" charset="0"/>
              </a:rPr>
              <a:t>Research Organisation) (2023c)</a:t>
            </a:r>
            <a:r>
              <a:rPr lang="en-AU" sz="1200" u="none">
                <a:solidFill>
                  <a:schemeClr val="accent2"/>
                </a:solidFill>
                <a:latin typeface="Arial" panose="020B0604020202020204" pitchFamily="34" charset="0"/>
                <a:cs typeface="Arial" panose="020B0604020202020204" pitchFamily="34" charset="0"/>
              </a:rPr>
              <a:t> </a:t>
            </a:r>
            <a:r>
              <a:rPr lang="en-AU" sz="1200" i="1" u="none">
                <a:solidFill>
                  <a:schemeClr val="accent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Gaining all students’ attention</a:t>
            </a:r>
            <a:r>
              <a:rPr lang="en-AU" sz="1200" i="1" u="none">
                <a:latin typeface="Arial" panose="020B0604020202020204" pitchFamily="34" charset="0"/>
                <a:cs typeface="Arial" panose="020B0604020202020204" pitchFamily="34" charset="0"/>
              </a:rPr>
              <a:t>, </a:t>
            </a:r>
            <a:r>
              <a:rPr lang="en-AU" sz="1200" u="none">
                <a:latin typeface="Arial" panose="020B0604020202020204" pitchFamily="34" charset="0"/>
                <a:cs typeface="Arial" panose="020B0604020202020204" pitchFamily="34" charset="0"/>
              </a:rPr>
              <a:t>AERO.</a:t>
            </a:r>
          </a:p>
          <a:p>
            <a:pPr>
              <a:defRPr/>
            </a:pPr>
            <a:r>
              <a:rPr lang="en-AU" sz="1200" u="none">
                <a:latin typeface="Arial" panose="020B0604020202020204" pitchFamily="34" charset="0"/>
                <a:cs typeface="Arial" panose="020B0604020202020204" pitchFamily="34" charset="0"/>
              </a:rPr>
              <a:t>Evidence for Learning (2022) </a:t>
            </a:r>
            <a:r>
              <a:rPr lang="en-AU" sz="1200" i="1" kern="1200">
                <a:solidFill>
                  <a:schemeClr val="tx1"/>
                </a:solidFill>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Effective professional development</a:t>
            </a:r>
            <a:r>
              <a:rPr lang="en-AU" sz="1200" kern="1200">
                <a:solidFill>
                  <a:schemeClr val="tx1"/>
                </a:solidFill>
                <a:latin typeface="Arial" panose="020B0604020202020204" pitchFamily="34" charset="0"/>
                <a:ea typeface="+mn-ea"/>
                <a:cs typeface="Arial" panose="020B0604020202020204" pitchFamily="34" charset="0"/>
              </a:rPr>
              <a:t>, Evidence for Learning.</a:t>
            </a:r>
          </a:p>
          <a:p>
            <a:r>
              <a:rPr lang="en-AU" sz="1200" kern="1200">
                <a:solidFill>
                  <a:schemeClr val="tx1"/>
                </a:solidFill>
                <a:latin typeface="Arial" panose="020B0604020202020204" pitchFamily="34" charset="0"/>
                <a:ea typeface="+mn-ea"/>
                <a:cs typeface="Arial" panose="020B0604020202020204" pitchFamily="34" charset="0"/>
              </a:rPr>
              <a:t>Sims S, Fletcher-Wood H, O’Mara-Eves A, Cottingham S, Stansfield C, Van </a:t>
            </a:r>
            <a:r>
              <a:rPr lang="en-AU" sz="1200" kern="1200" err="1">
                <a:solidFill>
                  <a:schemeClr val="tx1"/>
                </a:solidFill>
                <a:latin typeface="Arial" panose="020B0604020202020204" pitchFamily="34" charset="0"/>
                <a:ea typeface="+mn-ea"/>
                <a:cs typeface="Arial" panose="020B0604020202020204" pitchFamily="34" charset="0"/>
              </a:rPr>
              <a:t>Herwegen</a:t>
            </a:r>
            <a:r>
              <a:rPr lang="en-AU" sz="1200" kern="1200">
                <a:solidFill>
                  <a:schemeClr val="tx1"/>
                </a:solidFill>
                <a:latin typeface="Arial" panose="020B0604020202020204" pitchFamily="34" charset="0"/>
                <a:ea typeface="+mn-ea"/>
                <a:cs typeface="Arial" panose="020B0604020202020204" pitchFamily="34" charset="0"/>
              </a:rPr>
              <a:t> J and Anders J (2021) </a:t>
            </a:r>
            <a:r>
              <a:rPr lang="en-AU" sz="1200" i="1" kern="1200">
                <a:solidFill>
                  <a:schemeClr val="tx1"/>
                </a:solidFill>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What are the characteristics of teacher professional development that increase pupil achievement? A systematic review and meta-analysis</a:t>
            </a:r>
            <a:r>
              <a:rPr lang="en-AU" sz="1200" kern="1200">
                <a:solidFill>
                  <a:schemeClr val="tx1"/>
                </a:solidFill>
                <a:latin typeface="Arial" panose="020B0604020202020204" pitchFamily="34" charset="0"/>
                <a:ea typeface="+mn-ea"/>
                <a:cs typeface="Arial" panose="020B0604020202020204" pitchFamily="34" charset="0"/>
              </a:rPr>
              <a:t>, Education Endowment Foundation. </a:t>
            </a:r>
          </a:p>
          <a:p>
            <a:endParaRPr lang="en-AU">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836917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explain why </a:t>
            </a:r>
            <a:r>
              <a:rPr lang="en-AU" sz="1200" b="1" u="sng">
                <a:latin typeface="Arial" panose="020B0604020202020204" pitchFamily="34" charset="0"/>
                <a:cs typeface="Arial" panose="020B0604020202020204" pitchFamily="34" charset="0"/>
              </a:rPr>
              <a:t>rehearsing</a:t>
            </a:r>
            <a:r>
              <a:rPr lang="en-AU" sz="1200" b="1">
                <a:latin typeface="Arial" panose="020B0604020202020204" pitchFamily="34" charset="0"/>
                <a:cs typeface="Arial" panose="020B0604020202020204" pitchFamily="34" charset="0"/>
              </a:rPr>
              <a:t> is so important </a:t>
            </a: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[01:10]</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Application is a real key to success in professional learning.</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Why might professional learning </a:t>
            </a:r>
            <a:r>
              <a:rPr lang="en-AU" sz="1200" b="1">
                <a:latin typeface="Arial" panose="020B0604020202020204" pitchFamily="34" charset="0"/>
                <a:cs typeface="Arial" panose="020B0604020202020204" pitchFamily="34" charset="0"/>
              </a:rPr>
              <a:t>not be </a:t>
            </a:r>
            <a:r>
              <a:rPr lang="en-AU" sz="1200">
                <a:latin typeface="Arial" panose="020B0604020202020204" pitchFamily="34" charset="0"/>
                <a:cs typeface="Arial" panose="020B0604020202020204" pitchFamily="34" charset="0"/>
              </a:rPr>
              <a:t>applied in the classroom, despite our best intentions?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Teachers often have practices described to them – but it is much clearer to have lead teachers model the practice (out of the classroom, without students) while the observer uses prompts to reflect on what made that practice successful.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Rehearsal (out of the classroom, without students) makes our PL a habit. When we try a </a:t>
            </a:r>
            <a:r>
              <a:rPr lang="en-AU" sz="1200" b="1">
                <a:latin typeface="Arial" panose="020B0604020202020204" pitchFamily="34" charset="0"/>
                <a:cs typeface="Arial" panose="020B0604020202020204" pitchFamily="34" charset="0"/>
              </a:rPr>
              <a:t>rehearsed</a:t>
            </a:r>
            <a:r>
              <a:rPr lang="en-AU" sz="120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This is why rehearsing is a key mechanism for success in professional learning.</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a:defRPr/>
            </a:pPr>
            <a:r>
              <a:rPr lang="en-AU" sz="1200" u="none">
                <a:latin typeface="Arial" panose="020B0604020202020204" pitchFamily="34" charset="0"/>
                <a:cs typeface="Arial" panose="020B0604020202020204" pitchFamily="34" charset="0"/>
              </a:rPr>
              <a:t>Evidence for Learning (2022) </a:t>
            </a:r>
            <a:r>
              <a:rPr lang="en-AU" sz="1200" i="1" kern="1200">
                <a:solidFill>
                  <a:schemeClr val="tx1"/>
                </a:solidFill>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Effective professional development</a:t>
            </a:r>
            <a:r>
              <a:rPr lang="en-AU" sz="1200" kern="1200">
                <a:solidFill>
                  <a:schemeClr val="tx1"/>
                </a:solidFill>
                <a:latin typeface="Arial" panose="020B0604020202020204" pitchFamily="34" charset="0"/>
                <a:ea typeface="+mn-ea"/>
                <a:cs typeface="Arial" panose="020B0604020202020204" pitchFamily="34" charset="0"/>
              </a:rPr>
              <a:t>, Evidence for 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57375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Outline the learning sequence in this module.</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In this module, the focus is on sharing learning intentions and success criteria and understanding the techniques involved to effectively support student learning.</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then develop teaching routines as a whole school to reduce cognitive load for our students, providing them with optimal opportunities for improved learning outcomes.</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evaluate the impact of our work in terms of how effectively the approach has met the student need we've identified as the focus for our professional learning. We will do this by considering the short-term outcomes and the potential longer term learning outcomes for our students.</a:t>
            </a:r>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10013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AU" b="1">
              <a:solidFill>
                <a:srgbClr val="4472C4"/>
              </a:solidFill>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555738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Purpose and outcome of Part 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This strategy learning module focuses on teachers’ effective use of learning intentions and success criteria throughout lessons. </a:t>
            </a:r>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The purpose of Part A is:</a:t>
            </a:r>
          </a:p>
          <a:p>
            <a:r>
              <a:rPr lang="en-AU" sz="1200">
                <a:latin typeface="Arial" panose="020B0604020202020204" pitchFamily="34" charset="0"/>
                <a:cs typeface="Arial" panose="020B0604020202020204" pitchFamily="34" charset="0"/>
              </a:rPr>
              <a:t>To understand the mechanisms of sharing learning intentions and success criteria in the context of optimising student understanding, engagement and participation.</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We are working towards the outcome that:</a:t>
            </a:r>
          </a:p>
          <a:p>
            <a:r>
              <a:rPr lang="en-AU" sz="1200">
                <a:latin typeface="Arial" panose="020B0604020202020204" pitchFamily="34" charset="0"/>
                <a:cs typeface="Arial" panose="020B0604020202020204" pitchFamily="34" charset="0"/>
              </a:rPr>
              <a:t>We can articulate h</a:t>
            </a:r>
            <a:r>
              <a:rPr lang="en-AU" sz="1200" b="0" i="0" u="none" strike="noStrike">
                <a:solidFill>
                  <a:srgbClr val="22272B"/>
                </a:solidFill>
                <a:effectLst/>
                <a:latin typeface="Arial" panose="020B0604020202020204" pitchFamily="34" charset="0"/>
                <a:cs typeface="Arial" panose="020B0604020202020204" pitchFamily="34" charset="0"/>
              </a:rPr>
              <a:t>ow to plan, share and use</a:t>
            </a:r>
            <a:r>
              <a:rPr lang="en-AU" sz="1200">
                <a:latin typeface="Arial" panose="020B0604020202020204" pitchFamily="34" charset="0"/>
                <a:cs typeface="Arial" panose="020B0604020202020204" pitchFamily="34" charset="0"/>
              </a:rPr>
              <a:t> learning intentions and success criteria to optimise student learning and engagement.</a:t>
            </a:r>
          </a:p>
          <a:p>
            <a:pPr marL="285750" indent="-285750">
              <a:buFont typeface="Arial"/>
              <a:buChar char="•"/>
            </a:pPr>
            <a:endParaRPr lang="en-AU">
              <a:latin typeface="Public Sans"/>
            </a:endParaRP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1729048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Defining learning intentions and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Here is a simple definition of learning intentions and success criteria to start our conversation today. Let’s start by thinking about how using this strategy aids student learning by priming them to develop their schema (understanding) in the lesson.</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endParaRPr lang="en-AU" sz="12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974034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a:latin typeface="Arial" panose="020B0604020202020204" pitchFamily="34" charset="0"/>
                <a:cs typeface="Arial" panose="020B0604020202020204" pitchFamily="34" charset="0"/>
              </a:rPr>
              <a:t>Purpose: Demonstrate schema theory</a:t>
            </a:r>
          </a:p>
          <a:p>
            <a:pPr>
              <a:defRPr/>
            </a:pPr>
            <a:r>
              <a:rPr lang="en-AU" sz="1200" b="1">
                <a:latin typeface="Arial" panose="020B0604020202020204" pitchFamily="34" charset="0"/>
                <a:cs typeface="Arial" panose="020B0604020202020204" pitchFamily="34" charset="0"/>
              </a:rPr>
              <a:t>[01:30]</a:t>
            </a:r>
          </a:p>
          <a:p>
            <a:pPr>
              <a:defRPr/>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p>
          <a:p>
            <a:pPr>
              <a:defRPr/>
            </a:pPr>
            <a:r>
              <a:rPr lang="en-AU" sz="1200">
                <a:solidFill>
                  <a:srgbClr val="000000"/>
                </a:solidFill>
                <a:latin typeface="Arial" panose="020B0604020202020204" pitchFamily="34" charset="0"/>
                <a:cs typeface="Arial" panose="020B0604020202020204" pitchFamily="34" charset="0"/>
              </a:rPr>
              <a:t>In a small study conducted with psychology students Bransford and Johnson (1972) sought to demonstrate schema theory. We will have an experience of this study to illustrate how we can use an understanding of schema theory to make decisions about sharing learning intentions.</a:t>
            </a:r>
          </a:p>
          <a:p>
            <a:pPr>
              <a:defRPr/>
            </a:pPr>
            <a:endParaRPr lang="en-AU" sz="1200">
              <a:solidFill>
                <a:srgbClr val="000000"/>
              </a:solidFill>
              <a:latin typeface="Arial" panose="020B0604020202020204" pitchFamily="34" charset="0"/>
              <a:cs typeface="Arial" panose="020B0604020202020204" pitchFamily="34" charset="0"/>
            </a:endParaRPr>
          </a:p>
          <a:p>
            <a:pPr>
              <a:defRPr/>
            </a:pPr>
            <a:r>
              <a:rPr lang="en-AU" sz="1200">
                <a:solidFill>
                  <a:srgbClr val="000000"/>
                </a:solidFill>
                <a:latin typeface="Arial" panose="020B0604020202020204" pitchFamily="34" charset="0"/>
                <a:cs typeface="Arial" panose="020B0604020202020204" pitchFamily="34" charset="0"/>
              </a:rPr>
              <a:t>Students were read the following passage (included here if audio is unavailable)</a:t>
            </a:r>
          </a:p>
          <a:p>
            <a:pPr>
              <a:defRPr/>
            </a:pPr>
            <a:endParaRPr lang="en-AU" sz="1200">
              <a:solidFill>
                <a:srgbClr val="000000"/>
              </a:solidFill>
              <a:latin typeface="Arial" panose="020B0604020202020204" pitchFamily="34" charset="0"/>
              <a:cs typeface="Arial" panose="020B0604020202020204" pitchFamily="34" charset="0"/>
            </a:endParaRPr>
          </a:p>
          <a:p>
            <a:pPr>
              <a:defRPr/>
            </a:pPr>
            <a:r>
              <a:rPr lang="en-AU" sz="1200" i="1">
                <a:solidFill>
                  <a:srgbClr val="000000"/>
                </a:solidFill>
                <a:latin typeface="Arial" panose="020B0604020202020204" pitchFamily="34" charset="0"/>
                <a:cs typeface="Arial" panose="020B0604020202020204" pitchFamily="34" charset="0"/>
              </a:rPr>
              <a:t>“The procedure is actually quite simple. First, you arrange items into different groups. Of course, one pile may be sufficient depending upon how much there is to do. If you have to go somewhere else due to lack of facilities that is the next step, otherwise you are pretty well set. It's important not to overdo things. That is, it is better to do a few things at once than too many. In the short run this may not seem important, but complications from doing too many can easily arise. A mistake may be expensive as well. The manipulation of the appropriate mechanisms should be self-explanatory, and we need not delve into it here at first the whole procedure will seem complicated. Soon, however, it will become just another facet of life. It is difficult to see any end to the necessity for this task in the immediate future, but then one never can tell.” </a:t>
            </a:r>
            <a:r>
              <a:rPr lang="en-AU" sz="1200" i="0">
                <a:solidFill>
                  <a:srgbClr val="000000"/>
                </a:solidFill>
                <a:latin typeface="Arial" panose="020B0604020202020204" pitchFamily="34" charset="0"/>
                <a:cs typeface="Arial" panose="020B0604020202020204" pitchFamily="34" charset="0"/>
              </a:rPr>
              <a:t>(Bransford and Johnson 1972:722)</a:t>
            </a:r>
          </a:p>
          <a:p>
            <a:pPr>
              <a:defRPr/>
            </a:pPr>
            <a:endParaRPr lang="en-AU" sz="1200" b="1">
              <a:solidFill>
                <a:srgbClr val="000000"/>
              </a:solidFill>
              <a:highlight>
                <a:srgbClr val="FFFF00"/>
              </a:highlight>
              <a:latin typeface="Arial" panose="020B0604020202020204" pitchFamily="34" charset="0"/>
              <a:cs typeface="Arial" panose="020B0604020202020204" pitchFamily="34" charset="0"/>
            </a:endParaRPr>
          </a:p>
          <a:p>
            <a:pPr>
              <a:defRPr/>
            </a:pPr>
            <a:endParaRPr lang="en-AU" sz="1200">
              <a:solidFill>
                <a:srgbClr val="002060"/>
              </a:solidFill>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References: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Bransford JD and Johnson MK (1972) ‘Contextual prerequisites for understanding some investigations of comprehension and recall’,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a:latin typeface="Arial" panose="020B0604020202020204" pitchFamily="34" charset="0"/>
                <a:cs typeface="Arial" panose="020B0604020202020204" pitchFamily="34" charset="0"/>
              </a:rPr>
              <a:t>, 11:717-726.</a:t>
            </a:r>
            <a:endParaRPr lang="en-AU" sz="1200">
              <a:latin typeface="Arial" panose="020B0604020202020204" pitchFamily="34" charset="0"/>
              <a:ea typeface="Calibri" panose="020F0502020204030204" pitchFamily="34" charset="0"/>
              <a:cs typeface="Arial" panose="020B0604020202020204" pitchFamily="34" charset="0"/>
            </a:endParaRPr>
          </a:p>
          <a:p>
            <a:r>
              <a:rPr lang="en-AU" sz="1200" b="0" i="0">
                <a:solidFill>
                  <a:srgbClr val="222222"/>
                </a:solidFill>
                <a:effectLst/>
                <a:highlight>
                  <a:srgbClr val="FFFFFF"/>
                </a:highlight>
                <a:latin typeface="Arial" panose="020B0604020202020204" pitchFamily="34" charset="0"/>
                <a:cs typeface="Arial" panose="020B0604020202020204" pitchFamily="34" charset="0"/>
              </a:rPr>
              <a:t>Johnson MK, Bransford JD, Nyberg SE </a:t>
            </a:r>
            <a:r>
              <a:rPr lang="en-AU" sz="1200">
                <a:solidFill>
                  <a:srgbClr val="222222"/>
                </a:solidFill>
                <a:highlight>
                  <a:srgbClr val="FFFFFF"/>
                </a:highlight>
                <a:latin typeface="Arial" panose="020B0604020202020204" pitchFamily="34" charset="0"/>
                <a:cs typeface="Arial" panose="020B0604020202020204" pitchFamily="34" charset="0"/>
              </a:rPr>
              <a:t>and</a:t>
            </a:r>
            <a:r>
              <a:rPr lang="en-AU" sz="1200" b="0" i="0">
                <a:solidFill>
                  <a:srgbClr val="222222"/>
                </a:solidFill>
                <a:effectLst/>
                <a:highlight>
                  <a:srgbClr val="FFFFFF"/>
                </a:highlight>
                <a:latin typeface="Arial" panose="020B0604020202020204" pitchFamily="34" charset="0"/>
                <a:cs typeface="Arial" panose="020B0604020202020204" pitchFamily="34" charset="0"/>
              </a:rPr>
              <a:t> Cleary JJ (1972) ‘Comprehension factors in interpreting memory for abstract and concrete sentences’,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b="0" i="0">
                <a:solidFill>
                  <a:srgbClr val="222222"/>
                </a:solidFill>
                <a:effectLst/>
                <a:highlight>
                  <a:srgbClr val="FFFFFF"/>
                </a:highlight>
                <a:latin typeface="Arial" panose="020B0604020202020204" pitchFamily="34" charset="0"/>
                <a:cs typeface="Arial" panose="020B0604020202020204" pitchFamily="34" charset="0"/>
              </a:rPr>
              <a:t>, </a:t>
            </a:r>
            <a:r>
              <a:rPr lang="en-AU" sz="1200" b="0" i="1">
                <a:solidFill>
                  <a:srgbClr val="222222"/>
                </a:solidFill>
                <a:effectLst/>
                <a:highlight>
                  <a:srgbClr val="FFFFFF"/>
                </a:highlight>
                <a:latin typeface="Arial" panose="020B0604020202020204" pitchFamily="34" charset="0"/>
                <a:cs typeface="Arial" panose="020B0604020202020204" pitchFamily="34" charset="0"/>
              </a:rPr>
              <a:t>11</a:t>
            </a:r>
            <a:r>
              <a:rPr lang="en-AU" sz="1200" b="0" i="0">
                <a:solidFill>
                  <a:srgbClr val="222222"/>
                </a:solidFill>
                <a:effectLst/>
                <a:highlight>
                  <a:srgbClr val="FFFFFF"/>
                </a:highlight>
                <a:latin typeface="Arial" panose="020B0604020202020204" pitchFamily="34" charset="0"/>
                <a:cs typeface="Arial" panose="020B0604020202020204" pitchFamily="34" charset="0"/>
              </a:rPr>
              <a:t>(4):451-454, </a:t>
            </a:r>
            <a:r>
              <a:rPr lang="en-AU" sz="1200" b="0" i="0" err="1">
                <a:solidFill>
                  <a:srgbClr val="222222"/>
                </a:solidFill>
                <a:effectLst/>
                <a:highlight>
                  <a:srgbClr val="FFFFFF"/>
                </a:highlight>
                <a:latin typeface="Arial" panose="020B0604020202020204" pitchFamily="34" charset="0"/>
                <a:cs typeface="Arial" panose="020B0604020202020204" pitchFamily="34" charset="0"/>
              </a:rPr>
              <a:t>doi</a:t>
            </a:r>
            <a:r>
              <a:rPr lang="en-AU" sz="1200" b="0" i="0">
                <a:solidFill>
                  <a:srgbClr val="222222"/>
                </a:solidFill>
                <a:effectLst/>
                <a:highlight>
                  <a:srgbClr val="FFFFFF"/>
                </a:highlight>
                <a:latin typeface="Arial" panose="020B0604020202020204" pitchFamily="34" charset="0"/>
                <a:cs typeface="Arial" panose="020B0604020202020204" pitchFamily="34" charset="0"/>
              </a:rPr>
              <a:t> 10.1016/S0022-5371(72)80026-4.</a:t>
            </a:r>
          </a:p>
          <a:p>
            <a:endParaRPr lang="en-AU" b="1"/>
          </a:p>
          <a:p>
            <a:pPr>
              <a:defRPr/>
            </a:pPr>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49884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a:latin typeface="Arial" panose="020B0604020202020204" pitchFamily="34" charset="0"/>
                <a:cs typeface="Arial" panose="020B0604020202020204" pitchFamily="34" charset="0"/>
              </a:rPr>
              <a:t>Purpose: Demonstrate schema theory</a:t>
            </a:r>
          </a:p>
          <a:p>
            <a:pPr>
              <a:defRPr/>
            </a:pPr>
            <a:r>
              <a:rPr lang="en-AU" sz="1200" b="1">
                <a:latin typeface="Arial" panose="020B0604020202020204" pitchFamily="34" charset="0"/>
                <a:cs typeface="Arial" panose="020B0604020202020204" pitchFamily="34" charset="0"/>
              </a:rPr>
              <a:t>[01:30]</a:t>
            </a:r>
          </a:p>
          <a:p>
            <a:pPr>
              <a:defRPr/>
            </a:pPr>
            <a:r>
              <a:rPr lang="en-AU" sz="1200" b="1">
                <a:latin typeface="Arial" panose="020B0604020202020204" pitchFamily="34" charset="0"/>
                <a:cs typeface="Arial" panose="020B0604020202020204" pitchFamily="34" charset="0"/>
              </a:rPr>
              <a:t>+1 minute for discussion</a:t>
            </a:r>
          </a:p>
          <a:p>
            <a:pPr>
              <a:defRPr/>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p>
          <a:p>
            <a:pPr>
              <a:defRPr/>
            </a:pPr>
            <a:r>
              <a:rPr lang="en-AU" sz="1200">
                <a:effectLst/>
                <a:latin typeface="Arial" panose="020B0604020202020204" pitchFamily="34" charset="0"/>
                <a:cs typeface="Arial" panose="020B0604020202020204" pitchFamily="34" charset="0"/>
              </a:rPr>
              <a:t>participants to answer these two questions:</a:t>
            </a:r>
          </a:p>
          <a:p>
            <a:pPr>
              <a:defRPr/>
            </a:pPr>
            <a:r>
              <a:rPr lang="en-AU" sz="1200">
                <a:solidFill>
                  <a:srgbClr val="002060"/>
                </a:solidFill>
                <a:latin typeface="Arial" panose="020B0604020202020204" pitchFamily="34" charset="0"/>
                <a:cs typeface="Arial" panose="020B0604020202020204" pitchFamily="34" charset="0"/>
              </a:rPr>
              <a:t>Rate out of 10 how much you think you could recall</a:t>
            </a:r>
          </a:p>
          <a:p>
            <a:pPr>
              <a:defRPr/>
            </a:pPr>
            <a:r>
              <a:rPr lang="en-AU" sz="1200">
                <a:solidFill>
                  <a:srgbClr val="002060"/>
                </a:solidFill>
                <a:latin typeface="Arial" panose="020B0604020202020204" pitchFamily="34" charset="0"/>
                <a:cs typeface="Arial" panose="020B0604020202020204" pitchFamily="34" charset="0"/>
              </a:rPr>
              <a:t>Rate out of 10 the quality of the passage for ease of comprehension</a:t>
            </a:r>
          </a:p>
          <a:p>
            <a:pPr>
              <a:defRPr/>
            </a:pPr>
            <a:endParaRPr lang="en-AU" sz="1200">
              <a:solidFill>
                <a:srgbClr val="002060"/>
              </a:solidFill>
              <a:latin typeface="Arial" panose="020B0604020202020204" pitchFamily="34" charset="0"/>
              <a:cs typeface="Arial" panose="020B0604020202020204" pitchFamily="34" charset="0"/>
            </a:endParaRPr>
          </a:p>
          <a:p>
            <a:pPr>
              <a:defRPr/>
            </a:pPr>
            <a:endParaRPr lang="en-AU" sz="1200">
              <a:solidFill>
                <a:srgbClr val="002060"/>
              </a:solidFill>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References: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Bransford JD and Johnson MK (1972) ‘Contextual prerequisites for understanding some investigations of comprehension and recall’,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a:latin typeface="Arial" panose="020B0604020202020204" pitchFamily="34" charset="0"/>
                <a:cs typeface="Arial" panose="020B0604020202020204" pitchFamily="34" charset="0"/>
              </a:rPr>
              <a:t>, 11:717-726.</a:t>
            </a:r>
            <a:endParaRPr lang="en-AU" sz="1200">
              <a:latin typeface="Arial" panose="020B0604020202020204" pitchFamily="34" charset="0"/>
              <a:ea typeface="Calibri" panose="020F0502020204030204" pitchFamily="34" charset="0"/>
              <a:cs typeface="Arial" panose="020B0604020202020204" pitchFamily="34" charset="0"/>
            </a:endParaRPr>
          </a:p>
          <a:p>
            <a:r>
              <a:rPr lang="en-AU" sz="1200" b="0" i="0">
                <a:solidFill>
                  <a:srgbClr val="222222"/>
                </a:solidFill>
                <a:effectLst/>
                <a:highlight>
                  <a:srgbClr val="FFFFFF"/>
                </a:highlight>
                <a:latin typeface="Arial" panose="020B0604020202020204" pitchFamily="34" charset="0"/>
                <a:cs typeface="Arial" panose="020B0604020202020204" pitchFamily="34" charset="0"/>
              </a:rPr>
              <a:t>Johnson MK, Bransford JD, Nyberg SE </a:t>
            </a:r>
            <a:r>
              <a:rPr lang="en-AU" sz="1200">
                <a:solidFill>
                  <a:srgbClr val="222222"/>
                </a:solidFill>
                <a:highlight>
                  <a:srgbClr val="FFFFFF"/>
                </a:highlight>
                <a:latin typeface="Arial" panose="020B0604020202020204" pitchFamily="34" charset="0"/>
                <a:cs typeface="Arial" panose="020B0604020202020204" pitchFamily="34" charset="0"/>
              </a:rPr>
              <a:t>and</a:t>
            </a:r>
            <a:r>
              <a:rPr lang="en-AU" sz="1200" b="0" i="0">
                <a:solidFill>
                  <a:srgbClr val="222222"/>
                </a:solidFill>
                <a:effectLst/>
                <a:highlight>
                  <a:srgbClr val="FFFFFF"/>
                </a:highlight>
                <a:latin typeface="Arial" panose="020B0604020202020204" pitchFamily="34" charset="0"/>
                <a:cs typeface="Arial" panose="020B0604020202020204" pitchFamily="34" charset="0"/>
              </a:rPr>
              <a:t> Cleary JJ (1972) ‘Comprehension factors in interpreting memory for abstract and concrete sentences’,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b="0" i="0">
                <a:solidFill>
                  <a:srgbClr val="222222"/>
                </a:solidFill>
                <a:effectLst/>
                <a:highlight>
                  <a:srgbClr val="FFFFFF"/>
                </a:highlight>
                <a:latin typeface="Arial" panose="020B0604020202020204" pitchFamily="34" charset="0"/>
                <a:cs typeface="Arial" panose="020B0604020202020204" pitchFamily="34" charset="0"/>
              </a:rPr>
              <a:t>, </a:t>
            </a:r>
            <a:r>
              <a:rPr lang="en-AU" sz="1200" b="0" i="1">
                <a:solidFill>
                  <a:srgbClr val="222222"/>
                </a:solidFill>
                <a:effectLst/>
                <a:highlight>
                  <a:srgbClr val="FFFFFF"/>
                </a:highlight>
                <a:latin typeface="Arial" panose="020B0604020202020204" pitchFamily="34" charset="0"/>
                <a:cs typeface="Arial" panose="020B0604020202020204" pitchFamily="34" charset="0"/>
              </a:rPr>
              <a:t>11</a:t>
            </a:r>
            <a:r>
              <a:rPr lang="en-AU" sz="1200" b="0" i="0">
                <a:solidFill>
                  <a:srgbClr val="222222"/>
                </a:solidFill>
                <a:effectLst/>
                <a:highlight>
                  <a:srgbClr val="FFFFFF"/>
                </a:highlight>
                <a:latin typeface="Arial" panose="020B0604020202020204" pitchFamily="34" charset="0"/>
                <a:cs typeface="Arial" panose="020B0604020202020204" pitchFamily="34" charset="0"/>
              </a:rPr>
              <a:t>(4):451-454, </a:t>
            </a:r>
            <a:r>
              <a:rPr lang="en-AU" sz="1200" b="0" i="0" err="1">
                <a:solidFill>
                  <a:srgbClr val="222222"/>
                </a:solidFill>
                <a:effectLst/>
                <a:highlight>
                  <a:srgbClr val="FFFFFF"/>
                </a:highlight>
                <a:latin typeface="Arial" panose="020B0604020202020204" pitchFamily="34" charset="0"/>
                <a:cs typeface="Arial" panose="020B0604020202020204" pitchFamily="34" charset="0"/>
              </a:rPr>
              <a:t>doi</a:t>
            </a:r>
            <a:r>
              <a:rPr lang="en-AU" sz="1200" b="0" i="0">
                <a:solidFill>
                  <a:srgbClr val="222222"/>
                </a:solidFill>
                <a:effectLst/>
                <a:highlight>
                  <a:srgbClr val="FFFFFF"/>
                </a:highlight>
                <a:latin typeface="Arial" panose="020B0604020202020204" pitchFamily="34" charset="0"/>
                <a:cs typeface="Arial" panose="020B0604020202020204" pitchFamily="34" charset="0"/>
              </a:rPr>
              <a:t> 10.1016/S0022-5371(72)80026-4.</a:t>
            </a:r>
          </a:p>
          <a:p>
            <a:endParaRPr lang="en-AU" b="1"/>
          </a:p>
          <a:p>
            <a:pPr>
              <a:defRPr/>
            </a:pPr>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96244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1">
                <a:latin typeface="Arial" panose="020B0604020202020204" pitchFamily="34" charset="0"/>
                <a:cs typeface="Arial" panose="020B0604020202020204" pitchFamily="34" charset="0"/>
              </a:rPr>
              <a:t>Purpose: Demonstrate schema theory</a:t>
            </a:r>
          </a:p>
          <a:p>
            <a:pPr>
              <a:defRPr/>
            </a:pPr>
            <a:r>
              <a:rPr lang="en-AU" sz="1200" b="1">
                <a:latin typeface="Arial" panose="020B0604020202020204" pitchFamily="34" charset="0"/>
                <a:cs typeface="Arial" panose="020B0604020202020204" pitchFamily="34" charset="0"/>
              </a:rPr>
              <a:t>[01:30]</a:t>
            </a:r>
          </a:p>
          <a:p>
            <a:pPr>
              <a:defRPr/>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p>
          <a:p>
            <a:pPr>
              <a:defRPr/>
            </a:pPr>
            <a:r>
              <a:rPr lang="en-AU" sz="1200" b="0">
                <a:solidFill>
                  <a:srgbClr val="000000"/>
                </a:solidFill>
                <a:highlight>
                  <a:srgbClr val="FFFF00"/>
                </a:highlight>
                <a:latin typeface="Arial" panose="020B0604020202020204" pitchFamily="34" charset="0"/>
                <a:cs typeface="Arial" panose="020B0604020202020204" pitchFamily="34" charset="0"/>
              </a:rPr>
              <a:t>What if I now told you that the passage you heard was about doing laundry – washing clothes?</a:t>
            </a:r>
          </a:p>
          <a:p>
            <a:pPr>
              <a:defRPr/>
            </a:pPr>
            <a:endParaRPr lang="en-AU" sz="1200" b="0">
              <a:solidFill>
                <a:srgbClr val="000000"/>
              </a:solidFill>
              <a:highlight>
                <a:srgbClr val="FFFF00"/>
              </a:highlight>
              <a:latin typeface="Arial" panose="020B0604020202020204" pitchFamily="34" charset="0"/>
              <a:cs typeface="Arial" panose="020B0604020202020204" pitchFamily="34" charset="0"/>
            </a:endParaRPr>
          </a:p>
          <a:p>
            <a:pPr>
              <a:defRPr/>
            </a:pPr>
            <a:r>
              <a:rPr lang="en-AU" sz="1200" b="0">
                <a:solidFill>
                  <a:srgbClr val="000000"/>
                </a:solidFill>
                <a:highlight>
                  <a:srgbClr val="FFFF00"/>
                </a:highlight>
                <a:latin typeface="Arial" panose="020B0604020202020204" pitchFamily="34" charset="0"/>
                <a:cs typeface="Arial" panose="020B0604020202020204" pitchFamily="34" charset="0"/>
              </a:rPr>
              <a:t>In this experiment one group of students were never told what the context was, some were told after they heard the recording, and some were told before they heard the passage.</a:t>
            </a:r>
          </a:p>
          <a:p>
            <a:pPr>
              <a:defRPr/>
            </a:pPr>
            <a:endParaRPr lang="en-AU" sz="1200" b="0">
              <a:solidFill>
                <a:srgbClr val="000000"/>
              </a:solidFill>
              <a:highlight>
                <a:srgbClr val="FFFF00"/>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a:solidFill>
                  <a:srgbClr val="000000"/>
                </a:solidFill>
                <a:highlight>
                  <a:srgbClr val="FFFF00"/>
                </a:highlight>
                <a:latin typeface="Arial" panose="020B0604020202020204" pitchFamily="34" charset="0"/>
                <a:cs typeface="Arial" panose="020B0604020202020204" pitchFamily="34" charset="0"/>
              </a:rPr>
              <a:t>The experiment found that the students who had been told the context ‘laundry’ before hearing the passage were able to remember twice as many ideas from the passage. They also rated the comprehension of the passage about twice as high as the other 2 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solidFill>
                <a:srgbClr val="002060"/>
              </a:solidFill>
              <a:latin typeface="Arial" panose="020B0604020202020204" pitchFamily="34" charset="0"/>
              <a:cs typeface="Arial" panose="020B0604020202020204" pitchFamily="34" charset="0"/>
            </a:endParaRPr>
          </a:p>
          <a:p>
            <a:pPr>
              <a:defRPr/>
            </a:pPr>
            <a:r>
              <a:rPr lang="en-AU" sz="1200" i="0">
                <a:solidFill>
                  <a:srgbClr val="000000"/>
                </a:solidFill>
                <a:latin typeface="Arial" panose="020B0604020202020204" pitchFamily="34" charset="0"/>
                <a:cs typeface="Arial" panose="020B0604020202020204" pitchFamily="34" charset="0"/>
              </a:rPr>
              <a:t>From this example we hope to illustrate why it is recommended to share learning intentions and success criteria at the start or early in lesson, to aid students building their schemas (understanding).</a:t>
            </a:r>
          </a:p>
          <a:p>
            <a:pPr>
              <a:defRPr/>
            </a:pPr>
            <a:endParaRPr lang="en-AU" sz="1200" b="1">
              <a:solidFill>
                <a:srgbClr val="000000"/>
              </a:solidFill>
              <a:highlight>
                <a:srgbClr val="FFFF00"/>
              </a:highlight>
              <a:latin typeface="Arial" panose="020B0604020202020204" pitchFamily="34" charset="0"/>
              <a:cs typeface="Arial" panose="020B0604020202020204" pitchFamily="34" charset="0"/>
            </a:endParaRPr>
          </a:p>
          <a:p>
            <a:pPr>
              <a:defRPr/>
            </a:pPr>
            <a:endParaRPr lang="en-AU" sz="1200">
              <a:solidFill>
                <a:srgbClr val="002060"/>
              </a:solidFill>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References: </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Bransford JD and Johnson MK (1972) ‘Contextual prerequisites for understanding some investigations of comprehension and recall’,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a:latin typeface="Arial" panose="020B0604020202020204" pitchFamily="34" charset="0"/>
                <a:cs typeface="Arial" panose="020B0604020202020204" pitchFamily="34" charset="0"/>
              </a:rPr>
              <a:t>, 11:717-726.</a:t>
            </a:r>
            <a:endParaRPr lang="en-AU" sz="1200">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i="0">
                <a:solidFill>
                  <a:srgbClr val="222222"/>
                </a:solidFill>
                <a:effectLst/>
                <a:highlight>
                  <a:srgbClr val="FFFFFF"/>
                </a:highlight>
                <a:latin typeface="Arial" panose="020B0604020202020204" pitchFamily="34" charset="0"/>
                <a:cs typeface="Arial" panose="020B0604020202020204" pitchFamily="34" charset="0"/>
              </a:rPr>
              <a:t>Johnson MK, Bransford JD, Nyberg SE </a:t>
            </a:r>
            <a:r>
              <a:rPr lang="en-AU" sz="1200">
                <a:solidFill>
                  <a:srgbClr val="222222"/>
                </a:solidFill>
                <a:highlight>
                  <a:srgbClr val="FFFFFF"/>
                </a:highlight>
                <a:latin typeface="Arial" panose="020B0604020202020204" pitchFamily="34" charset="0"/>
                <a:cs typeface="Arial" panose="020B0604020202020204" pitchFamily="34" charset="0"/>
              </a:rPr>
              <a:t>and</a:t>
            </a:r>
            <a:r>
              <a:rPr lang="en-AU" sz="1200" b="0" i="0">
                <a:solidFill>
                  <a:srgbClr val="222222"/>
                </a:solidFill>
                <a:effectLst/>
                <a:highlight>
                  <a:srgbClr val="FFFFFF"/>
                </a:highlight>
                <a:latin typeface="Arial" panose="020B0604020202020204" pitchFamily="34" charset="0"/>
                <a:cs typeface="Arial" panose="020B0604020202020204" pitchFamily="34" charset="0"/>
              </a:rPr>
              <a:t> Cleary JJ (1972) ‘Comprehension factors in interpreting memory for abstract and concrete sentences’,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b="0" i="0">
                <a:solidFill>
                  <a:srgbClr val="222222"/>
                </a:solidFill>
                <a:effectLst/>
                <a:highlight>
                  <a:srgbClr val="FFFFFF"/>
                </a:highlight>
                <a:latin typeface="Arial" panose="020B0604020202020204" pitchFamily="34" charset="0"/>
                <a:cs typeface="Arial" panose="020B0604020202020204" pitchFamily="34" charset="0"/>
              </a:rPr>
              <a:t>, </a:t>
            </a:r>
            <a:r>
              <a:rPr lang="en-AU" sz="1200" b="0" i="1">
                <a:solidFill>
                  <a:srgbClr val="222222"/>
                </a:solidFill>
                <a:effectLst/>
                <a:highlight>
                  <a:srgbClr val="FFFFFF"/>
                </a:highlight>
                <a:latin typeface="Arial" panose="020B0604020202020204" pitchFamily="34" charset="0"/>
                <a:cs typeface="Arial" panose="020B0604020202020204" pitchFamily="34" charset="0"/>
              </a:rPr>
              <a:t>11</a:t>
            </a:r>
            <a:r>
              <a:rPr lang="en-AU" sz="1200" b="0" i="0">
                <a:solidFill>
                  <a:srgbClr val="222222"/>
                </a:solidFill>
                <a:effectLst/>
                <a:highlight>
                  <a:srgbClr val="FFFFFF"/>
                </a:highlight>
                <a:latin typeface="Arial" panose="020B0604020202020204" pitchFamily="34" charset="0"/>
                <a:cs typeface="Arial" panose="020B0604020202020204" pitchFamily="34" charset="0"/>
              </a:rPr>
              <a:t>(4):451-454, </a:t>
            </a:r>
            <a:r>
              <a:rPr lang="en-AU" sz="1200" b="0" i="0" err="1">
                <a:solidFill>
                  <a:srgbClr val="222222"/>
                </a:solidFill>
                <a:effectLst/>
                <a:highlight>
                  <a:srgbClr val="FFFFFF"/>
                </a:highlight>
                <a:latin typeface="Arial" panose="020B0604020202020204" pitchFamily="34" charset="0"/>
                <a:cs typeface="Arial" panose="020B0604020202020204" pitchFamily="34" charset="0"/>
              </a:rPr>
              <a:t>doi</a:t>
            </a:r>
            <a:r>
              <a:rPr lang="en-AU" sz="1200" b="0" i="0">
                <a:solidFill>
                  <a:srgbClr val="222222"/>
                </a:solidFill>
                <a:effectLst/>
                <a:highlight>
                  <a:srgbClr val="FFFFFF"/>
                </a:highlight>
                <a:latin typeface="Arial" panose="020B0604020202020204" pitchFamily="34" charset="0"/>
                <a:cs typeface="Arial" panose="020B0604020202020204" pitchFamily="34" charset="0"/>
              </a:rPr>
              <a:t> 10.1016/S0022-5371(72)80026-4.</a:t>
            </a:r>
          </a:p>
          <a:p>
            <a:endParaRPr lang="en-AU" sz="1200"/>
          </a:p>
          <a:p>
            <a:pPr>
              <a:defRPr/>
            </a:pPr>
            <a:endParaRPr lang="en-AU" b="1"/>
          </a:p>
          <a:p>
            <a:pPr>
              <a:defRPr/>
            </a:pPr>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166927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Key idea as we focus on sharing learning intentions and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Sharing learning intentions and success criteria is essential because it focuses students' attention on the purpose of the learning and the manageable actions required to successfully demonstrate their learning </a:t>
            </a:r>
            <a:r>
              <a:rPr lang="en-US" sz="1200">
                <a:latin typeface="Arial" panose="020B0604020202020204" pitchFamily="34" charset="0"/>
                <a:cs typeface="Arial" panose="020B0604020202020204" pitchFamily="34" charset="0"/>
              </a:rPr>
              <a:t>(AERO 2024a)</a:t>
            </a:r>
            <a:r>
              <a:rPr lang="en-AU" sz="1200">
                <a:latin typeface="Arial" panose="020B0604020202020204" pitchFamily="34" charset="0"/>
                <a:cs typeface="Arial" panose="020B0604020202020204" pitchFamily="34" charset="0"/>
              </a:rPr>
              <a:t>. This optimises students' working memory by ensuring they are focused on the essential components and content of the learning.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The way that we plan, communicate and use learning intentions and success criteria play a role in their effectiveness to optimise student focus and learning.</a:t>
            </a:r>
          </a:p>
          <a:p>
            <a:pPr>
              <a:defRPr/>
            </a:pP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endParaRPr lang="en-AU" sz="1200">
              <a:latin typeface="Arial" panose="020B0604020202020204" pitchFamily="34" charset="0"/>
              <a:cs typeface="Arial" panose="020B0604020202020204" pitchFamily="34" charset="0"/>
            </a:endParaRPr>
          </a:p>
          <a:p>
            <a:pPr marL="0" indent="0">
              <a:buNone/>
            </a:pPr>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Explain learning objectives</a:t>
            </a:r>
            <a:r>
              <a:rPr lang="en-AU" sz="1200">
                <a:latin typeface="Arial" panose="020B0604020202020204" pitchFamily="34" charset="0"/>
                <a:cs typeface="Arial" panose="020B0604020202020204" pitchFamily="34" charset="0"/>
              </a:rPr>
              <a:t>, AERO. </a:t>
            </a: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2975741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a:p>
          <a:p>
            <a:pPr marL="342900" indent="-342900">
              <a:buAutoNum type="arabicParenR"/>
            </a:pPr>
            <a:endParaRPr lang="en-AU"/>
          </a:p>
          <a:p>
            <a:pPr marL="342900" indent="-342900">
              <a:buAutoNum type="arabicParenR"/>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330059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What it is and what it isn’t </a:t>
            </a:r>
          </a:p>
          <a:p>
            <a:r>
              <a:rPr lang="en-AU" sz="1200" b="1">
                <a:latin typeface="Arial" panose="020B0604020202020204" pitchFamily="34" charset="0"/>
                <a:cs typeface="Arial" panose="020B0604020202020204" pitchFamily="34" charset="0"/>
              </a:rPr>
              <a:t>Speaker notes:</a:t>
            </a:r>
          </a:p>
          <a:p>
            <a:r>
              <a:rPr lang="en-AU" sz="1200" b="1">
                <a:latin typeface="Arial" panose="020B0604020202020204" pitchFamily="34" charset="0"/>
                <a:cs typeface="Arial" panose="020B0604020202020204" pitchFamily="34" charset="0"/>
              </a:rPr>
              <a:t>[01:00]</a:t>
            </a:r>
            <a:endParaRPr lang="en-AU" sz="1200" b="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There is variation in the understanding and implementation of learning intentions and success criteria.</a:t>
            </a:r>
          </a:p>
          <a:p>
            <a:endParaRPr lang="en-AU" sz="120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What it isn’t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latin typeface="Arial" panose="020B0604020202020204" pitchFamily="34" charset="0"/>
                <a:cs typeface="Arial" panose="020B0604020202020204" pitchFamily="34" charset="0"/>
              </a:rPr>
              <a:t>Vague statements about learning that lacks detail (AERO 2024a). E.g. "Today we are learning about fractions." </a:t>
            </a:r>
          </a:p>
          <a:p>
            <a:pPr marL="342900" indent="-342900">
              <a:buFont typeface="Arial" panose="020B0604020202020204" pitchFamily="34" charset="0"/>
              <a:buChar char="•"/>
            </a:pPr>
            <a:r>
              <a:rPr lang="en-AU" sz="1200">
                <a:latin typeface="Arial" panose="020B0604020202020204" pitchFamily="34" charset="0"/>
                <a:cs typeface="Arial" panose="020B0604020202020204" pitchFamily="34" charset="0"/>
              </a:rPr>
              <a:t>Written for teachers instead of students (AERO 2024a). E.g. ”Students will understand the main idea and supporting details of a non-fiction text” </a:t>
            </a:r>
          </a:p>
          <a:p>
            <a:pPr marL="342900" marR="0" lvl="0" indent="-34290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latin typeface="Arial" panose="020B0604020202020204" pitchFamily="34" charset="0"/>
                <a:cs typeface="Arial" panose="020B0604020202020204" pitchFamily="34" charset="0"/>
              </a:rPr>
              <a:t>Goal not linked to a purpose. </a:t>
            </a:r>
            <a:r>
              <a:rPr lang="en-AU" sz="1200" err="1">
                <a:latin typeface="Arial" panose="020B0604020202020204" pitchFamily="34" charset="0"/>
                <a:cs typeface="Arial" panose="020B0604020202020204" pitchFamily="34" charset="0"/>
              </a:rPr>
              <a:t>Eg</a:t>
            </a:r>
            <a:r>
              <a:rPr lang="en-AU" sz="1200">
                <a:latin typeface="Arial" panose="020B0604020202020204" pitchFamily="34" charset="0"/>
                <a:cs typeface="Arial" panose="020B0604020202020204" pitchFamily="34" charset="0"/>
              </a:rPr>
              <a:t>: The learning intention is missing a 'so that' or clarification about why the learning is significant (</a:t>
            </a: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and Vandas 2018).</a:t>
            </a:r>
          </a:p>
          <a:p>
            <a:pPr marL="342900" indent="-342900">
              <a:buFont typeface="Arial" panose="020B0604020202020204" pitchFamily="34" charset="0"/>
              <a:buChar char="•"/>
              <a:defRPr/>
            </a:pPr>
            <a:r>
              <a:rPr lang="en-AU" sz="1200">
                <a:latin typeface="Arial" panose="020B0604020202020204" pitchFamily="34" charset="0"/>
                <a:cs typeface="Arial" panose="020B0604020202020204" pitchFamily="34" charset="0"/>
              </a:rPr>
              <a:t>Making students copy down the LISC word for word (Clarke 2021). Copying does not ensure understanding. </a:t>
            </a:r>
          </a:p>
          <a:p>
            <a:pPr marL="342900" indent="-342900" algn="l">
              <a:buFont typeface="Arial" panose="020B0604020202020204" pitchFamily="34" charset="0"/>
              <a:buChar char="•"/>
            </a:pPr>
            <a:r>
              <a:rPr lang="en-AU" sz="1200">
                <a:latin typeface="Arial" panose="020B0604020202020204" pitchFamily="34" charset="0"/>
                <a:cs typeface="Arial" panose="020B0604020202020204" pitchFamily="34" charset="0"/>
              </a:rPr>
              <a:t>Given at the start of a lesson and not referred to again (Wiliam and Leahy 2015).</a:t>
            </a:r>
          </a:p>
          <a:p>
            <a:pPr marL="342900" indent="-342900" algn="l">
              <a:buFont typeface="Arial" panose="020B0604020202020204" pitchFamily="34" charset="0"/>
              <a:buChar cha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latin typeface="Arial" panose="020B0604020202020204" pitchFamily="34" charset="0"/>
                <a:cs typeface="Arial" panose="020B0604020202020204" pitchFamily="34" charset="0"/>
              </a:rPr>
              <a:t>References:</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 </a:t>
            </a:r>
            <a:r>
              <a:rPr lang="en-AU" sz="1200" i="0">
                <a:latin typeface="Arial" panose="020B0604020202020204" pitchFamily="34" charset="0"/>
                <a:cs typeface="Arial" panose="020B0604020202020204" pitchFamily="34" charset="0"/>
              </a:rPr>
              <a:t>Sage </a:t>
            </a:r>
            <a:r>
              <a:rPr lang="en-AU" sz="1200">
                <a:latin typeface="Arial" panose="020B0604020202020204" pitchFamily="34" charset="0"/>
                <a:cs typeface="Arial" panose="020B0604020202020204" pitchFamily="34" charset="0"/>
              </a:rPr>
              <a:t>Corwin.</a:t>
            </a:r>
          </a:p>
          <a:p>
            <a:pPr marL="0" indent="0">
              <a:buNone/>
            </a:pPr>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Explain learning objectives</a:t>
            </a:r>
            <a:r>
              <a:rPr lang="en-AU" sz="1200">
                <a:latin typeface="Arial" panose="020B0604020202020204" pitchFamily="34" charset="0"/>
                <a:cs typeface="Arial" panose="020B0604020202020204" pitchFamily="34" charset="0"/>
              </a:rPr>
              <a:t>, AERO. </a:t>
            </a:r>
          </a:p>
          <a:p>
            <a:pPr>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p>
          <a:p>
            <a:pPr>
              <a:defRPr/>
            </a:pPr>
            <a:r>
              <a:rPr lang="en-AU" sz="1200">
                <a:latin typeface="Arial" panose="020B0604020202020204" pitchFamily="34" charset="0"/>
                <a:cs typeface="Arial" panose="020B0604020202020204" pitchFamily="34" charset="0"/>
              </a:rPr>
              <a:t>Wiliam D and Leahy S (2015) </a:t>
            </a:r>
            <a:r>
              <a:rPr lang="en-AU" sz="1200" i="1">
                <a:latin typeface="Arial" panose="020B0604020202020204" pitchFamily="34" charset="0"/>
                <a:cs typeface="Arial" panose="020B0604020202020204" pitchFamily="34" charset="0"/>
              </a:rPr>
              <a:t>Embedding formative assessment, </a:t>
            </a:r>
            <a:r>
              <a:rPr lang="en-AU" sz="1200">
                <a:latin typeface="Arial" panose="020B0604020202020204" pitchFamily="34" charset="0"/>
                <a:cs typeface="Arial" panose="020B0604020202020204" pitchFamily="34" charset="0"/>
              </a:rPr>
              <a:t>Hawker Brownlow Education</a:t>
            </a:r>
            <a:r>
              <a:rPr lang="en-AU" sz="1200">
                <a:solidFill>
                  <a:srgbClr val="000000"/>
                </a:solidFill>
                <a:latin typeface="Arial" panose="020B0604020202020204" pitchFamily="34" charset="0"/>
                <a:cs typeface="Arial" panose="020B0604020202020204" pitchFamily="34" charset="0"/>
              </a:rPr>
              <a:t>.</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p>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600"/>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530143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7933" y="4400549"/>
            <a:ext cx="6095999" cy="4430183"/>
          </a:xfrm>
        </p:spPr>
        <p:txBody>
          <a:bodyPr/>
          <a:lstStyle/>
          <a:p>
            <a:r>
              <a:rPr lang="en-AU" sz="1200" b="1">
                <a:latin typeface="Arial" panose="020B0604020202020204" pitchFamily="34" charset="0"/>
                <a:cs typeface="Arial" panose="020B0604020202020204" pitchFamily="34" charset="0"/>
              </a:rPr>
              <a:t>Purpose: What are learning intentions and success criteria </a:t>
            </a:r>
          </a:p>
          <a:p>
            <a:r>
              <a:rPr lang="en-AU" sz="1200" b="1">
                <a:latin typeface="Arial" panose="020B0604020202020204" pitchFamily="34" charset="0"/>
                <a:cs typeface="Arial" panose="020B0604020202020204" pitchFamily="34" charset="0"/>
              </a:rPr>
              <a:t>[01:30]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endParaRPr lang="en-AU" sz="1200">
              <a:latin typeface="Arial" panose="020B0604020202020204" pitchFamily="34" charset="0"/>
              <a:cs typeface="Arial" panose="020B0604020202020204" pitchFamily="34" charset="0"/>
            </a:endParaRPr>
          </a:p>
          <a:p>
            <a:pPr>
              <a:defRPr/>
            </a:pPr>
            <a:endParaRPr lang="en-AU" sz="1200">
              <a:solidFill>
                <a:schemeClr val="accent1"/>
              </a:solidFill>
              <a:latin typeface="Arial" panose="020B0604020202020204" pitchFamily="34" charset="0"/>
              <a:cs typeface="Arial" panose="020B0604020202020204" pitchFamily="34" charset="0"/>
            </a:endParaRPr>
          </a:p>
          <a:p>
            <a:pPr>
              <a:defRPr/>
            </a:pPr>
            <a:r>
              <a:rPr lang="en-AU" sz="1200" b="1">
                <a:solidFill>
                  <a:srgbClr val="000000"/>
                </a:solidFill>
                <a:latin typeface="Arial" panose="020B0604020202020204" pitchFamily="34" charset="0"/>
                <a:cs typeface="Arial" panose="020B0604020202020204" pitchFamily="34" charset="0"/>
              </a:rPr>
              <a:t>Sharing learning intentions and success criteria is about focusing students’ attention. </a:t>
            </a:r>
            <a:r>
              <a:rPr lang="en-US" sz="1200" b="0" i="0" u="none" strike="noStrike">
                <a:solidFill>
                  <a:srgbClr val="000000"/>
                </a:solidFill>
                <a:effectLst/>
                <a:latin typeface="Arial" panose="020B0604020202020204" pitchFamily="34" charset="0"/>
                <a:cs typeface="Arial" panose="020B0604020202020204" pitchFamily="34" charset="0"/>
              </a:rPr>
              <a:t>What students think about is what they learn (Willingham 2009). </a:t>
            </a:r>
            <a:r>
              <a:rPr lang="en-AU" sz="1200" b="0" i="0" u="none" strike="noStrike">
                <a:solidFill>
                  <a:srgbClr val="000000"/>
                </a:solidFill>
                <a:effectLst/>
                <a:latin typeface="Arial" panose="020B0604020202020204" pitchFamily="34" charset="0"/>
                <a:cs typeface="Arial" panose="020B0604020202020204" pitchFamily="34" charset="0"/>
              </a:rPr>
              <a:t>S</a:t>
            </a:r>
            <a:r>
              <a:rPr lang="en-AU" sz="1200">
                <a:solidFill>
                  <a:srgbClr val="000000"/>
                </a:solidFill>
                <a:latin typeface="Arial" panose="020B0604020202020204" pitchFamily="34" charset="0"/>
                <a:cs typeface="Arial" panose="020B0604020202020204" pitchFamily="34" charset="0"/>
              </a:rPr>
              <a:t>tudents learn more effectively when they have a clear understanding of the goal of the lesson (or what they are expected to learn) and what success looks like (what counts as quality work) (Wiliam 2018). </a:t>
            </a:r>
          </a:p>
          <a:p>
            <a:pPr>
              <a:defRPr/>
            </a:pPr>
            <a:endParaRPr lang="en-AU" sz="1200">
              <a:solidFill>
                <a:srgbClr val="000000"/>
              </a:solidFill>
              <a:latin typeface="Arial" panose="020B0604020202020204" pitchFamily="34" charset="0"/>
              <a:cs typeface="Arial" panose="020B0604020202020204" pitchFamily="34" charset="0"/>
            </a:endParaRPr>
          </a:p>
          <a:p>
            <a:pPr>
              <a:defRPr/>
            </a:pPr>
            <a:r>
              <a:rPr lang="en-AU" sz="1200" b="1">
                <a:solidFill>
                  <a:srgbClr val="000000"/>
                </a:solidFill>
                <a:latin typeface="Arial" panose="020B0604020202020204" pitchFamily="34" charset="0"/>
                <a:cs typeface="Arial" panose="020B0604020202020204" pitchFamily="34" charset="0"/>
              </a:rPr>
              <a:t>Sharing learning intentions and success criteria is about communicating the relevance, the connections or key skills to pay attention to in the learning.</a:t>
            </a:r>
          </a:p>
          <a:p>
            <a:pPr>
              <a:defRPr/>
            </a:pPr>
            <a:endParaRPr lang="en-AU" sz="1200" b="1">
              <a:solidFill>
                <a:srgbClr val="000000"/>
              </a:solidFill>
              <a:latin typeface="Arial" panose="020B0604020202020204" pitchFamily="34" charset="0"/>
              <a:cs typeface="Arial" panose="020B0604020202020204" pitchFamily="34" charset="0"/>
            </a:endParaRPr>
          </a:p>
          <a:p>
            <a:pPr>
              <a:defRPr/>
            </a:pPr>
            <a:r>
              <a:rPr lang="en-AU" sz="1200" b="1">
                <a:solidFill>
                  <a:srgbClr val="000000"/>
                </a:solidFill>
                <a:latin typeface="Arial" panose="020B0604020202020204" pitchFamily="34" charset="0"/>
                <a:cs typeface="Arial" panose="020B0604020202020204" pitchFamily="34" charset="0"/>
              </a:rPr>
              <a:t>Sharing learning intentions and success criteria is about communicating to students what a demonstration of their learning will look like and breaking down how they will get there.</a:t>
            </a:r>
          </a:p>
          <a:p>
            <a:pPr>
              <a:defRPr/>
            </a:pPr>
            <a:endParaRPr lang="en-AU" sz="1200" b="1">
              <a:solidFill>
                <a:srgbClr val="000000"/>
              </a:solidFill>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solidFill>
                  <a:srgbClr val="000000"/>
                </a:solidFill>
                <a:latin typeface="Arial" panose="020B0604020202020204" pitchFamily="34" charset="0"/>
                <a:cs typeface="Arial" panose="020B0604020202020204" pitchFamily="34" charset="0"/>
              </a:rPr>
              <a:t>Sharing learning intentions and success criteria is about providing a reference point for formative assessment. </a:t>
            </a:r>
            <a:r>
              <a:rPr lang="en-AU" sz="1200" b="0">
                <a:solidFill>
                  <a:srgbClr val="000000"/>
                </a:solidFill>
                <a:latin typeface="Arial" panose="020B0604020202020204" pitchFamily="34" charset="0"/>
                <a:cs typeface="Arial" panose="020B0604020202020204" pitchFamily="34" charset="0"/>
              </a:rPr>
              <a:t>They can be used to ask ‘check for understanding’ questions, and to provide teacher, self and peer feedback </a:t>
            </a:r>
            <a:r>
              <a:rPr lang="en-AU" sz="1200">
                <a:solidFill>
                  <a:srgbClr val="000000"/>
                </a:solidFill>
                <a:latin typeface="Arial" panose="020B0604020202020204" pitchFamily="34" charset="0"/>
                <a:cs typeface="Arial" panose="020B0604020202020204" pitchFamily="34" charset="0"/>
              </a:rPr>
              <a:t>(William 2018). </a:t>
            </a:r>
            <a:r>
              <a:rPr lang="en-AU" sz="1200" b="1" i="0">
                <a:solidFill>
                  <a:srgbClr val="333333"/>
                </a:solidFill>
                <a:effectLst/>
                <a:latin typeface="Arial" panose="020B0604020202020204" pitchFamily="34" charset="0"/>
                <a:cs typeface="Arial" panose="020B0604020202020204" pitchFamily="34" charset="0"/>
              </a:rPr>
              <a:t>Feedback </a:t>
            </a:r>
            <a:r>
              <a:rPr lang="en-AU" sz="1200" b="0" i="0">
                <a:solidFill>
                  <a:srgbClr val="333333"/>
                </a:solidFill>
                <a:effectLst/>
                <a:latin typeface="Arial" panose="020B0604020202020204" pitchFamily="34" charset="0"/>
                <a:cs typeface="Arial" panose="020B0604020202020204" pitchFamily="34" charset="0"/>
              </a:rPr>
              <a:t>is most useful when it is a</a:t>
            </a:r>
            <a:r>
              <a:rPr lang="en-AU" sz="1200">
                <a:solidFill>
                  <a:srgbClr val="000000"/>
                </a:solidFill>
                <a:latin typeface="Arial" panose="020B0604020202020204" pitchFamily="34" charset="0"/>
                <a:cs typeface="Arial" panose="020B0604020202020204" pitchFamily="34" charset="0"/>
              </a:rPr>
              <a:t>ligned to the learning intentions and success criteria of a lesson or learning experience (Clarke 2021) as this ensures feedback is explicit, actionable and relevant to the learning (AERO 2024a). </a:t>
            </a:r>
          </a:p>
          <a:p>
            <a:pPr marL="0" indent="0">
              <a:buFont typeface="Arial"/>
              <a:buNone/>
              <a:defRPr/>
            </a:pPr>
            <a:endParaRPr lang="en-AU" sz="1200">
              <a:solidFill>
                <a:srgbClr val="000000"/>
              </a:solidFill>
              <a:latin typeface="Arial" panose="020B0604020202020204" pitchFamily="34" charset="0"/>
              <a:cs typeface="Arial" panose="020B0604020202020204" pitchFamily="34" charset="0"/>
            </a:endParaRPr>
          </a:p>
          <a:p>
            <a:r>
              <a:rPr lang="en-AU" sz="1200" b="1">
                <a:solidFill>
                  <a:srgbClr val="333333"/>
                </a:solidFill>
                <a:latin typeface="Arial" panose="020B0604020202020204" pitchFamily="34" charset="0"/>
                <a:cs typeface="Arial" panose="020B0604020202020204" pitchFamily="34" charset="0"/>
              </a:rPr>
              <a:t>References:</a:t>
            </a:r>
          </a:p>
          <a:p>
            <a:pPr marL="0" indent="0">
              <a:buNone/>
            </a:pPr>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Explain learning objectives</a:t>
            </a:r>
            <a:r>
              <a:rPr lang="en-AU" sz="1200">
                <a:latin typeface="Arial" panose="020B0604020202020204" pitchFamily="34" charset="0"/>
                <a:cs typeface="Arial" panose="020B0604020202020204" pitchFamily="34" charset="0"/>
              </a:rPr>
              <a:t>, AERO. </a:t>
            </a:r>
          </a:p>
          <a:p>
            <a:pPr marL="0" indent="0">
              <a:lnSpc>
                <a:spcPct val="100000"/>
              </a:lnSpc>
              <a:spcAft>
                <a:spcPts val="0"/>
              </a:spcAft>
              <a:buNone/>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endParaRPr lang="en-AU" sz="12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AU"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Wiliam D (2018) </a:t>
            </a:r>
            <a:r>
              <a:rPr lang="en-AU" sz="12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Embedded formative assessment</a:t>
            </a:r>
            <a:r>
              <a:rPr lang="en-AU" sz="1200" i="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en-AU"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2nd </a:t>
            </a:r>
            <a:r>
              <a:rPr lang="en-AU" sz="12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edn</a:t>
            </a:r>
            <a:r>
              <a:rPr lang="en-AU" sz="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Solution Tree Press.</a:t>
            </a:r>
            <a:endParaRPr lang="en-US" sz="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R="0" lvl="0" algn="l" defTabSz="1219170" rtl="0" eaLnBrk="1" fontAlgn="auto" latinLnBrk="0" hangingPunct="1">
              <a:lnSpc>
                <a:spcPct val="100000"/>
              </a:lnSpc>
              <a:spcBef>
                <a:spcPts val="0"/>
              </a:spcBef>
              <a:spcAft>
                <a:spcPts val="0"/>
              </a:spcAft>
              <a:buClrTx/>
              <a:buSzTx/>
              <a:tabLst/>
              <a:defRPr/>
            </a:pPr>
            <a:r>
              <a:rPr lang="en-US" sz="1200">
                <a:solidFill>
                  <a:srgbClr val="000000"/>
                </a:solidFill>
                <a:latin typeface="Arial" panose="020B0604020202020204" pitchFamily="34" charset="0"/>
                <a:cs typeface="Arial" panose="020B0604020202020204" pitchFamily="34" charset="0"/>
              </a:rPr>
              <a:t>Willingham D (2009) </a:t>
            </a:r>
            <a:r>
              <a:rPr lang="en-US" sz="1200" i="1">
                <a:solidFill>
                  <a:srgbClr val="000000"/>
                </a:solidFill>
                <a:latin typeface="Arial" panose="020B0604020202020204" pitchFamily="34" charset="0"/>
                <a:cs typeface="Arial" panose="020B0604020202020204" pitchFamily="34" charset="0"/>
              </a:rPr>
              <a:t>Why don't students like school? A cognitive scientist answers questions about how the mind works and what it means for the classroom</a:t>
            </a:r>
            <a:r>
              <a:rPr lang="en-US" sz="1200">
                <a:solidFill>
                  <a:srgbClr val="000000"/>
                </a:solidFill>
                <a:latin typeface="Arial" panose="020B0604020202020204" pitchFamily="34" charset="0"/>
                <a:cs typeface="Arial" panose="020B0604020202020204" pitchFamily="34" charset="0"/>
              </a:rPr>
              <a:t>, Jossey-Bass/Wiley.​</a:t>
            </a:r>
          </a:p>
          <a:p>
            <a:br>
              <a:rPr lang="en-AU">
                <a:effectLst/>
                <a:latin typeface="Public Sans" pitchFamily="2" charset="77"/>
              </a:rPr>
            </a:br>
            <a:endParaRPr lang="en-AU">
              <a:effectLst/>
              <a:latin typeface="Public Sans" pitchFamily="2" charset="77"/>
            </a:endParaRPr>
          </a:p>
          <a:p>
            <a:br>
              <a:rPr lang="en-AU">
                <a:effectLst/>
                <a:latin typeface="Public Sans" pitchFamily="2" charset="77"/>
              </a:rPr>
            </a:br>
            <a:endParaRPr lang="en-AU">
              <a:effectLst/>
              <a:latin typeface="Public Sans" pitchFamily="2" charset="77"/>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6348567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summarise what makes sharing learning intentions and success criteria effective</a:t>
            </a:r>
          </a:p>
          <a:p>
            <a:r>
              <a:rPr lang="en-AU" sz="1200" b="1">
                <a:latin typeface="Arial" panose="020B0604020202020204" pitchFamily="34" charset="0"/>
                <a:cs typeface="Arial" panose="020B0604020202020204" pitchFamily="34" charset="0"/>
              </a:rPr>
              <a:t>[00:40]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using learning intentions and success criteria:</a:t>
            </a:r>
            <a:endParaRPr lang="en-AU" sz="1200" b="1">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b="0">
                <a:latin typeface="Arial" panose="020B0604020202020204" pitchFamily="34" charset="0"/>
                <a:cs typeface="Arial" panose="020B0604020202020204" pitchFamily="34" charset="0"/>
              </a:rPr>
              <a:t>1. Ensure they are planned prior to the lesson and are aligned to the syllabus (AERO 2024a).</a:t>
            </a:r>
            <a:endParaRPr lang="en-US"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2. Are displayed, explained and clarified by the teacher using student friendly language and student understanding is checked (AERO 2024a; Clarke 2021)</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3. Referred to throughout the lesson for formative assessment. They can form the basis of check for understanding questions, teacher feedback, self assessment and peer assessment (Clarke 2021).</a:t>
            </a:r>
          </a:p>
          <a:p>
            <a:pPr>
              <a:lnSpc>
                <a:spcPct val="150000"/>
              </a:lnSpc>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4. “</a:t>
            </a:r>
            <a:r>
              <a:rPr lang="en-AU" sz="1200" i="1">
                <a:solidFill>
                  <a:schemeClr val="tx1"/>
                </a:solidFill>
                <a:latin typeface="Arial" panose="020B0604020202020204" pitchFamily="34" charset="0"/>
                <a:cs typeface="Arial" panose="020B0604020202020204" pitchFamily="34" charset="0"/>
              </a:rPr>
              <a:t>When used effectively, LISC empowers students with the knowledge of where they are going in their learning, how they are progressing and where they will go next”</a:t>
            </a:r>
            <a:r>
              <a:rPr lang="en-US" sz="1200" i="0">
                <a:solidFill>
                  <a:schemeClr val="tx1"/>
                </a:solidFill>
                <a:latin typeface="Arial" panose="020B0604020202020204" pitchFamily="34" charset="0"/>
                <a:cs typeface="Arial" panose="020B0604020202020204" pitchFamily="34" charset="0"/>
              </a:rPr>
              <a:t> (</a:t>
            </a:r>
            <a:r>
              <a:rPr lang="en-AU" sz="1200" i="0" err="1">
                <a:solidFill>
                  <a:schemeClr val="tx1"/>
                </a:solidFill>
                <a:latin typeface="Arial" panose="020B0604020202020204" pitchFamily="34" charset="0"/>
                <a:cs typeface="Arial" panose="020B0604020202020204" pitchFamily="34" charset="0"/>
              </a:rPr>
              <a:t>Almarode</a:t>
            </a:r>
            <a:r>
              <a:rPr lang="en-AU" sz="1200" i="0">
                <a:solidFill>
                  <a:schemeClr val="tx1"/>
                </a:solidFill>
                <a:latin typeface="Arial" panose="020B0604020202020204" pitchFamily="34" charset="0"/>
                <a:cs typeface="Arial" panose="020B0604020202020204" pitchFamily="34" charset="0"/>
              </a:rPr>
              <a:t> and Vandas 2018:5).</a:t>
            </a: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 </a:t>
            </a:r>
            <a:r>
              <a:rPr lang="en-AU" sz="1200" i="0">
                <a:latin typeface="Arial" panose="020B0604020202020204" pitchFamily="34" charset="0"/>
                <a:cs typeface="Arial" panose="020B0604020202020204" pitchFamily="34" charset="0"/>
              </a:rPr>
              <a:t>Sage C</a:t>
            </a:r>
            <a:r>
              <a:rPr lang="en-AU" sz="1200">
                <a:latin typeface="Arial" panose="020B0604020202020204" pitchFamily="34" charset="0"/>
                <a:cs typeface="Arial" panose="020B0604020202020204" pitchFamily="34" charset="0"/>
              </a:rPr>
              <a:t>orwin.</a:t>
            </a:r>
            <a:endParaRPr lang="en-US" sz="1200">
              <a:latin typeface="Arial" panose="020B0604020202020204" pitchFamily="34" charset="0"/>
              <a:cs typeface="Arial" panose="020B0604020202020204" pitchFamily="34" charset="0"/>
            </a:endParaRPr>
          </a:p>
          <a:p>
            <a:pPr marL="0" indent="0">
              <a:buNone/>
            </a:pPr>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Explain learning objectives</a:t>
            </a:r>
            <a:r>
              <a:rPr lang="en-AU" sz="1200">
                <a:latin typeface="Arial" panose="020B0604020202020204" pitchFamily="34" charset="0"/>
                <a:cs typeface="Arial" panose="020B0604020202020204" pitchFamily="34" charset="0"/>
              </a:rPr>
              <a:t>, AERO. </a:t>
            </a:r>
          </a:p>
          <a:p>
            <a:pPr marL="0" indent="0">
              <a:lnSpc>
                <a:spcPct val="100000"/>
              </a:lnSpc>
              <a:spcAft>
                <a:spcPts val="0"/>
              </a:spcAft>
              <a:buNone/>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endParaRPr lang="en-AU" sz="1200">
              <a:effectLst/>
              <a:latin typeface="Arial" panose="020B060402020202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943578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3D39E-34B4-E8AF-29BF-EEF5FC254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A2E9C5-966E-E08E-7E53-03AFC852F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52285-E2C6-A2B0-8F04-0C8CEE09EFD2}"/>
              </a:ext>
            </a:extLst>
          </p:cNvPr>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Purpose: Make connections between learning intentions and success criteria resources to deepen knowledge. </a:t>
            </a:r>
          </a:p>
          <a:p>
            <a:r>
              <a:rPr lang="en-US" sz="1200" b="1">
                <a:latin typeface="Arial" panose="020B0604020202020204" pitchFamily="34" charset="0"/>
                <a:cs typeface="Arial" panose="020B0604020202020204" pitchFamily="34" charset="0"/>
              </a:rPr>
              <a:t>[20:00]</a:t>
            </a:r>
          </a:p>
          <a:p>
            <a:endParaRPr lang="en-US" sz="1200" b="1">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Speaker notes: </a:t>
            </a:r>
          </a:p>
          <a:p>
            <a:endParaRPr lang="en-US" sz="1200" b="1">
              <a:latin typeface="Arial" panose="020B0604020202020204" pitchFamily="34" charset="0"/>
              <a:cs typeface="Arial" panose="020B0604020202020204" pitchFamily="34" charset="0"/>
            </a:endParaRPr>
          </a:p>
          <a:p>
            <a:pPr>
              <a:defRPr/>
            </a:pPr>
            <a:r>
              <a:rPr lang="en-US" sz="1200">
                <a:latin typeface="Arial" panose="020B0604020202020204" pitchFamily="34" charset="0"/>
                <a:cs typeface="Arial" panose="020B0604020202020204" pitchFamily="34" charset="0"/>
              </a:rPr>
              <a:t>We have had the opportunity to read </a:t>
            </a:r>
            <a:r>
              <a:rPr lang="en-AU" sz="1200">
                <a:latin typeface="Arial" panose="020B0604020202020204" pitchFamily="34" charset="0"/>
                <a:cs typeface="Arial" panose="020B0604020202020204" pitchFamily="34" charset="0"/>
              </a:rPr>
              <a:t>the Writing syllabus-aligned learning intentions and success criteria technique guide AND the Sharing learning intentions and success criteria technique guide.</a:t>
            </a:r>
          </a:p>
          <a:p>
            <a:pPr marL="285750" indent="-285750">
              <a:buFont typeface="Arial" panose="020B0604020202020204" pitchFamily="34" charset="0"/>
              <a:buChar char="•"/>
              <a:defRPr/>
            </a:pPr>
            <a:endParaRPr lang="en-AU" sz="12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Revisit that reading and identify the key points you observed.</a:t>
            </a:r>
          </a:p>
          <a:p>
            <a:pPr marL="285750" indent="-285750">
              <a:buFont typeface="Arial" panose="020B0604020202020204" pitchFamily="34" charset="0"/>
              <a:buChar char="•"/>
            </a:pPr>
            <a:r>
              <a:rPr lang="en-US" sz="1200">
                <a:latin typeface="Arial" panose="020B0604020202020204" pitchFamily="34" charset="0"/>
                <a:cs typeface="Arial" panose="020B0604020202020204" pitchFamily="34" charset="0"/>
              </a:rPr>
              <a:t>Discuss with your groups the connections you can make between the readings and the learning we have done in Part A so far. </a:t>
            </a:r>
          </a:p>
          <a:p>
            <a:endParaRPr lang="en-US" sz="1200">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Note to presenter: </a:t>
            </a:r>
            <a:r>
              <a:rPr lang="en-US" sz="1200">
                <a:latin typeface="Arial" panose="020B0604020202020204" pitchFamily="34" charset="0"/>
                <a:cs typeface="Arial" panose="020B0604020202020204" pitchFamily="34" charset="0"/>
              </a:rPr>
              <a:t>use your knowledge of your school context to decide which technique guide participants should read. You may choose both or have half of the participants read one and the other half the other. </a:t>
            </a:r>
          </a:p>
          <a:p>
            <a:endParaRPr lang="en-US" sz="1200">
              <a:latin typeface="Arial" panose="020B0604020202020204" pitchFamily="34" charset="0"/>
              <a:cs typeface="Arial" panose="020B0604020202020204" pitchFamily="34" charset="0"/>
            </a:endParaRPr>
          </a:p>
          <a:p>
            <a:r>
              <a:rPr lang="en-US" sz="1200" b="1">
                <a:latin typeface="Arial" panose="020B0604020202020204" pitchFamily="34" charset="0"/>
                <a:cs typeface="Arial" panose="020B0604020202020204" pitchFamily="34" charset="0"/>
              </a:rPr>
              <a:t>Learning intentions and success criteria resources:</a:t>
            </a:r>
          </a:p>
          <a:p>
            <a:r>
              <a:rPr lang="en-US" sz="1200">
                <a:latin typeface="Arial" panose="020B0604020202020204" pitchFamily="34" charset="0"/>
                <a:cs typeface="Arial" panose="020B0604020202020204" pitchFamily="34" charset="0"/>
              </a:rPr>
              <a:t>https://education.nsw.gov.au/teaching-and-learning/curriculum/explicit-teaching/explicit-teaching-strategies/sharing-learning-intentions</a:t>
            </a:r>
          </a:p>
          <a:p>
            <a:r>
              <a:rPr lang="en-US" sz="1200">
                <a:latin typeface="Arial" panose="020B0604020202020204" pitchFamily="34" charset="0"/>
                <a:cs typeface="Arial" panose="020B0604020202020204" pitchFamily="34" charset="0"/>
              </a:rPr>
              <a:t>https://education.nsw.gov.au/teaching-and-learning/curriculum/explicit-teaching/explicit-teaching-strategies/sharing-success-criteria</a:t>
            </a:r>
          </a:p>
        </p:txBody>
      </p:sp>
      <p:sp>
        <p:nvSpPr>
          <p:cNvPr id="4" name="Slide Number Placeholder 3">
            <a:extLst>
              <a:ext uri="{FF2B5EF4-FFF2-40B4-BE49-F238E27FC236}">
                <a16:creationId xmlns:a16="http://schemas.microsoft.com/office/drawing/2014/main" id="{80963149-237F-0227-B054-C82DF000EA79}"/>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293129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 of slide: To orient into the next part of the module.</a:t>
            </a:r>
          </a:p>
          <a:p>
            <a:r>
              <a:rPr lang="en-AU" b="1">
                <a:latin typeface="Public Sans"/>
              </a:rPr>
              <a:t>[00:20] </a:t>
            </a: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7508075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2965691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instructions on using Part B of the module.</a:t>
            </a:r>
          </a:p>
          <a:p>
            <a:r>
              <a:rPr lang="en-AU" sz="1200" b="1">
                <a:latin typeface="Arial" panose="020B0604020202020204" pitchFamily="34" charset="0"/>
                <a:cs typeface="Arial" panose="020B0604020202020204" pitchFamily="34" charset="0"/>
              </a:rPr>
              <a:t>[00:20]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Note to speaker: </a:t>
            </a:r>
            <a:r>
              <a:rPr kumimoji="0" lang="en-AU" sz="1200" b="0" i="0" u="none" strike="noStrike" kern="1200" cap="none" spc="0" normalizeH="0" baseline="0" noProof="0">
                <a:ln>
                  <a:noFill/>
                </a:ln>
                <a:solidFill>
                  <a:srgbClr val="22272B"/>
                </a:solidFill>
                <a:effectLst/>
                <a:uLnTx/>
                <a:uFillTx/>
                <a:latin typeface="Arial" panose="020B0604020202020204" pitchFamily="34" charset="0"/>
                <a:ea typeface="+mn-ea"/>
                <a:cs typeface="Arial" panose="020B0604020202020204" pitchFamily="34" charset="0"/>
              </a:rPr>
              <a:t>The techniques in Part B are most effective when used together. Developing an understanding of all 3 techniques will help with more effective implementation.</a:t>
            </a:r>
          </a:p>
          <a:p>
            <a:endParaRPr lang="en-AU"/>
          </a:p>
          <a:p>
            <a:pPr marL="342900" indent="-342900">
              <a:buAutoNum type="arabicPeriod"/>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992452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To provide the purpose and outcome of Part B</a:t>
            </a:r>
          </a:p>
          <a:p>
            <a:r>
              <a:rPr lang="en-AU" sz="1200" b="1">
                <a:latin typeface="Arial" panose="020B0604020202020204" pitchFamily="34" charset="0"/>
                <a:cs typeface="Arial" panose="020B0604020202020204" pitchFamily="34" charset="0"/>
              </a:rPr>
              <a:t>[00:20]</a:t>
            </a:r>
            <a:endParaRPr lang="en-AU" sz="1200">
              <a:latin typeface="Arial" panose="020B0604020202020204" pitchFamily="34" charset="0"/>
              <a:cs typeface="Arial" panose="020B0604020202020204" pitchFamily="34" charset="0"/>
            </a:endParaRPr>
          </a:p>
          <a:p>
            <a:pPr marL="0" indent="0">
              <a:buFont typeface="Arial"/>
              <a:buNone/>
            </a:pPr>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 typeface="Arial"/>
              <a:buNone/>
              <a:tabLst/>
              <a:defRPr/>
            </a:pPr>
            <a:r>
              <a:rPr lang="en-AU" sz="1200" b="1">
                <a:latin typeface="Arial" panose="020B0604020202020204" pitchFamily="34" charset="0"/>
                <a:cs typeface="Arial" panose="020B0604020202020204" pitchFamily="34" charset="0"/>
              </a:rPr>
              <a:t>Speaker notes:</a:t>
            </a:r>
          </a:p>
          <a:p>
            <a:pPr marL="0" indent="0">
              <a:buFont typeface="Arial"/>
              <a:buNone/>
            </a:pPr>
            <a:r>
              <a:rPr lang="en-AU" sz="1200">
                <a:latin typeface="Arial" panose="020B0604020202020204" pitchFamily="34" charset="0"/>
                <a:cs typeface="Arial" panose="020B0604020202020204" pitchFamily="34" charset="0"/>
              </a:rPr>
              <a:t>In this part, we're going to develop an understanding of techniques which support learning intentions and success criteria; and have our first attempt at creating our own whole school teaching routines for learning intentions and success criteria.</a:t>
            </a: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1092096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summarise what makes sharing learning intentions and success criteria effective</a:t>
            </a:r>
          </a:p>
          <a:p>
            <a:r>
              <a:rPr lang="en-AU" sz="1200" b="1">
                <a:latin typeface="Arial" panose="020B0604020202020204" pitchFamily="34" charset="0"/>
                <a:cs typeface="Arial" panose="020B0604020202020204" pitchFamily="34" charset="0"/>
              </a:rPr>
              <a:t>[00:40]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using learning intentions and success criteria, ensure they are:</a:t>
            </a:r>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1. planned prior to the lesson and are aligned to the syllabus</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2. displayed, explained and clarified by the teacher using student friendly language. Student understanding is checked.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3. referred to throughout the lesson for formative assessment. They can form the basis of check for understanding questions, teacher feedback, self assessment and peer assessment.</a:t>
            </a:r>
          </a:p>
          <a:p>
            <a:pPr>
              <a:lnSpc>
                <a:spcPct val="150000"/>
              </a:lnSpc>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4. “</a:t>
            </a:r>
            <a:r>
              <a:rPr lang="en-AU" sz="1200" i="1">
                <a:solidFill>
                  <a:schemeClr val="tx1"/>
                </a:solidFill>
                <a:latin typeface="Arial" panose="020B0604020202020204" pitchFamily="34" charset="0"/>
                <a:cs typeface="Arial" panose="020B0604020202020204" pitchFamily="34" charset="0"/>
              </a:rPr>
              <a:t>When used effectively, LISC empowers students with the knowledge of where they are going in their learning, how they are progressing and where they will go next”</a:t>
            </a:r>
            <a:r>
              <a:rPr lang="en-US" sz="1200" i="0">
                <a:solidFill>
                  <a:schemeClr val="tx1"/>
                </a:solidFill>
                <a:latin typeface="Arial" panose="020B0604020202020204" pitchFamily="34" charset="0"/>
                <a:cs typeface="Arial" panose="020B0604020202020204" pitchFamily="34" charset="0"/>
              </a:rPr>
              <a:t> </a:t>
            </a:r>
            <a:r>
              <a:rPr lang="en-AU" sz="1200" i="0" err="1">
                <a:solidFill>
                  <a:schemeClr val="tx1"/>
                </a:solidFill>
                <a:latin typeface="Arial" panose="020B0604020202020204" pitchFamily="34" charset="0"/>
                <a:cs typeface="Arial" panose="020B0604020202020204" pitchFamily="34" charset="0"/>
              </a:rPr>
              <a:t>Almarode</a:t>
            </a:r>
            <a:r>
              <a:rPr lang="en-AU" sz="1200" i="0">
                <a:solidFill>
                  <a:schemeClr val="tx1"/>
                </a:solidFill>
                <a:latin typeface="Arial" panose="020B0604020202020204" pitchFamily="34" charset="0"/>
                <a:cs typeface="Arial" panose="020B0604020202020204" pitchFamily="34" charset="0"/>
              </a:rPr>
              <a:t> and Vandas 2018:5).</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 </a:t>
            </a:r>
            <a:r>
              <a:rPr lang="en-AU" sz="1200" i="0">
                <a:latin typeface="Arial" panose="020B0604020202020204" pitchFamily="34" charset="0"/>
                <a:cs typeface="Arial" panose="020B0604020202020204" pitchFamily="34" charset="0"/>
              </a:rPr>
              <a:t>Sage </a:t>
            </a:r>
            <a:r>
              <a:rPr lang="en-AU" sz="1200">
                <a:latin typeface="Arial" panose="020B0604020202020204" pitchFamily="34" charset="0"/>
                <a:cs typeface="Arial" panose="020B0604020202020204" pitchFamily="34" charset="0"/>
              </a:rPr>
              <a:t>Corwin.</a:t>
            </a:r>
            <a:endParaRPr lang="en-US" sz="1200">
              <a:latin typeface="Arial" panose="020B0604020202020204" pitchFamily="34" charset="0"/>
              <a:cs typeface="Arial" panose="020B0604020202020204" pitchFamily="34" charset="0"/>
            </a:endParaRPr>
          </a:p>
          <a:p>
            <a:pPr>
              <a:lnSpc>
                <a:spcPct val="116000"/>
              </a:lnSpc>
              <a:spcAft>
                <a:spcPts val="800"/>
              </a:spcAft>
              <a:defRPr/>
            </a:pPr>
            <a:r>
              <a:rPr lang="en-AU" sz="1200">
                <a:effectLst/>
                <a:latin typeface="Arial" panose="020B0604020202020204" pitchFamily="34" charset="0"/>
                <a:ea typeface="MS Mincho"/>
                <a:cs typeface="Arial" panose="020B0604020202020204" pitchFamily="34" charset="0"/>
              </a:rPr>
              <a:t>AERO (Australian Education Research Organisation) (</a:t>
            </a:r>
            <a:r>
              <a:rPr lang="en-AU" sz="1200">
                <a:latin typeface="Arial" panose="020B0604020202020204" pitchFamily="34" charset="0"/>
                <a:ea typeface="MS Mincho"/>
                <a:cs typeface="Arial" panose="020B0604020202020204" pitchFamily="34" charset="0"/>
              </a:rPr>
              <a:t>2024a</a:t>
            </a:r>
            <a:r>
              <a:rPr lang="en-AU" sz="1200">
                <a:effectLst/>
                <a:latin typeface="Arial" panose="020B0604020202020204" pitchFamily="34" charset="0"/>
                <a:ea typeface="MS Mincho"/>
                <a:cs typeface="Arial" panose="020B0604020202020204" pitchFamily="34" charset="0"/>
              </a:rPr>
              <a:t>) </a:t>
            </a:r>
            <a:r>
              <a:rPr lang="en-AU" sz="1200" i="1" u="sng">
                <a:solidFill>
                  <a:srgbClr val="467886"/>
                </a:solidFill>
                <a:effectLst/>
                <a:latin typeface="Arial" panose="020B0604020202020204" pitchFamily="34" charset="0"/>
                <a:ea typeface="MS Mincho"/>
                <a:cs typeface="Arial" panose="020B0604020202020204" pitchFamily="34" charset="0"/>
              </a:rPr>
              <a:t>Explain learning objectives</a:t>
            </a:r>
            <a:r>
              <a:rPr lang="en-AU" sz="1200">
                <a:effectLst/>
                <a:latin typeface="Arial" panose="020B0604020202020204" pitchFamily="34" charset="0"/>
                <a:ea typeface="MS Mincho"/>
                <a:cs typeface="Arial" panose="020B0604020202020204" pitchFamily="34" charset="0"/>
              </a:rPr>
              <a:t>,</a:t>
            </a:r>
            <a:r>
              <a:rPr lang="en-AU" sz="1200">
                <a:effectLst/>
                <a:latin typeface="Arial" panose="020B0604020202020204" pitchFamily="34" charset="0"/>
                <a:ea typeface="Arial" panose="020B0604020202020204" pitchFamily="34" charset="0"/>
                <a:cs typeface="Arial" panose="020B0604020202020204" pitchFamily="34" charset="0"/>
              </a:rPr>
              <a:t> </a:t>
            </a:r>
            <a:r>
              <a:rPr lang="en-AU" sz="1200">
                <a:effectLst/>
                <a:latin typeface="Arial" panose="020B0604020202020204" pitchFamily="34" charset="0"/>
                <a:ea typeface="MS Mincho"/>
                <a:cs typeface="Arial" panose="020B0604020202020204" pitchFamily="34" charset="0"/>
              </a:rPr>
              <a:t>AERO. </a:t>
            </a:r>
          </a:p>
          <a:p>
            <a:pPr marL="0" lvl="0" indent="0">
              <a:lnSpc>
                <a:spcPct val="116000"/>
              </a:lnSpc>
              <a:spcAft>
                <a:spcPts val="800"/>
              </a:spcAft>
              <a:buFont typeface="+mj-lt"/>
              <a:buNone/>
            </a:pPr>
            <a:r>
              <a:rPr lang="en-AU" sz="1200">
                <a:effectLst/>
                <a:latin typeface="Arial" panose="020B0604020202020204" pitchFamily="34" charset="0"/>
                <a:ea typeface="MS Mincho"/>
                <a:cs typeface="Arial" panose="020B0604020202020204" pitchFamily="34" charset="0"/>
              </a:rPr>
              <a:t>Clarke S (2021) </a:t>
            </a:r>
            <a:r>
              <a:rPr lang="en-AU" sz="1200" i="1">
                <a:effectLst/>
                <a:latin typeface="Arial" panose="020B0604020202020204" pitchFamily="34" charset="0"/>
                <a:ea typeface="MS Mincho"/>
                <a:cs typeface="Arial" panose="020B0604020202020204" pitchFamily="34" charset="0"/>
              </a:rPr>
              <a:t>Unlocking </a:t>
            </a:r>
            <a:r>
              <a:rPr lang="en-AU" sz="1200" i="1">
                <a:latin typeface="Arial" panose="020B0604020202020204" pitchFamily="34" charset="0"/>
                <a:ea typeface="MS Mincho"/>
                <a:cs typeface="Arial" panose="020B0604020202020204" pitchFamily="34" charset="0"/>
              </a:rPr>
              <a:t>learning</a:t>
            </a:r>
            <a:r>
              <a:rPr lang="en-AU" sz="1200" i="1">
                <a:effectLst/>
                <a:latin typeface="Arial" panose="020B0604020202020204" pitchFamily="34" charset="0"/>
                <a:ea typeface="MS Mincho"/>
                <a:cs typeface="Arial" panose="020B0604020202020204" pitchFamily="34" charset="0"/>
              </a:rPr>
              <a:t> intentions and success criteria: Shifting from product to process across the disciplines</a:t>
            </a:r>
            <a:r>
              <a:rPr lang="en-AU" sz="1200">
                <a:effectLst/>
                <a:latin typeface="Arial" panose="020B0604020202020204" pitchFamily="34" charset="0"/>
                <a:ea typeface="MS Mincho"/>
                <a:cs typeface="Arial" panose="020B0604020202020204" pitchFamily="34" charset="0"/>
              </a:rPr>
              <a:t>, SAGE Publications. </a:t>
            </a:r>
          </a:p>
          <a:p>
            <a:pPr marL="342900" lvl="0" indent="-342900">
              <a:lnSpc>
                <a:spcPct val="116000"/>
              </a:lnSpc>
              <a:spcAft>
                <a:spcPts val="800"/>
              </a:spcAft>
              <a:buFont typeface="+mj-lt"/>
              <a:buAutoNum type="arabicPeriod"/>
            </a:pPr>
            <a:endParaRPr lang="en-AU" sz="1800">
              <a:effectLst/>
              <a:latin typeface="Aptos" panose="020B0004020202020204" pitchFamily="34" charset="0"/>
              <a:ea typeface="MS Mincho" panose="02020609040205080304" pitchFamily="49" charset="-128"/>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1016066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29</a:t>
            </a:fld>
            <a:endParaRPr lang="en-AU"/>
          </a:p>
        </p:txBody>
      </p:sp>
    </p:spTree>
    <p:extLst>
      <p:ext uri="{BB962C8B-B14F-4D97-AF65-F5344CB8AC3E}">
        <p14:creationId xmlns:p14="http://schemas.microsoft.com/office/powerpoint/2010/main" val="285095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a:latin typeface="Arial" panose="020B0604020202020204" pitchFamily="34" charset="0"/>
                <a:cs typeface="Arial" panose="020B0604020202020204" pitchFamily="34" charset="0"/>
              </a:rPr>
              <a:t>Acknowledgement of Country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a:t>
            </a:r>
            <a:r>
              <a:rPr lang="en-US" sz="1200" b="1" err="1">
                <a:latin typeface="Arial" panose="020B0604020202020204" pitchFamily="34" charset="0"/>
                <a:cs typeface="Arial" panose="020B0604020202020204" pitchFamily="34" charset="0"/>
              </a:rPr>
              <a:t>otes</a:t>
            </a:r>
            <a:r>
              <a:rPr lang="en-US" sz="1200" b="1">
                <a:latin typeface="Arial" panose="020B0604020202020204" pitchFamily="34" charset="0"/>
                <a:cs typeface="Arial" panose="020B0604020202020204" pitchFamily="34" charset="0"/>
              </a:rPr>
              <a:t>:</a:t>
            </a:r>
            <a:endParaRPr lang="en-AU"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I would like to acknowledge the traditional custodians of the land on which we meet today. We pay our respects to their Elders past and present. We </a:t>
            </a:r>
            <a:r>
              <a:rPr lang="en-US" sz="1200" err="1">
                <a:latin typeface="Arial" panose="020B0604020202020204" pitchFamily="34" charset="0"/>
                <a:cs typeface="Arial" panose="020B0604020202020204" pitchFamily="34" charset="0"/>
              </a:rPr>
              <a:t>recognise</a:t>
            </a:r>
            <a:r>
              <a:rPr lang="en-US" sz="1200">
                <a:latin typeface="Arial" panose="020B0604020202020204" pitchFamily="34" charset="0"/>
                <a:cs typeface="Arial" panose="020B0604020202020204" pitchFamily="34" charset="0"/>
              </a:rPr>
              <a:t> their continuing connection to land, water, and culture, and we are committed to continuing to learn from their wisdom and traditions. </a:t>
            </a:r>
            <a:endParaRPr lang="en-AU" sz="1200">
              <a:latin typeface="Arial" panose="020B0604020202020204" pitchFamily="34" charset="0"/>
              <a:cs typeface="Arial" panose="020B0604020202020204" pitchFamily="34" charset="0"/>
            </a:endParaRPr>
          </a:p>
          <a:p>
            <a:endParaRPr lang="en-US">
              <a:latin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20325765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Outline LISC requires careful planning</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r>
              <a:rPr lang="en-AU" sz="1200" b="0">
                <a:latin typeface="Arial" panose="020B0604020202020204" pitchFamily="34" charset="0"/>
                <a:cs typeface="Arial" panose="020B0604020202020204" pitchFamily="34" charset="0"/>
              </a:rPr>
              <a:t>To maximise </a:t>
            </a:r>
            <a:r>
              <a:rPr lang="en-AU" sz="1200">
                <a:latin typeface="Arial" panose="020B0604020202020204" pitchFamily="34" charset="0"/>
                <a:cs typeface="Arial" panose="020B0604020202020204" pitchFamily="34" charset="0"/>
              </a:rPr>
              <a:t>the</a:t>
            </a:r>
            <a:r>
              <a:rPr lang="en-AU" sz="1200" b="0">
                <a:latin typeface="Arial" panose="020B0604020202020204" pitchFamily="34" charset="0"/>
                <a:cs typeface="Arial" panose="020B0604020202020204" pitchFamily="34" charset="0"/>
              </a:rPr>
              <a:t> impact of learning intentions</a:t>
            </a:r>
            <a:r>
              <a:rPr lang="en-AU" sz="1200">
                <a:latin typeface="Arial" panose="020B0604020202020204" pitchFamily="34" charset="0"/>
                <a:cs typeface="Arial" panose="020B0604020202020204" pitchFamily="34" charset="0"/>
              </a:rPr>
              <a:t>,</a:t>
            </a:r>
            <a:r>
              <a:rPr lang="en-AU" sz="1200" b="0">
                <a:latin typeface="Arial" panose="020B0604020202020204" pitchFamily="34" charset="0"/>
                <a:cs typeface="Arial" panose="020B0604020202020204" pitchFamily="34" charset="0"/>
              </a:rPr>
              <a:t> careful, intentional planning is required.</a:t>
            </a:r>
          </a:p>
          <a:p>
            <a:endParaRPr lang="en-AU"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Arial" panose="020B0604020202020204" pitchFamily="34" charset="0"/>
                <a:cs typeface="Arial" panose="020B0604020202020204" pitchFamily="34" charset="0"/>
              </a:rPr>
              <a:t>The first step for teachers is to ensure they have a clear picture of what they want their students to learn. The time spent on this careful planning has a direct impact on the quality </a:t>
            </a:r>
            <a:r>
              <a:rPr lang="en-AU" sz="1200">
                <a:latin typeface="Arial" panose="020B0604020202020204" pitchFamily="34" charset="0"/>
                <a:cs typeface="Arial" panose="020B0604020202020204" pitchFamily="34" charset="0"/>
              </a:rPr>
              <a:t>of</a:t>
            </a:r>
            <a:r>
              <a:rPr lang="en-AU" sz="1200" b="0">
                <a:latin typeface="Arial" panose="020B0604020202020204" pitchFamily="34" charset="0"/>
                <a:cs typeface="Arial" panose="020B0604020202020204" pitchFamily="34" charset="0"/>
              </a:rPr>
              <a:t> the learning journey (</a:t>
            </a:r>
            <a:r>
              <a:rPr lang="en-AU" sz="1200">
                <a:solidFill>
                  <a:srgbClr val="000000"/>
                </a:solidFill>
                <a:latin typeface="Arial" panose="020B0604020202020204" pitchFamily="34" charset="0"/>
                <a:cs typeface="Arial" panose="020B0604020202020204" pitchFamily="34" charset="0"/>
              </a:rPr>
              <a:t>Clarke 2021</a:t>
            </a:r>
            <a:r>
              <a:rPr lang="en-AU" sz="1200">
                <a:solidFill>
                  <a:schemeClr val="bg1"/>
                </a:solidFill>
                <a:latin typeface="Arial" panose="020B0604020202020204" pitchFamily="34" charset="0"/>
                <a:cs typeface="Arial" panose="020B0604020202020204" pitchFamily="34" charset="0"/>
              </a:rPr>
              <a:t>).</a:t>
            </a:r>
            <a:endParaRPr lang="en-AU"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b="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teachers know why students are learning what they are learning, they can better design learning experiences that are authentic and relevant to learners (</a:t>
            </a: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and Vandas 2018:5).</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endParaRPr lang="en-AU" sz="1200">
              <a:latin typeface="Arial" panose="020B0604020202020204" pitchFamily="34" charset="0"/>
              <a:cs typeface="Arial" panose="020B0604020202020204" pitchFamily="34" charset="0"/>
            </a:endParaRPr>
          </a:p>
          <a:p>
            <a:pPr marL="0" indent="0">
              <a:buNone/>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a:t>
            </a:r>
            <a:r>
              <a:rPr lang="en-AU" sz="1200">
                <a:latin typeface="Arial" panose="020B0604020202020204" pitchFamily="34" charset="0"/>
                <a:cs typeface="Arial" panose="020B0604020202020204" pitchFamily="34" charset="0"/>
              </a:rPr>
              <a:t>, Sage Corwin.</a:t>
            </a:r>
          </a:p>
          <a:p>
            <a:pPr marL="0" indent="0">
              <a:lnSpc>
                <a:spcPct val="100000"/>
              </a:lnSpc>
              <a:spcAft>
                <a:spcPts val="0"/>
              </a:spcAft>
              <a:buNone/>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6478543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latin typeface="Public Sans"/>
              </a:rPr>
              <a:t>Purpose:  To provide key considerations of Syllabus aligned learning intentions</a:t>
            </a:r>
            <a:endParaRPr lang="en-AU" sz="1800" b="1"/>
          </a:p>
          <a:p>
            <a:r>
              <a:rPr lang="en-AU" sz="1800" b="1">
                <a:latin typeface="Public Sans"/>
              </a:rPr>
              <a:t>[00:40]</a:t>
            </a:r>
            <a:endParaRPr lang="en-AU" sz="1800">
              <a:latin typeface="Public Sans"/>
            </a:endParaRPr>
          </a:p>
          <a:p>
            <a:endParaRPr lang="en-AU" sz="1800">
              <a:latin typeface="Public Sans"/>
            </a:endParaRPr>
          </a:p>
          <a:p>
            <a:r>
              <a:rPr lang="en-AU" sz="1800" b="1">
                <a:latin typeface="Public Sans"/>
              </a:rPr>
              <a:t>Speaker notes:</a:t>
            </a:r>
            <a:r>
              <a:rPr lang="en-AU" sz="1800">
                <a:latin typeface="Public Sans"/>
              </a:rPr>
              <a:t> </a:t>
            </a:r>
            <a:endParaRPr lang="en-AU" sz="1800"/>
          </a:p>
          <a:p>
            <a:r>
              <a:rPr lang="en-AU" sz="1800">
                <a:latin typeface="Public Sans"/>
              </a:rPr>
              <a:t>The following slides will cover these key considerations when planning learning intentions:</a:t>
            </a:r>
          </a:p>
          <a:p>
            <a:endParaRPr lang="en-AU">
              <a:latin typeface="Public Sans"/>
            </a:endParaRPr>
          </a:p>
          <a:p>
            <a:pPr marL="285750" indent="-285750">
              <a:buFont typeface="Arial" panose="020B0604020202020204" pitchFamily="34" charset="0"/>
              <a:buChar char="•"/>
            </a:pPr>
            <a:r>
              <a:rPr lang="en-AU" sz="1600">
                <a:solidFill>
                  <a:srgbClr val="22272B"/>
                </a:solidFill>
                <a:latin typeface="Aptos"/>
              </a:rPr>
              <a:t>Identify syllabus outcome or content</a:t>
            </a:r>
            <a:r>
              <a:rPr lang="en-AU">
                <a:solidFill>
                  <a:srgbClr val="22272B"/>
                </a:solidFill>
                <a:latin typeface="Aptos"/>
              </a:rPr>
              <a:t> and separate into knowledge, understanding and skills</a:t>
            </a:r>
            <a:endParaRPr lang="en-US" sz="1600">
              <a:solidFill>
                <a:srgbClr val="22272B"/>
              </a:solidFill>
              <a:latin typeface="Aptos"/>
            </a:endParaRPr>
          </a:p>
          <a:p>
            <a:pPr marL="285750" lvl="0" indent="-285750">
              <a:lnSpc>
                <a:spcPct val="100000"/>
              </a:lnSpc>
              <a:buFont typeface="Arial" panose="020B0604020202020204" pitchFamily="34" charset="0"/>
              <a:buChar char="•"/>
            </a:pPr>
            <a:r>
              <a:rPr lang="en-AU" sz="1600">
                <a:solidFill>
                  <a:srgbClr val="22272B"/>
                </a:solidFill>
                <a:latin typeface="Aptos"/>
                <a:ea typeface="+mn-ea"/>
                <a:cs typeface="+mn-cs"/>
              </a:rPr>
              <a:t>Use student friendly language</a:t>
            </a:r>
            <a:endParaRPr lang="en-US" sz="1600">
              <a:solidFill>
                <a:srgbClr val="22272B"/>
              </a:solidFill>
              <a:latin typeface="Aptos"/>
            </a:endParaRPr>
          </a:p>
          <a:p>
            <a:pPr marL="285750" lvl="0" indent="-285750">
              <a:lnSpc>
                <a:spcPct val="100000"/>
              </a:lnSpc>
              <a:buFont typeface="Arial" panose="020B0604020202020204" pitchFamily="34" charset="0"/>
              <a:buChar char="•"/>
            </a:pPr>
            <a:r>
              <a:rPr lang="en-US" sz="1600">
                <a:solidFill>
                  <a:srgbClr val="22272B"/>
                </a:solidFill>
                <a:latin typeface="Aptos"/>
              </a:rPr>
              <a:t>Decontextualise, to focus on the learning rather than the topic, to give wider relevance</a:t>
            </a:r>
          </a:p>
          <a:p>
            <a:pPr marL="285750" lvl="0" indent="-285750">
              <a:lnSpc>
                <a:spcPct val="100000"/>
              </a:lnSpc>
              <a:buFont typeface="Arial" panose="020B0604020202020204" pitchFamily="34" charset="0"/>
              <a:buChar char="•"/>
            </a:pPr>
            <a:r>
              <a:rPr lang="en-AU" sz="1600">
                <a:solidFill>
                  <a:srgbClr val="22272B"/>
                </a:solidFill>
                <a:latin typeface="Aptos"/>
              </a:rPr>
              <a:t>Focus on what students should learn, rather than the tasks they will complete</a:t>
            </a:r>
            <a:endParaRPr lang="en-AU" sz="1600">
              <a:latin typeface="Aptos"/>
            </a:endParaRPr>
          </a:p>
          <a:p>
            <a:pPr marL="285750" lvl="0" indent="-285750">
              <a:buFont typeface="Arial" panose="020B0604020202020204" pitchFamily="34" charset="0"/>
              <a:buChar char="•"/>
            </a:pPr>
            <a:r>
              <a:rPr lang="en-AU" sz="1600">
                <a:solidFill>
                  <a:srgbClr val="22272B"/>
                </a:solidFill>
                <a:latin typeface="Aptos"/>
                <a:ea typeface="+mn-ea"/>
                <a:cs typeface="+mn-cs"/>
              </a:rPr>
              <a:t>Use verbs (e.g., understand, explain, create, analyse)</a:t>
            </a:r>
            <a:r>
              <a:rPr lang="en-AU" sz="1600">
                <a:solidFill>
                  <a:srgbClr val="000000"/>
                </a:solidFill>
                <a:latin typeface="Calibri"/>
                <a:ea typeface="Calibri"/>
                <a:cs typeface="Calibri"/>
              </a:rPr>
              <a:t> </a:t>
            </a:r>
            <a:endParaRPr lang="en-AU"/>
          </a:p>
          <a:p>
            <a:pPr>
              <a:lnSpc>
                <a:spcPct val="115999"/>
              </a:lnSpc>
              <a:spcAft>
                <a:spcPts val="600"/>
              </a:spcAft>
              <a:buSzPts val="1000"/>
              <a:tabLst>
                <a:tab pos="457200" algn="l"/>
              </a:tabLst>
            </a:pPr>
            <a:endParaRPr lang="en-AU" sz="1800">
              <a:latin typeface="Aptos"/>
              <a:ea typeface="MS Mincho"/>
            </a:endParaRPr>
          </a:p>
          <a:p>
            <a:pPr marL="0" indent="0">
              <a:lnSpc>
                <a:spcPct val="116000"/>
              </a:lnSpc>
              <a:spcAft>
                <a:spcPts val="600"/>
              </a:spcAft>
              <a:buSzPts val="1000"/>
              <a:buFont typeface="Symbol" panose="05050102010706020507" pitchFamily="18" charset="2"/>
              <a:buNone/>
              <a:tabLst>
                <a:tab pos="457200" algn="l"/>
              </a:tabLst>
            </a:pPr>
            <a:r>
              <a:rPr lang="en-US" sz="2000" b="1">
                <a:latin typeface="Aptos"/>
                <a:ea typeface="MS Mincho"/>
              </a:rPr>
              <a:t>References:</a:t>
            </a:r>
            <a:endParaRPr lang="en-AU" sz="1800">
              <a:latin typeface="Aptos"/>
              <a:ea typeface="MS Mincho"/>
            </a:endParaRPr>
          </a:p>
          <a:p>
            <a:pPr marL="0" indent="0">
              <a:lnSpc>
                <a:spcPct val="115999"/>
              </a:lnSpc>
              <a:spcAft>
                <a:spcPts val="600"/>
              </a:spcAft>
              <a:buSzPts val="1000"/>
              <a:buNone/>
              <a:tabLst>
                <a:tab pos="457200" algn="l"/>
              </a:tabLst>
            </a:pPr>
            <a:r>
              <a:rPr lang="en-AU" sz="1800">
                <a:latin typeface="Public Sans"/>
              </a:rPr>
              <a:t>Clarke S (2021) </a:t>
            </a:r>
            <a:r>
              <a:rPr lang="en-AU" sz="1800" i="1">
                <a:latin typeface="Public Sans"/>
              </a:rPr>
              <a:t>Unlocking learning intentions and success criteria: shifting from product to process across the disciplines</a:t>
            </a:r>
            <a:r>
              <a:rPr lang="en-AU" sz="1800">
                <a:latin typeface="Public Sans"/>
              </a:rPr>
              <a:t>, SAGE Publications.</a:t>
            </a:r>
            <a:r>
              <a:rPr lang="en-US" sz="1800">
                <a:latin typeface="Public Sans"/>
              </a:rPr>
              <a:t> </a:t>
            </a:r>
            <a:endParaRPr lang="en-AU" sz="1800"/>
          </a:p>
        </p:txBody>
      </p:sp>
      <p:sp>
        <p:nvSpPr>
          <p:cNvPr id="4" name="Slide Number Placeholder 3"/>
          <p:cNvSpPr>
            <a:spLocks noGrp="1"/>
          </p:cNvSpPr>
          <p:nvPr>
            <p:ph type="sldNum" sz="quarter" idx="5"/>
          </p:nvPr>
        </p:nvSpPr>
        <p:spPr/>
        <p:txBody>
          <a:bodyPr/>
          <a:lstStyle/>
          <a:p>
            <a:fld id="{B07158C4-A119-4B78-9DE8-A50001BC31DC}" type="slidenum">
              <a:rPr lang="en-AU" smtClean="0"/>
              <a:pPr/>
              <a:t>31</a:t>
            </a:fld>
            <a:endParaRPr lang="en-AU"/>
          </a:p>
        </p:txBody>
      </p:sp>
    </p:spTree>
    <p:extLst>
      <p:ext uri="{BB962C8B-B14F-4D97-AF65-F5344CB8AC3E}">
        <p14:creationId xmlns:p14="http://schemas.microsoft.com/office/powerpoint/2010/main" val="1819154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learning intentions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endParaRPr lang="en-US" sz="1200" b="1">
              <a:latin typeface="Arial" panose="020B0604020202020204" pitchFamily="34" charset="0"/>
              <a:ea typeface="MS Mincho"/>
              <a:cs typeface="Arial" panose="020B0604020202020204" pitchFamily="34" charset="0"/>
            </a:endParaRPr>
          </a:p>
          <a:p>
            <a:r>
              <a:rPr lang="en-US" sz="1200" b="0">
                <a:latin typeface="Arial" panose="020B0604020202020204" pitchFamily="34" charset="0"/>
                <a:ea typeface="MS Mincho"/>
                <a:cs typeface="Arial" panose="020B0604020202020204" pitchFamily="34" charset="0"/>
              </a:rPr>
              <a:t>Syllabus outcomes and content are the starting point to planning a learning intention. Take a moment to read the example on the slide.</a:t>
            </a:r>
            <a:endParaRPr lang="en-US" sz="1200" b="1">
              <a:latin typeface="Arial" panose="020B0604020202020204" pitchFamily="34" charset="0"/>
              <a:ea typeface="MS Mincho"/>
              <a:cs typeface="Arial" panose="020B0604020202020204" pitchFamily="34" charset="0"/>
            </a:endParaRPr>
          </a:p>
          <a:p>
            <a:endParaRPr lang="en-US" sz="1200" b="1">
              <a:latin typeface="Arial" panose="020B0604020202020204" pitchFamily="34" charset="0"/>
              <a:ea typeface="MS Mincho"/>
              <a:cs typeface="Arial" panose="020B0604020202020204" pitchFamily="34" charset="0"/>
            </a:endParaRPr>
          </a:p>
          <a:p>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32</a:t>
            </a:fld>
            <a:endParaRPr lang="en-AU"/>
          </a:p>
        </p:txBody>
      </p:sp>
    </p:spTree>
    <p:extLst>
      <p:ext uri="{BB962C8B-B14F-4D97-AF65-F5344CB8AC3E}">
        <p14:creationId xmlns:p14="http://schemas.microsoft.com/office/powerpoint/2010/main" val="2019628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learning intentions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Here are 2 </a:t>
            </a:r>
            <a:r>
              <a:rPr lang="en-AU" sz="1200" b="1">
                <a:latin typeface="Arial" panose="020B0604020202020204" pitchFamily="34" charset="0"/>
                <a:ea typeface="MS Mincho"/>
                <a:cs typeface="Arial" panose="020B0604020202020204" pitchFamily="34" charset="0"/>
              </a:rPr>
              <a:t>non-examples</a:t>
            </a:r>
            <a:r>
              <a:rPr lang="en-AU" sz="1200" b="0">
                <a:latin typeface="Arial" panose="020B0604020202020204" pitchFamily="34" charset="0"/>
                <a:ea typeface="MS Mincho"/>
                <a:cs typeface="Arial" panose="020B0604020202020204" pitchFamily="34" charset="0"/>
              </a:rPr>
              <a:t> and an </a:t>
            </a:r>
            <a:r>
              <a:rPr lang="en-AU" sz="1200" b="1">
                <a:latin typeface="Arial" panose="020B0604020202020204" pitchFamily="34" charset="0"/>
                <a:ea typeface="MS Mincho"/>
                <a:cs typeface="Arial" panose="020B0604020202020204" pitchFamily="34" charset="0"/>
              </a:rPr>
              <a:t>example</a:t>
            </a:r>
            <a:r>
              <a:rPr lang="en-AU" sz="1200" b="0">
                <a:latin typeface="Arial" panose="020B0604020202020204" pitchFamily="34" charset="0"/>
                <a:ea typeface="MS Mincho"/>
                <a:cs typeface="Arial" panose="020B0604020202020204" pitchFamily="34" charset="0"/>
              </a:rPr>
              <a:t> of decontextualising a learning intention from Stage 3 Geography.</a:t>
            </a:r>
          </a:p>
          <a:p>
            <a:pPr>
              <a:lnSpc>
                <a:spcPct val="115999"/>
              </a:lnSpc>
              <a:spcAft>
                <a:spcPts val="600"/>
              </a:spcAft>
              <a:buSzPts val="1000"/>
              <a:tabLst>
                <a:tab pos="457200" algn="l"/>
              </a:tabLst>
            </a:pPr>
            <a:endParaRPr lang="en-AU" sz="1200" b="0">
              <a:latin typeface="Arial" panose="020B0604020202020204" pitchFamily="34" charset="0"/>
              <a:ea typeface="MS Mincho"/>
              <a:cs typeface="Arial" panose="020B0604020202020204" pitchFamily="34" charset="0"/>
            </a:endParaRP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The example shows how </a:t>
            </a:r>
            <a:r>
              <a:rPr lang="en-AU" sz="1200" b="0" err="1">
                <a:latin typeface="Arial" panose="020B0604020202020204" pitchFamily="34" charset="0"/>
                <a:ea typeface="MS Mincho"/>
                <a:cs typeface="Arial" panose="020B0604020202020204" pitchFamily="34" charset="0"/>
              </a:rPr>
              <a:t>decontextulising</a:t>
            </a:r>
            <a:r>
              <a:rPr lang="en-AU" sz="1200" b="0">
                <a:latin typeface="Arial" panose="020B0604020202020204" pitchFamily="34" charset="0"/>
                <a:ea typeface="MS Mincho"/>
                <a:cs typeface="Arial" panose="020B0604020202020204" pitchFamily="34" charset="0"/>
              </a:rPr>
              <a:t> the learning intention focuses students on the learning and gives the learning a wider significance. Teachers may choose to include a real-world example of where the learning can be used.</a:t>
            </a: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15999"/>
              </a:lnSpc>
              <a:spcBef>
                <a:spcPts val="0"/>
              </a:spcBef>
              <a:spcAft>
                <a:spcPts val="600"/>
              </a:spcAft>
              <a:buClrTx/>
              <a:buSzPts val="1000"/>
              <a:buFontTx/>
              <a:buNone/>
              <a:tabLst>
                <a:tab pos="457200" algn="l"/>
              </a:tabLst>
              <a:defRPr/>
            </a:pPr>
            <a:r>
              <a:rPr lang="en-AU" sz="1200" b="0">
                <a:solidFill>
                  <a:srgbClr val="000000"/>
                </a:solidFill>
                <a:effectLst/>
                <a:latin typeface="Arial" panose="020B0604020202020204" pitchFamily="34" charset="0"/>
                <a:ea typeface="Times New Roman" panose="02020603050405020304" pitchFamily="18" charset="0"/>
                <a:cs typeface="Arial" panose="020B0604020202020204" pitchFamily="34" charset="0"/>
              </a:rPr>
              <a:t>HSIE K-6 syllabus </a:t>
            </a:r>
            <a:r>
              <a:rPr lang="en-AU" sz="1200" b="0" i="0">
                <a:solidFill>
                  <a:srgbClr val="333333"/>
                </a:solidFill>
                <a:effectLst/>
                <a:latin typeface="Arial" panose="020B0604020202020204" pitchFamily="34" charset="0"/>
                <a:cs typeface="Arial" panose="020B0604020202020204" pitchFamily="34" charset="0"/>
              </a:rPr>
              <a:t>© NSW Education Standards Authority (NESA) for and on behalf of the Crown in right of the State of New South Wales, 2024</a:t>
            </a:r>
            <a:endParaRPr lang="en-AU" sz="1200" b="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33</a:t>
            </a:fld>
            <a:endParaRPr lang="en-AU"/>
          </a:p>
        </p:txBody>
      </p:sp>
    </p:spTree>
    <p:extLst>
      <p:ext uri="{BB962C8B-B14F-4D97-AF65-F5344CB8AC3E}">
        <p14:creationId xmlns:p14="http://schemas.microsoft.com/office/powerpoint/2010/main" val="3463708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learning intentions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Here is a non-example and example of focusing on the learning</a:t>
            </a:r>
          </a:p>
          <a:p>
            <a:pPr>
              <a:lnSpc>
                <a:spcPct val="115999"/>
              </a:lnSpc>
              <a:spcAft>
                <a:spcPts val="600"/>
              </a:spcAft>
              <a:buSzPts val="1000"/>
              <a:tabLst>
                <a:tab pos="457200" algn="l"/>
              </a:tabLst>
            </a:pPr>
            <a:endParaRPr lang="en-AU" sz="1200" b="0">
              <a:latin typeface="Arial" panose="020B0604020202020204" pitchFamily="34" charset="0"/>
              <a:ea typeface="MS Mincho"/>
              <a:cs typeface="Arial" panose="020B0604020202020204" pitchFamily="34" charset="0"/>
            </a:endParaRP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The non-example is the task to complete – this is the activity in the lesson. The example, on the other hand, draws students’ attention to safety and the accurate use of tools.</a:t>
            </a: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34</a:t>
            </a:fld>
            <a:endParaRPr lang="en-AU"/>
          </a:p>
        </p:txBody>
      </p:sp>
    </p:spTree>
    <p:extLst>
      <p:ext uri="{BB962C8B-B14F-4D97-AF65-F5344CB8AC3E}">
        <p14:creationId xmlns:p14="http://schemas.microsoft.com/office/powerpoint/2010/main" val="2025771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learning intentions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Here is a non-example and example of using verbs.</a:t>
            </a:r>
          </a:p>
          <a:p>
            <a:pPr>
              <a:lnSpc>
                <a:spcPct val="115999"/>
              </a:lnSpc>
              <a:spcAft>
                <a:spcPts val="600"/>
              </a:spcAft>
              <a:buSzPts val="1000"/>
              <a:tabLst>
                <a:tab pos="457200" algn="l"/>
              </a:tabLst>
            </a:pPr>
            <a:endParaRPr lang="en-AU" sz="1200" b="0">
              <a:latin typeface="Arial" panose="020B0604020202020204" pitchFamily="34" charset="0"/>
              <a:ea typeface="MS Mincho"/>
              <a:cs typeface="Arial" panose="020B0604020202020204" pitchFamily="34" charset="0"/>
            </a:endParaRPr>
          </a:p>
          <a:p>
            <a:pPr>
              <a:lnSpc>
                <a:spcPct val="115999"/>
              </a:lnSpc>
              <a:spcAft>
                <a:spcPts val="600"/>
              </a:spcAft>
              <a:buSzPts val="1000"/>
              <a:tabLst>
                <a:tab pos="457200" algn="l"/>
              </a:tabLst>
            </a:pPr>
            <a:r>
              <a:rPr lang="en-AU" sz="1200" b="0">
                <a:latin typeface="Arial" panose="020B0604020202020204" pitchFamily="34" charset="0"/>
                <a:ea typeface="MS Mincho"/>
                <a:cs typeface="Arial" panose="020B0604020202020204" pitchFamily="34" charset="0"/>
              </a:rPr>
              <a:t>The non-example, without verbs, is the subject students are learning. The example, with verbs, gives students a clearer idea about what they should pay attention to. By including the verbs ‘identify’ and ‘explain’ the learning intention clearly communicates what students will need to know and do in the lesson. </a:t>
            </a:r>
            <a:endParaRPr lang="en-AU" sz="1200">
              <a:latin typeface="Arial" panose="020B0604020202020204" pitchFamily="34" charset="0"/>
              <a:ea typeface="MS Mincho"/>
              <a:cs typeface="Arial" panose="020B0604020202020204" pitchFamily="34" charset="0"/>
            </a:endParaRP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0923370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Activity</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[02:00]</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Notes to presenter: </a:t>
            </a:r>
            <a:r>
              <a:rPr lang="en-AU" sz="1200" b="0">
                <a:latin typeface="Arial" panose="020B0604020202020204" pitchFamily="34" charset="0"/>
                <a:cs typeface="Arial" panose="020B0604020202020204" pitchFamily="34" charset="0"/>
              </a:rPr>
              <a:t>This activity could be done followed by selecting non-volunteers to share their dialogue. See first slide on ‘Planning learning intentions’ for prompts.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034480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latin typeface="Public Sans"/>
              </a:rPr>
              <a:t>Purpose:  To provide key considerations of Syllabus aligned success criteria</a:t>
            </a:r>
            <a:endParaRPr lang="en-AU" sz="1800" b="1"/>
          </a:p>
          <a:p>
            <a:r>
              <a:rPr lang="en-AU" sz="1800" b="1">
                <a:latin typeface="Public Sans"/>
              </a:rPr>
              <a:t>[00:30]</a:t>
            </a:r>
            <a:endParaRPr lang="en-AU" sz="1800">
              <a:latin typeface="Public Sans"/>
            </a:endParaRPr>
          </a:p>
          <a:p>
            <a:endParaRPr lang="en-AU" sz="1800">
              <a:latin typeface="Public Sans"/>
            </a:endParaRPr>
          </a:p>
          <a:p>
            <a:r>
              <a:rPr lang="en-AU" sz="1800" b="1">
                <a:latin typeface="Public Sans"/>
              </a:rPr>
              <a:t>Speaker notes:</a:t>
            </a:r>
            <a:r>
              <a:rPr lang="en-AU" sz="1800">
                <a:latin typeface="Public Sans"/>
              </a:rPr>
              <a:t> </a:t>
            </a:r>
          </a:p>
          <a:p>
            <a:r>
              <a:rPr lang="en-US" sz="2000">
                <a:solidFill>
                  <a:srgbClr val="000000"/>
                </a:solidFill>
                <a:latin typeface="Aptos"/>
                <a:ea typeface="MS Mincho"/>
              </a:rPr>
              <a:t>The next section will cover how </a:t>
            </a:r>
            <a:r>
              <a:rPr lang="en-AU" sz="1800">
                <a:solidFill>
                  <a:srgbClr val="000000"/>
                </a:solidFill>
                <a:latin typeface="Public Sans"/>
                <a:ea typeface="MS Mincho"/>
              </a:rPr>
              <a:t>t</a:t>
            </a:r>
            <a:r>
              <a:rPr lang="en-AU" sz="1800">
                <a:latin typeface="Public Sans"/>
              </a:rPr>
              <a:t>o plan effective success criteria.</a:t>
            </a:r>
          </a:p>
          <a:p>
            <a:endParaRPr lang="en-AU" sz="1800"/>
          </a:p>
          <a:p>
            <a:pPr marL="285750" indent="-285750">
              <a:buFont typeface="Arial" panose="020B0604020202020204" pitchFamily="34" charset="0"/>
              <a:buChar char="•"/>
            </a:pPr>
            <a:r>
              <a:rPr lang="en-AU" sz="1800">
                <a:solidFill>
                  <a:srgbClr val="22272B"/>
                </a:solidFill>
                <a:latin typeface="Aptos"/>
              </a:rPr>
              <a:t>Identify the knowledge, skills and understanding that students need to achieve.  </a:t>
            </a:r>
          </a:p>
          <a:p>
            <a:pPr marL="285750" indent="-285750">
              <a:buFont typeface="Arial" panose="020B0604020202020204" pitchFamily="34" charset="0"/>
              <a:buChar char="•"/>
            </a:pPr>
            <a:r>
              <a:rPr lang="en-AU" sz="1800">
                <a:solidFill>
                  <a:srgbClr val="22272B"/>
                </a:solidFill>
                <a:latin typeface="Aptos"/>
              </a:rPr>
              <a:t>Describe what success looks like – the product</a:t>
            </a:r>
            <a:endParaRPr lang="en-US" sz="1800">
              <a:solidFill>
                <a:srgbClr val="22272B"/>
              </a:solidFill>
              <a:latin typeface="Aptos"/>
            </a:endParaRPr>
          </a:p>
          <a:p>
            <a:pPr marL="285750" lvl="0" indent="-285750">
              <a:lnSpc>
                <a:spcPct val="100000"/>
              </a:lnSpc>
              <a:buFont typeface="Arial" panose="020B0604020202020204" pitchFamily="34" charset="0"/>
              <a:buChar char="•"/>
            </a:pPr>
            <a:r>
              <a:rPr lang="en-AU" sz="1800">
                <a:solidFill>
                  <a:srgbClr val="22272B"/>
                </a:solidFill>
                <a:latin typeface="Aptos"/>
                <a:ea typeface="+mn-ea"/>
                <a:cs typeface="+mn-cs"/>
              </a:rPr>
              <a:t>Breakdown the process students should follow</a:t>
            </a:r>
            <a:endParaRPr lang="en-US" sz="1800">
              <a:solidFill>
                <a:srgbClr val="22272B"/>
              </a:solidFill>
              <a:latin typeface="Aptos"/>
            </a:endParaRPr>
          </a:p>
          <a:p>
            <a:pPr marL="285750" lvl="0" indent="-285750">
              <a:lnSpc>
                <a:spcPct val="100000"/>
              </a:lnSpc>
              <a:buFont typeface="Arial" panose="020B0604020202020204" pitchFamily="34" charset="0"/>
              <a:buChar char="•"/>
            </a:pPr>
            <a:r>
              <a:rPr lang="en-US" sz="1800" err="1">
                <a:solidFill>
                  <a:srgbClr val="22272B"/>
                </a:solidFill>
                <a:latin typeface="Aptos"/>
              </a:rPr>
              <a:t>Decontextualise</a:t>
            </a:r>
            <a:r>
              <a:rPr lang="en-US" sz="1800">
                <a:solidFill>
                  <a:srgbClr val="22272B"/>
                </a:solidFill>
                <a:latin typeface="Aptos"/>
              </a:rPr>
              <a:t> from the subject material to clarify what is to be learnt.</a:t>
            </a:r>
          </a:p>
          <a:p>
            <a:pPr marL="285750" lvl="0" indent="-285750">
              <a:lnSpc>
                <a:spcPct val="100000"/>
              </a:lnSpc>
              <a:buFont typeface="Arial" panose="020B0604020202020204" pitchFamily="34" charset="0"/>
              <a:buChar char="•"/>
            </a:pPr>
            <a:r>
              <a:rPr lang="en-AU" sz="1800">
                <a:latin typeface="Public Sans"/>
              </a:rPr>
              <a:t>While all students who are working toward the same stage syllabus-derived learning intention and success criteria, the scaffolding for students can be provided as per assessed student need.</a:t>
            </a:r>
          </a:p>
          <a:p>
            <a:pPr marL="285750" indent="-285750">
              <a:buChar char="•"/>
            </a:pPr>
            <a:endParaRPr lang="en-US" sz="1800">
              <a:solidFill>
                <a:srgbClr val="22272B"/>
              </a:solidFill>
              <a:latin typeface="Aptos"/>
            </a:endParaRPr>
          </a:p>
          <a:p>
            <a:pPr marL="0" lvl="0" indent="0">
              <a:lnSpc>
                <a:spcPct val="100000"/>
              </a:lnSpc>
              <a:buFont typeface="Arial" panose="020B0604020202020204" pitchFamily="34" charset="0"/>
              <a:buNone/>
            </a:pPr>
            <a:r>
              <a:rPr lang="en-US" sz="1800">
                <a:solidFill>
                  <a:srgbClr val="22272B"/>
                </a:solidFill>
                <a:latin typeface="Aptos"/>
              </a:rPr>
              <a:t>The slides that follow will help us understand how to plan success criteria through examples and non-examples</a:t>
            </a:r>
          </a:p>
          <a:p>
            <a:pPr>
              <a:lnSpc>
                <a:spcPct val="115999"/>
              </a:lnSpc>
              <a:spcAft>
                <a:spcPts val="600"/>
              </a:spcAft>
              <a:buSzPts val="1000"/>
              <a:tabLst>
                <a:tab pos="457200" algn="l"/>
              </a:tabLst>
            </a:pPr>
            <a:endParaRPr lang="en-AU" sz="1800">
              <a:latin typeface="Aptos"/>
              <a:ea typeface="MS Mincho"/>
            </a:endParaRPr>
          </a:p>
          <a:p>
            <a:pPr marL="0" indent="0">
              <a:lnSpc>
                <a:spcPct val="116000"/>
              </a:lnSpc>
              <a:spcAft>
                <a:spcPts val="600"/>
              </a:spcAft>
              <a:buSzPts val="1000"/>
              <a:buFont typeface="Symbol" panose="05050102010706020507" pitchFamily="18" charset="2"/>
              <a:buNone/>
              <a:tabLst>
                <a:tab pos="457200" algn="l"/>
              </a:tabLst>
            </a:pPr>
            <a:r>
              <a:rPr lang="en-US" sz="2000" b="1">
                <a:latin typeface="Aptos"/>
                <a:ea typeface="MS Mincho"/>
              </a:rPr>
              <a:t>References:</a:t>
            </a:r>
            <a:endParaRPr lang="en-AU" sz="1800">
              <a:latin typeface="Aptos"/>
              <a:ea typeface="MS Mincho"/>
            </a:endParaRPr>
          </a:p>
          <a:p>
            <a:pPr marL="0" indent="0">
              <a:lnSpc>
                <a:spcPct val="115999"/>
              </a:lnSpc>
              <a:spcAft>
                <a:spcPts val="600"/>
              </a:spcAft>
              <a:buSzPts val="1000"/>
              <a:buNone/>
              <a:tabLst>
                <a:tab pos="457200" algn="l"/>
              </a:tabLst>
            </a:pPr>
            <a:r>
              <a:rPr lang="en-AU" sz="1800">
                <a:latin typeface="Public Sans"/>
              </a:rPr>
              <a:t>Clarke S (2021) </a:t>
            </a:r>
            <a:r>
              <a:rPr lang="en-AU" sz="1800" i="1">
                <a:latin typeface="Public Sans"/>
              </a:rPr>
              <a:t>Unlocking learning intentions and success criteria: shifting from product to process across the disciplines</a:t>
            </a:r>
            <a:r>
              <a:rPr lang="en-AU" sz="1800">
                <a:latin typeface="Public Sans"/>
              </a:rPr>
              <a:t>, SAGE Publications.</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37</a:t>
            </a:fld>
            <a:endParaRPr lang="en-AU"/>
          </a:p>
        </p:txBody>
      </p:sp>
    </p:spTree>
    <p:extLst>
      <p:ext uri="{BB962C8B-B14F-4D97-AF65-F5344CB8AC3E}">
        <p14:creationId xmlns:p14="http://schemas.microsoft.com/office/powerpoint/2010/main" val="3174642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9177DA-0B07-517F-C24E-71DFE52B4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C1A36-8D62-06FD-64BD-FC6B9B1E7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5809D1-9D06-036A-D95B-B427A1D17F27}"/>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b="1">
              <a:latin typeface="Arial" panose="020B0604020202020204" pitchFamily="34" charset="0"/>
              <a:ea typeface="MS Mincho"/>
              <a:cs typeface="Arial" panose="020B0604020202020204" pitchFamily="34" charset="0"/>
            </a:endParaRPr>
          </a:p>
          <a:p>
            <a:r>
              <a:rPr lang="en-US" sz="1200" b="0">
                <a:latin typeface="Arial" panose="020B0604020202020204" pitchFamily="34" charset="0"/>
                <a:ea typeface="MS Mincho"/>
                <a:cs typeface="Arial" panose="020B0604020202020204" pitchFamily="34" charset="0"/>
              </a:rPr>
              <a:t>Syllabus content, where possible, can be separated into knowledge, understanding and skills.</a:t>
            </a:r>
            <a:endParaRPr lang="en-US" sz="1200" b="1">
              <a:latin typeface="Arial" panose="020B0604020202020204" pitchFamily="34" charset="0"/>
              <a:ea typeface="MS Mincho"/>
              <a:cs typeface="Arial" panose="020B0604020202020204" pitchFamily="34" charset="0"/>
            </a:endParaRPr>
          </a:p>
          <a:p>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“Knowledge is the subject-specific information, concepts and principles that students are expected to know and understand at each stage of their schooling. Knowledge provides the foundation for the development of skills, as students learn and combine subject knowledge, which they can then apply in context” (AERO 2024b:6).</a:t>
            </a:r>
          </a:p>
          <a:p>
            <a:pPr marL="0" marR="0" lvl="0" indent="0" algn="l" defTabSz="1219170" rtl="0" eaLnBrk="1" fontAlgn="auto" latinLnBrk="0" hangingPunct="1">
              <a:lnSpc>
                <a:spcPct val="100000"/>
              </a:lnSpc>
              <a:spcBef>
                <a:spcPts val="0"/>
              </a:spcBef>
              <a:spcAft>
                <a:spcPts val="0"/>
              </a:spcAft>
              <a:buClrTx/>
              <a:buSzTx/>
              <a:buFontTx/>
              <a:buNone/>
              <a:tabLst/>
              <a:defRPr/>
            </a:pPr>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“Skills are the methods, tools, strategies and processes that students develop as they learn. Examples of skills include critical thinking, communication and problem-solving. Skills are developed in context as students acquire factual and procedural subject knowledge” (AERO 2024b:6).</a:t>
            </a:r>
          </a:p>
          <a:p>
            <a:endParaRPr lang="en-US" sz="1200" b="1">
              <a:latin typeface="Arial" panose="020B0604020202020204" pitchFamily="34" charset="0"/>
              <a:ea typeface="MS Mincho"/>
              <a:cs typeface="Arial" panose="020B0604020202020204" pitchFamily="34" charset="0"/>
            </a:endParaRPr>
          </a:p>
          <a:p>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marR="0" lvl="0" indent="0" algn="l" defTabSz="1219170" rtl="0" eaLnBrk="1" fontAlgn="auto" latinLnBrk="0" hangingPunct="1">
              <a:lnSpc>
                <a:spcPct val="115999"/>
              </a:lnSpc>
              <a:spcBef>
                <a:spcPts val="0"/>
              </a:spcBef>
              <a:spcAft>
                <a:spcPts val="600"/>
              </a:spcAft>
              <a:buClrTx/>
              <a:buSzPts val="1000"/>
              <a:buFontTx/>
              <a:buNone/>
              <a:tabLst>
                <a:tab pos="457200" algn="l"/>
              </a:tabLst>
              <a:defRPr/>
            </a:pPr>
            <a:r>
              <a:rPr lang="en-AU" sz="1200">
                <a:latin typeface="Arial" panose="020B0604020202020204" pitchFamily="34" charset="0"/>
                <a:cs typeface="Arial" panose="020B0604020202020204" pitchFamily="34" charset="0"/>
              </a:rPr>
              <a:t>AERO (Australian Education Research Organisation) (2024b) </a:t>
            </a:r>
            <a:r>
              <a:rPr lang="en-AU" sz="1200" i="1">
                <a:latin typeface="Arial" panose="020B0604020202020204" pitchFamily="34" charset="0"/>
                <a:cs typeface="Arial" panose="020B0604020202020204" pitchFamily="34" charset="0"/>
              </a:rPr>
              <a:t>A knowledge-rich approach to curriculum design</a:t>
            </a:r>
            <a:r>
              <a:rPr lang="en-AU" sz="1200">
                <a:latin typeface="Arial" panose="020B0604020202020204" pitchFamily="34" charset="0"/>
                <a:cs typeface="Arial" panose="020B0604020202020204" pitchFamily="34" charset="0"/>
              </a:rPr>
              <a:t>, AERO.</a:t>
            </a: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B11A8849-F011-81D6-620B-91AA5F409F78}"/>
              </a:ext>
            </a:extLst>
          </p:cNvPr>
          <p:cNvSpPr>
            <a:spLocks noGrp="1"/>
          </p:cNvSpPr>
          <p:nvPr>
            <p:ph type="sldNum" sz="quarter" idx="5"/>
          </p:nvPr>
        </p:nvSpPr>
        <p:spPr/>
        <p:txBody>
          <a:bodyPr/>
          <a:lstStyle/>
          <a:p>
            <a:fld id="{B07158C4-A119-4B78-9DE8-A50001BC31DC}" type="slidenum">
              <a:rPr lang="en-AU" smtClean="0"/>
              <a:pPr/>
              <a:t>38</a:t>
            </a:fld>
            <a:endParaRPr lang="en-AU"/>
          </a:p>
        </p:txBody>
      </p:sp>
    </p:spTree>
    <p:extLst>
      <p:ext uri="{BB962C8B-B14F-4D97-AF65-F5344CB8AC3E}">
        <p14:creationId xmlns:p14="http://schemas.microsoft.com/office/powerpoint/2010/main" val="22383849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To provide key considerations of Syllabus aligned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r>
              <a:rPr lang="en-AU" sz="1200">
                <a:latin typeface="Arial" panose="020B0604020202020204" pitchFamily="34" charset="0"/>
                <a:cs typeface="Arial" panose="020B0604020202020204" pitchFamily="34" charset="0"/>
              </a:rPr>
              <a:t>To write effective success criteria</a:t>
            </a:r>
          </a:p>
          <a:p>
            <a:endParaRPr lang="en-AU" sz="1200">
              <a:solidFill>
                <a:srgbClr val="00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a:solidFill>
                  <a:srgbClr val="22272B"/>
                </a:solidFill>
                <a:latin typeface="Arial" panose="020B0604020202020204" pitchFamily="34" charset="0"/>
                <a:cs typeface="Arial" panose="020B0604020202020204" pitchFamily="34" charset="0"/>
              </a:rPr>
              <a:t>Describe what success looks like by explaining the product the student will complete. Drawing and labelling a diagram is offered here as an example of the task the students will complete. This success criteria is effective because it is specific and detailed. This is supported by teachers modelling, demonstrating and providing worked examples. </a:t>
            </a:r>
            <a:endParaRPr lang="en-US" sz="1200">
              <a:solidFill>
                <a:srgbClr val="22272B"/>
              </a:solidFill>
              <a:latin typeface="Arial" panose="020B0604020202020204" pitchFamily="34" charset="0"/>
              <a:cs typeface="Arial" panose="020B0604020202020204" pitchFamily="34" charset="0"/>
            </a:endParaRPr>
          </a:p>
          <a:p>
            <a:endParaRPr lang="en-AU" sz="1200">
              <a:solidFill>
                <a:srgbClr val="22272B"/>
              </a:solidFill>
              <a:latin typeface="Arial" panose="020B0604020202020204" pitchFamily="34" charset="0"/>
              <a:ea typeface="MS Mincho"/>
              <a:cs typeface="Arial" panose="020B0604020202020204" pitchFamily="34" charset="0"/>
            </a:endParaRPr>
          </a:p>
          <a:p>
            <a:pPr lvl="0">
              <a:lnSpc>
                <a:spcPct val="100000"/>
              </a:lnSpc>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00000"/>
              </a:lnSpc>
              <a:spcAft>
                <a:spcPts val="0"/>
              </a:spcAft>
              <a:buNone/>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p>
        </p:txBody>
      </p:sp>
      <p:sp>
        <p:nvSpPr>
          <p:cNvPr id="4" name="Slide Number Placeholder 3"/>
          <p:cNvSpPr>
            <a:spLocks noGrp="1"/>
          </p:cNvSpPr>
          <p:nvPr>
            <p:ph type="sldNum" sz="quarter" idx="5"/>
          </p:nvPr>
        </p:nvSpPr>
        <p:spPr/>
        <p:txBody>
          <a:bodyPr/>
          <a:lstStyle/>
          <a:p>
            <a:fld id="{B07158C4-A119-4B78-9DE8-A50001BC31DC}" type="slidenum">
              <a:rPr lang="en-AU" smtClean="0"/>
              <a:pPr/>
              <a:t>39</a:t>
            </a:fld>
            <a:endParaRPr lang="en-AU"/>
          </a:p>
        </p:txBody>
      </p:sp>
    </p:spTree>
    <p:extLst>
      <p:ext uri="{BB962C8B-B14F-4D97-AF65-F5344CB8AC3E}">
        <p14:creationId xmlns:p14="http://schemas.microsoft.com/office/powerpoint/2010/main" val="1799926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Outline the learning sequence in this module.</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a:latin typeface="Public Sans"/>
            </a:endParaRPr>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1001384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key considerations of Syllabus aligned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To plan an effective success criteria</a:t>
            </a:r>
          </a:p>
          <a:p>
            <a:pPr lvl="0">
              <a:lnSpc>
                <a:spcPct val="100000"/>
              </a:lnSpc>
            </a:pPr>
            <a:endParaRPr lang="en-AU" sz="1200">
              <a:solidFill>
                <a:srgbClr val="22272B"/>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a:solidFill>
                  <a:srgbClr val="22272B"/>
                </a:solidFill>
                <a:latin typeface="Arial" panose="020B0604020202020204" pitchFamily="34" charset="0"/>
                <a:ea typeface="+mn-ea"/>
                <a:cs typeface="Arial" panose="020B0604020202020204" pitchFamily="34" charset="0"/>
              </a:rPr>
              <a:t>Breakdown the process students should follow</a:t>
            </a:r>
            <a:r>
              <a:rPr lang="en-AU" sz="1200">
                <a:solidFill>
                  <a:srgbClr val="22272B"/>
                </a:solidFill>
                <a:latin typeface="Arial" panose="020B0604020202020204" pitchFamily="34" charset="0"/>
                <a:cs typeface="Arial" panose="020B0604020202020204" pitchFamily="34" charset="0"/>
              </a:rPr>
              <a:t> to complete the task by explaining how they do something and the order they do it in. </a:t>
            </a:r>
            <a:endParaRPr lang="en-US" sz="1200">
              <a:solidFill>
                <a:srgbClr val="22272B"/>
              </a:solidFill>
              <a:latin typeface="Arial" panose="020B0604020202020204" pitchFamily="34" charset="0"/>
              <a:cs typeface="Arial" panose="020B0604020202020204" pitchFamily="34" charset="0"/>
            </a:endParaRPr>
          </a:p>
          <a:p>
            <a:pPr lvl="0">
              <a:lnSpc>
                <a:spcPct val="100000"/>
              </a:lnSpc>
            </a:pPr>
            <a:endParaRPr lang="en-US" sz="1200">
              <a:solidFill>
                <a:srgbClr val="22272B"/>
              </a:solidFill>
              <a:latin typeface="Arial" panose="020B0604020202020204" pitchFamily="34" charset="0"/>
              <a:cs typeface="Arial" panose="020B0604020202020204" pitchFamily="34" charset="0"/>
            </a:endParaRP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40</a:t>
            </a:fld>
            <a:endParaRPr lang="en-AU"/>
          </a:p>
        </p:txBody>
      </p:sp>
    </p:spTree>
    <p:extLst>
      <p:ext uri="{BB962C8B-B14F-4D97-AF65-F5344CB8AC3E}">
        <p14:creationId xmlns:p14="http://schemas.microsoft.com/office/powerpoint/2010/main" val="18258861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To provide key considerations of Syllabus aligned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pPr lvl="0">
              <a:lnSpc>
                <a:spcPct val="100000"/>
              </a:lnSpc>
            </a:pPr>
            <a:endParaRPr lang="en-AU" sz="1200">
              <a:solidFill>
                <a:srgbClr val="000000"/>
              </a:solidFill>
              <a:latin typeface="Arial" panose="020B0604020202020204" pitchFamily="34" charset="0"/>
              <a:cs typeface="Arial" panose="020B0604020202020204" pitchFamily="34" charset="0"/>
            </a:endParaRPr>
          </a:p>
          <a:p>
            <a:r>
              <a:rPr lang="en-AU" sz="1200">
                <a:solidFill>
                  <a:srgbClr val="000000"/>
                </a:solidFill>
                <a:latin typeface="Arial" panose="020B0604020202020204" pitchFamily="34" charset="0"/>
                <a:cs typeface="Arial" panose="020B0604020202020204" pitchFamily="34" charset="0"/>
              </a:rPr>
              <a:t>In the first example, if students were asked what they learned, they would likely say they learnt about uniforms. In the second example, they would likely say they have learnt about identifying the features of an argument. </a:t>
            </a:r>
          </a:p>
          <a:p>
            <a:endParaRPr lang="en-AU" sz="1200">
              <a:solidFill>
                <a:srgbClr val="000000"/>
              </a:solidFill>
              <a:latin typeface="Arial" panose="020B0604020202020204" pitchFamily="34" charset="0"/>
              <a:cs typeface="Arial" panose="020B0604020202020204" pitchFamily="34" charset="0"/>
            </a:endParaRPr>
          </a:p>
          <a:p>
            <a:r>
              <a:rPr lang="en-US" sz="1200" err="1">
                <a:solidFill>
                  <a:srgbClr val="22272B"/>
                </a:solidFill>
                <a:latin typeface="Arial" panose="020B0604020202020204" pitchFamily="34" charset="0"/>
                <a:cs typeface="Arial" panose="020B0604020202020204" pitchFamily="34" charset="0"/>
              </a:rPr>
              <a:t>Decontextualising</a:t>
            </a:r>
            <a:r>
              <a:rPr lang="en-US" sz="1200">
                <a:solidFill>
                  <a:srgbClr val="22272B"/>
                </a:solidFill>
                <a:latin typeface="Arial" panose="020B0604020202020204" pitchFamily="34" charset="0"/>
                <a:cs typeface="Arial" panose="020B0604020202020204" pitchFamily="34" charset="0"/>
              </a:rPr>
              <a:t> the success criteria is beneficial because it focuses the students' attention on what they're learning (Clarke 2021; Wiliam 2011).</a:t>
            </a:r>
            <a:endParaRPr lang="en-AU" sz="1200">
              <a:solidFill>
                <a:srgbClr val="22272B"/>
              </a:solidFill>
              <a:latin typeface="Arial" panose="020B0604020202020204" pitchFamily="34" charset="0"/>
              <a:cs typeface="Arial" panose="020B0604020202020204" pitchFamily="34" charset="0"/>
            </a:endParaRPr>
          </a:p>
          <a:p>
            <a:pPr>
              <a:lnSpc>
                <a:spcPct val="115999"/>
              </a:lnSpc>
              <a:spcAft>
                <a:spcPts val="600"/>
              </a:spcAft>
              <a:buSzPts val="1000"/>
              <a:tabLst>
                <a:tab pos="457200" algn="l"/>
              </a:tabLst>
            </a:pPr>
            <a:endParaRPr lang="en-AU" sz="1200">
              <a:latin typeface="Arial" panose="020B0604020202020204" pitchFamily="34" charset="0"/>
              <a:ea typeface="MS Mincho"/>
              <a:cs typeface="Arial" panose="020B0604020202020204" pitchFamily="34" charset="0"/>
            </a:endParaRPr>
          </a:p>
          <a:p>
            <a:pPr marL="0" indent="0">
              <a:lnSpc>
                <a:spcPct val="116000"/>
              </a:lnSpc>
              <a:spcAft>
                <a:spcPts val="600"/>
              </a:spcAft>
              <a:buSzPts val="1000"/>
              <a:buFont typeface="Symbol" panose="05050102010706020507" pitchFamily="18" charset="2"/>
              <a:buNone/>
              <a:tabLst>
                <a:tab pos="457200" algn="l"/>
              </a:tabLst>
            </a:pPr>
            <a:r>
              <a:rPr lang="en-US" sz="1200" b="1">
                <a:latin typeface="Arial" panose="020B0604020202020204" pitchFamily="34" charset="0"/>
                <a:ea typeface="MS Mincho"/>
                <a:cs typeface="Arial" panose="020B0604020202020204" pitchFamily="34" charset="0"/>
              </a:rPr>
              <a:t>References:</a:t>
            </a:r>
            <a:endParaRPr lang="en-AU" sz="1200">
              <a:latin typeface="Arial" panose="020B0604020202020204" pitchFamily="34" charset="0"/>
              <a:ea typeface="MS Mincho"/>
              <a:cs typeface="Arial" panose="020B0604020202020204" pitchFamily="34" charset="0"/>
            </a:endParaRPr>
          </a:p>
          <a:p>
            <a:pPr marL="0" indent="0">
              <a:lnSpc>
                <a:spcPct val="115999"/>
              </a:lnSpc>
              <a:spcAft>
                <a:spcPts val="600"/>
              </a:spcAft>
              <a:buSzPts val="1000"/>
              <a:buNone/>
              <a:tabLst>
                <a:tab pos="457200" algn="l"/>
              </a:tabLst>
            </a:pPr>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p>
          <a:p>
            <a:pPr marL="0" marR="0" lvl="0" indent="0" algn="l" defTabSz="1219170" rtl="0" eaLnBrk="1" fontAlgn="auto" latinLnBrk="0" hangingPunct="1">
              <a:lnSpc>
                <a:spcPct val="115999"/>
              </a:lnSpc>
              <a:spcBef>
                <a:spcPts val="0"/>
              </a:spcBef>
              <a:spcAft>
                <a:spcPts val="600"/>
              </a:spcAft>
              <a:buClrTx/>
              <a:buSzPts val="1000"/>
              <a:buFontTx/>
              <a:buNone/>
              <a:tabLst>
                <a:tab pos="457200" algn="l"/>
              </a:tabLst>
              <a:defRPr/>
            </a:pPr>
            <a:r>
              <a:rPr lang="en-AU" sz="1200">
                <a:latin typeface="Arial" panose="020B0604020202020204" pitchFamily="34" charset="0"/>
                <a:cs typeface="Arial" panose="020B0604020202020204" pitchFamily="34" charset="0"/>
              </a:rPr>
              <a:t>Wiliam D (2011) </a:t>
            </a:r>
            <a:r>
              <a:rPr lang="en-AU" sz="1200" i="1">
                <a:latin typeface="Arial" panose="020B0604020202020204" pitchFamily="34" charset="0"/>
                <a:cs typeface="Arial" panose="020B0604020202020204" pitchFamily="34" charset="0"/>
              </a:rPr>
              <a:t>Embedded formative assessment</a:t>
            </a:r>
            <a:r>
              <a:rPr lang="en-AU" sz="1200">
                <a:latin typeface="Arial" panose="020B0604020202020204" pitchFamily="34" charset="0"/>
                <a:cs typeface="Arial" panose="020B0604020202020204" pitchFamily="34" charset="0"/>
              </a:rPr>
              <a:t>, Solution tree press.</a:t>
            </a:r>
          </a:p>
          <a:p>
            <a:pPr marL="0" indent="0">
              <a:lnSpc>
                <a:spcPct val="115999"/>
              </a:lnSpc>
              <a:spcAft>
                <a:spcPts val="600"/>
              </a:spcAft>
              <a:buSzPts val="1000"/>
              <a:buNone/>
              <a:tabLst>
                <a:tab pos="457200" algn="l"/>
              </a:tabLst>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41</a:t>
            </a:fld>
            <a:endParaRPr lang="en-AU"/>
          </a:p>
        </p:txBody>
      </p:sp>
    </p:spTree>
    <p:extLst>
      <p:ext uri="{BB962C8B-B14F-4D97-AF65-F5344CB8AC3E}">
        <p14:creationId xmlns:p14="http://schemas.microsoft.com/office/powerpoint/2010/main" val="3389317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sz="1200">
              <a:latin typeface="Arial" panose="020B0604020202020204" pitchFamily="34" charset="0"/>
              <a:ea typeface="MS Mincho"/>
              <a:cs typeface="Arial" panose="020B0604020202020204" pitchFamily="34" charset="0"/>
            </a:endParaRPr>
          </a:p>
          <a:p>
            <a:r>
              <a:rPr lang="en-AU" sz="1200">
                <a:latin typeface="Arial" panose="020B0604020202020204" pitchFamily="34" charset="0"/>
                <a:ea typeface="MS Mincho"/>
                <a:cs typeface="Arial" panose="020B0604020202020204" pitchFamily="34" charset="0"/>
              </a:rPr>
              <a:t>A class will comprise of a diversity of learners.</a:t>
            </a:r>
          </a:p>
          <a:p>
            <a:endParaRPr lang="en-AU" sz="1200">
              <a:latin typeface="Arial" panose="020B0604020202020204" pitchFamily="34" charset="0"/>
              <a:ea typeface="MS Mincho"/>
              <a:cs typeface="Arial" panose="020B0604020202020204" pitchFamily="34" charset="0"/>
            </a:endParaRPr>
          </a:p>
          <a:p>
            <a:r>
              <a:rPr lang="en-AU" sz="1200">
                <a:latin typeface="Arial" panose="020B0604020202020204" pitchFamily="34" charset="0"/>
                <a:ea typeface="MS Mincho"/>
                <a:cs typeface="Arial" panose="020B0604020202020204" pitchFamily="34" charset="0"/>
              </a:rPr>
              <a:t>To maintain high expectations, all</a:t>
            </a:r>
            <a:r>
              <a:rPr lang="en-AU" sz="1200">
                <a:effectLst/>
                <a:latin typeface="Arial" panose="020B0604020202020204" pitchFamily="34" charset="0"/>
                <a:ea typeface="MS Mincho"/>
                <a:cs typeface="Arial" panose="020B0604020202020204" pitchFamily="34" charset="0"/>
              </a:rPr>
              <a:t> students who are working at that stage level, work towards the same syllabus outcomes, and therefore work towards the same learning intention and success criteria. </a:t>
            </a:r>
            <a:endParaRPr lang="en-AU" sz="1200">
              <a:latin typeface="Arial" panose="020B0604020202020204" pitchFamily="34" charset="0"/>
              <a:ea typeface="MS Mincho"/>
              <a:cs typeface="Arial" panose="020B0604020202020204" pitchFamily="34" charset="0"/>
            </a:endParaRPr>
          </a:p>
          <a:p>
            <a:endParaRPr lang="en-AU" sz="1200">
              <a:latin typeface="Arial" panose="020B0604020202020204" pitchFamily="34" charset="0"/>
              <a:ea typeface="MS Mincho"/>
              <a:cs typeface="Arial" panose="020B0604020202020204" pitchFamily="34" charset="0"/>
            </a:endParaRPr>
          </a:p>
          <a:p>
            <a:r>
              <a:rPr lang="en-AU" sz="1200">
                <a:latin typeface="Arial" panose="020B0604020202020204" pitchFamily="34" charset="0"/>
                <a:ea typeface="MS Mincho"/>
                <a:cs typeface="Arial" panose="020B0604020202020204" pitchFamily="34" charset="0"/>
              </a:rPr>
              <a:t>Based on assessed need, teachers</a:t>
            </a:r>
            <a:r>
              <a:rPr lang="en-AU" sz="1200">
                <a:effectLst/>
                <a:latin typeface="Arial" panose="020B0604020202020204" pitchFamily="34" charset="0"/>
                <a:ea typeface="MS Mincho"/>
                <a:cs typeface="Arial" panose="020B0604020202020204" pitchFamily="34" charset="0"/>
              </a:rPr>
              <a:t> provide different supports and levels of scaffolding for students </a:t>
            </a:r>
            <a:r>
              <a:rPr lang="en-AU" sz="1200">
                <a:latin typeface="Arial" panose="020B0604020202020204" pitchFamily="34" charset="0"/>
                <a:ea typeface="MS Mincho"/>
                <a:cs typeface="Arial" panose="020B0604020202020204" pitchFamily="34" charset="0"/>
              </a:rPr>
              <a:t>(Clarke 2021).</a:t>
            </a:r>
            <a:r>
              <a:rPr lang="en-AU" sz="1200">
                <a:effectLst/>
                <a:latin typeface="Arial" panose="020B0604020202020204" pitchFamily="34" charset="0"/>
                <a:ea typeface="MS Mincho"/>
                <a:cs typeface="Arial" panose="020B0604020202020204" pitchFamily="34" charset="0"/>
              </a:rPr>
              <a:t> Teachers can use the gradual release of responsibility to decide when to </a:t>
            </a:r>
            <a:r>
              <a:rPr lang="en-AU" sz="1200">
                <a:latin typeface="Arial" panose="020B0604020202020204" pitchFamily="34" charset="0"/>
                <a:ea typeface="MS Mincho"/>
                <a:cs typeface="Arial" panose="020B0604020202020204" pitchFamily="34" charset="0"/>
              </a:rPr>
              <a:t>add or </a:t>
            </a:r>
            <a:r>
              <a:rPr lang="en-AU" sz="1200">
                <a:effectLst/>
                <a:latin typeface="Arial" panose="020B0604020202020204" pitchFamily="34" charset="0"/>
                <a:ea typeface="MS Mincho"/>
                <a:cs typeface="Arial" panose="020B0604020202020204" pitchFamily="34" charset="0"/>
              </a:rPr>
              <a:t>remove scaffolding and supports.</a:t>
            </a:r>
          </a:p>
          <a:p>
            <a:endParaRPr lang="en-AU" sz="1200">
              <a:effectLst/>
              <a:latin typeface="Arial" panose="020B0604020202020204" pitchFamily="34" charset="0"/>
              <a:ea typeface="MS Mincho"/>
              <a:cs typeface="Arial" panose="020B0604020202020204" pitchFamily="34" charset="0"/>
            </a:endParaRPr>
          </a:p>
          <a:p>
            <a:r>
              <a:rPr lang="en-AU" sz="1200">
                <a:effectLst/>
                <a:latin typeface="Arial" panose="020B0604020202020204" pitchFamily="34" charset="0"/>
                <a:ea typeface="MS Mincho"/>
                <a:cs typeface="Arial" panose="020B0604020202020204" pitchFamily="34" charset="0"/>
              </a:rPr>
              <a:t>When students in a class are working above or below stage level outcomes or life skills outcomes, learning intentions and success criteria should be aligned with the corresponding syllabus. Teachers hold high expectations by scaffolding supports so these students can access the same or similar activities as their peers to progress in meeting their syllabus outcomes. </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ea typeface="MS Mincho"/>
              <a:cs typeface="Arial" panose="020B0604020202020204" pitchFamily="34" charset="0"/>
            </a:endParaRPr>
          </a:p>
          <a:p>
            <a:r>
              <a:rPr lang="en-AU" sz="1200" b="1">
                <a:latin typeface="Arial" panose="020B0604020202020204" pitchFamily="34" charset="0"/>
                <a:ea typeface="MS Mincho"/>
                <a:cs typeface="Arial" panose="020B0604020202020204" pitchFamily="34" charset="0"/>
              </a:rPr>
              <a:t>Reference:</a:t>
            </a:r>
          </a:p>
          <a:p>
            <a:r>
              <a:rPr lang="en-AU" sz="1200">
                <a:latin typeface="Arial" panose="020B0604020202020204" pitchFamily="34" charset="0"/>
                <a:cs typeface="Arial" panose="020B0604020202020204" pitchFamily="34" charset="0"/>
              </a:rPr>
              <a:t>Clarke S (2021) </a:t>
            </a:r>
            <a:r>
              <a:rPr lang="en-AU" sz="1200" i="1">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latin typeface="Arial" panose="020B0604020202020204" pitchFamily="34" charset="0"/>
                <a:cs typeface="Arial" panose="020B0604020202020204" pitchFamily="34" charset="0"/>
              </a:rPr>
              <a:t>, SAGE Publications.</a:t>
            </a:r>
            <a:r>
              <a:rPr lang="en-US" sz="1200">
                <a:latin typeface="Arial" panose="020B0604020202020204" pitchFamily="34" charset="0"/>
                <a:cs typeface="Arial" panose="020B0604020202020204" pitchFamily="34" charset="0"/>
              </a:rPr>
              <a:t> </a:t>
            </a:r>
            <a:br>
              <a:rPr lang="en-US">
                <a:latin typeface="Public Sans"/>
              </a:rPr>
            </a:br>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42</a:t>
            </a:fld>
            <a:endParaRPr lang="en-AU"/>
          </a:p>
        </p:txBody>
      </p:sp>
    </p:spTree>
    <p:extLst>
      <p:ext uri="{BB962C8B-B14F-4D97-AF65-F5344CB8AC3E}">
        <p14:creationId xmlns:p14="http://schemas.microsoft.com/office/powerpoint/2010/main" val="3047922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43</a:t>
            </a:fld>
            <a:endParaRPr lang="en-AU"/>
          </a:p>
        </p:txBody>
      </p:sp>
    </p:spTree>
    <p:extLst>
      <p:ext uri="{BB962C8B-B14F-4D97-AF65-F5344CB8AC3E}">
        <p14:creationId xmlns:p14="http://schemas.microsoft.com/office/powerpoint/2010/main" val="4924120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600" b="1">
                <a:latin typeface="Arial" panose="020B0604020202020204" pitchFamily="34" charset="0"/>
                <a:cs typeface="Arial" panose="020B0604020202020204" pitchFamily="34" charset="0"/>
              </a:rPr>
              <a:t>Purpose:  To provide elements of effective success criteria</a:t>
            </a:r>
          </a:p>
          <a:p>
            <a:r>
              <a:rPr lang="en-AU" sz="1600" b="1">
                <a:latin typeface="Arial" panose="020B0604020202020204" pitchFamily="34" charset="0"/>
                <a:cs typeface="Arial" panose="020B0604020202020204" pitchFamily="34" charset="0"/>
              </a:rPr>
              <a:t>[01:00]</a:t>
            </a:r>
            <a:endParaRPr lang="en-AU" sz="1600">
              <a:latin typeface="Arial" panose="020B0604020202020204" pitchFamily="34" charset="0"/>
              <a:cs typeface="Arial" panose="020B0604020202020204" pitchFamily="34" charset="0"/>
            </a:endParaRPr>
          </a:p>
          <a:p>
            <a:endParaRPr lang="en-AU" sz="1600">
              <a:latin typeface="Arial" panose="020B0604020202020204" pitchFamily="34" charset="0"/>
              <a:cs typeface="Arial" panose="020B0604020202020204" pitchFamily="34" charset="0"/>
            </a:endParaRPr>
          </a:p>
          <a:p>
            <a:r>
              <a:rPr lang="en-AU" sz="1600" b="1">
                <a:latin typeface="Arial" panose="020B0604020202020204" pitchFamily="34" charset="0"/>
                <a:cs typeface="Arial" panose="020B0604020202020204" pitchFamily="34" charset="0"/>
              </a:rPr>
              <a:t>Speaker notes:</a:t>
            </a:r>
            <a:r>
              <a:rPr lang="en-AU" sz="1600">
                <a:latin typeface="Arial" panose="020B0604020202020204" pitchFamily="34" charset="0"/>
                <a:cs typeface="Arial" panose="020B0604020202020204" pitchFamily="34" charset="0"/>
              </a:rPr>
              <a:t> </a:t>
            </a:r>
            <a:endParaRPr lang="en-US" sz="1800">
              <a:effectLst/>
              <a:latin typeface="Arial" panose="020B0604020202020204" pitchFamily="34" charset="0"/>
              <a:ea typeface="MS Mincho"/>
              <a:cs typeface="Arial" panose="020B0604020202020204" pitchFamily="34" charset="0"/>
            </a:endParaRPr>
          </a:p>
          <a:p>
            <a:r>
              <a:rPr lang="en-US" sz="1800">
                <a:solidFill>
                  <a:srgbClr val="000000"/>
                </a:solidFill>
                <a:latin typeface="Arial" panose="020B0604020202020204" pitchFamily="34" charset="0"/>
                <a:ea typeface="MS Mincho"/>
                <a:cs typeface="Arial" panose="020B0604020202020204" pitchFamily="34" charset="0"/>
              </a:rPr>
              <a:t>In the slides that follow will cover how </a:t>
            </a:r>
            <a:r>
              <a:rPr lang="en-AU" sz="1800">
                <a:solidFill>
                  <a:srgbClr val="000000"/>
                </a:solidFill>
                <a:latin typeface="Arial" panose="020B0604020202020204" pitchFamily="34" charset="0"/>
                <a:ea typeface="MS Mincho"/>
                <a:cs typeface="Arial" panose="020B0604020202020204" pitchFamily="34" charset="0"/>
              </a:rPr>
              <a:t>e</a:t>
            </a:r>
            <a:r>
              <a:rPr lang="en-AU">
                <a:latin typeface="Arial" panose="020B0604020202020204" pitchFamily="34" charset="0"/>
                <a:cs typeface="Arial" panose="020B0604020202020204" pitchFamily="34" charset="0"/>
              </a:rPr>
              <a:t>ffective learning intentions and success criteria:</a:t>
            </a:r>
          </a:p>
          <a:p>
            <a:pPr marL="342900" marR="0" lvl="0" indent="-342900" algn="l" defTabSz="1219170" rtl="0" eaLnBrk="1" fontAlgn="auto" latinLnBrk="0" hangingPunct="1">
              <a:lnSpc>
                <a:spcPct val="116000"/>
              </a:lnSpc>
              <a:spcBef>
                <a:spcPts val="0"/>
              </a:spcBef>
              <a:spcAft>
                <a:spcPts val="600"/>
              </a:spcAft>
              <a:buClrTx/>
              <a:buSzPts val="1000"/>
              <a:buFont typeface="Symbol"/>
              <a:buChar char=""/>
              <a:tabLst/>
              <a:defRPr/>
            </a:pPr>
            <a:r>
              <a:rPr lang="en-US" sz="1600">
                <a:latin typeface="Arial" panose="020B0604020202020204" pitchFamily="34" charset="0"/>
                <a:ea typeface="MS Mincho"/>
                <a:cs typeface="Arial" panose="020B0604020202020204" pitchFamily="34" charset="0"/>
              </a:rPr>
              <a:t>should usually be shared at the start or early in the lesson, using student-friendly language and remain visible for the learning period. If the teacher elects not to share at the beginning, additional provision must be given to support the building of students’ schema. </a:t>
            </a:r>
          </a:p>
          <a:p>
            <a:pPr marL="342900" marR="0" lvl="0" indent="-342900" algn="l" defTabSz="1219170" rtl="0" eaLnBrk="1" fontAlgn="auto" latinLnBrk="0" hangingPunct="1">
              <a:lnSpc>
                <a:spcPct val="116000"/>
              </a:lnSpc>
              <a:spcBef>
                <a:spcPts val="0"/>
              </a:spcBef>
              <a:spcAft>
                <a:spcPts val="600"/>
              </a:spcAft>
              <a:buClrTx/>
              <a:buSzPts val="1000"/>
              <a:buFont typeface="Symbol"/>
              <a:buChar char=""/>
              <a:tabLst/>
              <a:defRPr/>
            </a:pPr>
            <a:r>
              <a:rPr lang="en-US" sz="1600">
                <a:latin typeface="Arial" panose="020B0604020202020204" pitchFamily="34" charset="0"/>
                <a:ea typeface="MS Mincho"/>
                <a:cs typeface="Arial" panose="020B0604020202020204" pitchFamily="34" charset="0"/>
              </a:rPr>
              <a:t>the teacher uses routines or techniques to ‘check for understanding’ to ensure all students know what the learning intention and success criteria is and misconceptions are addressed early.</a:t>
            </a:r>
            <a:endParaRPr lang="en-AU" sz="1600">
              <a:latin typeface="Arial" panose="020B0604020202020204" pitchFamily="34" charset="0"/>
              <a:ea typeface="MS Mincho"/>
              <a:cs typeface="Arial" panose="020B0604020202020204" pitchFamily="34" charset="0"/>
            </a:endParaRPr>
          </a:p>
          <a:p>
            <a:pPr marL="342900" marR="0" lvl="0" indent="-342900" algn="l" defTabSz="1219170" rtl="0" eaLnBrk="1" fontAlgn="auto" latinLnBrk="0" hangingPunct="1">
              <a:lnSpc>
                <a:spcPct val="116000"/>
              </a:lnSpc>
              <a:spcBef>
                <a:spcPts val="0"/>
              </a:spcBef>
              <a:spcAft>
                <a:spcPts val="600"/>
              </a:spcAft>
              <a:buClrTx/>
              <a:buSzPts val="1000"/>
              <a:buFont typeface="Symbol"/>
              <a:buChar char=""/>
              <a:tabLst/>
              <a:defRPr/>
            </a:pPr>
            <a:r>
              <a:rPr lang="en-AU">
                <a:latin typeface="Arial" panose="020B0604020202020204" pitchFamily="34" charset="0"/>
                <a:cs typeface="Arial" panose="020B0604020202020204" pitchFamily="34" charset="0"/>
              </a:rPr>
              <a:t>the success criteria can be supported by exemplars or examples of different levels to demonstrate the success criteria. </a:t>
            </a:r>
          </a:p>
          <a:p>
            <a:pPr marL="342900" marR="0" lvl="0" indent="-342900" algn="l" defTabSz="1219170" rtl="0" eaLnBrk="1" fontAlgn="auto" latinLnBrk="0" hangingPunct="1">
              <a:lnSpc>
                <a:spcPct val="116000"/>
              </a:lnSpc>
              <a:spcBef>
                <a:spcPts val="0"/>
              </a:spcBef>
              <a:spcAft>
                <a:spcPts val="600"/>
              </a:spcAft>
              <a:buClrTx/>
              <a:buSzPts val="1000"/>
              <a:buFont typeface="Symbol"/>
              <a:buChar char=""/>
              <a:tabLst/>
              <a:defRPr/>
            </a:pPr>
            <a:endParaRPr lang="en-AU">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16000"/>
              </a:lnSpc>
              <a:spcBef>
                <a:spcPts val="0"/>
              </a:spcBef>
              <a:spcAft>
                <a:spcPts val="600"/>
              </a:spcAft>
              <a:buClrTx/>
              <a:buSzPts val="1000"/>
              <a:buFont typeface="Symbol"/>
              <a:buNone/>
              <a:tabLst/>
              <a:defRPr/>
            </a:pPr>
            <a:endParaRPr lang="en-AU">
              <a:latin typeface="Arial" panose="020B0604020202020204" pitchFamily="34" charset="0"/>
              <a:cs typeface="Arial" panose="020B0604020202020204" pitchFamily="34" charset="0"/>
            </a:endParaRPr>
          </a:p>
          <a:p>
            <a:pPr marL="0" indent="0">
              <a:lnSpc>
                <a:spcPct val="116000"/>
              </a:lnSpc>
              <a:spcAft>
                <a:spcPts val="600"/>
              </a:spcAft>
              <a:buSzPts val="1000"/>
              <a:buFont typeface="Symbol"/>
              <a:buNone/>
            </a:pPr>
            <a:r>
              <a:rPr lang="en-AU"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16000"/>
              </a:lnSpc>
              <a:spcBef>
                <a:spcPts val="0"/>
              </a:spcBef>
              <a:spcAft>
                <a:spcPts val="600"/>
              </a:spcAft>
              <a:buClrTx/>
              <a:buSzPts val="1000"/>
              <a:buFont typeface="Symbol"/>
              <a:buNone/>
              <a:tabLst/>
              <a:defRPr/>
            </a:pPr>
            <a:r>
              <a:rPr lang="en-AU" sz="1600" err="1">
                <a:latin typeface="Arial" panose="020B0604020202020204" pitchFamily="34" charset="0"/>
                <a:cs typeface="Arial" panose="020B0604020202020204" pitchFamily="34" charset="0"/>
              </a:rPr>
              <a:t>Almarode</a:t>
            </a:r>
            <a:r>
              <a:rPr lang="en-AU" sz="1600">
                <a:latin typeface="Arial" panose="020B0604020202020204" pitchFamily="34" charset="0"/>
                <a:cs typeface="Arial" panose="020B0604020202020204" pitchFamily="34" charset="0"/>
              </a:rPr>
              <a:t> J and Vandas KL (2018) </a:t>
            </a:r>
            <a:r>
              <a:rPr lang="en-AU" sz="1600" i="1">
                <a:latin typeface="Arial" panose="020B0604020202020204" pitchFamily="34" charset="0"/>
                <a:cs typeface="Arial" panose="020B0604020202020204" pitchFamily="34" charset="0"/>
              </a:rPr>
              <a:t>Clarity for learning: five essential practices that empower students and teachers</a:t>
            </a:r>
            <a:r>
              <a:rPr lang="en-AU" sz="1600">
                <a:latin typeface="Arial" panose="020B0604020202020204" pitchFamily="34" charset="0"/>
                <a:cs typeface="Arial" panose="020B0604020202020204" pitchFamily="34" charset="0"/>
              </a:rPr>
              <a:t>, Sage Corwin.</a:t>
            </a:r>
            <a:endParaRPr lang="en-AU" b="1">
              <a:latin typeface="Arial" panose="020B0604020202020204" pitchFamily="34" charset="0"/>
              <a:cs typeface="Arial" panose="020B0604020202020204" pitchFamily="34" charset="0"/>
            </a:endParaRPr>
          </a:p>
          <a:p>
            <a:pPr marL="0" indent="0">
              <a:lnSpc>
                <a:spcPct val="116000"/>
              </a:lnSpc>
              <a:spcAft>
                <a:spcPts val="600"/>
              </a:spcAft>
              <a:buSzPts val="1000"/>
              <a:buFont typeface="Symbol"/>
              <a:buNone/>
            </a:pP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44</a:t>
            </a:fld>
            <a:endParaRPr lang="en-AU"/>
          </a:p>
        </p:txBody>
      </p:sp>
    </p:spTree>
    <p:extLst>
      <p:ext uri="{BB962C8B-B14F-4D97-AF65-F5344CB8AC3E}">
        <p14:creationId xmlns:p14="http://schemas.microsoft.com/office/powerpoint/2010/main" val="4118430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sz="1200">
              <a:effectLst/>
              <a:latin typeface="Arial" panose="020B0604020202020204" pitchFamily="34" charset="0"/>
              <a:ea typeface="MS Mincho"/>
              <a:cs typeface="Arial" panose="020B0604020202020204" pitchFamily="34" charset="0"/>
            </a:endParaRPr>
          </a:p>
          <a:p>
            <a:pPr>
              <a:defRPr/>
            </a:pPr>
            <a:r>
              <a:rPr lang="en-AU" sz="1200">
                <a:effectLst/>
                <a:latin typeface="Arial" panose="020B0604020202020204" pitchFamily="34" charset="0"/>
                <a:ea typeface="MS Mincho"/>
                <a:cs typeface="Arial" panose="020B0604020202020204" pitchFamily="34" charset="0"/>
              </a:rPr>
              <a:t>In Part A we used the example about laundry to illustrate schema, when students’ attention is directed to the topic first (laundry), it makes it easier for them to remember and comprehend the information from the lesson (</a:t>
            </a:r>
            <a:r>
              <a:rPr lang="en-AU" sz="1200">
                <a:latin typeface="Arial" panose="020B0604020202020204" pitchFamily="34" charset="0"/>
                <a:cs typeface="Arial" panose="020B0604020202020204" pitchFamily="34" charset="0"/>
              </a:rPr>
              <a:t>Bransford and Johnson 1972). In their famous experiment, Bransford and Johnson (1972) found that listeners who were told afterward that the topic was about laundry comprehended as poorly as those who were never told what the passage was about.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ea typeface="MS Mincho"/>
                <a:cs typeface="Arial" panose="020B0604020202020204" pitchFamily="34" charset="0"/>
              </a:rPr>
              <a:t>Sharing the learning intention first or early in the lesson is important when using learning intentions as an </a:t>
            </a:r>
            <a:r>
              <a:rPr lang="en-US" sz="1200" b="1">
                <a:latin typeface="Arial" panose="020B0604020202020204" pitchFamily="34" charset="0"/>
                <a:ea typeface="MS Mincho"/>
                <a:cs typeface="Arial" panose="020B0604020202020204" pitchFamily="34" charset="0"/>
              </a:rPr>
              <a:t>explicit teaching strategy </a:t>
            </a:r>
            <a:r>
              <a:rPr lang="en-US" sz="1200">
                <a:latin typeface="Arial" panose="020B0604020202020204" pitchFamily="34" charset="0"/>
                <a:ea typeface="MS Mincho"/>
                <a:cs typeface="Arial" panose="020B0604020202020204" pitchFamily="34" charset="0"/>
              </a:rPr>
              <a:t>(AERO 2024a). This would be the choice when learning is new or complex.</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ea typeface="Calibri" panose="020F050202020403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Bransford JD and Johnson MK (1972) ‘Contextual prerequisites for understanding some investigations of comprehension and recall’, </a:t>
            </a:r>
            <a:r>
              <a:rPr lang="en-AU" sz="1200" b="0" i="1">
                <a:solidFill>
                  <a:srgbClr val="222222"/>
                </a:solidFill>
                <a:effectLst/>
                <a:highlight>
                  <a:srgbClr val="FFFFFF"/>
                </a:highlight>
                <a:latin typeface="Arial" panose="020B0604020202020204" pitchFamily="34" charset="0"/>
                <a:cs typeface="Arial" panose="020B0604020202020204" pitchFamily="34" charset="0"/>
              </a:rPr>
              <a:t>Journal of Verbal Learning and Verbal </a:t>
            </a:r>
            <a:r>
              <a:rPr lang="en-AU" sz="1200" b="0" i="1" err="1">
                <a:solidFill>
                  <a:srgbClr val="222222"/>
                </a:solidFill>
                <a:effectLst/>
                <a:highlight>
                  <a:srgbClr val="FFFFFF"/>
                </a:highlight>
                <a:latin typeface="Arial" panose="020B0604020202020204" pitchFamily="34" charset="0"/>
                <a:cs typeface="Arial" panose="020B0604020202020204" pitchFamily="34" charset="0"/>
              </a:rPr>
              <a:t>Behavior</a:t>
            </a:r>
            <a:r>
              <a:rPr lang="en-AU" sz="1200">
                <a:latin typeface="Arial" panose="020B0604020202020204" pitchFamily="34" charset="0"/>
                <a:cs typeface="Arial" panose="020B0604020202020204" pitchFamily="34" charset="0"/>
              </a:rPr>
              <a:t>, 11:717-726.</a:t>
            </a:r>
            <a:endParaRPr lang="en-AU" sz="1200">
              <a:latin typeface="Arial" panose="020B0604020202020204" pitchFamily="34" charset="0"/>
              <a:ea typeface="Calibri" panose="020F050202020403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800">
              <a:latin typeface="Calibri"/>
              <a:ea typeface="Calibri" panose="020F0502020204030204" pitchFamily="34" charset="0"/>
              <a:cs typeface="Calibri"/>
            </a:endParaRPr>
          </a:p>
          <a:p>
            <a:endParaRPr lang="en-US" sz="1800">
              <a:effectLst/>
              <a:latin typeface="Aptos"/>
              <a:ea typeface="MS Mincho"/>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45</a:t>
            </a:fld>
            <a:endParaRPr lang="en-AU"/>
          </a:p>
        </p:txBody>
      </p:sp>
    </p:spTree>
    <p:extLst>
      <p:ext uri="{BB962C8B-B14F-4D97-AF65-F5344CB8AC3E}">
        <p14:creationId xmlns:p14="http://schemas.microsoft.com/office/powerpoint/2010/main" val="39452750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AU" sz="1200">
              <a:effectLst/>
              <a:latin typeface="Arial" panose="020B0604020202020204" pitchFamily="34" charset="0"/>
              <a:ea typeface="MS Mincho"/>
              <a:cs typeface="Arial" panose="020B0604020202020204" pitchFamily="34" charset="0"/>
            </a:endParaRPr>
          </a:p>
          <a:p>
            <a:pPr marL="285750" indent="-285750">
              <a:buFont typeface="Arial"/>
              <a:buChar char="•"/>
            </a:pPr>
            <a:r>
              <a:rPr lang="en-AU" sz="1200">
                <a:latin typeface="Arial" panose="020B0604020202020204" pitchFamily="34" charset="0"/>
                <a:ea typeface="MS Mincho"/>
                <a:cs typeface="Arial" panose="020B0604020202020204" pitchFamily="34" charset="0"/>
              </a:rPr>
              <a:t>Teachers need to teach the vocabulary students will need to understand the learning intentions and success criteria.</a:t>
            </a:r>
          </a:p>
          <a:p>
            <a:pPr marL="285750" indent="-285750">
              <a:buFont typeface="Arial"/>
              <a:buChar char="•"/>
            </a:pPr>
            <a:r>
              <a:rPr lang="en-AU" sz="1200">
                <a:latin typeface="Arial" panose="020B0604020202020204" pitchFamily="34" charset="0"/>
                <a:ea typeface="MS Mincho"/>
                <a:cs typeface="Arial" panose="020B0604020202020204" pitchFamily="34" charset="0"/>
              </a:rPr>
              <a:t>Students have a greater likelihood of achieving the learning intention when the objectives of the learning are connected to prior learning (AERO 2024a). </a:t>
            </a:r>
          </a:p>
          <a:p>
            <a:pPr marL="285750" indent="-285750">
              <a:buFont typeface="Arial"/>
              <a:buChar char="•"/>
            </a:pPr>
            <a:r>
              <a:rPr lang="en-AU" sz="1200">
                <a:latin typeface="Arial" panose="020B0604020202020204" pitchFamily="34" charset="0"/>
                <a:ea typeface="MS Mincho"/>
                <a:cs typeface="Arial" panose="020B0604020202020204" pitchFamily="34" charset="0"/>
              </a:rPr>
              <a:t>Routines that check for understanding of the learning intention and success criteria are essential to avoid misconceptions and confusion.  </a:t>
            </a:r>
          </a:p>
          <a:p>
            <a:pPr marL="285750" indent="-285750">
              <a:buFont typeface="Arial"/>
              <a:buChar char="•"/>
            </a:pPr>
            <a:endParaRPr lang="en-AU" sz="1200">
              <a:latin typeface="Arial" panose="020B0604020202020204" pitchFamily="34" charset="0"/>
              <a:ea typeface="MS Mincho"/>
              <a:cs typeface="Arial" panose="020B0604020202020204" pitchFamily="34" charset="0"/>
            </a:endParaRPr>
          </a:p>
          <a:p>
            <a:r>
              <a:rPr lang="en-AU" sz="1200" b="1">
                <a:latin typeface="Arial" panose="020B0604020202020204" pitchFamily="34" charset="0"/>
                <a:ea typeface="MS Mincho"/>
                <a:cs typeface="Arial" panose="020B0604020202020204" pitchFamily="34" charset="0"/>
              </a:rPr>
              <a:t>Reference:</a:t>
            </a:r>
          </a:p>
          <a:p>
            <a:endParaRPr lang="en-AU" sz="1200">
              <a:latin typeface="Arial" panose="020B0604020202020204" pitchFamily="34" charset="0"/>
              <a:ea typeface="MS Mincho"/>
              <a:cs typeface="Arial" panose="020B0604020202020204" pitchFamily="34" charset="0"/>
            </a:endParaRPr>
          </a:p>
          <a:p>
            <a:r>
              <a:rPr lang="en-AU" sz="1200">
                <a:latin typeface="Arial" panose="020B0604020202020204" pitchFamily="34" charset="0"/>
                <a:cs typeface="Arial" panose="020B0604020202020204" pitchFamily="34" charset="0"/>
              </a:rPr>
              <a:t>AERO (Australian Education Research Organisation) (2024a) </a:t>
            </a:r>
            <a:r>
              <a:rPr lang="en-AU" sz="1200" i="1">
                <a:latin typeface="Arial" panose="020B0604020202020204" pitchFamily="34" charset="0"/>
                <a:cs typeface="Arial" panose="020B0604020202020204" pitchFamily="34" charset="0"/>
              </a:rPr>
              <a:t>Explain learning objectives</a:t>
            </a:r>
            <a:r>
              <a:rPr lang="en-AU" sz="1200">
                <a:latin typeface="Arial" panose="020B0604020202020204" pitchFamily="34" charset="0"/>
                <a:cs typeface="Arial" panose="020B0604020202020204" pitchFamily="34" charset="0"/>
              </a:rPr>
              <a:t>, AERO. </a:t>
            </a:r>
          </a:p>
          <a:p>
            <a:endParaRPr lang="en-AU">
              <a:latin typeface="Public Sans"/>
              <a:ea typeface="MS Mincho"/>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46</a:t>
            </a:fld>
            <a:endParaRPr lang="en-AU"/>
          </a:p>
        </p:txBody>
      </p:sp>
    </p:spTree>
    <p:extLst>
      <p:ext uri="{BB962C8B-B14F-4D97-AF65-F5344CB8AC3E}">
        <p14:creationId xmlns:p14="http://schemas.microsoft.com/office/powerpoint/2010/main" val="1569518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endParaRPr lang="en-US" sz="1200">
              <a:effectLst/>
              <a:latin typeface="Arial" panose="020B0604020202020204" pitchFamily="34" charset="0"/>
              <a:ea typeface="MS Mincho"/>
              <a:cs typeface="Arial" panose="020B0604020202020204" pitchFamily="34" charset="0"/>
            </a:endParaRPr>
          </a:p>
          <a:p>
            <a:endParaRPr lang="en-AU" sz="1200" b="0">
              <a:effectLst/>
              <a:latin typeface="Arial" panose="020B0604020202020204" pitchFamily="34" charset="0"/>
              <a:ea typeface="MS Mincho"/>
              <a:cs typeface="Arial" panose="020B0604020202020204" pitchFamily="34" charset="0"/>
            </a:endParaRPr>
          </a:p>
          <a:p>
            <a:pPr marL="285750" indent="-285750">
              <a:lnSpc>
                <a:spcPct val="150000"/>
              </a:lnSpc>
              <a:spcBef>
                <a:spcPts val="1200"/>
              </a:spcBef>
              <a:spcAft>
                <a:spcPts val="600"/>
              </a:spcAft>
              <a:buFont typeface="Arial"/>
              <a:buChar char="•"/>
            </a:pPr>
            <a:r>
              <a:rPr lang="en-AU" sz="1200" b="1">
                <a:latin typeface="Arial" panose="020B0604020202020204" pitchFamily="34" charset="0"/>
                <a:cs typeface="Arial" panose="020B0604020202020204" pitchFamily="34" charset="0"/>
              </a:rPr>
              <a:t>analysing excellent products.</a:t>
            </a:r>
            <a:r>
              <a:rPr lang="en-AU" sz="1200">
                <a:latin typeface="Arial" panose="020B0604020202020204" pitchFamily="34" charset="0"/>
                <a:cs typeface="Arial" panose="020B0604020202020204" pitchFamily="34" charset="0"/>
              </a:rPr>
              <a:t> WAGOLLs, or ‘What A Good One Looks Like’, are examples of high-quality work (showcasing the same skill in a different context) used to model expectations for students. They serve as a powerful tool to clarify what success looks like and help students understand how to meet learning objectives. </a:t>
            </a:r>
          </a:p>
          <a:p>
            <a:pPr marL="285750" indent="-285750">
              <a:lnSpc>
                <a:spcPct val="150000"/>
              </a:lnSpc>
              <a:spcBef>
                <a:spcPts val="1200"/>
              </a:spcBef>
              <a:spcAft>
                <a:spcPts val="600"/>
              </a:spcAft>
              <a:buFont typeface="Arial"/>
              <a:buChar char="•"/>
            </a:pPr>
            <a:endParaRPr lang="en-AU" sz="1200" strike="noStrike">
              <a:effectLst/>
              <a:latin typeface="Arial" panose="020B0604020202020204" pitchFamily="34" charset="0"/>
              <a:ea typeface="+mn-ea"/>
              <a:cs typeface="Arial" panose="020B0604020202020204" pitchFamily="34" charset="0"/>
            </a:endParaRPr>
          </a:p>
          <a:p>
            <a:pPr marL="285750" indent="-285750">
              <a:lnSpc>
                <a:spcPct val="150000"/>
              </a:lnSpc>
              <a:spcBef>
                <a:spcPts val="1200"/>
              </a:spcBef>
              <a:spcAft>
                <a:spcPts val="600"/>
              </a:spcAft>
              <a:buFont typeface="Arial"/>
              <a:buChar char="•"/>
            </a:pPr>
            <a:r>
              <a:rPr lang="en-AU" sz="1200" strike="noStrike">
                <a:effectLst/>
                <a:latin typeface="Arial" panose="020B0604020202020204" pitchFamily="34" charset="0"/>
                <a:ea typeface="Calibri"/>
                <a:cs typeface="Arial" panose="020B0604020202020204" pitchFamily="34" charset="0"/>
              </a:rPr>
              <a:t>Using good examples and non-examples to analyse and</a:t>
            </a:r>
            <a:r>
              <a:rPr lang="en-AU" sz="1200">
                <a:latin typeface="Arial" panose="020B0604020202020204" pitchFamily="34" charset="0"/>
                <a:cs typeface="Arial" panose="020B0604020202020204" pitchFamily="34" charset="0"/>
              </a:rPr>
              <a:t> discuss allows students to compare and identify strengths that they can then apply to their own work. It is easier to identify qualities of good work when 2 pieces are compared. </a:t>
            </a:r>
            <a:r>
              <a:rPr lang="en-AU" sz="1200">
                <a:latin typeface="Arial" panose="020B0604020202020204" pitchFamily="34" charset="0"/>
                <a:ea typeface="Calibri"/>
                <a:cs typeface="Arial" panose="020B0604020202020204" pitchFamily="34" charset="0"/>
              </a:rPr>
              <a:t>Depending on the content being taught, step by step demonstrations and the use of non-examples can support students build a shared understanding of success. </a:t>
            </a:r>
            <a:endParaRPr lang="en-AU" sz="1200" strike="noStrike">
              <a:effectLst/>
              <a:latin typeface="Arial" panose="020B0604020202020204" pitchFamily="34" charset="0"/>
              <a:ea typeface="Calibri"/>
              <a:cs typeface="Arial" panose="020B0604020202020204" pitchFamily="34" charset="0"/>
            </a:endParaRPr>
          </a:p>
          <a:p>
            <a:pPr marL="285750" indent="-285750">
              <a:lnSpc>
                <a:spcPct val="150000"/>
              </a:lnSpc>
              <a:spcBef>
                <a:spcPts val="1200"/>
              </a:spcBef>
              <a:spcAft>
                <a:spcPts val="600"/>
              </a:spcAft>
              <a:buFont typeface="Arial"/>
              <a:buChar char="•"/>
            </a:pPr>
            <a:endParaRPr lang="en-AU" sz="1200" strike="noStrike">
              <a:effectLst/>
              <a:latin typeface="Arial" panose="020B0604020202020204" pitchFamily="34" charset="0"/>
              <a:ea typeface="Calibri"/>
              <a:cs typeface="Arial" panose="020B0604020202020204" pitchFamily="34" charset="0"/>
            </a:endParaRPr>
          </a:p>
          <a:p>
            <a:pPr marL="285750" indent="-285750">
              <a:lnSpc>
                <a:spcPct val="150000"/>
              </a:lnSpc>
              <a:spcBef>
                <a:spcPts val="1200"/>
              </a:spcBef>
              <a:spcAft>
                <a:spcPts val="600"/>
              </a:spcAft>
              <a:buFont typeface="Arial"/>
              <a:buChar char="•"/>
            </a:pPr>
            <a:r>
              <a:rPr lang="en-AU" sz="1200" strike="noStrike">
                <a:effectLst/>
                <a:latin typeface="Arial" panose="020B0604020202020204" pitchFamily="34" charset="0"/>
                <a:ea typeface="Calibri"/>
                <a:cs typeface="Arial" panose="020B0604020202020204" pitchFamily="34" charset="0"/>
              </a:rPr>
              <a:t>When students use their own words to describe the differences in the examples provided, they are more likely to understand. This approach ensures that the criteria are grounded in actual samples of work rather than vague statements that can be open to multiple interpretations (Wiliam and Leahy </a:t>
            </a:r>
            <a:r>
              <a:rPr lang="en-AU" sz="1200">
                <a:latin typeface="Arial" panose="020B0604020202020204" pitchFamily="34" charset="0"/>
                <a:ea typeface="Calibri"/>
                <a:cs typeface="Arial" panose="020B0604020202020204" pitchFamily="34" charset="0"/>
              </a:rPr>
              <a:t>2015</a:t>
            </a:r>
            <a:r>
              <a:rPr lang="en-AU" sz="1200" strike="noStrike">
                <a:effectLst/>
                <a:latin typeface="Arial" panose="020B0604020202020204" pitchFamily="34" charset="0"/>
                <a:ea typeface="Calibri"/>
                <a:cs typeface="Arial" panose="020B0604020202020204" pitchFamily="34" charset="0"/>
              </a:rPr>
              <a:t>).</a:t>
            </a:r>
            <a:br>
              <a:rPr lang="en-AU" sz="1200">
                <a:latin typeface="Arial" panose="020B0604020202020204" pitchFamily="34" charset="0"/>
                <a:ea typeface="Calibri" panose="020F0502020204030204" pitchFamily="34" charset="0"/>
                <a:cs typeface="Arial" panose="020B0604020202020204" pitchFamily="34" charset="0"/>
              </a:rPr>
            </a:br>
            <a:endParaRPr lang="en-AU" sz="1200" b="0">
              <a:effectLst/>
              <a:latin typeface="Arial" panose="020B0604020202020204" pitchFamily="34" charset="0"/>
              <a:ea typeface="MS Mincho"/>
              <a:cs typeface="Arial" panose="020B0604020202020204" pitchFamily="34" charset="0"/>
            </a:endParaRPr>
          </a:p>
          <a:p>
            <a:endParaRPr lang="en-AU" sz="1200" b="0">
              <a:effectLst/>
              <a:latin typeface="Arial" panose="020B0604020202020204" pitchFamily="34" charset="0"/>
              <a:ea typeface="MS Mincho"/>
              <a:cs typeface="Arial" panose="020B0604020202020204" pitchFamily="34" charset="0"/>
            </a:endParaRPr>
          </a:p>
          <a:p>
            <a:r>
              <a:rPr lang="en-AU" sz="1200" b="1">
                <a:effectLst/>
                <a:latin typeface="Arial" panose="020B0604020202020204" pitchFamily="34" charset="0"/>
                <a:ea typeface="MS Mincho"/>
                <a:cs typeface="Arial" panose="020B0604020202020204" pitchFamily="34" charset="0"/>
              </a:rPr>
              <a:t>References:</a:t>
            </a:r>
          </a:p>
          <a:p>
            <a:endParaRPr lang="en-AU" sz="1200" b="0">
              <a:effectLst/>
              <a:latin typeface="Arial" panose="020B0604020202020204" pitchFamily="34" charset="0"/>
              <a:ea typeface="MS Mincho"/>
              <a:cs typeface="Arial" panose="020B0604020202020204" pitchFamily="34" charset="0"/>
            </a:endParaRPr>
          </a:p>
          <a:p>
            <a:pPr marL="0" indent="0">
              <a:lnSpc>
                <a:spcPct val="100000"/>
              </a:lnSpc>
              <a:spcAft>
                <a:spcPts val="0"/>
              </a:spcAft>
              <a:buNone/>
              <a:defRPr/>
            </a:pPr>
            <a:r>
              <a:rPr lang="en-AU" sz="1200">
                <a:solidFill>
                  <a:srgbClr val="000000"/>
                </a:solidFill>
                <a:latin typeface="Arial" panose="020B0604020202020204" pitchFamily="34" charset="0"/>
                <a:cs typeface="Arial" panose="020B0604020202020204" pitchFamily="34" charset="0"/>
              </a:rPr>
              <a:t>Clarke S (2021) </a:t>
            </a:r>
            <a:r>
              <a:rPr lang="en-AU" sz="1200" i="1">
                <a:solidFill>
                  <a:srgbClr val="000000"/>
                </a:solidFill>
                <a:latin typeface="Arial" panose="020B0604020202020204" pitchFamily="34" charset="0"/>
                <a:cs typeface="Arial" panose="020B0604020202020204" pitchFamily="34" charset="0"/>
              </a:rPr>
              <a:t>Unlocking learning intentions and success criteria: shifting from product to process across the disciplines</a:t>
            </a:r>
            <a:r>
              <a:rPr lang="en-AU" sz="1200">
                <a:solidFill>
                  <a:srgbClr val="000000"/>
                </a:solidFill>
                <a:latin typeface="Arial" panose="020B0604020202020204" pitchFamily="34" charset="0"/>
                <a:cs typeface="Arial" panose="020B0604020202020204" pitchFamily="34" charset="0"/>
              </a:rPr>
              <a:t>, SAGE Publications. </a:t>
            </a:r>
          </a:p>
          <a:p>
            <a:pPr marL="0" marR="0" lvl="0" indent="0" algn="l" defTabSz="1219170" rtl="0" eaLnBrk="1" fontAlgn="auto" latinLnBrk="0" hangingPunct="1">
              <a:lnSpc>
                <a:spcPct val="150000"/>
              </a:lnSpc>
              <a:spcBef>
                <a:spcPts val="1200"/>
              </a:spcBef>
              <a:spcAft>
                <a:spcPts val="600"/>
              </a:spcAft>
              <a:buClrTx/>
              <a:buSzTx/>
              <a:buFont typeface="Arial" panose="020B0604020202020204" pitchFamily="34" charset="0"/>
              <a:buNone/>
              <a:tabLst/>
              <a:defRPr/>
            </a:pPr>
            <a:r>
              <a:rPr lang="en-AU" sz="1200">
                <a:solidFill>
                  <a:srgbClr val="000000"/>
                </a:solidFill>
                <a:latin typeface="Arial" panose="020B0604020202020204" pitchFamily="34" charset="0"/>
                <a:ea typeface="Times New Roman" panose="02020603050405020304" pitchFamily="18" charset="0"/>
                <a:cs typeface="Arial" panose="020B0604020202020204" pitchFamily="34" charset="0"/>
              </a:rPr>
              <a:t>Wiliam D (2018) </a:t>
            </a:r>
            <a:r>
              <a:rPr lang="en-AU" sz="1200" i="1">
                <a:solidFill>
                  <a:srgbClr val="000000"/>
                </a:solidFill>
                <a:latin typeface="Arial" panose="020B0604020202020204" pitchFamily="34" charset="0"/>
                <a:ea typeface="Times New Roman" panose="02020603050405020304" pitchFamily="18" charset="0"/>
                <a:cs typeface="Arial" panose="020B0604020202020204" pitchFamily="34" charset="0"/>
              </a:rPr>
              <a:t>Embedded formative assessment</a:t>
            </a:r>
            <a:r>
              <a:rPr lang="en-AU" sz="1200">
                <a:solidFill>
                  <a:srgbClr val="000000"/>
                </a:solidFill>
                <a:latin typeface="Arial" panose="020B0604020202020204" pitchFamily="34" charset="0"/>
                <a:ea typeface="Times New Roman" panose="02020603050405020304" pitchFamily="18" charset="0"/>
                <a:cs typeface="Arial" panose="020B0604020202020204" pitchFamily="34" charset="0"/>
              </a:rPr>
              <a:t>, 2nd </a:t>
            </a:r>
            <a:r>
              <a:rPr lang="en-AU" sz="1200" err="1">
                <a:solidFill>
                  <a:srgbClr val="000000"/>
                </a:solidFill>
                <a:latin typeface="Arial" panose="020B0604020202020204" pitchFamily="34" charset="0"/>
                <a:ea typeface="Times New Roman" panose="02020603050405020304" pitchFamily="18" charset="0"/>
                <a:cs typeface="Arial" panose="020B0604020202020204" pitchFamily="34" charset="0"/>
              </a:rPr>
              <a:t>edn</a:t>
            </a:r>
            <a:r>
              <a:rPr lang="en-AU" sz="1200">
                <a:solidFill>
                  <a:srgbClr val="000000"/>
                </a:solidFill>
                <a:latin typeface="Arial" panose="020B0604020202020204" pitchFamily="34" charset="0"/>
                <a:ea typeface="Times New Roman" panose="02020603050405020304" pitchFamily="18" charset="0"/>
                <a:cs typeface="Arial" panose="020B0604020202020204" pitchFamily="34" charset="0"/>
              </a:rPr>
              <a:t>, Solution Tree Press.</a:t>
            </a:r>
          </a:p>
          <a:p>
            <a:pPr marL="0" marR="0" lvl="0" indent="0" algn="l" defTabSz="1219170" rtl="0" eaLnBrk="1" fontAlgn="auto" latinLnBrk="0" hangingPunct="1">
              <a:lnSpc>
                <a:spcPct val="150000"/>
              </a:lnSpc>
              <a:spcBef>
                <a:spcPts val="1200"/>
              </a:spcBef>
              <a:spcAft>
                <a:spcPts val="600"/>
              </a:spcAft>
              <a:buClrTx/>
              <a:buSzTx/>
              <a:buFont typeface="Arial" panose="020B0604020202020204" pitchFamily="34" charset="0"/>
              <a:buNone/>
              <a:tabLst/>
              <a:defRPr/>
            </a:pPr>
            <a:r>
              <a:rPr lang="en-AU" sz="1200">
                <a:solidFill>
                  <a:srgbClr val="000000"/>
                </a:solidFill>
                <a:effectLst/>
                <a:latin typeface="Arial" panose="020B0604020202020204" pitchFamily="34" charset="0"/>
                <a:ea typeface="Calibri"/>
                <a:cs typeface="Arial" panose="020B0604020202020204" pitchFamily="34" charset="0"/>
              </a:rPr>
              <a:t>Wiliam D and Leahy S (2015) </a:t>
            </a:r>
            <a:r>
              <a:rPr lang="en-AU" sz="1200" i="1">
                <a:solidFill>
                  <a:srgbClr val="000000"/>
                </a:solidFill>
                <a:effectLst/>
                <a:latin typeface="Arial" panose="020B0604020202020204" pitchFamily="34" charset="0"/>
                <a:ea typeface="Calibri"/>
                <a:cs typeface="Arial" panose="020B0604020202020204" pitchFamily="34" charset="0"/>
              </a:rPr>
              <a:t>Embedding formative assessment,</a:t>
            </a:r>
            <a:r>
              <a:rPr lang="en-AU" sz="1200">
                <a:solidFill>
                  <a:srgbClr val="000000"/>
                </a:solidFill>
                <a:effectLst/>
                <a:latin typeface="Arial" panose="020B0604020202020204" pitchFamily="34" charset="0"/>
                <a:ea typeface="Calibri"/>
                <a:cs typeface="Arial" panose="020B0604020202020204" pitchFamily="34" charset="0"/>
              </a:rPr>
              <a:t> Hawker Brownlow Education.</a:t>
            </a:r>
          </a:p>
        </p:txBody>
      </p:sp>
      <p:sp>
        <p:nvSpPr>
          <p:cNvPr id="4" name="Slide Number Placeholder 3"/>
          <p:cNvSpPr>
            <a:spLocks noGrp="1"/>
          </p:cNvSpPr>
          <p:nvPr>
            <p:ph type="sldNum" sz="quarter" idx="5"/>
          </p:nvPr>
        </p:nvSpPr>
        <p:spPr/>
        <p:txBody>
          <a:bodyPr/>
          <a:lstStyle/>
          <a:p>
            <a:fld id="{B07158C4-A119-4B78-9DE8-A50001BC31DC}" type="slidenum">
              <a:rPr lang="en-AU" smtClean="0"/>
              <a:pPr/>
              <a:t>47</a:t>
            </a:fld>
            <a:endParaRPr lang="en-AU"/>
          </a:p>
        </p:txBody>
      </p:sp>
    </p:spTree>
    <p:extLst>
      <p:ext uri="{BB962C8B-B14F-4D97-AF65-F5344CB8AC3E}">
        <p14:creationId xmlns:p14="http://schemas.microsoft.com/office/powerpoint/2010/main" val="58149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r>
              <a:rPr lang="en-US" sz="1200">
                <a:solidFill>
                  <a:srgbClr val="000000"/>
                </a:solidFill>
                <a:latin typeface="Arial" panose="020B0604020202020204" pitchFamily="34" charset="0"/>
                <a:ea typeface="MS Mincho"/>
                <a:cs typeface="Arial" panose="020B0604020202020204" pitchFamily="34" charset="0"/>
              </a:rPr>
              <a:t>In the slides that follow we will learn about how to use learning intention and success criteria throughout the lesson. We learn how to: </a:t>
            </a:r>
          </a:p>
          <a:p>
            <a:endParaRPr lang="en-US" sz="1200">
              <a:solidFill>
                <a:srgbClr val="000000"/>
              </a:solidFill>
              <a:latin typeface="Arial" panose="020B0604020202020204" pitchFamily="34" charset="0"/>
              <a:ea typeface="MS Mincho"/>
              <a:cs typeface="Arial" panose="020B0604020202020204" pitchFamily="34" charset="0"/>
            </a:endParaRPr>
          </a:p>
          <a:p>
            <a:pPr marL="285750" indent="-285750">
              <a:buFont typeface="Arial" panose="020B0604020202020204" pitchFamily="34" charset="0"/>
              <a:buChar char="•"/>
            </a:pPr>
            <a:r>
              <a:rPr lang="en-US" sz="1200">
                <a:solidFill>
                  <a:srgbClr val="000000"/>
                </a:solidFill>
                <a:latin typeface="Arial" panose="020B0604020202020204" pitchFamily="34" charset="0"/>
                <a:cs typeface="Arial" panose="020B0604020202020204" pitchFamily="34" charset="0"/>
              </a:rPr>
              <a:t>Use check for understanding throughout the lesson related to the learning intention and success criteria.</a:t>
            </a:r>
            <a:endParaRPr lang="en-US" sz="1200">
              <a:latin typeface="Arial" panose="020B0604020202020204" pitchFamily="34" charset="0"/>
              <a:cs typeface="Arial" panose="020B0604020202020204" pitchFamily="34" charset="0"/>
            </a:endParaRPr>
          </a:p>
          <a:p>
            <a:pPr marL="285750" lvl="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Use the learning intention and success criteria to give feedback in the lesson.</a:t>
            </a:r>
          </a:p>
          <a:p>
            <a:pPr marL="285750" lvl="0" indent="-285750">
              <a:lnSpc>
                <a:spcPct val="100000"/>
              </a:lnSpc>
              <a:buFont typeface="Arial" panose="020B0604020202020204" pitchFamily="34" charset="0"/>
              <a:buChar char="•"/>
            </a:pPr>
            <a:r>
              <a:rPr lang="en-US" sz="1200">
                <a:latin typeface="Arial" panose="020B0604020202020204" pitchFamily="34" charset="0"/>
                <a:cs typeface="Arial" panose="020B0604020202020204" pitchFamily="34" charset="0"/>
              </a:rPr>
              <a:t>Use the learning intention and success criteria to guide students to give </a:t>
            </a:r>
            <a:r>
              <a:rPr lang="en-AU" sz="1200">
                <a:solidFill>
                  <a:srgbClr val="000000"/>
                </a:solidFill>
                <a:latin typeface="Arial" panose="020B0604020202020204" pitchFamily="34" charset="0"/>
                <a:cs typeface="Arial" panose="020B0604020202020204" pitchFamily="34" charset="0"/>
              </a:rPr>
              <a:t>self and peer feedback.</a:t>
            </a:r>
            <a:endParaRPr lang="en-AU" sz="120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sz="1200">
                <a:latin typeface="Arial" panose="020B0604020202020204" pitchFamily="34" charset="0"/>
                <a:cs typeface="Arial" panose="020B0604020202020204" pitchFamily="34" charset="0"/>
              </a:rPr>
              <a:t>Establish a lesson summary referring back to the </a:t>
            </a:r>
            <a:r>
              <a:rPr lang="en-US" sz="1200">
                <a:latin typeface="Arial" panose="020B0604020202020204" pitchFamily="34" charset="0"/>
                <a:cs typeface="Arial" panose="020B0604020202020204" pitchFamily="34" charset="0"/>
              </a:rPr>
              <a:t>learning intentions and success criteria.</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48</a:t>
            </a:fld>
            <a:endParaRPr lang="en-AU"/>
          </a:p>
        </p:txBody>
      </p:sp>
    </p:spTree>
    <p:extLst>
      <p:ext uri="{BB962C8B-B14F-4D97-AF65-F5344CB8AC3E}">
        <p14:creationId xmlns:p14="http://schemas.microsoft.com/office/powerpoint/2010/main" val="2119869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pPr lvl="0">
              <a:lnSpc>
                <a:spcPct val="100000"/>
              </a:lnSpc>
            </a:pPr>
            <a:r>
              <a:rPr lang="en-US" sz="1200">
                <a:solidFill>
                  <a:srgbClr val="000000"/>
                </a:solidFill>
                <a:latin typeface="Arial" panose="020B0604020202020204" pitchFamily="34" charset="0"/>
                <a:cs typeface="Arial" panose="020B0604020202020204" pitchFamily="34" charset="0"/>
              </a:rPr>
              <a:t>The checks for understanding that are used throughout the lesson should be related to the learning intentions and success criteria of that lesson. </a:t>
            </a: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49</a:t>
            </a:fld>
            <a:endParaRPr lang="en-AU"/>
          </a:p>
        </p:txBody>
      </p:sp>
    </p:spTree>
    <p:extLst>
      <p:ext uri="{BB962C8B-B14F-4D97-AF65-F5344CB8AC3E}">
        <p14:creationId xmlns:p14="http://schemas.microsoft.com/office/powerpoint/2010/main" val="1158886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669D-677C-B435-9D11-D2610C717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C24331-E502-B3A3-26B5-8860CA113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CFE2DA-54DA-7CB0-A12D-2E2BC13B2CCA}"/>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Revisiting core knowledge</a:t>
            </a:r>
          </a:p>
          <a:p>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Let’s remind ourselves that explicit teaching is an optimal way to teach knowledge and skills that are new or complex.</a:t>
            </a:r>
            <a:endParaRPr lang="en-AU" sz="1200" b="1">
              <a:latin typeface="Arial" panose="020B0604020202020204" pitchFamily="34" charset="0"/>
              <a:ea typeface="Calibri"/>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There are important enabling factors for explicit teaching that relate to the technique we are focusing on. Let’s revisit them.</a:t>
            </a:r>
            <a:endParaRPr lang="en-AU" sz="1200">
              <a:latin typeface="Arial" panose="020B0604020202020204" pitchFamily="34" charset="0"/>
              <a:ea typeface="Calibri"/>
              <a:cs typeface="Arial" panose="020B0604020202020204" pitchFamily="34" charset="0"/>
            </a:endParaRPr>
          </a:p>
          <a:p>
            <a:endParaRPr lang="en-AU" sz="1200">
              <a:latin typeface="Arial" panose="020B0604020202020204" pitchFamily="34" charset="0"/>
              <a:ea typeface="Calibri"/>
              <a:cs typeface="Arial" panose="020B0604020202020204" pitchFamily="34" charset="0"/>
            </a:endParaRPr>
          </a:p>
          <a:p>
            <a:r>
              <a:rPr lang="en-AU" sz="1200" b="1">
                <a:latin typeface="Arial" panose="020B0604020202020204" pitchFamily="34" charset="0"/>
                <a:cs typeface="Arial" panose="020B0604020202020204" pitchFamily="34" charset="0"/>
              </a:rPr>
              <a:t>Note to presenter: </a:t>
            </a:r>
            <a:r>
              <a:rPr lang="en-AU" sz="1200">
                <a:latin typeface="Arial" panose="020B0604020202020204" pitchFamily="34" charset="0"/>
                <a:cs typeface="Arial" panose="020B0604020202020204" pitchFamily="34" charset="0"/>
              </a:rPr>
              <a:t>you may wish for participants to read these to themselves.</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Our understanding of the how learning happens informs our practice.</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know how knowledge builds across syllabuses.</a:t>
            </a:r>
          </a:p>
          <a:p>
            <a:pPr algn="l"/>
            <a:r>
              <a:rPr lang="en-AU" sz="1200">
                <a:latin typeface="Arial" panose="020B0604020202020204" pitchFamily="34" charset="0"/>
                <a:cs typeface="Arial" panose="020B0604020202020204" pitchFamily="34" charset="0"/>
              </a:rPr>
              <a:t>We hold high expectations for our students’ learning.</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And, explicit teaching </a:t>
            </a:r>
            <a:r>
              <a:rPr lang="en-AU" sz="1200" b="1">
                <a:latin typeface="Arial" panose="020B0604020202020204" pitchFamily="34" charset="0"/>
                <a:cs typeface="Arial" panose="020B0604020202020204" pitchFamily="34" charset="0"/>
              </a:rPr>
              <a:t>both</a:t>
            </a:r>
            <a:r>
              <a:rPr lang="en-AU" sz="1200">
                <a:latin typeface="Arial" panose="020B0604020202020204" pitchFamily="34" charset="0"/>
                <a:cs typeface="Arial" panose="020B0604020202020204" pitchFamily="34" charset="0"/>
              </a:rPr>
              <a:t> relies on, and brings about a safe, inclusive learning environment.</a:t>
            </a:r>
          </a:p>
          <a:p>
            <a:pPr algn="l"/>
            <a:endParaRPr lang="en-AU" sz="1200">
              <a:latin typeface="Arial" panose="020B0604020202020204" pitchFamily="34" charset="0"/>
              <a:cs typeface="Arial" panose="020B0604020202020204" pitchFamily="34" charset="0"/>
            </a:endParaRPr>
          </a:p>
          <a:p>
            <a:pPr algn="l"/>
            <a:r>
              <a:rPr lang="en-AU" sz="1200" b="1">
                <a:latin typeface="Arial" panose="020B0604020202020204" pitchFamily="34" charset="0"/>
                <a:cs typeface="Arial" panose="020B0604020202020204" pitchFamily="34" charset="0"/>
              </a:rPr>
              <a:t>Resources:</a:t>
            </a:r>
          </a:p>
          <a:p>
            <a:pPr algn="l"/>
            <a:endParaRPr lang="en-AU" sz="1200" b="1">
              <a:latin typeface="Arial" panose="020B0604020202020204" pitchFamily="34" charset="0"/>
              <a:cs typeface="Arial" panose="020B0604020202020204" pitchFamily="34" charset="0"/>
            </a:endParaRPr>
          </a:p>
          <a:p>
            <a:pPr marL="342900" lvl="0" indent="-342900">
              <a:lnSpc>
                <a:spcPct val="150000"/>
              </a:lnSpc>
              <a:spcBef>
                <a:spcPts val="1200"/>
              </a:spcBef>
              <a:spcAft>
                <a:spcPts val="600"/>
              </a:spcAft>
              <a:buFont typeface="Arial"/>
              <a:buChar char="•"/>
              <a:tabLst>
                <a:tab pos="457200" algn="l"/>
              </a:tabLst>
            </a:pPr>
            <a:r>
              <a:rPr lang="en-AU"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Leading explicit teaching – school-facilitated workshops 1–3 on core content and the enabling factors of explicit teaching – https://education.nsw.gov.au/teaching-and-learning/curriculum/explicit-teaching/leading-explicit-teaching</a:t>
            </a:r>
            <a:endParaRPr lang="en-AU" sz="12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50000"/>
              </a:lnSpc>
              <a:spcBef>
                <a:spcPts val="1200"/>
              </a:spcBef>
              <a:spcAft>
                <a:spcPts val="600"/>
              </a:spcAft>
              <a:buFont typeface="Arial"/>
              <a:buChar char="•"/>
              <a:tabLst>
                <a:tab pos="457200" algn="l"/>
              </a:tabLst>
            </a:pPr>
            <a:r>
              <a:rPr lang="en-AU"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Classrooms of Possibility – https://education.nsw.gov.au/inside-the-department/teaching-and-learning/classrooms-of-possibility</a:t>
            </a:r>
            <a:endParaRPr lang="en-AU" sz="12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50000"/>
              </a:lnSpc>
              <a:spcBef>
                <a:spcPts val="1200"/>
              </a:spcBef>
              <a:spcAft>
                <a:spcPts val="600"/>
              </a:spcAft>
              <a:buFont typeface="Arial"/>
              <a:buChar char="•"/>
              <a:tabLst>
                <a:tab pos="457200" algn="l"/>
              </a:tabLst>
            </a:pPr>
            <a:r>
              <a:rPr lang="en-AU"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Explicit instruction – implementing evidence-based teaching practices for students with disability - https://resources.education.nsw.gov.au/detail/IPR-LD230526144351</a:t>
            </a:r>
            <a:endParaRPr lang="en-AU" sz="1200">
              <a:effectLst/>
              <a:latin typeface="Arial" panose="020B0604020202020204" pitchFamily="34" charset="0"/>
              <a:ea typeface="Aptos" panose="020B0004020202020204" pitchFamily="34" charset="0"/>
              <a:cs typeface="Arial" panose="020B0604020202020204" pitchFamily="34" charset="0"/>
            </a:endParaRPr>
          </a:p>
          <a:p>
            <a:pPr marL="342900" lvl="0" indent="-342900">
              <a:lnSpc>
                <a:spcPct val="150000"/>
              </a:lnSpc>
              <a:spcBef>
                <a:spcPts val="1200"/>
              </a:spcBef>
              <a:spcAft>
                <a:spcPts val="600"/>
              </a:spcAft>
              <a:buFont typeface="Arial"/>
              <a:buChar char="•"/>
              <a:tabLst>
                <a:tab pos="457200" algn="l"/>
              </a:tabLst>
            </a:pPr>
            <a:r>
              <a:rPr lang="en-AU" sz="12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Strong Strides Together: Meeting the educational goals for Aboriginal and/or Torres Strait Islander students – https://education.nsw.gov.au/teaching-and-learning/aec/universal-resources---aboriginal-education/strong-strides-together--meeting-the-educational-goals-for-abori</a:t>
            </a:r>
            <a:endParaRPr lang="en-AU" sz="1200">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a:buChar char="•"/>
              <a:defRPr/>
            </a:pPr>
            <a:endParaRPr lang="en-AU" sz="1200">
              <a:latin typeface="Arial" panose="020B0604020202020204" pitchFamily="34" charset="0"/>
              <a:cs typeface="Arial" panose="020B0604020202020204" pitchFamily="34" charset="0"/>
            </a:endParaRPr>
          </a:p>
          <a:p>
            <a:pPr marL="285750" indent="-285750">
              <a:buFont typeface="Arial"/>
              <a:buChar char="•"/>
              <a:defRPr/>
            </a:pPr>
            <a:endParaRPr lang="en-AU" sz="1200">
              <a:latin typeface="Arial" panose="020B0604020202020204" pitchFamily="34" charset="0"/>
              <a:cs typeface="Arial" panose="020B0604020202020204" pitchFamily="34" charset="0"/>
            </a:endParaRPr>
          </a:p>
          <a:p>
            <a:pPr marL="285750" indent="-285750">
              <a:buFont typeface="Arial"/>
              <a:buChar char="•"/>
              <a:defRPr/>
            </a:pPr>
            <a:endParaRPr lang="en-AU" sz="1200">
              <a:latin typeface="Arial" panose="020B0604020202020204" pitchFamily="34" charset="0"/>
              <a:cs typeface="Arial" panose="020B0604020202020204" pitchFamily="34" charset="0"/>
            </a:endParaRPr>
          </a:p>
          <a:p>
            <a:pPr marR="0" lvl="0" algn="l" defTabSz="1219170">
              <a:lnSpc>
                <a:spcPct val="100000"/>
              </a:lnSpc>
              <a:spcBef>
                <a:spcPts val="0"/>
              </a:spcBef>
              <a:spcAft>
                <a:spcPts val="0"/>
              </a:spcAft>
              <a:buClrTx/>
              <a:buSzTx/>
              <a:tabLst/>
              <a:defRPr/>
            </a:pPr>
            <a:endParaRPr lang="en-AU">
              <a:latin typeface="Calibri"/>
              <a:ea typeface="Calibri"/>
              <a:cs typeface="Calibri"/>
            </a:endParaRPr>
          </a:p>
        </p:txBody>
      </p:sp>
      <p:sp>
        <p:nvSpPr>
          <p:cNvPr id="4" name="Slide Number Placeholder 3">
            <a:extLst>
              <a:ext uri="{FF2B5EF4-FFF2-40B4-BE49-F238E27FC236}">
                <a16:creationId xmlns:a16="http://schemas.microsoft.com/office/drawing/2014/main" id="{CC471282-64B4-5EDF-DEA1-00771DA59DAF}"/>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4952238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pPr lvl="0">
              <a:lnSpc>
                <a:spcPct val="100000"/>
              </a:lnSpc>
            </a:pPr>
            <a:r>
              <a:rPr lang="en-US" sz="1200">
                <a:latin typeface="Arial" panose="020B0604020202020204" pitchFamily="34" charset="0"/>
                <a:cs typeface="Arial" panose="020B0604020202020204" pitchFamily="34" charset="0"/>
              </a:rPr>
              <a:t>Here the teacher has used a feedback routine to draw the student’s attention to the success criteria, how it differs from what they did in their work and directing them to what they should do next. This is a way to incorporate verbal feedback in the lesson that students can action, supporting them to achieve the success criteria of the lesson.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50</a:t>
            </a:fld>
            <a:endParaRPr lang="en-AU"/>
          </a:p>
        </p:txBody>
      </p:sp>
    </p:spTree>
    <p:extLst>
      <p:ext uri="{BB962C8B-B14F-4D97-AF65-F5344CB8AC3E}">
        <p14:creationId xmlns:p14="http://schemas.microsoft.com/office/powerpoint/2010/main" val="24057939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r>
              <a:rPr lang="en-US" sz="1200">
                <a:latin typeface="Arial" panose="020B0604020202020204" pitchFamily="34" charset="0"/>
                <a:cs typeface="Arial" panose="020B0604020202020204" pitchFamily="34" charset="0"/>
              </a:rPr>
              <a:t>Students can use the learning intention and success criteria to give </a:t>
            </a:r>
            <a:r>
              <a:rPr lang="en-AU" sz="1200">
                <a:solidFill>
                  <a:srgbClr val="000000"/>
                </a:solidFill>
                <a:latin typeface="Arial" panose="020B0604020202020204" pitchFamily="34" charset="0"/>
                <a:cs typeface="Arial" panose="020B0604020202020204" pitchFamily="34" charset="0"/>
              </a:rPr>
              <a:t>self and peer feedback. In this example, sentence stems have been provided for the students to complete. The teacher can instruct students to evaluate how their work, or the work of their peers, achieves each part of the success criteria. The sentences stems them help them communicate their evaluation.  </a:t>
            </a:r>
          </a:p>
          <a:p>
            <a:endParaRPr lang="en-AU" sz="1200">
              <a:solidFill>
                <a:srgbClr val="000000"/>
              </a:solidFill>
              <a:latin typeface="Arial" panose="020B0604020202020204" pitchFamily="34" charset="0"/>
              <a:cs typeface="Arial" panose="020B0604020202020204" pitchFamily="34" charset="0"/>
            </a:endParaRPr>
          </a:p>
          <a:p>
            <a:r>
              <a:rPr lang="en-AU" sz="1200">
                <a:solidFill>
                  <a:srgbClr val="000000"/>
                </a:solidFill>
                <a:latin typeface="Arial" panose="020B0604020202020204" pitchFamily="34" charset="0"/>
                <a:cs typeface="Arial" panose="020B0604020202020204" pitchFamily="34" charset="0"/>
              </a:rPr>
              <a:t>When students engage in criteria in this way, they have a closer engagement with the criteria.</a:t>
            </a:r>
            <a:endParaRPr lang="en-AU"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51</a:t>
            </a:fld>
            <a:endParaRPr lang="en-AU"/>
          </a:p>
        </p:txBody>
      </p:sp>
    </p:spTree>
    <p:extLst>
      <p:ext uri="{BB962C8B-B14F-4D97-AF65-F5344CB8AC3E}">
        <p14:creationId xmlns:p14="http://schemas.microsoft.com/office/powerpoint/2010/main" val="29791996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provide elements of effective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endParaRPr lang="en-US" sz="1200">
              <a:effectLst/>
              <a:latin typeface="Arial" panose="020B0604020202020204" pitchFamily="34" charset="0"/>
              <a:ea typeface="MS Mincho"/>
              <a:cs typeface="Arial" panose="020B0604020202020204" pitchFamily="34" charset="0"/>
            </a:endParaRPr>
          </a:p>
          <a:p>
            <a:pPr lvl="0"/>
            <a:r>
              <a:rPr lang="en-AU" sz="1200">
                <a:latin typeface="Arial" panose="020B0604020202020204" pitchFamily="34" charset="0"/>
                <a:cs typeface="Arial" panose="020B0604020202020204" pitchFamily="34" charset="0"/>
              </a:rPr>
              <a:t>At the end of a lesson the teacher makes a lesson summary. A lesson summary refers back to the </a:t>
            </a:r>
            <a:r>
              <a:rPr lang="en-US" sz="1200">
                <a:latin typeface="Arial" panose="020B0604020202020204" pitchFamily="34" charset="0"/>
                <a:cs typeface="Arial" panose="020B0604020202020204" pitchFamily="34" charset="0"/>
              </a:rPr>
              <a:t>learning intention and success criteria. It can also be used to signal what learning will happen next and therefore, what the next connection will be (Archer and Hughes 2011). This example demonstrates how the lesson summary can reinforce key concepts and avoid misconceptions. It also shows students how knowledge can be applied in new contexts. </a:t>
            </a:r>
          </a:p>
          <a:p>
            <a:pPr lvl="0"/>
            <a:endParaRPr lang="en-US" sz="1200">
              <a:latin typeface="Arial" panose="020B0604020202020204" pitchFamily="34" charset="0"/>
              <a:cs typeface="Arial" panose="020B0604020202020204" pitchFamily="34" charset="0"/>
            </a:endParaRPr>
          </a:p>
          <a:p>
            <a:pPr lvl="0"/>
            <a:r>
              <a:rPr lang="en-US" sz="1200" b="1">
                <a:latin typeface="Arial" panose="020B0604020202020204" pitchFamily="34" charset="0"/>
                <a:cs typeface="Arial" panose="020B0604020202020204" pitchFamily="34" charset="0"/>
              </a:rPr>
              <a:t>References:</a:t>
            </a:r>
          </a:p>
          <a:p>
            <a:pPr lvl="0"/>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Archer A and Hughes C (2011) </a:t>
            </a:r>
            <a:r>
              <a:rPr lang="en-AU" sz="1200" i="1">
                <a:latin typeface="Arial" panose="020B0604020202020204" pitchFamily="34" charset="0"/>
                <a:cs typeface="Arial" panose="020B0604020202020204" pitchFamily="34" charset="0"/>
              </a:rPr>
              <a:t>Explicit instruction: effective and efficient teaching</a:t>
            </a:r>
            <a:r>
              <a:rPr lang="en-AU" sz="1200">
                <a:latin typeface="Arial" panose="020B0604020202020204" pitchFamily="34" charset="0"/>
                <a:cs typeface="Arial" panose="020B0604020202020204" pitchFamily="34" charset="0"/>
              </a:rPr>
              <a:t>, Guilford Press. </a:t>
            </a:r>
          </a:p>
          <a:p>
            <a:pPr lvl="0"/>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52</a:t>
            </a:fld>
            <a:endParaRPr lang="en-AU"/>
          </a:p>
        </p:txBody>
      </p:sp>
    </p:spTree>
    <p:extLst>
      <p:ext uri="{BB962C8B-B14F-4D97-AF65-F5344CB8AC3E}">
        <p14:creationId xmlns:p14="http://schemas.microsoft.com/office/powerpoint/2010/main" val="10974177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Activity</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[02:00]</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Notes to presenter: </a:t>
            </a:r>
            <a:r>
              <a:rPr lang="en-AU" sz="1200" b="0">
                <a:latin typeface="Arial" panose="020B0604020202020204" pitchFamily="34" charset="0"/>
                <a:cs typeface="Arial" panose="020B0604020202020204" pitchFamily="34" charset="0"/>
              </a:rPr>
              <a:t>This activity could be done followed by selecting non-volunteers to share their dialogue. See first slide on ‘</a:t>
            </a:r>
            <a:r>
              <a:rPr lang="en-AU" sz="1200">
                <a:latin typeface="Arial" panose="020B0604020202020204" pitchFamily="34" charset="0"/>
                <a:cs typeface="Arial" panose="020B0604020202020204" pitchFamily="34" charset="0"/>
              </a:rPr>
              <a:t>Using learning intentions and success criteria throughout the lesson</a:t>
            </a:r>
            <a:r>
              <a:rPr lang="en-AU" sz="1200" b="0">
                <a:latin typeface="Arial" panose="020B0604020202020204" pitchFamily="34" charset="0"/>
                <a:cs typeface="Arial" panose="020B0604020202020204" pitchFamily="34" charset="0"/>
              </a:rPr>
              <a:t>’ for prompts.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Public Sans"/>
            </a:endParaRP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53</a:t>
            </a:fld>
            <a:endParaRPr lang="en-AU"/>
          </a:p>
        </p:txBody>
      </p:sp>
    </p:spTree>
    <p:extLst>
      <p:ext uri="{BB962C8B-B14F-4D97-AF65-F5344CB8AC3E}">
        <p14:creationId xmlns:p14="http://schemas.microsoft.com/office/powerpoint/2010/main" val="33037981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54</a:t>
            </a:fld>
            <a:endParaRPr lang="en-AU"/>
          </a:p>
        </p:txBody>
      </p:sp>
    </p:spTree>
    <p:extLst>
      <p:ext uri="{BB962C8B-B14F-4D97-AF65-F5344CB8AC3E}">
        <p14:creationId xmlns:p14="http://schemas.microsoft.com/office/powerpoint/2010/main" val="17985204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What are developmental rubrics</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endParaRPr lang="en-AU" sz="1200" b="1">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Teachers already use marking rubrics for summative assessment. Developmental rubrics shift into formative assessment. </a:t>
            </a:r>
            <a:r>
              <a:rPr lang="en-AU" sz="1200" b="0" i="0">
                <a:solidFill>
                  <a:srgbClr val="000000"/>
                </a:solidFill>
                <a:effectLst/>
                <a:latin typeface="Arial" panose="020B0604020202020204" pitchFamily="34" charset="0"/>
                <a:cs typeface="Arial" panose="020B0604020202020204" pitchFamily="34" charset="0"/>
              </a:rPr>
              <a:t>The audience for a developmental rubric is the student. Teachers create these rubrics for formative rather than summative purposes, so students can identify their current level of performance and set goals to reach the next level. </a:t>
            </a:r>
          </a:p>
          <a:p>
            <a:br>
              <a:rPr lang="en-AU" sz="1200">
                <a:effectLst/>
                <a:latin typeface="Arial" panose="020B0604020202020204" pitchFamily="34" charset="0"/>
                <a:cs typeface="Arial" panose="020B0604020202020204" pitchFamily="34" charset="0"/>
              </a:rPr>
            </a:br>
            <a:r>
              <a:rPr lang="en-AU" sz="1200" b="0" i="0">
                <a:solidFill>
                  <a:srgbClr val="000000"/>
                </a:solidFill>
                <a:effectLst/>
                <a:latin typeface="Arial" panose="020B0604020202020204" pitchFamily="34" charset="0"/>
                <a:cs typeface="Arial" panose="020B0604020202020204" pitchFamily="34" charset="0"/>
              </a:rPr>
              <a:t>When used in conjunction with explicit instruction and modelling, rubrics used in this way have been found to positively influence student performance and self regulation. The increased transparency of expectations can also reduce student anxiety and increase submission rates. A rubric can assist in making evaluative reasoning clear to students (Panadero and Jonsson 2013). </a:t>
            </a:r>
          </a:p>
          <a:p>
            <a:endParaRPr lang="en-AU" sz="1200" b="0" i="0">
              <a:solidFill>
                <a:srgbClr val="000000"/>
              </a:solidFill>
              <a:effectLst/>
              <a:latin typeface="Arial" panose="020B0604020202020204" pitchFamily="34" charset="0"/>
              <a:cs typeface="Arial" panose="020B0604020202020204" pitchFamily="34" charset="0"/>
            </a:endParaRPr>
          </a:p>
          <a:p>
            <a:r>
              <a:rPr lang="en-AU" sz="1200" b="0" i="0">
                <a:solidFill>
                  <a:srgbClr val="000000"/>
                </a:solidFill>
                <a:effectLst/>
                <a:latin typeface="Arial" panose="020B0604020202020204" pitchFamily="34" charset="0"/>
                <a:cs typeface="Arial" panose="020B0604020202020204" pitchFamily="34" charset="0"/>
              </a:rPr>
              <a:t>The descriptors in a developmental rubric run from bottom to top or from left to right to depict student progress.</a:t>
            </a:r>
          </a:p>
          <a:p>
            <a:endParaRPr lang="en-AU" sz="1200" b="0" i="0">
              <a:solidFill>
                <a:srgbClr val="000000"/>
              </a:solidFill>
              <a:effectLst/>
              <a:latin typeface="Arial" panose="020B0604020202020204" pitchFamily="34" charset="0"/>
              <a:cs typeface="Arial" panose="020B0604020202020204" pitchFamily="34" charset="0"/>
            </a:endParaRPr>
          </a:p>
          <a:p>
            <a:pPr algn="l" rtl="0" fontAlgn="base"/>
            <a:r>
              <a:rPr lang="en-AU" sz="1200" b="1" i="0">
                <a:solidFill>
                  <a:srgbClr val="000000"/>
                </a:solidFill>
                <a:effectLst/>
                <a:latin typeface="Arial" panose="020B0604020202020204" pitchFamily="34" charset="0"/>
                <a:cs typeface="Arial" panose="020B0604020202020204" pitchFamily="34" charset="0"/>
              </a:rPr>
              <a:t>References: </a:t>
            </a:r>
          </a:p>
          <a:p>
            <a:pPr algn="l" rtl="0" fontAlgn="base"/>
            <a:r>
              <a:rPr lang="en-AU" sz="1200" b="0" i="0">
                <a:solidFill>
                  <a:srgbClr val="000000"/>
                </a:solidFill>
                <a:effectLst/>
                <a:latin typeface="Arial" panose="020B0604020202020204" pitchFamily="34" charset="0"/>
                <a:cs typeface="Arial" panose="020B0604020202020204" pitchFamily="34" charset="0"/>
              </a:rPr>
              <a:t>Panadero E and Jönsson A (2013) ‘The use of scoring rubrics for formative assessment purposes revisited: a review’, </a:t>
            </a:r>
            <a:r>
              <a:rPr lang="en-AU" sz="1200" b="0" i="1">
                <a:solidFill>
                  <a:srgbClr val="000000"/>
                </a:solidFill>
                <a:effectLst/>
                <a:latin typeface="Arial" panose="020B0604020202020204" pitchFamily="34" charset="0"/>
                <a:cs typeface="Arial" panose="020B0604020202020204" pitchFamily="34" charset="0"/>
              </a:rPr>
              <a:t>Educational Research Review, </a:t>
            </a:r>
            <a:r>
              <a:rPr lang="en-AU" sz="1200" b="0" i="0">
                <a:solidFill>
                  <a:srgbClr val="000000"/>
                </a:solidFill>
                <a:effectLst/>
                <a:latin typeface="Arial" panose="020B0604020202020204" pitchFamily="34" charset="0"/>
                <a:cs typeface="Arial" panose="020B0604020202020204" pitchFamily="34" charset="0"/>
              </a:rPr>
              <a:t>9: 129-144. doi:10.1016/j.edurev.2013.01.002. </a:t>
            </a:r>
          </a:p>
          <a:p>
            <a:endParaRPr lang="en-AU" sz="1800" b="0" i="0">
              <a:solidFill>
                <a:srgbClr val="000000"/>
              </a:solidFill>
              <a:effectLst/>
              <a:latin typeface="Arial" panose="020B0604020202020204" pitchFamily="34" charset="0"/>
            </a:endParaRPr>
          </a:p>
          <a:p>
            <a:endParaRPr lang="en-AU" b="0">
              <a:latin typeface="Public Sans"/>
            </a:endParaRPr>
          </a:p>
          <a:p>
            <a:r>
              <a:rPr lang="en-AU">
                <a:latin typeface="Public Sans"/>
              </a:rPr>
              <a:t> </a:t>
            </a:r>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55</a:t>
            </a:fld>
            <a:endParaRPr lang="en-AU"/>
          </a:p>
        </p:txBody>
      </p:sp>
    </p:spTree>
    <p:extLst>
      <p:ext uri="{BB962C8B-B14F-4D97-AF65-F5344CB8AC3E}">
        <p14:creationId xmlns:p14="http://schemas.microsoft.com/office/powerpoint/2010/main" val="7965844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Writing developmental rubric</a:t>
            </a:r>
          </a:p>
          <a:p>
            <a:r>
              <a:rPr lang="en-AU" sz="1200" b="1">
                <a:latin typeface="Arial" panose="020B0604020202020204" pitchFamily="34" charset="0"/>
                <a:cs typeface="Arial" panose="020B0604020202020204" pitchFamily="34" charset="0"/>
              </a:rPr>
              <a:t>[01:30]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Work with colleagues where possible. </a:t>
            </a:r>
            <a:r>
              <a:rPr lang="en-AU" sz="1200">
                <a:latin typeface="Arial" panose="020B0604020202020204" pitchFamily="34" charset="0"/>
                <a:cs typeface="Arial" panose="020B0604020202020204" pitchFamily="34" charset="0"/>
              </a:rPr>
              <a:t>Creating a rubric to describe how students learning will progress can provide a strong foundation for </a:t>
            </a:r>
            <a:r>
              <a:rPr lang="en-AU" sz="1200" b="1">
                <a:latin typeface="Arial" panose="020B0604020202020204" pitchFamily="34" charset="0"/>
                <a:cs typeface="Arial" panose="020B0604020202020204" pitchFamily="34" charset="0"/>
              </a:rPr>
              <a:t>consistent teacher judgement</a:t>
            </a:r>
            <a:r>
              <a:rPr lang="en-AU" sz="1200">
                <a:latin typeface="Arial" panose="020B0604020202020204" pitchFamily="34" charset="0"/>
                <a:cs typeface="Arial" panose="020B0604020202020204" pitchFamily="34" charset="0"/>
              </a:rPr>
              <a:t> before creating resources, lesson sequences and assessments.</a:t>
            </a:r>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Identify an outcome and break it down into indicators or smaller tasks</a:t>
            </a:r>
          </a:p>
          <a:p>
            <a:endParaRPr lang="en-AU" sz="1200">
              <a:latin typeface="Arial" panose="020B0604020202020204" pitchFamily="34" charset="0"/>
              <a:cs typeface="Arial" panose="020B0604020202020204" pitchFamily="34" charset="0"/>
            </a:endParaRPr>
          </a:p>
          <a:p>
            <a:r>
              <a:rPr lang="en-AU" sz="1200" b="1" i="0">
                <a:solidFill>
                  <a:srgbClr val="000000"/>
                </a:solidFill>
                <a:effectLst/>
                <a:latin typeface="Arial" panose="020B0604020202020204" pitchFamily="34" charset="0"/>
                <a:cs typeface="Arial" panose="020B0604020202020204" pitchFamily="34" charset="0"/>
              </a:rPr>
              <a:t>Start with what emerging understanding looks like. </a:t>
            </a:r>
            <a:r>
              <a:rPr lang="en-AU" sz="1200" b="0" i="0">
                <a:solidFill>
                  <a:srgbClr val="000000"/>
                </a:solidFill>
                <a:effectLst/>
                <a:latin typeface="Arial" panose="020B0604020202020204" pitchFamily="34" charset="0"/>
                <a:cs typeface="Arial" panose="020B0604020202020204" pitchFamily="34" charset="0"/>
              </a:rPr>
              <a:t>When writing the E grade level (whether or not grades are used) ask yourself – “What is the first demonstration a student can make that shows they are starting to achieve in this outcome?” This should be stated in the positive where possible rather than the negative (e.g. fails to include…). </a:t>
            </a:r>
            <a:r>
              <a:rPr lang="en-AU" sz="1200" b="1" i="0">
                <a:solidFill>
                  <a:srgbClr val="000000"/>
                </a:solidFill>
                <a:effectLst/>
                <a:latin typeface="Arial" panose="020B0604020202020204" pitchFamily="34" charset="0"/>
                <a:cs typeface="Arial" panose="020B0604020202020204" pitchFamily="34" charset="0"/>
              </a:rPr>
              <a:t> </a:t>
            </a:r>
          </a:p>
          <a:p>
            <a:endParaRPr lang="en-AU" sz="1200" b="1" i="0">
              <a:solidFill>
                <a:srgbClr val="000000"/>
              </a:solidFill>
              <a:effectLst/>
              <a:latin typeface="Arial" panose="020B0604020202020204" pitchFamily="34" charset="0"/>
              <a:cs typeface="Arial" panose="020B0604020202020204" pitchFamily="34" charset="0"/>
            </a:endParaRPr>
          </a:p>
          <a:p>
            <a:r>
              <a:rPr lang="en-AU" sz="1200" b="1" i="0">
                <a:solidFill>
                  <a:srgbClr val="000000"/>
                </a:solidFill>
                <a:effectLst/>
                <a:latin typeface="Arial" panose="020B0604020202020204" pitchFamily="34" charset="0"/>
                <a:cs typeface="Arial" panose="020B0604020202020204" pitchFamily="34" charset="0"/>
              </a:rPr>
              <a:t>Set the ‘A’ level </a:t>
            </a:r>
            <a:r>
              <a:rPr lang="en-AU" sz="1200" b="0" i="0">
                <a:solidFill>
                  <a:srgbClr val="000000"/>
                </a:solidFill>
                <a:effectLst/>
                <a:latin typeface="Arial" panose="020B0604020202020204" pitchFamily="34" charset="0"/>
                <a:cs typeface="Arial" panose="020B0604020202020204" pitchFamily="34" charset="0"/>
              </a:rPr>
              <a:t>– what should achievement look like when the outcome is fully realised?</a:t>
            </a:r>
          </a:p>
          <a:p>
            <a:endParaRPr lang="en-AU" sz="1200" b="0" i="0">
              <a:solidFill>
                <a:srgbClr val="000000"/>
              </a:solidFill>
              <a:effectLst/>
              <a:latin typeface="Arial" panose="020B0604020202020204" pitchFamily="34" charset="0"/>
              <a:cs typeface="Arial" panose="020B0604020202020204" pitchFamily="34" charset="0"/>
            </a:endParaRPr>
          </a:p>
          <a:p>
            <a:r>
              <a:rPr lang="en-AU" sz="1200" b="1" i="0">
                <a:solidFill>
                  <a:srgbClr val="000000"/>
                </a:solidFill>
                <a:effectLst/>
                <a:latin typeface="Arial" panose="020B0604020202020204" pitchFamily="34" charset="0"/>
                <a:cs typeface="Arial" panose="020B0604020202020204" pitchFamily="34" charset="0"/>
              </a:rPr>
              <a:t>Progress the achievement</a:t>
            </a:r>
            <a:r>
              <a:rPr lang="en-AU" sz="1200" b="0" i="0">
                <a:solidFill>
                  <a:srgbClr val="000000"/>
                </a:solidFill>
                <a:effectLst/>
                <a:latin typeface="Arial" panose="020B0604020202020204" pitchFamily="34" charset="0"/>
                <a:cs typeface="Arial" panose="020B0604020202020204" pitchFamily="34" charset="0"/>
              </a:rPr>
              <a:t> make each step achievable from the one before (see classroom application) Each description need only cover what a student has to do at that level and not cover what they should do next. For students to understand what they should do next they would read the proceeding level. This means that the difference between the levels needs to be achievable from the level before.</a:t>
            </a:r>
          </a:p>
          <a:p>
            <a:endParaRPr lang="en-AU" sz="1200" b="0" i="0">
              <a:solidFill>
                <a:srgbClr val="000000"/>
              </a:solidFill>
              <a:effectLs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solidFill>
                  <a:schemeClr val="accent1"/>
                </a:solidFill>
                <a:latin typeface="Arial" panose="020B0604020202020204" pitchFamily="34" charset="0"/>
                <a:cs typeface="Arial" panose="020B0604020202020204" pitchFamily="34" charset="0"/>
              </a:rPr>
              <a:t>Describe what the student will do, say or create</a:t>
            </a:r>
            <a:r>
              <a:rPr lang="en-AU" sz="1200">
                <a:solidFill>
                  <a:schemeClr val="accent1"/>
                </a:solidFill>
                <a:latin typeface="Arial" panose="020B0604020202020204" pitchFamily="34" charset="0"/>
                <a:cs typeface="Arial" panose="020B0604020202020204" pitchFamily="34" charset="0"/>
              </a:rPr>
              <a:t>. Rather than describing the level of achievement, specify what the student will demonstrate.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solidFill>
                <a:schemeClr val="accent1"/>
              </a:solidFill>
              <a:latin typeface="Arial" panose="020B0604020202020204" pitchFamily="34" charset="0"/>
              <a:cs typeface="Arial" panose="020B0604020202020204" pitchFamily="34" charset="0"/>
            </a:endParaRPr>
          </a:p>
          <a:p>
            <a:pPr>
              <a:defRPr/>
            </a:pPr>
            <a:r>
              <a:rPr lang="en-AU" sz="1200" b="1">
                <a:solidFill>
                  <a:schemeClr val="accent1"/>
                </a:solidFill>
                <a:latin typeface="Arial" panose="020B0604020202020204" pitchFamily="34" charset="0"/>
                <a:cs typeface="Arial" panose="020B0604020202020204" pitchFamily="34" charset="0"/>
              </a:rPr>
              <a:t>Eliminate subjective language </a:t>
            </a:r>
            <a:r>
              <a:rPr lang="en-AU" sz="1200">
                <a:solidFill>
                  <a:schemeClr val="accent1"/>
                </a:solidFill>
                <a:latin typeface="Arial" panose="020B0604020202020204" pitchFamily="34" charset="0"/>
                <a:cs typeface="Arial" panose="020B0604020202020204" pitchFamily="34" charset="0"/>
              </a:rPr>
              <a:t>such as good, solid, clear, extensive etc as they invite a range of interpretations, and therefor inconsistency. </a:t>
            </a:r>
          </a:p>
          <a:p>
            <a:endParaRPr lang="en-AU" sz="1200" b="0" i="0">
              <a:solidFill>
                <a:srgbClr val="000000"/>
              </a:solidFill>
              <a:effectLst/>
              <a:latin typeface="Arial" panose="020B0604020202020204" pitchFamily="34" charset="0"/>
              <a:cs typeface="Arial" panose="020B0604020202020204" pitchFamily="34" charset="0"/>
            </a:endParaRPr>
          </a:p>
          <a:p>
            <a:r>
              <a:rPr lang="en-AU" sz="1200" b="1" i="0">
                <a:solidFill>
                  <a:srgbClr val="000000"/>
                </a:solidFill>
                <a:effectLst/>
                <a:latin typeface="Arial" panose="020B0604020202020204" pitchFamily="34" charset="0"/>
                <a:cs typeface="Arial" panose="020B0604020202020204" pitchFamily="34" charset="0"/>
              </a:rPr>
              <a:t>Further resources:</a:t>
            </a:r>
          </a:p>
          <a:p>
            <a:r>
              <a:rPr lang="en-AU" sz="1200" b="0" i="0">
                <a:solidFill>
                  <a:srgbClr val="000000"/>
                </a:solidFill>
                <a:effectLst/>
                <a:latin typeface="Arial" panose="020B0604020202020204" pitchFamily="34" charset="0"/>
                <a:cs typeface="Arial" panose="020B0604020202020204" pitchFamily="34" charset="0"/>
              </a:rPr>
              <a:t>Developmental rubric technique guide available on https://education.nsw.gov.au/teaching-and-learning/curriculum/explicit-teaching/explicit-teaching-strategies/sharing-success-criteria </a:t>
            </a:r>
          </a:p>
          <a:p>
            <a:endParaRPr lang="en-AU" sz="1200" b="0" i="0">
              <a:solidFill>
                <a:srgbClr val="000000"/>
              </a:solidFill>
              <a:effectLst/>
              <a:latin typeface="Arial" panose="020B0604020202020204" pitchFamily="34" charset="0"/>
              <a:cs typeface="Arial" panose="020B0604020202020204" pitchFamily="34" charset="0"/>
            </a:endParaRPr>
          </a:p>
          <a:p>
            <a:pPr algn="l" rtl="0" fontAlgn="base"/>
            <a:r>
              <a:rPr lang="en-AU" sz="1200" b="1" i="0">
                <a:solidFill>
                  <a:srgbClr val="000000"/>
                </a:solidFill>
                <a:effectLst/>
                <a:latin typeface="Arial" panose="020B0604020202020204" pitchFamily="34" charset="0"/>
                <a:cs typeface="Arial" panose="020B0604020202020204" pitchFamily="34" charset="0"/>
              </a:rPr>
              <a:t>References: </a:t>
            </a:r>
          </a:p>
          <a:p>
            <a:pPr algn="l" rtl="0" fontAlgn="base"/>
            <a:r>
              <a:rPr lang="en-AU" sz="1200" b="0" i="0">
                <a:solidFill>
                  <a:srgbClr val="000000"/>
                </a:solidFill>
                <a:effectLst/>
                <a:latin typeface="Arial" panose="020B0604020202020204" pitchFamily="34" charset="0"/>
                <a:cs typeface="Arial" panose="020B0604020202020204" pitchFamily="34" charset="0"/>
              </a:rPr>
              <a:t>Griffin P (2018) </a:t>
            </a:r>
            <a:r>
              <a:rPr lang="en-AU" sz="1200" b="0" i="1">
                <a:solidFill>
                  <a:srgbClr val="000000"/>
                </a:solidFill>
                <a:effectLst/>
                <a:latin typeface="Arial" panose="020B0604020202020204" pitchFamily="34" charset="0"/>
                <a:cs typeface="Arial" panose="020B0604020202020204" pitchFamily="34" charset="0"/>
              </a:rPr>
              <a:t>Assessment for teaching</a:t>
            </a:r>
            <a:r>
              <a:rPr lang="en-AU" sz="1200" b="0" i="0">
                <a:solidFill>
                  <a:srgbClr val="000000"/>
                </a:solidFill>
                <a:effectLst/>
                <a:latin typeface="Arial" panose="020B0604020202020204" pitchFamily="34" charset="0"/>
                <a:cs typeface="Arial" panose="020B0604020202020204" pitchFamily="34" charset="0"/>
              </a:rPr>
              <a:t>, Cambridge University Press.  </a:t>
            </a:r>
          </a:p>
          <a:p>
            <a:endParaRPr lang="en-AU" sz="1800" b="0" i="0">
              <a:solidFill>
                <a:srgbClr val="000000"/>
              </a:solidFill>
              <a:effectLst/>
              <a:latin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56</a:t>
            </a:fld>
            <a:endParaRPr lang="en-AU"/>
          </a:p>
        </p:txBody>
      </p:sp>
    </p:spTree>
    <p:extLst>
      <p:ext uri="{BB962C8B-B14F-4D97-AF65-F5344CB8AC3E}">
        <p14:creationId xmlns:p14="http://schemas.microsoft.com/office/powerpoint/2010/main" val="12785981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57</a:t>
            </a:fld>
            <a:endParaRPr lang="en-AU"/>
          </a:p>
        </p:txBody>
      </p:sp>
    </p:spTree>
    <p:extLst>
      <p:ext uri="{BB962C8B-B14F-4D97-AF65-F5344CB8AC3E}">
        <p14:creationId xmlns:p14="http://schemas.microsoft.com/office/powerpoint/2010/main" val="28342453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 whole school approach</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p>
          <a:p>
            <a:r>
              <a:rPr lang="en-AU" sz="1200" b="0">
                <a:latin typeface="Arial" panose="020B0604020202020204" pitchFamily="34" charset="0"/>
                <a:cs typeface="Arial" panose="020B0604020202020204" pitchFamily="34" charset="0"/>
              </a:rPr>
              <a:t>What is a whole-school approach? It is ideal to have a number of whole school teaching routines that teachers can choose from to implement for the right purpose at the right time.</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For example: the teacher plans the learning intention and success criteria as part of planning their lesson. They use the school’s agreed approach and procedure to use these explicit teaching strategies.</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b="0">
                <a:latin typeface="Arial" panose="020B0604020202020204" pitchFamily="34" charset="0"/>
                <a:cs typeface="Arial" panose="020B0604020202020204" pitchFamily="34" charset="0"/>
              </a:rPr>
              <a:t>What it’s not, we aren’t just doing one teaching routine every time. And we want to avoid teachers using different teaching routines for the same thing. </a:t>
            </a:r>
          </a:p>
          <a:p>
            <a:endParaRPr lang="en-AU" sz="1200" b="0">
              <a:latin typeface="Arial" panose="020B0604020202020204" pitchFamily="34" charset="0"/>
              <a:cs typeface="Arial" panose="020B0604020202020204" pitchFamily="34" charset="0"/>
            </a:endParaRPr>
          </a:p>
          <a:p>
            <a:r>
              <a:rPr lang="en-AU" sz="1200" b="0">
                <a:latin typeface="Arial" panose="020B0604020202020204" pitchFamily="34" charset="0"/>
                <a:cs typeface="Arial" panose="020B0604020202020204" pitchFamily="34" charset="0"/>
              </a:rPr>
              <a:t>So in this session your group will come up with a whole school teaching routine for learning intentions and success criteria.</a:t>
            </a:r>
          </a:p>
        </p:txBody>
      </p:sp>
      <p:sp>
        <p:nvSpPr>
          <p:cNvPr id="4" name="Slide Number Placeholder 3"/>
          <p:cNvSpPr>
            <a:spLocks noGrp="1"/>
          </p:cNvSpPr>
          <p:nvPr>
            <p:ph type="sldNum" sz="quarter" idx="5"/>
          </p:nvPr>
        </p:nvSpPr>
        <p:spPr/>
        <p:txBody>
          <a:bodyPr/>
          <a:lstStyle/>
          <a:p>
            <a:fld id="{B07158C4-A119-4B78-9DE8-A50001BC31DC}" type="slidenum">
              <a:rPr lang="en-AU" smtClean="0"/>
              <a:pPr/>
              <a:t>58</a:t>
            </a:fld>
            <a:endParaRPr lang="en-AU"/>
          </a:p>
        </p:txBody>
      </p:sp>
    </p:spTree>
    <p:extLst>
      <p:ext uri="{BB962C8B-B14F-4D97-AF65-F5344CB8AC3E}">
        <p14:creationId xmlns:p14="http://schemas.microsoft.com/office/powerpoint/2010/main" val="2844672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Activity – develop possible whole school routines for learning intentions and success criteria</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Note to presenter: </a:t>
            </a:r>
            <a:r>
              <a:rPr lang="en-US" sz="1200">
                <a:latin typeface="Arial" panose="020B0604020202020204" pitchFamily="34" charset="0"/>
                <a:cs typeface="Arial" panose="020B0604020202020204" pitchFamily="34" charset="0"/>
              </a:rPr>
              <a:t>consideration needs to be given as to how a routine is created, for example, in small groups, cross-stage or cross-faculty, etc. If working with a larger staff group, form smaller groups.</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r>
              <a:rPr lang="en-AU" sz="1200">
                <a:latin typeface="Arial" panose="020B0604020202020204" pitchFamily="34" charset="0"/>
                <a:cs typeface="Arial" panose="020B0604020202020204" pitchFamily="34" charset="0"/>
              </a:rPr>
              <a:t> </a:t>
            </a:r>
            <a:endParaRPr lang="en-US"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0">
                <a:latin typeface="Arial" panose="020B0604020202020204" pitchFamily="34" charset="0"/>
                <a:cs typeface="Arial" panose="020B0604020202020204" pitchFamily="34" charset="0"/>
              </a:rPr>
              <a:t>Today we will be doing an activity in groups to develop possible </a:t>
            </a:r>
            <a:r>
              <a:rPr lang="en-US" sz="1200">
                <a:latin typeface="Arial" panose="020B0604020202020204" pitchFamily="34" charset="0"/>
                <a:cs typeface="Arial" panose="020B0604020202020204" pitchFamily="34" charset="0"/>
              </a:rPr>
              <a:t>whole-school routines for learning intentions and success criteria</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r>
              <a:rPr lang="en-US" sz="1200">
                <a:latin typeface="Arial" panose="020B0604020202020204" pitchFamily="34" charset="0"/>
                <a:cs typeface="Arial" panose="020B0604020202020204" pitchFamily="34" charset="0"/>
              </a:rPr>
              <a:t>In your groups, draft a consensus on a LI and SC routine that aligns with effective teaching practices. Remember, this should be a routine that can be applied across the school.</a:t>
            </a:r>
          </a:p>
          <a:p>
            <a:r>
              <a:rPr lang="en-US" sz="1200">
                <a:latin typeface="Arial" panose="020B0604020202020204" pitchFamily="34" charset="0"/>
                <a:cs typeface="Arial" panose="020B0604020202020204" pitchFamily="34" charset="0"/>
              </a:rPr>
              <a:t>After drafting, the group leader will model the routine using the routine for feedback. This step is crucial as it allows the group to reflect on and refine the process based on the feedback prompts provided.</a:t>
            </a:r>
          </a:p>
          <a:p>
            <a:r>
              <a:rPr lang="en-US" sz="1200">
                <a:latin typeface="Arial" panose="020B0604020202020204" pitchFamily="34" charset="0"/>
                <a:cs typeface="Arial" panose="020B0604020202020204" pitchFamily="34" charset="0"/>
              </a:rPr>
              <a:t>Once refined, we’ll come back together and share these routines as a whole. </a:t>
            </a:r>
            <a:r>
              <a:rPr lang="en-US" sz="1200" b="1">
                <a:latin typeface="Arial" panose="020B0604020202020204" pitchFamily="34" charset="0"/>
                <a:cs typeface="Arial" panose="020B0604020202020204" pitchFamily="34" charset="0"/>
              </a:rPr>
              <a:t>The goal is to adopt a cohesive approach that supports all teachers and ensures students feel confident in participating and engaging with the content.</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Example routine:</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sz="1200">
                <a:latin typeface="Arial" panose="020B0604020202020204" pitchFamily="34" charset="0"/>
                <a:cs typeface="Arial" panose="020B0604020202020204" pitchFamily="34" charset="0"/>
              </a:rPr>
              <a:t>Create a routine around how to display the learning intention and success criteria in the classroom.</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sz="1200">
                <a:latin typeface="Arial" panose="020B0604020202020204" pitchFamily="34" charset="0"/>
                <a:cs typeface="Arial" panose="020B0604020202020204" pitchFamily="34" charset="0"/>
              </a:rPr>
              <a:t>Create a routine around how to introduce a learning intention and success criteria to students.</a:t>
            </a:r>
          </a:p>
          <a:p>
            <a:pPr marL="342900" marR="0" lvl="0" indent="-342900" algn="l" defTabSz="1219170" rtl="0" eaLnBrk="1" fontAlgn="auto" latinLnBrk="0" hangingPunct="1">
              <a:lnSpc>
                <a:spcPct val="100000"/>
              </a:lnSpc>
              <a:spcBef>
                <a:spcPts val="0"/>
              </a:spcBef>
              <a:spcAft>
                <a:spcPts val="0"/>
              </a:spcAft>
              <a:buClrTx/>
              <a:buSzTx/>
              <a:buFontTx/>
              <a:buAutoNum type="arabicPeriod"/>
              <a:tabLst/>
              <a:defRPr/>
            </a:pPr>
            <a:r>
              <a:rPr lang="en-US" sz="1200">
                <a:latin typeface="Arial" panose="020B0604020202020204" pitchFamily="34" charset="0"/>
                <a:cs typeface="Arial" panose="020B0604020202020204" pitchFamily="34" charset="0"/>
              </a:rPr>
              <a:t>Create a routine around how to refer back to learning intentions and success criteria with students.</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59</a:t>
            </a:fld>
            <a:endParaRPr lang="en-AU"/>
          </a:p>
        </p:txBody>
      </p:sp>
    </p:spTree>
    <p:extLst>
      <p:ext uri="{BB962C8B-B14F-4D97-AF65-F5344CB8AC3E}">
        <p14:creationId xmlns:p14="http://schemas.microsoft.com/office/powerpoint/2010/main" val="3606060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highlight where this module fits with other current and future modules and technique guides.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[00:30]</a:t>
            </a:r>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p>
          <a:p>
            <a:r>
              <a:rPr lang="en-AU" sz="1200">
                <a:latin typeface="Arial" panose="020B0604020202020204" pitchFamily="34" charset="0"/>
                <a:cs typeface="Arial" panose="020B0604020202020204" pitchFamily="34" charset="0"/>
              </a:rPr>
              <a:t>Due to the connectedness of learning intentions and success criteria, this module will take you through both explicit teaching strategies. It will explain and demonstrate some techniques to support effective implementation including:</a:t>
            </a:r>
          </a:p>
          <a:p>
            <a:pPr marL="285750" indent="-285750">
              <a:buFont typeface="Arial"/>
              <a:buChar char="•"/>
            </a:pPr>
            <a:r>
              <a:rPr lang="en-AU" sz="1200">
                <a:latin typeface="Arial" panose="020B0604020202020204" pitchFamily="34" charset="0"/>
                <a:cs typeface="Arial" panose="020B0604020202020204" pitchFamily="34" charset="0"/>
              </a:rPr>
              <a:t>syllabus-aligned learning intentions</a:t>
            </a:r>
          </a:p>
          <a:p>
            <a:pPr marL="285750" indent="-285750">
              <a:buFont typeface="Arial"/>
              <a:buChar char="•"/>
            </a:pPr>
            <a:r>
              <a:rPr lang="en-AU" sz="1200">
                <a:latin typeface="Arial" panose="020B0604020202020204" pitchFamily="34" charset="0"/>
                <a:cs typeface="Arial" panose="020B0604020202020204" pitchFamily="34" charset="0"/>
              </a:rPr>
              <a:t>building understanding of success criteria and</a:t>
            </a:r>
          </a:p>
          <a:p>
            <a:pPr marL="285750" indent="-285750">
              <a:buFont typeface="Arial"/>
              <a:buChar char="•"/>
            </a:pPr>
            <a:r>
              <a:rPr lang="en-AU" sz="1200">
                <a:latin typeface="Arial" panose="020B0604020202020204" pitchFamily="34" charset="0"/>
                <a:cs typeface="Arial" panose="020B0604020202020204" pitchFamily="34" charset="0"/>
              </a:rPr>
              <a:t>developmental rubrics.</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a:t>
            </a:r>
          </a:p>
          <a:p>
            <a:r>
              <a:rPr lang="en-AU" sz="1200" b="0">
                <a:latin typeface="Arial" panose="020B0604020202020204" pitchFamily="34" charset="0"/>
                <a:cs typeface="Arial" panose="020B0604020202020204" pitchFamily="34" charset="0"/>
              </a:rPr>
              <a:t>Technique guides are available to supplement this presentation. For the activity on slide 23, it is expected that teachers have seen and read the guides. </a:t>
            </a:r>
          </a:p>
          <a:p>
            <a:r>
              <a:rPr lang="en-AU" sz="1200" b="0">
                <a:latin typeface="Arial" panose="020B0604020202020204" pitchFamily="34" charset="0"/>
                <a:cs typeface="Arial" panose="020B0604020202020204" pitchFamily="34" charset="0"/>
              </a:rPr>
              <a:t>These technique guides can be found:</a:t>
            </a:r>
          </a:p>
          <a:p>
            <a:endParaRPr lang="en-AU" sz="1200" b="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b="1">
                <a:latin typeface="Arial" panose="020B0604020202020204" pitchFamily="34" charset="0"/>
                <a:cs typeface="Arial" panose="020B0604020202020204" pitchFamily="34" charset="0"/>
              </a:rPr>
              <a:t>Sharing learning intentions resources:</a:t>
            </a:r>
          </a:p>
          <a:p>
            <a:pPr marL="0" indent="0">
              <a:buFont typeface="Arial" panose="020B0604020202020204" pitchFamily="34" charset="0"/>
              <a:buNone/>
            </a:pPr>
            <a:r>
              <a:rPr lang="en-AU" sz="1200" b="0">
                <a:latin typeface="Arial" panose="020B0604020202020204" pitchFamily="34" charset="0"/>
                <a:cs typeface="Arial" panose="020B0604020202020204" pitchFamily="34" charset="0"/>
              </a:rPr>
              <a:t>https://education.nsw.gov.au/teaching-and-learning/curriculum/explicit-teaching/explicit-teaching-strategies/sharing-learning-intentions</a:t>
            </a:r>
          </a:p>
          <a:p>
            <a:pPr marL="285750" indent="-285750">
              <a:buFont typeface="Arial" panose="020B0604020202020204" pitchFamily="34" charset="0"/>
              <a:buChar char="•"/>
            </a:pPr>
            <a:endParaRPr lang="en-AU" sz="1200" b="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AU" sz="1200" b="1">
                <a:latin typeface="Arial" panose="020B0604020202020204" pitchFamily="34" charset="0"/>
                <a:cs typeface="Arial" panose="020B0604020202020204" pitchFamily="34" charset="0"/>
              </a:rPr>
              <a:t>Sharing success criteria resources:</a:t>
            </a:r>
          </a:p>
          <a:p>
            <a:r>
              <a:rPr lang="en-AU" sz="1200" b="0">
                <a:latin typeface="Arial" panose="020B0604020202020204" pitchFamily="34" charset="0"/>
                <a:cs typeface="Arial" panose="020B0604020202020204" pitchFamily="34" charset="0"/>
              </a:rPr>
              <a:t>https://education.nsw.gov.au/teaching-and-learning/curriculum/explicit-teaching/explicit-teaching-strategies/sharing-success-criteria</a:t>
            </a: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8153887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explain the process of rehearsing</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[01:10]</a:t>
            </a:r>
            <a:endParaRPr lang="en-US"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Planning, rehearsing and getting feedback are crucial when we are working to develop techniques for implementing strategies. When we say rehearse, we mean: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plan the lessons, models, think-</a:t>
            </a:r>
            <a:r>
              <a:rPr lang="en-AU" sz="1200" err="1">
                <a:latin typeface="Arial" panose="020B0604020202020204" pitchFamily="34" charset="0"/>
                <a:cs typeface="Arial" panose="020B0604020202020204" pitchFamily="34" charset="0"/>
              </a:rPr>
              <a:t>alouds</a:t>
            </a:r>
            <a:r>
              <a:rPr lang="en-AU" sz="1200">
                <a:latin typeface="Arial" panose="020B0604020202020204" pitchFamily="34" charset="0"/>
                <a:cs typeface="Arial" panose="020B0604020202020204" pitchFamily="34" charset="0"/>
              </a:rPr>
              <a:t>, worked examples and/ or activities</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deliver the instruction as if doing it in class.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Then partners can</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provide feedback - What may need to be added, changed, enhanced or deleted?</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a:t>
            </a:r>
            <a:r>
              <a:rPr lang="en-AU" sz="1200">
                <a:latin typeface="Arial" panose="020B0604020202020204" pitchFamily="34" charset="0"/>
                <a:cs typeface="Arial" panose="020B0604020202020204" pitchFamily="34" charset="0"/>
              </a:rPr>
              <a:t>: it is advisable to prepare school leaders beforehand if modelling and rehearsing are not yet established practices in the school.</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 on this research:</a:t>
            </a:r>
            <a:endParaRPr lang="en-AU" sz="1200">
              <a:latin typeface="Arial" panose="020B0604020202020204" pitchFamily="34" charset="0"/>
              <a:cs typeface="Arial" panose="020B0604020202020204" pitchFamily="34" charset="0"/>
            </a:endParaRPr>
          </a:p>
          <a:p>
            <a:pPr defTabSz="609585"/>
            <a:r>
              <a:rPr lang="en-AU" sz="1200">
                <a:latin typeface="Arial" panose="020B0604020202020204" pitchFamily="34" charset="0"/>
                <a:cs typeface="Arial" panose="020B0604020202020204" pitchFamily="34" charset="0"/>
              </a:rPr>
              <a:t>AERO (Australian Education Research Organisation) (2023a)</a:t>
            </a:r>
            <a:r>
              <a:rPr lang="en-AU" sz="1200">
                <a:solidFill>
                  <a:schemeClr val="accent2"/>
                </a:solidFill>
                <a:latin typeface="Arial" panose="020B0604020202020204" pitchFamily="34" charset="0"/>
                <a:cs typeface="Arial" panose="020B0604020202020204" pitchFamily="34" charset="0"/>
              </a:rPr>
              <a:t> </a:t>
            </a:r>
            <a:r>
              <a:rPr lang="en-AU" sz="1200" i="1">
                <a:solidFill>
                  <a:schemeClr val="accent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Gaining all students’ attention</a:t>
            </a:r>
            <a:r>
              <a:rPr lang="en-AU" sz="1200" i="1">
                <a:latin typeface="Arial" panose="020B0604020202020204" pitchFamily="34" charset="0"/>
                <a:cs typeface="Arial" panose="020B0604020202020204" pitchFamily="34" charset="0"/>
              </a:rPr>
              <a:t>, </a:t>
            </a:r>
            <a:r>
              <a:rPr lang="en-AU" sz="1200">
                <a:latin typeface="Arial" panose="020B0604020202020204" pitchFamily="34" charset="0"/>
                <a:cs typeface="Arial" panose="020B0604020202020204" pitchFamily="34" charset="0"/>
              </a:rPr>
              <a:t>AERO.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Evidence for Learning (2022) </a:t>
            </a:r>
            <a:r>
              <a:rPr lang="en-AU" sz="1200" i="1" u="sng">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Effective professional development</a:t>
            </a:r>
            <a:r>
              <a:rPr lang="en-AU" sz="1200" i="1">
                <a:latin typeface="Arial" panose="020B0604020202020204" pitchFamily="34" charset="0"/>
                <a:cs typeface="Arial" panose="020B0604020202020204" pitchFamily="34" charset="0"/>
              </a:rPr>
              <a:t>, </a:t>
            </a:r>
            <a:r>
              <a:rPr lang="en-AU" sz="1200">
                <a:latin typeface="Arial" panose="020B0604020202020204" pitchFamily="34" charset="0"/>
                <a:cs typeface="Arial" panose="020B0604020202020204" pitchFamily="34" charset="0"/>
              </a:rPr>
              <a:t>Evidence for Learning.</a:t>
            </a: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Sims S, Fletcher-Wood H, O’Mara-Eves A, Cottingham S, Stansfield C, Van </a:t>
            </a:r>
            <a:r>
              <a:rPr lang="en-AU" sz="1200" err="1">
                <a:effectLst/>
                <a:latin typeface="Arial" panose="020B0604020202020204" pitchFamily="34" charset="0"/>
                <a:ea typeface="Aptos" panose="020B0004020202020204" pitchFamily="34" charset="0"/>
                <a:cs typeface="Arial" panose="020B0604020202020204" pitchFamily="34" charset="0"/>
              </a:rPr>
              <a:t>Herwegen</a:t>
            </a:r>
            <a:r>
              <a:rPr lang="en-AU" sz="1200">
                <a:effectLst/>
                <a:latin typeface="Arial" panose="020B0604020202020204" pitchFamily="34" charset="0"/>
                <a:ea typeface="Aptos" panose="020B0004020202020204" pitchFamily="34" charset="0"/>
                <a:cs typeface="Arial" panose="020B0604020202020204" pitchFamily="34" charset="0"/>
              </a:rPr>
              <a:t> J and Anders J (2021) </a:t>
            </a:r>
            <a:r>
              <a:rPr lang="en-AU" sz="1200" i="1" u="none">
                <a:solidFill>
                  <a:schemeClr val="tx1"/>
                </a:solidFill>
                <a:effectLst/>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What are the characteristics of teacher professional development that increase pupil achievement? A systematic review and meta-analysis</a:t>
            </a:r>
            <a:r>
              <a:rPr lang="en-AU" sz="1200" i="1">
                <a:effectLst/>
                <a:latin typeface="Arial" panose="020B0604020202020204" pitchFamily="34" charset="0"/>
                <a:ea typeface="Aptos" panose="020B0004020202020204" pitchFamily="34" charset="0"/>
                <a:cs typeface="Arial" panose="020B0604020202020204" pitchFamily="34" charset="0"/>
              </a:rPr>
              <a:t>,</a:t>
            </a:r>
            <a:r>
              <a:rPr lang="en-AU" sz="1200">
                <a:effectLst/>
                <a:latin typeface="Arial" panose="020B0604020202020204" pitchFamily="34" charset="0"/>
                <a:ea typeface="Aptos" panose="020B0004020202020204" pitchFamily="34" charset="0"/>
                <a:cs typeface="Arial" panose="020B0604020202020204" pitchFamily="34" charset="0"/>
              </a:rPr>
              <a:t> Education Endowment Foundation. </a:t>
            </a: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60</a:t>
            </a:fld>
            <a:endParaRPr lang="en-AU"/>
          </a:p>
        </p:txBody>
      </p:sp>
    </p:spTree>
    <p:extLst>
      <p:ext uri="{BB962C8B-B14F-4D97-AF65-F5344CB8AC3E}">
        <p14:creationId xmlns:p14="http://schemas.microsoft.com/office/powerpoint/2010/main" val="39612838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give the steps and feedback prompts for the activity</a:t>
            </a:r>
          </a:p>
          <a:p>
            <a:r>
              <a:rPr lang="en-AU" sz="1200" b="1">
                <a:latin typeface="Arial" panose="020B0604020202020204" pitchFamily="34" charset="0"/>
                <a:cs typeface="Arial" panose="020B0604020202020204" pitchFamily="34" charset="0"/>
              </a:rPr>
              <a:t>[01:00]</a:t>
            </a: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p>
          <a:p>
            <a:r>
              <a:rPr lang="en-AU" sz="1200">
                <a:latin typeface="Arial" panose="020B0604020202020204" pitchFamily="34" charset="0"/>
                <a:cs typeface="Arial" panose="020B0604020202020204" pitchFamily="34" charset="0"/>
              </a:rPr>
              <a:t>Take a minute to go through the rehearsal steps and the prompts for feedback.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If you are giving feedback, we have provided a list of prompts for you to think about how the routine could be refined.</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 </a:t>
            </a:r>
            <a:r>
              <a:rPr lang="en-AU" sz="1200">
                <a:latin typeface="Arial" panose="020B0604020202020204" pitchFamily="34" charset="0"/>
                <a:cs typeface="Arial" panose="020B0604020202020204" pitchFamily="34" charset="0"/>
              </a:rPr>
              <a:t>this slide and the activity slide could be provided to the groups as handouts.</a:t>
            </a:r>
          </a:p>
          <a:p>
            <a:endParaRPr lang="en-AU" sz="120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61</a:t>
            </a:fld>
            <a:endParaRPr lang="en-AU"/>
          </a:p>
        </p:txBody>
      </p:sp>
    </p:spTree>
    <p:extLst>
      <p:ext uri="{BB962C8B-B14F-4D97-AF65-F5344CB8AC3E}">
        <p14:creationId xmlns:p14="http://schemas.microsoft.com/office/powerpoint/2010/main" val="35469646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Note to presenter: </a:t>
            </a:r>
            <a:r>
              <a:rPr lang="en-AU" sz="1200">
                <a:latin typeface="Arial" panose="020B0604020202020204" pitchFamily="34" charset="0"/>
                <a:cs typeface="Arial" panose="020B0604020202020204" pitchFamily="34" charset="0"/>
              </a:rPr>
              <a:t>Select a technique to focus on with a cycle of planning, rehearsing and developing routines. This will support developing sustainable routines in the school.</a:t>
            </a:r>
            <a:endParaRPr lang="en-US"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62</a:t>
            </a:fld>
            <a:endParaRPr lang="en-AU"/>
          </a:p>
        </p:txBody>
      </p:sp>
    </p:spTree>
    <p:extLst>
      <p:ext uri="{BB962C8B-B14F-4D97-AF65-F5344CB8AC3E}">
        <p14:creationId xmlns:p14="http://schemas.microsoft.com/office/powerpoint/2010/main" val="12105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63</a:t>
            </a:fld>
            <a:endParaRPr lang="en-AU"/>
          </a:p>
        </p:txBody>
      </p:sp>
    </p:spTree>
    <p:extLst>
      <p:ext uri="{BB962C8B-B14F-4D97-AF65-F5344CB8AC3E}">
        <p14:creationId xmlns:p14="http://schemas.microsoft.com/office/powerpoint/2010/main" val="374404550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of slide: Purpose and outcome of Part C</a:t>
            </a:r>
          </a:p>
          <a:p>
            <a:r>
              <a:rPr lang="en-AU" sz="1200" b="1">
                <a:latin typeface="Arial" panose="020B0604020202020204" pitchFamily="34" charset="0"/>
                <a:cs typeface="Arial" panose="020B0604020202020204" pitchFamily="34" charset="0"/>
              </a:rPr>
              <a:t>Speakers notes:</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[00:20]</a:t>
            </a:r>
          </a:p>
          <a:p>
            <a:endParaRPr lang="en-AU" sz="1200" b="1">
              <a:latin typeface="Arial" panose="020B0604020202020204" pitchFamily="34" charset="0"/>
              <a:cs typeface="Arial" panose="020B0604020202020204" pitchFamily="34" charset="0"/>
            </a:endParaRPr>
          </a:p>
          <a:p>
            <a:pPr marL="0" indent="0">
              <a:buFont typeface="Arial"/>
              <a:buNone/>
            </a:pPr>
            <a:r>
              <a:rPr lang="en-AU" sz="1200">
                <a:latin typeface="Arial" panose="020B0604020202020204" pitchFamily="34" charset="0"/>
                <a:cs typeface="Arial" panose="020B0604020202020204" pitchFamily="34" charset="0"/>
              </a:rPr>
              <a:t>In this part, the focus is on reflection and evaluation. We will consider the early indicators of success and use this to plan for evaluation of longer-term impact. There is also a good opportunity to refine the routines we are developing as a whole school in line with what is working in classroom presently.</a:t>
            </a:r>
          </a:p>
          <a:p>
            <a:endParaRPr lang="en-AU" sz="1600" b="1">
              <a:latin typeface="Aptos"/>
            </a:endParaRPr>
          </a:p>
          <a:p>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64</a:t>
            </a:fld>
            <a:endParaRPr lang="en-AU"/>
          </a:p>
        </p:txBody>
      </p:sp>
    </p:spTree>
    <p:extLst>
      <p:ext uri="{BB962C8B-B14F-4D97-AF65-F5344CB8AC3E}">
        <p14:creationId xmlns:p14="http://schemas.microsoft.com/office/powerpoint/2010/main" val="41353157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a:latin typeface="Public Sans"/>
            </a:endParaRPr>
          </a:p>
          <a:p>
            <a:endParaRPr lang="en-AU" b="1">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65</a:t>
            </a:fld>
            <a:endParaRPr lang="en-AU"/>
          </a:p>
        </p:txBody>
      </p:sp>
    </p:spTree>
    <p:extLst>
      <p:ext uri="{BB962C8B-B14F-4D97-AF65-F5344CB8AC3E}">
        <p14:creationId xmlns:p14="http://schemas.microsoft.com/office/powerpoint/2010/main" val="10608836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Reflect on student success as an early indicator.</a:t>
            </a:r>
          </a:p>
          <a:p>
            <a:r>
              <a:rPr lang="en-AU" sz="1200" b="1">
                <a:latin typeface="Arial" panose="020B0604020202020204" pitchFamily="34" charset="0"/>
                <a:cs typeface="Arial" panose="020B0604020202020204" pitchFamily="34" charset="0"/>
              </a:rPr>
              <a:t>[02:00]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endParaRPr lang="en-AU" sz="1200">
              <a:latin typeface="Arial" panose="020B0604020202020204" pitchFamily="34" charset="0"/>
              <a:cs typeface="Arial" panose="020B0604020202020204" pitchFamily="34" charset="0"/>
            </a:endParaRPr>
          </a:p>
          <a:p>
            <a:pPr>
              <a:defRPr/>
            </a:pPr>
            <a:r>
              <a:rPr lang="en-AU" sz="1200">
                <a:latin typeface="Arial" panose="020B0604020202020204" pitchFamily="34" charset="0"/>
                <a:cs typeface="Arial" panose="020B0604020202020204" pitchFamily="34" charset="0"/>
              </a:rPr>
              <a:t>In the beginning, we looked at an example of a tool that could be used to establish a baseline for where our students are now. </a:t>
            </a:r>
            <a:endParaRPr lang="en-AU" sz="1200" u="none">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be able to refer to our early indicator observations when we evaluate our impact.</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 </a:t>
            </a:r>
            <a:r>
              <a:rPr lang="en-AU" sz="1200" b="0">
                <a:latin typeface="Arial" panose="020B0604020202020204" pitchFamily="34" charset="0"/>
                <a:cs typeface="Arial" panose="020B0604020202020204" pitchFamily="34" charset="0"/>
              </a:rPr>
              <a:t>There is an opportunity to use this data in the final session. Student engagement is not the only consideration, and schools should select a model that is right for them.</a:t>
            </a:r>
          </a:p>
          <a:p>
            <a:r>
              <a:rPr lang="en-AU" sz="1200">
                <a:latin typeface="Arial" panose="020B0604020202020204" pitchFamily="34" charset="0"/>
                <a:cs typeface="Arial" panose="020B0604020202020204" pitchFamily="34" charset="0"/>
              </a:rPr>
              <a:t>This data could be collated and compared to other “school and classroom data about growth and performance.” </a:t>
            </a:r>
          </a:p>
          <a:p>
            <a:r>
              <a:rPr lang="en-AU" sz="1200">
                <a:latin typeface="Arial" panose="020B0604020202020204" pitchFamily="34" charset="0"/>
                <a:cs typeface="Arial" panose="020B0604020202020204" pitchFamily="34" charset="0"/>
              </a:rPr>
              <a:t>For example: </a:t>
            </a:r>
          </a:p>
          <a:p>
            <a:r>
              <a:rPr lang="en-AU" sz="1200">
                <a:latin typeface="Arial" panose="020B0604020202020204" pitchFamily="34" charset="0"/>
                <a:cs typeface="Arial" panose="020B0604020202020204" pitchFamily="34" charset="0"/>
              </a:rPr>
              <a:t>NAPLAN report overview accessed through Scout</a:t>
            </a:r>
          </a:p>
          <a:p>
            <a:r>
              <a:rPr lang="en-AU" sz="1200">
                <a:latin typeface="Arial" panose="020B0604020202020204" pitchFamily="34" charset="0"/>
                <a:cs typeface="Arial" panose="020B0604020202020204" pitchFamily="34" charset="0"/>
              </a:rPr>
              <a:t>https://education.nsw.gov.au/about-us/education-data-and-research/scout/training/digital-learning-centre/naplan-report-overview</a:t>
            </a:r>
          </a:p>
          <a:p>
            <a:r>
              <a:rPr lang="en-AU" sz="1200">
                <a:latin typeface="Arial" panose="020B0604020202020204" pitchFamily="34" charset="0"/>
                <a:cs typeface="Arial" panose="020B0604020202020204" pitchFamily="34" charset="0"/>
              </a:rPr>
              <a:t>NAPLAN report overview</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Learn more about the NAPLAN reports in Scout.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https://education.nsw.gov.au/about-us/education-data-and-research/scout/scout-overview/apps-and-reports/naplan---doe/class-report#tabs0</a:t>
            </a:r>
          </a:p>
          <a:p>
            <a:r>
              <a:rPr lang="en-AU" sz="1200">
                <a:latin typeface="Arial" panose="020B0604020202020204" pitchFamily="34" charset="0"/>
                <a:cs typeface="Arial" panose="020B0604020202020204" pitchFamily="34" charset="0"/>
              </a:rPr>
              <a:t>Class report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 Class report shows the distribution of students’ scaled scores across domains and proficiency levels for NAPLAN 3, 5, 7 or 9.</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AERO (Australian Education Research Organisation) (2023b) </a:t>
            </a:r>
            <a:r>
              <a:rPr lang="en-AU" sz="1200" i="1">
                <a:latin typeface="Arial" panose="020B0604020202020204" pitchFamily="34" charset="0"/>
                <a:cs typeface="Arial" panose="020B0604020202020204" pitchFamily="34" charset="0"/>
              </a:rPr>
              <a:t>How students learn best: an overview of the evidence</a:t>
            </a:r>
            <a:r>
              <a:rPr lang="en-AU" sz="1200">
                <a:latin typeface="Arial" panose="020B0604020202020204" pitchFamily="34" charset="0"/>
                <a:cs typeface="Arial" panose="020B0604020202020204" pitchFamily="34" charset="0"/>
              </a:rPr>
              <a:t>, AERO.</a:t>
            </a:r>
          </a:p>
          <a:p>
            <a:r>
              <a:rPr lang="en-AU" sz="1200">
                <a:solidFill>
                  <a:srgbClr val="333333"/>
                </a:solidFill>
                <a:latin typeface="Arial" panose="020B0604020202020204" pitchFamily="34" charset="0"/>
                <a:cs typeface="Arial" panose="020B0604020202020204" pitchFamily="34" charset="0"/>
              </a:rPr>
              <a:t>Martin A and Evans P (2018) ‘Load Reduction Instruction: Exploring a framework that assesses explicit instruction through to independent learning’, </a:t>
            </a:r>
            <a:r>
              <a:rPr lang="en-AU" sz="1200" i="1">
                <a:solidFill>
                  <a:srgbClr val="333333"/>
                </a:solidFill>
                <a:latin typeface="Arial" panose="020B0604020202020204" pitchFamily="34" charset="0"/>
                <a:cs typeface="Arial" panose="020B0604020202020204" pitchFamily="34" charset="0"/>
              </a:rPr>
              <a:t>Teaching and Teacher Education</a:t>
            </a:r>
            <a:r>
              <a:rPr lang="en-AU" sz="1200">
                <a:solidFill>
                  <a:srgbClr val="333333"/>
                </a:solidFill>
                <a:latin typeface="Arial" panose="020B0604020202020204" pitchFamily="34" charset="0"/>
                <a:cs typeface="Arial" panose="020B0604020202020204" pitchFamily="34" charset="0"/>
              </a:rPr>
              <a:t>, 73:203-214.</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66</a:t>
            </a:fld>
            <a:endParaRPr lang="en-AU"/>
          </a:p>
        </p:txBody>
      </p:sp>
    </p:spTree>
    <p:extLst>
      <p:ext uri="{BB962C8B-B14F-4D97-AF65-F5344CB8AC3E}">
        <p14:creationId xmlns:p14="http://schemas.microsoft.com/office/powerpoint/2010/main" val="38359584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AC13F-F726-F638-92A5-5EDCD8EB9B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95EDE-5E8F-1C1F-C9A3-E7383A45AF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1A8591-76C9-9048-10F1-A4A00AE2E329}"/>
              </a:ext>
            </a:extLst>
          </p:cNvPr>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summarise what makes checking for understanding effective</a:t>
            </a:r>
          </a:p>
          <a:p>
            <a:r>
              <a:rPr lang="en-AU" sz="1200" b="1">
                <a:latin typeface="Arial" panose="020B0604020202020204" pitchFamily="34" charset="0"/>
                <a:cs typeface="Arial" panose="020B0604020202020204" pitchFamily="34" charset="0"/>
              </a:rPr>
              <a:t>[00:40]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 </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When using learning intentions and success criteria, ensure they are:</a:t>
            </a:r>
            <a:endParaRPr lang="en-AU" sz="1200" b="1">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1. planned prior to the lesson and are aligned to the syllabus</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2. displayed, explained and clarified by the teacher using student friendly language. Student understanding is checked.</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3. referred to throughout the lesson for formative assessment. They can form the basis of check for understanding questions, teacher feedback, self assessment and peer assessment.</a:t>
            </a:r>
          </a:p>
          <a:p>
            <a:pPr>
              <a:lnSpc>
                <a:spcPct val="150000"/>
              </a:lnSpc>
            </a:pPr>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4. “</a:t>
            </a:r>
            <a:r>
              <a:rPr lang="en-AU" sz="1200" i="1">
                <a:solidFill>
                  <a:schemeClr val="tx1"/>
                </a:solidFill>
                <a:latin typeface="Arial" panose="020B0604020202020204" pitchFamily="34" charset="0"/>
                <a:cs typeface="Arial" panose="020B0604020202020204" pitchFamily="34" charset="0"/>
              </a:rPr>
              <a:t>When used effectively, LISC empowers students with the knowledge of where they are going in their learning, how they are progressing and where they will go next”</a:t>
            </a:r>
            <a:r>
              <a:rPr lang="en-US" sz="1200" i="0">
                <a:solidFill>
                  <a:schemeClr val="tx1"/>
                </a:solidFill>
                <a:latin typeface="Arial" panose="020B0604020202020204" pitchFamily="34" charset="0"/>
                <a:cs typeface="Arial" panose="020B0604020202020204" pitchFamily="34" charset="0"/>
              </a:rPr>
              <a:t> </a:t>
            </a:r>
            <a:r>
              <a:rPr lang="en-AU" sz="1200" i="0" err="1">
                <a:solidFill>
                  <a:schemeClr val="tx1"/>
                </a:solidFill>
                <a:latin typeface="Arial" panose="020B0604020202020204" pitchFamily="34" charset="0"/>
                <a:cs typeface="Arial" panose="020B0604020202020204" pitchFamily="34" charset="0"/>
              </a:rPr>
              <a:t>Almarode</a:t>
            </a:r>
            <a:r>
              <a:rPr lang="en-AU" sz="1200" i="0">
                <a:solidFill>
                  <a:schemeClr val="tx1"/>
                </a:solidFill>
                <a:latin typeface="Arial" panose="020B0604020202020204" pitchFamily="34" charset="0"/>
                <a:cs typeface="Arial" panose="020B0604020202020204" pitchFamily="34" charset="0"/>
              </a:rPr>
              <a:t> and Vandas 2018:5).</a:t>
            </a:r>
          </a:p>
          <a:p>
            <a:endParaRPr lang="en-AU"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err="1">
                <a:latin typeface="Arial" panose="020B0604020202020204" pitchFamily="34" charset="0"/>
                <a:cs typeface="Arial" panose="020B0604020202020204" pitchFamily="34" charset="0"/>
              </a:rPr>
              <a:t>Almarode</a:t>
            </a:r>
            <a:r>
              <a:rPr lang="en-AU" sz="1200">
                <a:latin typeface="Arial" panose="020B0604020202020204" pitchFamily="34" charset="0"/>
                <a:cs typeface="Arial" panose="020B0604020202020204" pitchFamily="34" charset="0"/>
              </a:rPr>
              <a:t> J and Vandas KL (2018) </a:t>
            </a:r>
            <a:r>
              <a:rPr lang="en-AU" sz="1200" i="1">
                <a:latin typeface="Arial" panose="020B0604020202020204" pitchFamily="34" charset="0"/>
                <a:cs typeface="Arial" panose="020B0604020202020204" pitchFamily="34" charset="0"/>
              </a:rPr>
              <a:t>Clarity for learning: five essential practices that empower students and teachers, </a:t>
            </a:r>
            <a:r>
              <a:rPr lang="en-AU" sz="1200" i="0">
                <a:latin typeface="Arial" panose="020B0604020202020204" pitchFamily="34" charset="0"/>
                <a:cs typeface="Arial" panose="020B0604020202020204" pitchFamily="34" charset="0"/>
              </a:rPr>
              <a:t>Sage </a:t>
            </a:r>
            <a:r>
              <a:rPr lang="en-AU" sz="1200">
                <a:latin typeface="Arial" panose="020B0604020202020204" pitchFamily="34" charset="0"/>
                <a:cs typeface="Arial" panose="020B0604020202020204" pitchFamily="34" charset="0"/>
              </a:rPr>
              <a:t>Corwin.</a:t>
            </a:r>
            <a:endParaRPr lang="en-US" sz="1200">
              <a:latin typeface="Arial" panose="020B0604020202020204" pitchFamily="34" charset="0"/>
              <a:cs typeface="Arial" panose="020B0604020202020204" pitchFamily="34" charset="0"/>
            </a:endParaRPr>
          </a:p>
          <a:p>
            <a:pPr>
              <a:lnSpc>
                <a:spcPct val="116000"/>
              </a:lnSpc>
              <a:spcAft>
                <a:spcPts val="800"/>
              </a:spcAft>
              <a:defRPr/>
            </a:pPr>
            <a:r>
              <a:rPr lang="en-AU" sz="1200">
                <a:effectLst/>
                <a:latin typeface="Arial" panose="020B0604020202020204" pitchFamily="34" charset="0"/>
                <a:ea typeface="MS Mincho"/>
                <a:cs typeface="Arial" panose="020B0604020202020204" pitchFamily="34" charset="0"/>
              </a:rPr>
              <a:t>AERO (Australian Education Research Organisation) (</a:t>
            </a:r>
            <a:r>
              <a:rPr lang="en-AU" sz="1200">
                <a:latin typeface="Arial" panose="020B0604020202020204" pitchFamily="34" charset="0"/>
                <a:ea typeface="MS Mincho"/>
                <a:cs typeface="Arial" panose="020B0604020202020204" pitchFamily="34" charset="0"/>
              </a:rPr>
              <a:t>2024a</a:t>
            </a:r>
            <a:r>
              <a:rPr lang="en-AU" sz="1200">
                <a:effectLst/>
                <a:latin typeface="Arial" panose="020B0604020202020204" pitchFamily="34" charset="0"/>
                <a:ea typeface="MS Mincho"/>
                <a:cs typeface="Arial" panose="020B0604020202020204" pitchFamily="34" charset="0"/>
              </a:rPr>
              <a:t>) </a:t>
            </a:r>
            <a:r>
              <a:rPr lang="en-AU" sz="1200" i="1" u="sng">
                <a:solidFill>
                  <a:srgbClr val="467886"/>
                </a:solidFill>
                <a:effectLst/>
                <a:latin typeface="Arial" panose="020B0604020202020204" pitchFamily="34" charset="0"/>
                <a:ea typeface="MS Mincho"/>
                <a:cs typeface="Arial" panose="020B0604020202020204" pitchFamily="34" charset="0"/>
              </a:rPr>
              <a:t>Explain learning objectives</a:t>
            </a:r>
            <a:r>
              <a:rPr lang="en-AU" sz="1200">
                <a:effectLst/>
                <a:latin typeface="Arial" panose="020B0604020202020204" pitchFamily="34" charset="0"/>
                <a:ea typeface="MS Mincho"/>
                <a:cs typeface="Arial" panose="020B0604020202020204" pitchFamily="34" charset="0"/>
              </a:rPr>
              <a:t>,</a:t>
            </a:r>
            <a:r>
              <a:rPr lang="en-AU" sz="1200">
                <a:effectLst/>
                <a:latin typeface="Arial" panose="020B0604020202020204" pitchFamily="34" charset="0"/>
                <a:ea typeface="Arial" panose="020B0604020202020204" pitchFamily="34" charset="0"/>
                <a:cs typeface="Arial" panose="020B0604020202020204" pitchFamily="34" charset="0"/>
              </a:rPr>
              <a:t> </a:t>
            </a:r>
            <a:r>
              <a:rPr lang="en-AU" sz="1200">
                <a:effectLst/>
                <a:latin typeface="Arial" panose="020B0604020202020204" pitchFamily="34" charset="0"/>
                <a:ea typeface="MS Mincho"/>
                <a:cs typeface="Arial" panose="020B0604020202020204" pitchFamily="34" charset="0"/>
              </a:rPr>
              <a:t>AERO. </a:t>
            </a:r>
          </a:p>
          <a:p>
            <a:pPr marL="0" lvl="0" indent="0">
              <a:lnSpc>
                <a:spcPct val="116000"/>
              </a:lnSpc>
              <a:spcAft>
                <a:spcPts val="800"/>
              </a:spcAft>
              <a:buFont typeface="+mj-lt"/>
              <a:buNone/>
            </a:pPr>
            <a:r>
              <a:rPr lang="en-AU" sz="1200">
                <a:effectLst/>
                <a:latin typeface="Arial" panose="020B0604020202020204" pitchFamily="34" charset="0"/>
                <a:ea typeface="MS Mincho"/>
                <a:cs typeface="Arial" panose="020B0604020202020204" pitchFamily="34" charset="0"/>
              </a:rPr>
              <a:t>Clarke S (2021) </a:t>
            </a:r>
            <a:r>
              <a:rPr lang="en-AU" sz="1200" i="1">
                <a:effectLst/>
                <a:latin typeface="Arial" panose="020B0604020202020204" pitchFamily="34" charset="0"/>
                <a:ea typeface="MS Mincho"/>
                <a:cs typeface="Arial" panose="020B0604020202020204" pitchFamily="34" charset="0"/>
              </a:rPr>
              <a:t>Unlocking </a:t>
            </a:r>
            <a:r>
              <a:rPr lang="en-AU" sz="1200" i="1">
                <a:latin typeface="Arial" panose="020B0604020202020204" pitchFamily="34" charset="0"/>
                <a:ea typeface="MS Mincho"/>
                <a:cs typeface="Arial" panose="020B0604020202020204" pitchFamily="34" charset="0"/>
              </a:rPr>
              <a:t>learning</a:t>
            </a:r>
            <a:r>
              <a:rPr lang="en-AU" sz="1200" i="1">
                <a:effectLst/>
                <a:latin typeface="Arial" panose="020B0604020202020204" pitchFamily="34" charset="0"/>
                <a:ea typeface="MS Mincho"/>
                <a:cs typeface="Arial" panose="020B0604020202020204" pitchFamily="34" charset="0"/>
              </a:rPr>
              <a:t> intentions and success criteria: Shifting from product to process across the disciplines</a:t>
            </a:r>
            <a:r>
              <a:rPr lang="en-AU" sz="1200">
                <a:effectLst/>
                <a:latin typeface="Arial" panose="020B0604020202020204" pitchFamily="34" charset="0"/>
                <a:ea typeface="MS Mincho"/>
                <a:cs typeface="Arial" panose="020B0604020202020204" pitchFamily="34" charset="0"/>
              </a:rPr>
              <a:t>, SAGE Publications. </a:t>
            </a:r>
          </a:p>
          <a:p>
            <a:pPr marL="342900" lvl="0" indent="-342900">
              <a:lnSpc>
                <a:spcPct val="116000"/>
              </a:lnSpc>
              <a:spcAft>
                <a:spcPts val="800"/>
              </a:spcAft>
              <a:buFont typeface="+mj-lt"/>
              <a:buAutoNum type="arabicPeriod"/>
            </a:pPr>
            <a:endParaRPr lang="en-AU" sz="1800">
              <a:effectLst/>
              <a:latin typeface="Aptos" panose="020B0004020202020204" pitchFamily="34" charset="0"/>
              <a:ea typeface="MS Mincho" panose="02020609040205080304" pitchFamily="49" charset="-128"/>
              <a:cs typeface="Arial" panose="020B0604020202020204" pitchFamily="34" charset="0"/>
            </a:endParaRPr>
          </a:p>
          <a:p>
            <a:endParaRPr lang="en-AU"/>
          </a:p>
        </p:txBody>
      </p:sp>
      <p:sp>
        <p:nvSpPr>
          <p:cNvPr id="4" name="Slide Number Placeholder 3">
            <a:extLst>
              <a:ext uri="{FF2B5EF4-FFF2-40B4-BE49-F238E27FC236}">
                <a16:creationId xmlns:a16="http://schemas.microsoft.com/office/drawing/2014/main" id="{CA36BFD5-E41E-3D06-BBA1-4DE1D9CAC7F4}"/>
              </a:ext>
            </a:extLst>
          </p:cNvPr>
          <p:cNvSpPr>
            <a:spLocks noGrp="1"/>
          </p:cNvSpPr>
          <p:nvPr>
            <p:ph type="sldNum" sz="quarter" idx="5"/>
          </p:nvPr>
        </p:nvSpPr>
        <p:spPr/>
        <p:txBody>
          <a:bodyPr/>
          <a:lstStyle/>
          <a:p>
            <a:fld id="{B07158C4-A119-4B78-9DE8-A50001BC31DC}" type="slidenum">
              <a:rPr lang="en-AU" smtClean="0"/>
              <a:pPr/>
              <a:t>67</a:t>
            </a:fld>
            <a:endParaRPr lang="en-AU"/>
          </a:p>
        </p:txBody>
      </p:sp>
    </p:spTree>
    <p:extLst>
      <p:ext uri="{BB962C8B-B14F-4D97-AF65-F5344CB8AC3E}">
        <p14:creationId xmlns:p14="http://schemas.microsoft.com/office/powerpoint/2010/main" val="19864059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restate why a whole school teaching routine is powerful</a:t>
            </a:r>
          </a:p>
          <a:p>
            <a:r>
              <a:rPr lang="en-US" sz="1200" b="1">
                <a:latin typeface="Arial" panose="020B0604020202020204" pitchFamily="34" charset="0"/>
                <a:cs typeface="Arial" panose="020B0604020202020204" pitchFamily="34" charset="0"/>
              </a:rPr>
              <a:t>[00:30]</a:t>
            </a:r>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Speaker notes: </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These modules use the power of whole school teaching routines. </a:t>
            </a:r>
            <a:r>
              <a:rPr lang="en-US" sz="1200">
                <a:effectLst/>
                <a:latin typeface="Arial" panose="020B06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go it alone. Teaching routines:</a:t>
            </a:r>
          </a:p>
          <a:p>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a:t>
            </a:r>
            <a:r>
              <a:rPr lang="en-US" sz="1200">
                <a:effectLst/>
                <a:latin typeface="Arial" panose="020B0604020202020204" pitchFamily="34" charset="0"/>
                <a:ea typeface="Aptos" panose="020B0004020202020204" pitchFamily="34" charset="0"/>
                <a:cs typeface="Arial" panose="020B0604020202020204" pitchFamily="34" charset="0"/>
              </a:rPr>
              <a:t> save learning time </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can free up students’ working memory</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they’re efficient, because when done the same way across the school, students can</a:t>
            </a:r>
            <a:r>
              <a:rPr lang="en-GB" sz="1200">
                <a:effectLst/>
                <a:latin typeface="Arial" panose="020B0604020202020204" pitchFamily="34" charset="0"/>
                <a:ea typeface="Aptos" panose="020B0004020202020204" pitchFamily="34" charset="0"/>
                <a:cs typeface="Arial" panose="020B0604020202020204" pitchFamily="34" charset="0"/>
              </a:rPr>
              <a:t> learn the routine more quickly.</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 [click] </a:t>
            </a:r>
            <a:r>
              <a:rPr lang="en-US" sz="1200">
                <a:effectLst/>
                <a:latin typeface="Arial" panose="020B0604020202020204" pitchFamily="34" charset="0"/>
                <a:ea typeface="Aptos" panose="020B0004020202020204" pitchFamily="34" charset="0"/>
                <a:cs typeface="Arial" panose="020B0604020202020204" pitchFamily="34" charset="0"/>
              </a:rPr>
              <a:t>and they foster a strong sense of belonging.</a:t>
            </a:r>
            <a:endParaRPr lang="en-AU" sz="1200">
              <a:effectLst/>
              <a:latin typeface="Arial" panose="020B0604020202020204" pitchFamily="34" charset="0"/>
              <a:ea typeface="Aptos" panose="020B00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As we go through the learning module here, and other learning modules for explicit teaching we will revisit the idea of the whole school teaching routines.</a:t>
            </a:r>
          </a:p>
          <a:p>
            <a:endParaRPr lang="en-US" sz="1200">
              <a:latin typeface="Arial" panose="020B0604020202020204" pitchFamily="34" charset="0"/>
              <a:ea typeface="Calibri"/>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References:</a:t>
            </a:r>
          </a:p>
          <a:p>
            <a:r>
              <a:rPr lang="en-AU" sz="1200">
                <a:latin typeface="Arial" panose="020B0604020202020204" pitchFamily="34" charset="0"/>
                <a:cs typeface="Arial" panose="020B0604020202020204" pitchFamily="34" charset="0"/>
              </a:rPr>
              <a:t>1.Archer A and Hughes C (2011) </a:t>
            </a:r>
            <a:r>
              <a:rPr lang="en-AU" sz="1200" i="1">
                <a:effectLst/>
                <a:latin typeface="Arial" panose="020B0604020202020204" pitchFamily="34" charset="0"/>
                <a:cs typeface="Arial" panose="020B0604020202020204" pitchFamily="34" charset="0"/>
              </a:rPr>
              <a:t>Explicit instruction: effective and efficient teaching,</a:t>
            </a:r>
            <a:r>
              <a:rPr lang="en-AU" sz="1200">
                <a:effectLst/>
                <a:latin typeface="Arial" panose="020B0604020202020204" pitchFamily="34" charset="0"/>
                <a:cs typeface="Arial" panose="020B0604020202020204" pitchFamily="34" charset="0"/>
              </a:rPr>
              <a:t> Guilford Press. </a:t>
            </a:r>
            <a:endParaRPr lang="en-US" sz="1200">
              <a:effectLst/>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2. AERO (Australian Education Research Organisation) (2021) </a:t>
            </a:r>
            <a:r>
              <a:rPr lang="en-AU" sz="1200" i="1">
                <a:latin typeface="Arial" panose="020B0604020202020204" pitchFamily="34" charset="0"/>
                <a:cs typeface="Arial" panose="020B0604020202020204" pitchFamily="34" charset="0"/>
              </a:rPr>
              <a:t>Focused classrooms: managing the classroom to maximise learning, </a:t>
            </a:r>
            <a:r>
              <a:rPr lang="en-AU" sz="1200">
                <a:latin typeface="Arial" panose="020B0604020202020204" pitchFamily="34" charset="0"/>
                <a:cs typeface="Arial" panose="020B0604020202020204" pitchFamily="34" charset="0"/>
              </a:rPr>
              <a:t>AERO.</a:t>
            </a:r>
          </a:p>
          <a:p>
            <a:r>
              <a:rPr lang="en-AU" sz="1200">
                <a:latin typeface="Arial" panose="020B0604020202020204" pitchFamily="34" charset="0"/>
                <a:cs typeface="Arial" panose="020B0604020202020204" pitchFamily="34" charset="0"/>
              </a:rPr>
              <a:t>3.Australian Education Research Organisation (AERO) (2023c) </a:t>
            </a:r>
            <a:r>
              <a:rPr lang="en-AU" sz="1200" i="1">
                <a:latin typeface="Arial" panose="020B0604020202020204" pitchFamily="34" charset="0"/>
                <a:cs typeface="Arial" panose="020B0604020202020204" pitchFamily="34" charset="0"/>
              </a:rPr>
              <a:t>Teaching routines: their role in classroom management</a:t>
            </a:r>
            <a:r>
              <a:rPr lang="en-AU" sz="1200">
                <a:latin typeface="Arial" panose="020B0604020202020204" pitchFamily="34" charset="0"/>
                <a:cs typeface="Arial" panose="020B0604020202020204" pitchFamily="34" charset="0"/>
              </a:rPr>
              <a:t>. https://www.edresearch.edu.au/resources/teaching-routines</a:t>
            </a:r>
          </a:p>
          <a:p>
            <a:r>
              <a:rPr lang="en-AU" sz="1200">
                <a:latin typeface="Arial" panose="020B0604020202020204" pitchFamily="34" charset="0"/>
                <a:cs typeface="Arial" panose="020B0604020202020204" pitchFamily="34" charset="0"/>
              </a:rPr>
              <a:t>4.McCrea (2020) </a:t>
            </a:r>
            <a:r>
              <a:rPr lang="en-AU" sz="1200" i="1">
                <a:latin typeface="Arial" panose="020B0604020202020204" pitchFamily="34" charset="0"/>
                <a:cs typeface="Arial" panose="020B0604020202020204" pitchFamily="34" charset="0"/>
              </a:rPr>
              <a:t>Motivated teaching</a:t>
            </a:r>
            <a:r>
              <a:rPr lang="en-AU" sz="120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5.McCrea (2020) </a:t>
            </a:r>
            <a:r>
              <a:rPr lang="en-AU" sz="1200" i="1">
                <a:latin typeface="Arial" panose="020B0604020202020204" pitchFamily="34" charset="0"/>
                <a:cs typeface="Arial" panose="020B0604020202020204" pitchFamily="34" charset="0"/>
              </a:rPr>
              <a:t>Motivated teaching</a:t>
            </a:r>
            <a:r>
              <a:rPr lang="en-AU" sz="1200">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Further reading:</a:t>
            </a:r>
          </a:p>
          <a:p>
            <a:endParaRPr lang="en-US" sz="1200">
              <a:latin typeface="Arial" panose="020B0604020202020204" pitchFamily="34" charset="0"/>
              <a:cs typeface="Arial" panose="020B0604020202020204" pitchFamily="34" charset="0"/>
            </a:endParaRPr>
          </a:p>
          <a:p>
            <a:r>
              <a:rPr lang="en-US" sz="1200" err="1">
                <a:latin typeface="Arial" panose="020B0604020202020204" pitchFamily="34" charset="0"/>
                <a:cs typeface="Arial" panose="020B0604020202020204" pitchFamily="34" charset="0"/>
              </a:rPr>
              <a:t>Tharby</a:t>
            </a:r>
            <a:r>
              <a:rPr lang="en-US" sz="1200">
                <a:latin typeface="Arial" panose="020B0604020202020204" pitchFamily="34" charset="0"/>
                <a:cs typeface="Arial" panose="020B0604020202020204" pitchFamily="34" charset="0"/>
              </a:rPr>
              <a:t> A (12 May 2023) </a:t>
            </a:r>
            <a:r>
              <a:rPr lang="en-AU" sz="1200">
                <a:latin typeface="Arial" panose="020B0604020202020204" pitchFamily="34" charset="0"/>
                <a:cs typeface="Arial" panose="020B0604020202020204" pitchFamily="34" charset="0"/>
              </a:rPr>
              <a:t>‘We are what we do: the case for explicit and consistent school-wide routines’, </a:t>
            </a:r>
            <a:r>
              <a:rPr lang="en-US" sz="1200" i="1">
                <a:latin typeface="Arial" panose="020B0604020202020204" pitchFamily="34" charset="0"/>
                <a:cs typeface="Arial" panose="020B0604020202020204" pitchFamily="34" charset="0"/>
              </a:rPr>
              <a:t>Class Teaching, find the bright spots</a:t>
            </a:r>
            <a:r>
              <a:rPr lang="en-US" sz="1200">
                <a:latin typeface="Arial" panose="020B0604020202020204" pitchFamily="34" charset="0"/>
                <a:cs typeface="Arial" panose="020B0604020202020204" pitchFamily="34" charset="0"/>
              </a:rPr>
              <a:t> blog, accessed 20 November 2024.</a:t>
            </a:r>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68</a:t>
            </a:fld>
            <a:endParaRPr lang="en-AU"/>
          </a:p>
        </p:txBody>
      </p:sp>
    </p:spTree>
    <p:extLst>
      <p:ext uri="{BB962C8B-B14F-4D97-AF65-F5344CB8AC3E}">
        <p14:creationId xmlns:p14="http://schemas.microsoft.com/office/powerpoint/2010/main" val="12323319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explain the process of rehearsing</a:t>
            </a:r>
            <a:endParaRPr lang="en-US"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[01:10]</a:t>
            </a:r>
            <a:endParaRPr lang="en-US"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Planning, rehearsing and getting feedback are crucial when we are working to develop techniques for implementing strategies. When we say rehearse, we mean: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plan the lessons, models, think-</a:t>
            </a:r>
            <a:r>
              <a:rPr lang="en-AU" sz="1200" err="1">
                <a:latin typeface="Arial" panose="020B0604020202020204" pitchFamily="34" charset="0"/>
                <a:cs typeface="Arial" panose="020B0604020202020204" pitchFamily="34" charset="0"/>
              </a:rPr>
              <a:t>alouds</a:t>
            </a:r>
            <a:r>
              <a:rPr lang="en-AU" sz="1200">
                <a:latin typeface="Arial" panose="020B0604020202020204" pitchFamily="34" charset="0"/>
                <a:cs typeface="Arial" panose="020B0604020202020204" pitchFamily="34" charset="0"/>
              </a:rPr>
              <a:t>, worked examples and/ or activities</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deliver the instruction as if doing it in class. </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Then partners can</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provide feedback - What may need to be added, changed, enhanced or deleted?</a:t>
            </a:r>
            <a:endParaRPr lang="en-US" sz="1200">
              <a:latin typeface="Arial" panose="020B0604020202020204" pitchFamily="34" charset="0"/>
              <a:cs typeface="Arial" panose="020B0604020202020204" pitchFamily="34" charset="0"/>
            </a:endParaRP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a:t>
            </a:r>
            <a:r>
              <a:rPr lang="en-AU" sz="1200">
                <a:latin typeface="Arial" panose="020B0604020202020204" pitchFamily="34" charset="0"/>
                <a:cs typeface="Arial" panose="020B0604020202020204" pitchFamily="34" charset="0"/>
              </a:rPr>
              <a:t>: it is advisable to prepare school leaders beforehand if modelling and rehearsing are not yet established practices in the school.</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 on this research:</a:t>
            </a:r>
            <a:endParaRPr lang="en-AU" sz="1200">
              <a:latin typeface="Arial" panose="020B0604020202020204" pitchFamily="34" charset="0"/>
              <a:cs typeface="Arial" panose="020B0604020202020204" pitchFamily="34" charset="0"/>
            </a:endParaRPr>
          </a:p>
          <a:p>
            <a:pPr defTabSz="609585"/>
            <a:r>
              <a:rPr lang="en-AU" sz="1200">
                <a:latin typeface="Arial" panose="020B0604020202020204" pitchFamily="34" charset="0"/>
                <a:cs typeface="Arial" panose="020B0604020202020204" pitchFamily="34" charset="0"/>
              </a:rPr>
              <a:t>AERO (Australian Education Research Organisation) (2023c)</a:t>
            </a:r>
            <a:r>
              <a:rPr lang="en-AU" sz="1200">
                <a:solidFill>
                  <a:schemeClr val="accent2"/>
                </a:solidFill>
                <a:latin typeface="Arial" panose="020B0604020202020204" pitchFamily="34" charset="0"/>
                <a:cs typeface="Arial" panose="020B0604020202020204" pitchFamily="34" charset="0"/>
              </a:rPr>
              <a:t> </a:t>
            </a:r>
            <a:r>
              <a:rPr lang="en-AU" sz="1200" i="1">
                <a:solidFill>
                  <a:schemeClr val="accent2"/>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Gaining all students’ attention</a:t>
            </a:r>
            <a:r>
              <a:rPr lang="en-AU" sz="1200" i="1">
                <a:latin typeface="Arial" panose="020B0604020202020204" pitchFamily="34" charset="0"/>
                <a:cs typeface="Arial" panose="020B0604020202020204" pitchFamily="34" charset="0"/>
              </a:rPr>
              <a:t>, </a:t>
            </a:r>
            <a:r>
              <a:rPr lang="en-AU" sz="1200">
                <a:latin typeface="Arial" panose="020B0604020202020204" pitchFamily="34" charset="0"/>
                <a:cs typeface="Arial" panose="020B0604020202020204" pitchFamily="34" charset="0"/>
              </a:rPr>
              <a:t>AERO.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Evidence for Learning (2022) </a:t>
            </a:r>
            <a:r>
              <a:rPr lang="en-AU" sz="1200" i="1">
                <a:latin typeface="Arial" panose="020B0604020202020204" pitchFamily="34" charset="0"/>
                <a:cs typeface="Arial" panose="020B0604020202020204" pitchFamily="34" charset="0"/>
              </a:rPr>
              <a:t>Effective professional development, </a:t>
            </a:r>
            <a:r>
              <a:rPr lang="en-AU" sz="1200">
                <a:latin typeface="Arial" panose="020B0604020202020204" pitchFamily="34" charset="0"/>
                <a:cs typeface="Arial" panose="020B0604020202020204" pitchFamily="34" charset="0"/>
              </a:rPr>
              <a:t>Evidence for Learning.</a:t>
            </a:r>
          </a:p>
          <a:p>
            <a:pPr>
              <a:lnSpc>
                <a:spcPct val="107000"/>
              </a:lnSpc>
              <a:spcAft>
                <a:spcPts val="800"/>
              </a:spcAft>
            </a:pPr>
            <a:r>
              <a:rPr lang="en-AU" sz="1200">
                <a:effectLst/>
                <a:latin typeface="Arial" panose="020B0604020202020204" pitchFamily="34" charset="0"/>
                <a:ea typeface="Aptos" panose="020B0004020202020204" pitchFamily="34" charset="0"/>
                <a:cs typeface="Arial" panose="020B0604020202020204" pitchFamily="34" charset="0"/>
              </a:rPr>
              <a:t>Sims S, Fletcher-Wood H, O’Mara-Eves A, Cottingham S, Stansfield C, Van </a:t>
            </a:r>
            <a:r>
              <a:rPr lang="en-AU" sz="1200" err="1">
                <a:effectLst/>
                <a:latin typeface="Arial" panose="020B0604020202020204" pitchFamily="34" charset="0"/>
                <a:ea typeface="Aptos" panose="020B0004020202020204" pitchFamily="34" charset="0"/>
                <a:cs typeface="Arial" panose="020B0604020202020204" pitchFamily="34" charset="0"/>
              </a:rPr>
              <a:t>Herwegen</a:t>
            </a:r>
            <a:r>
              <a:rPr lang="en-AU" sz="1200">
                <a:effectLst/>
                <a:latin typeface="Arial" panose="020B0604020202020204" pitchFamily="34" charset="0"/>
                <a:ea typeface="Aptos" panose="020B0004020202020204" pitchFamily="34" charset="0"/>
                <a:cs typeface="Arial" panose="020B0604020202020204" pitchFamily="34" charset="0"/>
              </a:rPr>
              <a:t> J and Anders J (2021) </a:t>
            </a:r>
            <a:r>
              <a:rPr lang="en-AU" sz="1200" i="1">
                <a:effectLst/>
                <a:latin typeface="Arial" panose="020B0604020202020204" pitchFamily="34" charset="0"/>
                <a:ea typeface="Aptos" panose="020B0004020202020204" pitchFamily="34" charset="0"/>
                <a:cs typeface="Arial" panose="020B0604020202020204" pitchFamily="34" charset="0"/>
              </a:rPr>
              <a:t>What are the characteristics of teacher professional development that increase pupil achievement? A systematic review and meta-analysis,</a:t>
            </a:r>
            <a:r>
              <a:rPr lang="en-AU" sz="1200">
                <a:effectLst/>
                <a:latin typeface="Arial" panose="020B0604020202020204" pitchFamily="34" charset="0"/>
                <a:ea typeface="Aptos" panose="020B0004020202020204" pitchFamily="34" charset="0"/>
                <a:cs typeface="Arial" panose="020B0604020202020204" pitchFamily="34" charset="0"/>
              </a:rPr>
              <a:t> Education Endowment Foundation. </a:t>
            </a:r>
          </a:p>
          <a:p>
            <a:endParaRPr lang="en-AU" b="1">
              <a:latin typeface="Apto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69</a:t>
            </a:fld>
            <a:endParaRPr lang="en-AU"/>
          </a:p>
        </p:txBody>
      </p:sp>
    </p:spTree>
    <p:extLst>
      <p:ext uri="{BB962C8B-B14F-4D97-AF65-F5344CB8AC3E}">
        <p14:creationId xmlns:p14="http://schemas.microsoft.com/office/powerpoint/2010/main" val="3961283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to restate why a whole school teaching routine is powerful</a:t>
            </a:r>
          </a:p>
          <a:p>
            <a:r>
              <a:rPr lang="en-US" sz="1200" b="1">
                <a:latin typeface="Arial" panose="020B0604020202020204" pitchFamily="34" charset="0"/>
                <a:cs typeface="Arial" panose="020B0604020202020204" pitchFamily="34" charset="0"/>
              </a:rPr>
              <a:t>[00:50]</a:t>
            </a:r>
            <a:endParaRPr lang="en-US" sz="1200">
              <a:latin typeface="Arial" panose="020B06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sz="1200" b="1">
                <a:latin typeface="Arial" panose="020B0604020202020204" pitchFamily="34" charset="0"/>
                <a:cs typeface="Arial" panose="020B0604020202020204" pitchFamily="34" charset="0"/>
              </a:rPr>
              <a:t>Speaker notes: </a:t>
            </a:r>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These modules use the power of whole school teaching routines. </a:t>
            </a:r>
            <a:r>
              <a:rPr lang="en-US" sz="1200">
                <a:effectLst/>
                <a:latin typeface="Arial" panose="020B0604020202020204" pitchFamily="34" charset="0"/>
                <a:ea typeface="Aptos" panose="020B0004020202020204" pitchFamily="34" charset="0"/>
                <a:cs typeface="Arial" panose="020B0604020202020204" pitchFamily="34" charset="0"/>
              </a:rPr>
              <a:t>When a group of expert teachers from across the school come together and create a whole school approach, they are far more effective than when they do it alone. Teaching routines:</a:t>
            </a:r>
          </a:p>
          <a:p>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a:t>
            </a:r>
            <a:r>
              <a:rPr lang="en-US" sz="1200">
                <a:effectLst/>
                <a:latin typeface="Arial" panose="020B0604020202020204" pitchFamily="34" charset="0"/>
                <a:ea typeface="Aptos" panose="020B0004020202020204" pitchFamily="34" charset="0"/>
                <a:cs typeface="Arial" panose="020B0604020202020204" pitchFamily="34" charset="0"/>
              </a:rPr>
              <a:t> save learning time </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a:t>
            </a:r>
            <a:r>
              <a:rPr lang="en-US" sz="1200">
                <a:effectLst/>
                <a:latin typeface="Arial" panose="020B0604020202020204" pitchFamily="34" charset="0"/>
                <a:ea typeface="Aptos" panose="020B0004020202020204" pitchFamily="34" charset="0"/>
                <a:cs typeface="Arial" panose="020B0604020202020204" pitchFamily="34" charset="0"/>
              </a:rPr>
              <a:t> can free up students’ working memory</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latin typeface="Arial" panose="020B0604020202020204" pitchFamily="34" charset="0"/>
                <a:ea typeface="Aptos" panose="020B0004020202020204" pitchFamily="34" charset="0"/>
                <a:cs typeface="Arial" panose="020B0604020202020204" pitchFamily="34" charset="0"/>
              </a:rPr>
              <a:t>[</a:t>
            </a: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provide certainty and expectations for students to contribute to a learning environment where they’re safe to participate.</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b="1">
                <a:effectLst/>
                <a:latin typeface="Arial" panose="020B0604020202020204" pitchFamily="34" charset="0"/>
                <a:ea typeface="Aptos" panose="020B0004020202020204" pitchFamily="34" charset="0"/>
                <a:cs typeface="Arial" panose="020B0604020202020204" pitchFamily="34" charset="0"/>
              </a:rPr>
              <a:t>[click]</a:t>
            </a:r>
            <a:r>
              <a:rPr lang="en-US" sz="1200">
                <a:effectLst/>
                <a:latin typeface="Arial" panose="020B0604020202020204" pitchFamily="34" charset="0"/>
                <a:ea typeface="Aptos" panose="020B0004020202020204" pitchFamily="34" charset="0"/>
                <a:cs typeface="Arial" panose="020B0604020202020204" pitchFamily="34" charset="0"/>
              </a:rPr>
              <a:t> they’re efficient, because when done the same way across the school, students can</a:t>
            </a:r>
            <a:r>
              <a:rPr lang="en-GB" sz="1200">
                <a:effectLst/>
                <a:latin typeface="Arial" panose="020B0604020202020204" pitchFamily="34" charset="0"/>
                <a:ea typeface="Aptos" panose="020B0004020202020204" pitchFamily="34" charset="0"/>
                <a:cs typeface="Arial" panose="020B0604020202020204" pitchFamily="34" charset="0"/>
              </a:rPr>
              <a:t> learn the routine more quickly</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07000"/>
              </a:lnSpc>
              <a:spcAft>
                <a:spcPts val="800"/>
              </a:spcAft>
            </a:pPr>
            <a:r>
              <a:rPr lang="en-US" sz="1200">
                <a:effectLst/>
                <a:latin typeface="Arial" panose="020B0604020202020204" pitchFamily="34" charset="0"/>
                <a:ea typeface="Aptos" panose="020B0004020202020204" pitchFamily="34" charset="0"/>
                <a:cs typeface="Arial" panose="020B0604020202020204" pitchFamily="34" charset="0"/>
              </a:rPr>
              <a:t> </a:t>
            </a:r>
            <a:r>
              <a:rPr lang="en-US" sz="1200" b="1">
                <a:effectLst/>
                <a:latin typeface="Arial" panose="020B0604020202020204" pitchFamily="34" charset="0"/>
                <a:ea typeface="Aptos" panose="020B0004020202020204" pitchFamily="34" charset="0"/>
                <a:cs typeface="Arial" panose="020B0604020202020204" pitchFamily="34" charset="0"/>
              </a:rPr>
              <a:t>[click] </a:t>
            </a:r>
            <a:r>
              <a:rPr lang="en-US" sz="1200">
                <a:effectLst/>
                <a:latin typeface="Arial" panose="020B0604020202020204" pitchFamily="34" charset="0"/>
                <a:ea typeface="Aptos" panose="020B0004020202020204" pitchFamily="34" charset="0"/>
                <a:cs typeface="Arial" panose="020B0604020202020204" pitchFamily="34" charset="0"/>
              </a:rPr>
              <a:t>and they foster a strong sense of belonging.</a:t>
            </a:r>
            <a:endParaRPr lang="en-AU" sz="1200">
              <a:effectLst/>
              <a:latin typeface="Arial" panose="020B0604020202020204" pitchFamily="34" charset="0"/>
              <a:ea typeface="Aptos" panose="020B0004020202020204" pitchFamily="34" charset="0"/>
              <a:cs typeface="Arial" panose="020B0604020202020204" pitchFamily="34" charset="0"/>
            </a:endParaRPr>
          </a:p>
          <a:p>
            <a:endParaRPr lang="en-US" sz="1200">
              <a:latin typeface="Arial" panose="020B0604020202020204" pitchFamily="34" charset="0"/>
              <a:ea typeface="Calibri"/>
              <a:cs typeface="Arial" panose="020B0604020202020204" pitchFamily="34" charset="0"/>
            </a:endParaRPr>
          </a:p>
          <a:p>
            <a:r>
              <a:rPr lang="en-US" sz="1200">
                <a:latin typeface="Arial" panose="020B0604020202020204" pitchFamily="34" charset="0"/>
                <a:ea typeface="Calibri"/>
                <a:cs typeface="Arial" panose="020B0604020202020204" pitchFamily="34" charset="0"/>
              </a:rPr>
              <a:t>As we go through the learning module here, and other learning modules for explicit teaching we will revisit the idea of the whole school teaching routines.</a:t>
            </a:r>
          </a:p>
          <a:p>
            <a:endParaRPr lang="en-US" sz="1200">
              <a:latin typeface="Arial" panose="020B0604020202020204" pitchFamily="34" charset="0"/>
              <a:ea typeface="Calibri"/>
              <a:cs typeface="Arial" panose="020B0604020202020204" pitchFamily="34" charset="0"/>
            </a:endParaRPr>
          </a:p>
          <a:p>
            <a:r>
              <a:rPr lang="en-US" sz="1200" b="1">
                <a:latin typeface="Arial" panose="020B0604020202020204" pitchFamily="34" charset="0"/>
                <a:ea typeface="Calibri"/>
                <a:cs typeface="Arial" panose="020B0604020202020204" pitchFamily="34" charset="0"/>
              </a:rPr>
              <a:t>References:</a:t>
            </a: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1. Archer A and Hughes C (2011) </a:t>
            </a:r>
            <a:r>
              <a:rPr lang="en-AU" sz="1200" i="1">
                <a:effectLst/>
                <a:latin typeface="Arial" panose="020B0604020202020204" pitchFamily="34" charset="0"/>
                <a:ea typeface="Aptos" panose="020B0004020202020204" pitchFamily="34" charset="0"/>
                <a:cs typeface="Arial" panose="020B0604020202020204" pitchFamily="34" charset="0"/>
              </a:rPr>
              <a:t>Explicit instruction: effective and efficient teaching</a:t>
            </a:r>
            <a:r>
              <a:rPr lang="en-AU" sz="1200">
                <a:effectLst/>
                <a:latin typeface="Arial" panose="020B0604020202020204" pitchFamily="34" charset="0"/>
                <a:ea typeface="Aptos" panose="020B0004020202020204" pitchFamily="34" charset="0"/>
                <a:cs typeface="Arial" panose="020B0604020202020204" pitchFamily="34" charset="0"/>
              </a:rPr>
              <a:t>. Guilford Press. </a:t>
            </a: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2. AERO (Australian Education Research Organisation) (2021) </a:t>
            </a:r>
            <a:r>
              <a:rPr lang="en-AU" sz="1200" i="1">
                <a:effectLst/>
                <a:latin typeface="Arial" panose="020B0604020202020204" pitchFamily="34" charset="0"/>
                <a:ea typeface="Aptos" panose="020B0004020202020204" pitchFamily="34" charset="0"/>
                <a:cs typeface="Arial" panose="020B0604020202020204" pitchFamily="34" charset="0"/>
              </a:rPr>
              <a:t>Focused classrooms: managing the classroom to maximise learning, </a:t>
            </a:r>
            <a:r>
              <a:rPr lang="en-AU" sz="1200">
                <a:effectLst/>
                <a:latin typeface="Arial" panose="020B0604020202020204" pitchFamily="34" charset="0"/>
                <a:ea typeface="Aptos" panose="020B0004020202020204" pitchFamily="34" charset="0"/>
                <a:cs typeface="Arial" panose="020B0604020202020204" pitchFamily="34" charset="0"/>
              </a:rPr>
              <a:t>AERO.</a:t>
            </a: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3. AERO (Australian Education Research Organisation) (2023a) </a:t>
            </a:r>
            <a:r>
              <a:rPr lang="en-AU" sz="1200" i="1">
                <a:effectLst/>
                <a:latin typeface="Arial" panose="020B0604020202020204" pitchFamily="34" charset="0"/>
                <a:ea typeface="Aptos" panose="020B0004020202020204" pitchFamily="34" charset="0"/>
                <a:cs typeface="Arial" panose="020B0604020202020204" pitchFamily="34" charset="0"/>
              </a:rPr>
              <a:t>Teaching routines: their role in classroom management, </a:t>
            </a:r>
            <a:r>
              <a:rPr lang="en-AU" sz="1200">
                <a:effectLst/>
                <a:latin typeface="Arial" panose="020B0604020202020204" pitchFamily="34" charset="0"/>
                <a:ea typeface="Aptos" panose="020B0004020202020204" pitchFamily="34" charset="0"/>
                <a:cs typeface="Arial" panose="020B0604020202020204" pitchFamily="34" charset="0"/>
              </a:rPr>
              <a:t>AERO</a:t>
            </a:r>
            <a:r>
              <a:rPr lang="en-AU" sz="1200" i="1">
                <a:effectLst/>
                <a:latin typeface="Arial" panose="020B0604020202020204" pitchFamily="34" charset="0"/>
                <a:ea typeface="Aptos" panose="020B0004020202020204" pitchFamily="34" charset="0"/>
                <a:cs typeface="Arial" panose="020B0604020202020204" pitchFamily="34" charset="0"/>
              </a:rPr>
              <a:t>.</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4. McCrea P (2020) </a:t>
            </a:r>
            <a:r>
              <a:rPr lang="en-AU" sz="1200" i="1">
                <a:effectLst/>
                <a:latin typeface="Arial" panose="020B0604020202020204" pitchFamily="34" charset="0"/>
                <a:ea typeface="Aptos" panose="020B0004020202020204" pitchFamily="34" charset="0"/>
                <a:cs typeface="Arial" panose="020B0604020202020204" pitchFamily="34" charset="0"/>
              </a:rPr>
              <a:t>Motivated Teaching: harnessing the science of motivation to boost attention and effort in the classroom</a:t>
            </a:r>
            <a:r>
              <a:rPr lang="en-AU" sz="1200">
                <a:effectLst/>
                <a:latin typeface="Arial" panose="020B0604020202020204" pitchFamily="34" charset="0"/>
                <a:ea typeface="Aptos" panose="020B0004020202020204" pitchFamily="34" charset="0"/>
                <a:cs typeface="Arial" panose="020B0604020202020204" pitchFamily="34" charset="0"/>
              </a:rPr>
              <a:t>, </a:t>
            </a:r>
            <a:r>
              <a:rPr lang="en-AU" sz="1200" err="1">
                <a:effectLst/>
                <a:latin typeface="Arial" panose="020B0604020202020204" pitchFamily="34" charset="0"/>
                <a:ea typeface="Aptos" panose="020B0004020202020204" pitchFamily="34" charset="0"/>
                <a:cs typeface="Arial" panose="020B0604020202020204" pitchFamily="34" charset="0"/>
              </a:rPr>
              <a:t>Createspace</a:t>
            </a:r>
            <a:r>
              <a:rPr lang="en-AU" sz="1200">
                <a:effectLst/>
                <a:latin typeface="Arial" panose="020B0604020202020204" pitchFamily="34" charset="0"/>
                <a:ea typeface="Aptos" panose="020B0004020202020204" pitchFamily="34" charset="0"/>
                <a:cs typeface="Arial" panose="020B0604020202020204" pitchFamily="34" charset="0"/>
              </a:rPr>
              <a:t> Independent Publishing Platform.</a:t>
            </a:r>
          </a:p>
          <a:p>
            <a:pPr>
              <a:lnSpc>
                <a:spcPct val="150000"/>
              </a:lnSpc>
              <a:spcBef>
                <a:spcPts val="1200"/>
              </a:spcBef>
              <a:spcAft>
                <a:spcPts val="600"/>
              </a:spcAft>
            </a:pPr>
            <a:r>
              <a:rPr lang="en-AU" sz="1200">
                <a:effectLst/>
                <a:latin typeface="Arial" panose="020B0604020202020204" pitchFamily="34" charset="0"/>
                <a:ea typeface="Aptos" panose="020B0004020202020204" pitchFamily="34" charset="0"/>
                <a:cs typeface="Arial" panose="020B0604020202020204" pitchFamily="34" charset="0"/>
              </a:rPr>
              <a:t>5. McCrea P (2020) </a:t>
            </a:r>
            <a:r>
              <a:rPr lang="en-AU" sz="1200" i="1">
                <a:effectLst/>
                <a:latin typeface="Arial" panose="020B0604020202020204" pitchFamily="34" charset="0"/>
                <a:ea typeface="Aptos" panose="020B0004020202020204" pitchFamily="34" charset="0"/>
                <a:cs typeface="Arial" panose="020B0604020202020204" pitchFamily="34" charset="0"/>
              </a:rPr>
              <a:t>Motivated Teaching: harnessing the science of motivation to boost attention and effort in the classroom</a:t>
            </a:r>
            <a:r>
              <a:rPr lang="en-AU" sz="1200">
                <a:effectLst/>
                <a:latin typeface="Arial" panose="020B0604020202020204" pitchFamily="34" charset="0"/>
                <a:ea typeface="Aptos" panose="020B0004020202020204" pitchFamily="34" charset="0"/>
                <a:cs typeface="Arial" panose="020B0604020202020204" pitchFamily="34" charset="0"/>
              </a:rPr>
              <a:t>, </a:t>
            </a:r>
            <a:r>
              <a:rPr lang="en-AU" sz="1200" err="1">
                <a:effectLst/>
                <a:latin typeface="Arial" panose="020B0604020202020204" pitchFamily="34" charset="0"/>
                <a:ea typeface="Aptos" panose="020B0004020202020204" pitchFamily="34" charset="0"/>
                <a:cs typeface="Arial" panose="020B0604020202020204" pitchFamily="34" charset="0"/>
              </a:rPr>
              <a:t>Createspace</a:t>
            </a:r>
            <a:r>
              <a:rPr lang="en-AU" sz="1200">
                <a:effectLst/>
                <a:latin typeface="Arial" panose="020B0604020202020204" pitchFamily="34" charset="0"/>
                <a:ea typeface="Aptos" panose="020B0004020202020204" pitchFamily="34" charset="0"/>
                <a:cs typeface="Arial" panose="020B0604020202020204" pitchFamily="34" charset="0"/>
              </a:rPr>
              <a:t> Independent Publishing Platform.</a:t>
            </a:r>
          </a:p>
          <a:p>
            <a:pPr>
              <a:lnSpc>
                <a:spcPct val="150000"/>
              </a:lnSpc>
              <a:spcBef>
                <a:spcPts val="1200"/>
              </a:spcBef>
              <a:spcAft>
                <a:spcPts val="600"/>
              </a:spcAft>
            </a:pPr>
            <a:endParaRPr lang="en-US" sz="1200" b="1">
              <a:effectLst/>
              <a:latin typeface="Arial" panose="020B0604020202020204" pitchFamily="34" charset="0"/>
              <a:ea typeface="Aptos" panose="020B0004020202020204" pitchFamily="34" charset="0"/>
              <a:cs typeface="Arial" panose="020B0604020202020204" pitchFamily="34" charset="0"/>
            </a:endParaRPr>
          </a:p>
          <a:p>
            <a:pPr>
              <a:lnSpc>
                <a:spcPct val="150000"/>
              </a:lnSpc>
              <a:spcBef>
                <a:spcPts val="1200"/>
              </a:spcBef>
              <a:spcAft>
                <a:spcPts val="600"/>
              </a:spcAft>
            </a:pPr>
            <a:r>
              <a:rPr lang="en-US" sz="1200" b="1">
                <a:effectLst/>
                <a:latin typeface="Arial" panose="020B0604020202020204" pitchFamily="34" charset="0"/>
                <a:ea typeface="Aptos" panose="020B0004020202020204" pitchFamily="34" charset="0"/>
                <a:cs typeface="Arial" panose="020B0604020202020204" pitchFamily="34" charset="0"/>
              </a:rPr>
              <a:t>Further reading:</a:t>
            </a:r>
            <a:endParaRPr lang="en-AU" sz="1200">
              <a:effectLst/>
              <a:latin typeface="Arial" panose="020B0604020202020204" pitchFamily="34" charset="0"/>
              <a:ea typeface="Aptos" panose="020B0004020202020204" pitchFamily="34" charset="0"/>
              <a:cs typeface="Arial" panose="020B0604020202020204" pitchFamily="34" charset="0"/>
            </a:endParaRPr>
          </a:p>
          <a:p>
            <a:pPr>
              <a:lnSpc>
                <a:spcPct val="150000"/>
              </a:lnSpc>
              <a:spcBef>
                <a:spcPts val="1200"/>
              </a:spcBef>
              <a:spcAft>
                <a:spcPts val="600"/>
              </a:spcAft>
            </a:pPr>
            <a:r>
              <a:rPr lang="en-US" sz="1200" err="1">
                <a:effectLst/>
                <a:latin typeface="Arial" panose="020B0604020202020204" pitchFamily="34" charset="0"/>
                <a:ea typeface="Aptos" panose="020B0004020202020204" pitchFamily="34" charset="0"/>
                <a:cs typeface="Arial" panose="020B0604020202020204" pitchFamily="34" charset="0"/>
              </a:rPr>
              <a:t>Tharby</a:t>
            </a:r>
            <a:r>
              <a:rPr lang="en-US" sz="1200">
                <a:effectLst/>
                <a:latin typeface="Arial" panose="020B0604020202020204" pitchFamily="34" charset="0"/>
                <a:ea typeface="Aptos" panose="020B0004020202020204" pitchFamily="34" charset="0"/>
                <a:cs typeface="Arial" panose="020B0604020202020204" pitchFamily="34" charset="0"/>
              </a:rPr>
              <a:t> A (12 May 2023) ‘We are what we do: the case for explicit and consistent school-wide routines’, </a:t>
            </a:r>
            <a:r>
              <a:rPr lang="en-US" sz="1200" i="1">
                <a:effectLst/>
                <a:latin typeface="Arial" panose="020B0604020202020204" pitchFamily="34" charset="0"/>
                <a:ea typeface="Aptos" panose="020B0004020202020204" pitchFamily="34" charset="0"/>
                <a:cs typeface="Arial" panose="020B0604020202020204" pitchFamily="34" charset="0"/>
              </a:rPr>
              <a:t>Class Teaching, find the bright spots</a:t>
            </a:r>
            <a:r>
              <a:rPr lang="en-US" sz="1200">
                <a:effectLst/>
                <a:latin typeface="Arial" panose="020B0604020202020204" pitchFamily="34" charset="0"/>
                <a:ea typeface="Aptos" panose="020B0004020202020204" pitchFamily="34" charset="0"/>
                <a:cs typeface="Arial" panose="020B0604020202020204" pitchFamily="34" charset="0"/>
              </a:rPr>
              <a:t> blog, accessed 20 November 2024.</a:t>
            </a:r>
            <a:endParaRPr lang="en-AU" sz="1200">
              <a:effectLst/>
              <a:latin typeface="Arial" panose="020B0604020202020204" pitchFamily="34" charset="0"/>
              <a:ea typeface="Aptos" panose="020B0004020202020204" pitchFamily="34" charset="0"/>
              <a:cs typeface="Arial" panose="020B0604020202020204" pitchFamily="34" charset="0"/>
            </a:endParaRPr>
          </a:p>
          <a:p>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25343044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of slide: To explain why </a:t>
            </a:r>
            <a:r>
              <a:rPr lang="en-AU" sz="1200" b="1" u="sng">
                <a:latin typeface="Arial" panose="020B0604020202020204" pitchFamily="34" charset="0"/>
                <a:cs typeface="Arial" panose="020B0604020202020204" pitchFamily="34" charset="0"/>
              </a:rPr>
              <a:t>rehearsing</a:t>
            </a:r>
            <a:r>
              <a:rPr lang="en-AU" sz="1200" b="1">
                <a:latin typeface="Arial" panose="020B0604020202020204" pitchFamily="34" charset="0"/>
                <a:cs typeface="Arial" panose="020B0604020202020204" pitchFamily="34" charset="0"/>
              </a:rPr>
              <a:t> is so important </a:t>
            </a: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[01:10]</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Application is a real key to success in professional learning.</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Why might professional learning </a:t>
            </a:r>
            <a:r>
              <a:rPr lang="en-AU" sz="1200" b="1">
                <a:latin typeface="Arial" panose="020B0604020202020204" pitchFamily="34" charset="0"/>
                <a:cs typeface="Arial" panose="020B0604020202020204" pitchFamily="34" charset="0"/>
              </a:rPr>
              <a:t>not be </a:t>
            </a:r>
            <a:r>
              <a:rPr lang="en-AU" sz="1200">
                <a:latin typeface="Arial" panose="020B0604020202020204" pitchFamily="34" charset="0"/>
                <a:cs typeface="Arial" panose="020B0604020202020204" pitchFamily="34" charset="0"/>
              </a:rPr>
              <a:t>applied in the classroom, despite our best intentions? </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[click] </a:t>
            </a:r>
            <a:r>
              <a:rPr lang="en-AU" sz="1200">
                <a:latin typeface="Arial" panose="020B0604020202020204" pitchFamily="34" charset="0"/>
                <a:cs typeface="Arial" panose="020B0604020202020204" pitchFamily="34" charset="0"/>
              </a:rPr>
              <a:t>Research from Evidence for Learning (2022) found that </a:t>
            </a:r>
            <a:r>
              <a:rPr lang="en-AU" sz="1200" b="1">
                <a:latin typeface="Arial" panose="020B0604020202020204" pitchFamily="34" charset="0"/>
                <a:cs typeface="Arial" panose="020B0604020202020204" pitchFamily="34" charset="0"/>
              </a:rPr>
              <a:t>rehearsing </a:t>
            </a:r>
            <a:r>
              <a:rPr lang="en-AU" sz="1200">
                <a:latin typeface="Arial" panose="020B0604020202020204" pitchFamily="34" charset="0"/>
                <a:cs typeface="Arial" panose="020B0604020202020204" pitchFamily="34" charset="0"/>
              </a:rPr>
              <a:t>was among the key mechanisms for success in the application of PL.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New teachers often have practices described to them – but it is much clearer to have lead teachers model the practice (out of the classroom, without students) while the observer uses prompts to reflect on what made that practice successful.</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Teaching is a habit-forming practice. By necessity, teaching requires us to automate a number of behaviours. The cognitive load on teachers to introduce a new behaviour is high and so we often rely on those previously formed habits.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Rehearsal (out of the classroom, without students) makes our PL a habit. When we try a </a:t>
            </a:r>
            <a:r>
              <a:rPr lang="en-AU" sz="1200" b="1">
                <a:latin typeface="Arial" panose="020B0604020202020204" pitchFamily="34" charset="0"/>
                <a:cs typeface="Arial" panose="020B0604020202020204" pitchFamily="34" charset="0"/>
              </a:rPr>
              <a:t>rehearsed</a:t>
            </a:r>
            <a:r>
              <a:rPr lang="en-AU" sz="1200">
                <a:latin typeface="Arial" panose="020B0604020202020204" pitchFamily="34" charset="0"/>
                <a:cs typeface="Arial" panose="020B0604020202020204" pitchFamily="34" charset="0"/>
              </a:rPr>
              <a:t> routine in a classroom, our cognitive load is reduced because we have one thing to think about, rather than 4 or 5.</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This is why rehearsing is a key mechanism for success in professional learning.</a:t>
            </a:r>
          </a:p>
          <a:p>
            <a:endParaRPr lang="en-AU" sz="1200" b="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p>
          <a:p>
            <a:r>
              <a:rPr lang="en-AU" sz="1200">
                <a:latin typeface="Arial" panose="020B0604020202020204" pitchFamily="34" charset="0"/>
                <a:cs typeface="Arial" panose="020B0604020202020204" pitchFamily="34" charset="0"/>
              </a:rPr>
              <a:t>Evidence for Learning (2022) </a:t>
            </a:r>
            <a:r>
              <a:rPr lang="en-AU" sz="1200" i="1">
                <a:latin typeface="Arial" panose="020B0604020202020204" pitchFamily="34" charset="0"/>
                <a:cs typeface="Arial" panose="020B0604020202020204" pitchFamily="34" charset="0"/>
              </a:rPr>
              <a:t>Effective professional development</a:t>
            </a:r>
            <a:r>
              <a:rPr lang="en-AU" sz="1200">
                <a:latin typeface="Arial" panose="020B0604020202020204" pitchFamily="34" charset="0"/>
                <a:cs typeface="Arial" panose="020B0604020202020204" pitchFamily="34" charset="0"/>
              </a:rPr>
              <a:t>, Evidence for Learning</a:t>
            </a:r>
          </a:p>
        </p:txBody>
      </p:sp>
      <p:sp>
        <p:nvSpPr>
          <p:cNvPr id="4" name="Slide Number Placeholder 3"/>
          <p:cNvSpPr>
            <a:spLocks noGrp="1"/>
          </p:cNvSpPr>
          <p:nvPr>
            <p:ph type="sldNum" sz="quarter" idx="5"/>
          </p:nvPr>
        </p:nvSpPr>
        <p:spPr/>
        <p:txBody>
          <a:bodyPr/>
          <a:lstStyle/>
          <a:p>
            <a:fld id="{B07158C4-A119-4B78-9DE8-A50001BC31DC}" type="slidenum">
              <a:rPr lang="en-AU" smtClean="0"/>
              <a:pPr/>
              <a:t>70</a:t>
            </a:fld>
            <a:endParaRPr lang="en-AU"/>
          </a:p>
        </p:txBody>
      </p:sp>
    </p:spTree>
    <p:extLst>
      <p:ext uri="{BB962C8B-B14F-4D97-AF65-F5344CB8AC3E}">
        <p14:creationId xmlns:p14="http://schemas.microsoft.com/office/powerpoint/2010/main" val="18005042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71</a:t>
            </a:fld>
            <a:endParaRPr lang="en-AU"/>
          </a:p>
        </p:txBody>
      </p:sp>
    </p:spTree>
    <p:extLst>
      <p:ext uri="{BB962C8B-B14F-4D97-AF65-F5344CB8AC3E}">
        <p14:creationId xmlns:p14="http://schemas.microsoft.com/office/powerpoint/2010/main" val="26546712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Purpose:</a:t>
            </a:r>
          </a:p>
          <a:p>
            <a:r>
              <a:rPr lang="en-AU" b="1"/>
              <a:t>[00:00]</a:t>
            </a:r>
          </a:p>
          <a:p>
            <a:endParaRPr lang="en-AU" b="1"/>
          </a:p>
          <a:p>
            <a:r>
              <a:rPr lang="en-AU" b="1"/>
              <a:t>Reference: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a:latin typeface="Public Sans Light" pitchFamily="2" charset="0"/>
                <a:cs typeface="Calibri"/>
              </a:rPr>
              <a:t>Harn B, Parisi D and </a:t>
            </a:r>
            <a:r>
              <a:rPr lang="en-AU" sz="1600" err="1">
                <a:latin typeface="Public Sans Light" pitchFamily="2" charset="0"/>
                <a:cs typeface="Calibri"/>
              </a:rPr>
              <a:t>Stoolmiller</a:t>
            </a:r>
            <a:r>
              <a:rPr lang="en-AU" sz="1600">
                <a:latin typeface="Public Sans Light" pitchFamily="2" charset="0"/>
                <a:cs typeface="Calibri"/>
              </a:rPr>
              <a:t> M (2013) ‘Balancing fidelity with flexibility and fit: what do we really know about fidelity of implementation in schools?’ </a:t>
            </a:r>
            <a:r>
              <a:rPr lang="en-AU" sz="1600" i="1">
                <a:latin typeface="Public Sans Light" pitchFamily="2" charset="0"/>
                <a:cs typeface="Calibri"/>
              </a:rPr>
              <a:t>Exceptional Children</a:t>
            </a:r>
            <a:r>
              <a:rPr lang="en-AU" sz="1600">
                <a:latin typeface="Public Sans Light" pitchFamily="2" charset="0"/>
                <a:cs typeface="Calibri"/>
              </a:rPr>
              <a:t>, 79:181</a:t>
            </a:r>
            <a:r>
              <a:rPr lang="en-AU" sz="1600">
                <a:latin typeface="Public Sans Light" pitchFamily="2" charset="0"/>
                <a:ea typeface="+mn-lt"/>
                <a:cs typeface="+mn-lt"/>
              </a:rPr>
              <a:t>–</a:t>
            </a:r>
            <a:r>
              <a:rPr lang="en-AU" sz="1600">
                <a:latin typeface="Public Sans Light" pitchFamily="2" charset="0"/>
                <a:cs typeface="Calibri"/>
              </a:rPr>
              <a:t>193.</a:t>
            </a:r>
            <a:endParaRPr lang="en-AU" sz="1600">
              <a:latin typeface="Public Sans Light" pitchFamily="2" charset="0"/>
            </a:endParaRPr>
          </a:p>
          <a:p>
            <a:endParaRPr lang="en-AU" b="1"/>
          </a:p>
          <a:p>
            <a:endParaRPr lang="en-AU" b="1"/>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34063610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of slide: Measuring success </a:t>
            </a:r>
            <a:endParaRPr lang="en-AU" b="1"/>
          </a:p>
          <a:p>
            <a:r>
              <a:rPr lang="en-AU" b="1">
                <a:latin typeface="Public Sans"/>
              </a:rPr>
              <a:t>[00:30]</a:t>
            </a:r>
            <a:endParaRPr lang="en-AU">
              <a:latin typeface="Public Sans"/>
            </a:endParaRPr>
          </a:p>
          <a:p>
            <a:endParaRPr lang="en-AU" b="1"/>
          </a:p>
          <a:p>
            <a:r>
              <a:rPr lang="en-AU" b="1">
                <a:latin typeface="Public Sans"/>
              </a:rPr>
              <a:t>Speaker notes:</a:t>
            </a:r>
          </a:p>
          <a:p>
            <a:r>
              <a:rPr lang="en-AU">
                <a:latin typeface="Public Sans"/>
              </a:rPr>
              <a:t>When we try something new in the classroom and our students experience it for the first time, it may not have the desired impact. Over time, the impact of the approach should show signs of success.</a:t>
            </a:r>
          </a:p>
          <a:p>
            <a:endParaRPr lang="en-AU">
              <a:latin typeface="Public Sans"/>
            </a:endParaRPr>
          </a:p>
          <a:p>
            <a:r>
              <a:rPr lang="en-US">
                <a:latin typeface="Public Sans"/>
              </a:rPr>
              <a:t>Measure fidelity early and often to </a:t>
            </a:r>
            <a:r>
              <a:rPr lang="en-US" err="1">
                <a:latin typeface="Public Sans"/>
              </a:rPr>
              <a:t>maximise</a:t>
            </a:r>
            <a:r>
              <a:rPr lang="en-US">
                <a:latin typeface="Public Sans"/>
              </a:rPr>
              <a:t> student outcomes and be responsive in the approach.</a:t>
            </a:r>
            <a:endParaRPr lang="en-AU">
              <a:latin typeface="Public Sans"/>
            </a:endParaRPr>
          </a:p>
          <a:p>
            <a:endParaRPr lang="en-AU"/>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73</a:t>
            </a:fld>
            <a:endParaRPr lang="en-AU"/>
          </a:p>
        </p:txBody>
      </p:sp>
    </p:spTree>
    <p:extLst>
      <p:ext uri="{BB962C8B-B14F-4D97-AF65-F5344CB8AC3E}">
        <p14:creationId xmlns:p14="http://schemas.microsoft.com/office/powerpoint/2010/main" val="25224585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Reflecting on initial observations and considering long term measures</a:t>
            </a:r>
          </a:p>
          <a:p>
            <a:r>
              <a:rPr lang="en-AU" sz="1200" b="1" kern="0">
                <a:latin typeface="Arial" panose="020B0604020202020204" pitchFamily="34" charset="0"/>
                <a:cs typeface="Arial" panose="020B0604020202020204" pitchFamily="34" charset="0"/>
              </a:rPr>
              <a:t>Note to presenter: </a:t>
            </a:r>
            <a:r>
              <a:rPr lang="en-AU" sz="1200" b="0" kern="0">
                <a:latin typeface="Arial" panose="020B0604020202020204" pitchFamily="34" charset="0"/>
                <a:cs typeface="Arial" panose="020B0604020202020204" pitchFamily="34" charset="0"/>
              </a:rPr>
              <a:t>timing for this slide will be dependent on your own allocated time and the number of staff in attendance.</a:t>
            </a:r>
            <a:endParaRPr lang="en-AU" sz="1200" b="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[2:30]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Speaking notes:</a:t>
            </a:r>
            <a:endParaRPr lang="en-AU" sz="1200">
              <a:latin typeface="Arial" panose="020B0604020202020204" pitchFamily="34" charset="0"/>
              <a:cs typeface="Arial" panose="020B0604020202020204" pitchFamily="34" charset="0"/>
            </a:endParaRPr>
          </a:p>
          <a:p>
            <a:pPr>
              <a:lnSpc>
                <a:spcPct val="114999"/>
              </a:lnSpc>
              <a:spcAft>
                <a:spcPts val="800"/>
              </a:spcAft>
            </a:pPr>
            <a:endParaRPr lang="en-AU" sz="1200" kern="0">
              <a:latin typeface="Arial" panose="020B0604020202020204" pitchFamily="34" charset="0"/>
              <a:cs typeface="Arial" panose="020B0604020202020204" pitchFamily="34" charset="0"/>
            </a:endParaRPr>
          </a:p>
          <a:p>
            <a:pPr>
              <a:lnSpc>
                <a:spcPct val="114999"/>
              </a:lnSpc>
              <a:spcAft>
                <a:spcPts val="800"/>
              </a:spcAft>
            </a:pPr>
            <a:r>
              <a:rPr lang="en-AU" sz="1200" kern="0">
                <a:latin typeface="Arial" panose="020B0604020202020204" pitchFamily="34" charset="0"/>
                <a:cs typeface="Arial" panose="020B0604020202020204" pitchFamily="34" charset="0"/>
              </a:rPr>
              <a:t>In Part A, we used a question for students to get an indication of the effectiveness of our practice of using learning intentions and success criteria. This measure can be used as an indicator –  where we consider the most immediate indicator of change and use this measure to track change over time.</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a:defRPr/>
            </a:pPr>
            <a:r>
              <a:rPr lang="en-AU" sz="1200">
                <a:latin typeface="Arial" panose="020B0604020202020204" pitchFamily="34" charset="0"/>
                <a:cs typeface="Arial" panose="020B0604020202020204" pitchFamily="34" charset="0"/>
              </a:rPr>
              <a:t>We could choose a different measure, but it's important it is proximal to the teaching. It should be an immediately observable/collectable indicator of change in students’ knowledge, skills, motivation, self-belief, or teacher practice. This information of what is successful helps us plan for longer term outcomes.</a:t>
            </a:r>
            <a:br>
              <a:rPr lang="en-AU" sz="1200">
                <a:latin typeface="Arial" panose="020B0604020202020204" pitchFamily="34" charset="0"/>
                <a:cs typeface="Arial" panose="020B0604020202020204" pitchFamily="34" charset="0"/>
              </a:rPr>
            </a:br>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Other data sources should be considered beyond the proximal data. This might include formative assessment data and student interviews.</a:t>
            </a:r>
          </a:p>
          <a:p>
            <a:pPr>
              <a:defRPr/>
            </a:pPr>
            <a:endParaRPr lang="en-AU" sz="1200" b="1">
              <a:latin typeface="Arial" panose="020B0604020202020204" pitchFamily="34" charset="0"/>
              <a:cs typeface="Arial" panose="020B0604020202020204" pitchFamily="34" charset="0"/>
            </a:endParaRPr>
          </a:p>
          <a:p>
            <a:pPr>
              <a:defRPr/>
            </a:pPr>
            <a:r>
              <a:rPr lang="en-AU" sz="1200" b="1">
                <a:latin typeface="Arial" panose="020B0604020202020204" pitchFamily="34" charset="0"/>
                <a:cs typeface="Arial" panose="020B0604020202020204" pitchFamily="34" charset="0"/>
              </a:rPr>
              <a:t>Activity: </a:t>
            </a:r>
          </a:p>
          <a:p>
            <a:pPr>
              <a:defRPr/>
            </a:pPr>
            <a:endParaRPr lang="en-AU" sz="1200">
              <a:latin typeface="Arial" panose="020B0604020202020204" pitchFamily="34" charset="0"/>
              <a:cs typeface="Arial" panose="020B0604020202020204" pitchFamily="34" charset="0"/>
            </a:endParaRPr>
          </a:p>
          <a:p>
            <a:pPr marL="342900" indent="-342900">
              <a:buFont typeface="+mj-lt"/>
              <a:buAutoNum type="arabicPeriod"/>
              <a:defRPr/>
            </a:pPr>
            <a:r>
              <a:rPr lang="en-AU" sz="1200">
                <a:latin typeface="Arial" panose="020B0604020202020204" pitchFamily="34" charset="0"/>
                <a:cs typeface="Arial" panose="020B0604020202020204" pitchFamily="34" charset="0"/>
              </a:rPr>
              <a:t>What observations can you make about learning intentions and success criteria (LISC) in the classroom?</a:t>
            </a:r>
          </a:p>
          <a:p>
            <a:pPr marL="342900" indent="-342900">
              <a:buAutoNum type="arabicPeriod"/>
              <a:defRPr/>
            </a:pPr>
            <a:r>
              <a:rPr lang="en-AU" sz="1200">
                <a:latin typeface="Arial" panose="020B0604020202020204" pitchFamily="34" charset="0"/>
                <a:cs typeface="Arial" panose="020B0604020202020204" pitchFamily="34" charset="0"/>
              </a:rPr>
              <a:t>What observations can be made about what has been successful so far, while we’ve focused on LISC in classrooms?</a:t>
            </a:r>
          </a:p>
          <a:p>
            <a:pPr marL="342900" indent="-342900">
              <a:buFont typeface="+mj-lt"/>
              <a:buAutoNum type="arabicPeriod"/>
              <a:defRPr/>
            </a:pPr>
            <a:r>
              <a:rPr lang="en-AU" sz="1200">
                <a:latin typeface="Arial" panose="020B0604020202020204" pitchFamily="34" charset="0"/>
                <a:cs typeface="Arial" panose="020B0604020202020204" pitchFamily="34" charset="0"/>
              </a:rPr>
              <a:t>How will we measure longer term outcomes?</a:t>
            </a:r>
          </a:p>
          <a:p>
            <a:pPr marL="342900" indent="-342900">
              <a:buFont typeface="+mj-lt"/>
              <a:buAutoNum type="arabicPeriod"/>
              <a:defRPr/>
            </a:pPr>
            <a:r>
              <a:rPr lang="en-AU" sz="1200">
                <a:latin typeface="Arial" panose="020B0604020202020204" pitchFamily="34" charset="0"/>
                <a:cs typeface="Arial" panose="020B0604020202020204" pitchFamily="34" charset="0"/>
              </a:rPr>
              <a:t>How can we scale our success by refining and building the techniques and routines we’ve been developing?</a:t>
            </a:r>
          </a:p>
          <a:p>
            <a:pPr>
              <a:defRPr/>
            </a:pPr>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kern="0">
                <a:latin typeface="Arial" panose="020B0604020202020204" pitchFamily="34" charset="0"/>
                <a:cs typeface="Arial" panose="020B0604020202020204" pitchFamily="34" charset="0"/>
              </a:rPr>
              <a:t>Note to presenter: </a:t>
            </a:r>
            <a:r>
              <a:rPr lang="en-AU" sz="1200" kern="0">
                <a:latin typeface="Arial" panose="020B0604020202020204" pitchFamily="34" charset="0"/>
                <a:cs typeface="Arial" panose="020B0604020202020204" pitchFamily="34" charset="0"/>
              </a:rPr>
              <a:t>You may wish to display the data from the first session if it was collected. If there has been no shift identified using the early measure, discuss the barriers to success and if an adjustment to the whole-school routine is needed. </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Further reading on High Impact Professional Learning:</a:t>
            </a:r>
          </a:p>
          <a:p>
            <a:r>
              <a:rPr lang="en-AU" sz="1200">
                <a:latin typeface="Arial" panose="020B0604020202020204" pitchFamily="34" charset="0"/>
                <a:cs typeface="Arial" panose="020B0604020202020204" pitchFamily="34" charset="0"/>
              </a:rPr>
              <a:t>https://education.nsw.gov.au/teaching-and-learning/professional-learning/high-impact-professional-learning</a:t>
            </a: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References:</a:t>
            </a:r>
          </a:p>
          <a:p>
            <a:r>
              <a:rPr lang="en-US" sz="1200">
                <a:latin typeface="Arial" panose="020B0604020202020204" pitchFamily="34" charset="0"/>
                <a:cs typeface="Arial" panose="020B0604020202020204" pitchFamily="34" charset="0"/>
              </a:rPr>
              <a:t>McCrea P (2020) </a:t>
            </a:r>
            <a:r>
              <a:rPr lang="en-US" sz="1200" i="1">
                <a:latin typeface="Arial" panose="020B0604020202020204" pitchFamily="34" charset="0"/>
                <a:cs typeface="Arial" panose="020B0604020202020204" pitchFamily="34" charset="0"/>
              </a:rPr>
              <a:t>Motivated teaching: harnessing the science of motivation to boost attention and effort in the classroom</a:t>
            </a:r>
            <a:r>
              <a:rPr lang="en-US" sz="1200">
                <a:latin typeface="Arial" panose="020B0604020202020204" pitchFamily="34" charset="0"/>
                <a:cs typeface="Arial" panose="020B0604020202020204" pitchFamily="34" charset="0"/>
              </a:rPr>
              <a:t>, </a:t>
            </a:r>
            <a:r>
              <a:rPr lang="en-US" sz="1200" err="1">
                <a:latin typeface="Arial" panose="020B0604020202020204" pitchFamily="34" charset="0"/>
                <a:cs typeface="Arial" panose="020B0604020202020204" pitchFamily="34" charset="0"/>
              </a:rPr>
              <a:t>Createspace</a:t>
            </a:r>
            <a:r>
              <a:rPr lang="en-US" sz="1200">
                <a:latin typeface="Arial" panose="020B0604020202020204" pitchFamily="34" charset="0"/>
                <a:cs typeface="Arial" panose="020B0604020202020204" pitchFamily="34" charset="0"/>
              </a:rPr>
              <a:t> Independent Publishing Platform</a:t>
            </a:r>
            <a:r>
              <a:rPr lang="en-US" sz="1200" i="1">
                <a:latin typeface="Arial" panose="020B0604020202020204" pitchFamily="34" charset="0"/>
                <a:cs typeface="Arial" panose="020B0604020202020204" pitchFamily="34" charset="0"/>
              </a:rPr>
              <a:t>.</a:t>
            </a:r>
            <a:endParaRPr lang="en-US"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74</a:t>
            </a:fld>
            <a:endParaRPr lang="en-AU"/>
          </a:p>
        </p:txBody>
      </p:sp>
    </p:spTree>
    <p:extLst>
      <p:ext uri="{BB962C8B-B14F-4D97-AF65-F5344CB8AC3E}">
        <p14:creationId xmlns:p14="http://schemas.microsoft.com/office/powerpoint/2010/main" val="14757089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Purpose of slide: collating and using data -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suggested for school leadership team</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[05:00]</a:t>
            </a: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Evaluating data is a way we can consider the extent to which we are being effective in achieving long term goals.  Data can be collected from many perspectives, including individual teachers and students, teams and whole school.  Data can include a range of things, such as observational/instructional rounds, student work samples (such as exit tickets), student self-reports, teacher reflections and assessments. Data can be quantitative and qualitative.  </a:t>
            </a:r>
          </a:p>
          <a:p>
            <a:endParaRPr lang="en-AU"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Reflecting on data helps us consider how efficient and effective we are being in achieving our instructional goals. It also provides key insights to inform the next steps of professional learning and whole school strategic planning.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Activity: </a:t>
            </a:r>
          </a:p>
          <a:p>
            <a:endParaRPr lang="en-AU" sz="1200">
              <a:latin typeface="Arial" panose="020B0604020202020204" pitchFamily="34" charset="0"/>
              <a:cs typeface="Arial" panose="020B0604020202020204" pitchFamily="34" charset="0"/>
            </a:endParaRPr>
          </a:p>
          <a:p>
            <a:pPr marL="342900" indent="-342900">
              <a:buFont typeface="+mj-lt"/>
              <a:buAutoNum type="arabicPeriod"/>
            </a:pPr>
            <a:r>
              <a:rPr lang="en-AU" sz="1200">
                <a:latin typeface="Arial" panose="020B0604020202020204" pitchFamily="34" charset="0"/>
                <a:cs typeface="Arial" panose="020B0604020202020204" pitchFamily="34" charset="0"/>
              </a:rPr>
              <a:t>What data have we accessed so far and what have we learnt? </a:t>
            </a:r>
          </a:p>
          <a:p>
            <a:pPr marL="342900" indent="-342900">
              <a:buFont typeface="+mj-lt"/>
              <a:buAutoNum type="arabicPeriod"/>
            </a:pPr>
            <a:r>
              <a:rPr lang="en-AU" sz="1200">
                <a:latin typeface="Arial" panose="020B0604020202020204" pitchFamily="34" charset="0"/>
                <a:cs typeface="Arial" panose="020B0604020202020204" pitchFamily="34" charset="0"/>
              </a:rPr>
              <a:t>How can we select and measure data over time to consider our impact?</a:t>
            </a:r>
          </a:p>
          <a:p>
            <a:pPr marL="342900" indent="-342900">
              <a:buFont typeface="+mj-lt"/>
              <a:buAutoNum type="arabicPeriod"/>
            </a:pPr>
            <a:endParaRPr lang="en-AU" sz="1200">
              <a:latin typeface="Arial" panose="020B0604020202020204" pitchFamily="34" charset="0"/>
              <a:cs typeface="Arial" panose="020B0604020202020204" pitchFamily="34" charset="0"/>
            </a:endParaRPr>
          </a:p>
          <a:p>
            <a:pPr marL="0" indent="0">
              <a:buFont typeface="+mj-lt"/>
              <a:buNone/>
            </a:pPr>
            <a:r>
              <a:rPr lang="en-AU" sz="1200" b="1">
                <a:latin typeface="Arial" panose="020B0604020202020204" pitchFamily="34" charset="0"/>
                <a:cs typeface="Arial" panose="020B0604020202020204" pitchFamily="34" charset="0"/>
              </a:rPr>
              <a:t>Further reading:</a:t>
            </a:r>
          </a:p>
          <a:p>
            <a:pPr marL="0" indent="0">
              <a:buFont typeface="+mj-lt"/>
              <a:buNone/>
            </a:pPr>
            <a:endParaRPr lang="en-AU" sz="1200">
              <a:latin typeface="Arial" panose="020B0604020202020204" pitchFamily="34" charset="0"/>
              <a:cs typeface="Arial" panose="020B0604020202020204" pitchFamily="34" charset="0"/>
            </a:endParaRPr>
          </a:p>
          <a:p>
            <a:pPr marL="0" indent="0">
              <a:buFont typeface="+mj-lt"/>
              <a:buNone/>
            </a:pPr>
            <a:r>
              <a:rPr lang="en-AU" sz="1200">
                <a:latin typeface="Arial" panose="020B0604020202020204" pitchFamily="34" charset="0"/>
                <a:cs typeface="Arial" panose="020B0604020202020204" pitchFamily="34" charset="0"/>
              </a:rPr>
              <a:t>More information about using data to evaluate the curriculum aligned to the School Excellence Framework </a:t>
            </a:r>
            <a:br>
              <a:rPr lang="en-AU" sz="1200">
                <a:latin typeface="Arial" panose="020B0604020202020204" pitchFamily="34" charset="0"/>
                <a:cs typeface="Arial" panose="020B0604020202020204" pitchFamily="34" charset="0"/>
              </a:rPr>
            </a:br>
            <a:r>
              <a:rPr lang="en-AU" sz="1200">
                <a:latin typeface="Arial" panose="020B0604020202020204" pitchFamily="34" charset="0"/>
                <a:cs typeface="Arial" panose="020B0604020202020204" pitchFamily="34" charset="0"/>
              </a:rPr>
              <a:t>LECI: </a:t>
            </a:r>
            <a:r>
              <a:rPr lang="en-AU" sz="1200" b="0">
                <a:solidFill>
                  <a:srgbClr val="0563C1"/>
                </a:solidFill>
                <a:latin typeface="Arial" panose="020B0604020202020204" pitchFamily="34" charset="0"/>
                <a:cs typeface="Arial" panose="020B0604020202020204" pitchFamily="34" charset="0"/>
                <a:hlinkClick r:id="rId3" tooltip="https://myplsso.education.nsw.gov.au/mylearning/catalogue/details/62ea3ae9-855b-ef11-b00f-b5aeee9b86ab">
                  <a:extLst>
                    <a:ext uri="{A12FA001-AC4F-418D-AE19-62706E023703}">
                      <ahyp:hlinkClr xmlns:ahyp="http://schemas.microsoft.com/office/drawing/2018/hyperlinkcolor" val="tx"/>
                    </a:ext>
                  </a:extLst>
                </a:hlinkClick>
              </a:rPr>
              <a:t>Module 5: Using data to effectively evaluate the curriculum </a:t>
            </a:r>
            <a:r>
              <a:rPr lang="en-AU" sz="1200" b="0">
                <a:solidFill>
                  <a:schemeClr val="tx1"/>
                </a:solidFill>
                <a:latin typeface="Arial" panose="020B0604020202020204" pitchFamily="34" charset="0"/>
                <a:cs typeface="Arial" panose="020B0604020202020204" pitchFamily="34" charset="0"/>
                <a:hlinkClick r:id="rId3" tooltip="https://myplsso.education.nsw.gov.au/mylearning/catalogue/details/62ea3ae9-855b-ef11-b00f-b5aeee9b86ab">
                  <a:extLst>
                    <a:ext uri="{A12FA001-AC4F-418D-AE19-62706E023703}">
                      <ahyp:hlinkClr xmlns:ahyp="http://schemas.microsoft.com/office/drawing/2018/hyperlinkcolor" val="tx"/>
                    </a:ext>
                  </a:extLst>
                </a:hlinkClick>
              </a:rPr>
              <a:t>AC01087</a:t>
            </a:r>
            <a:r>
              <a:rPr lang="en-AU" sz="1200" b="0">
                <a:solidFill>
                  <a:schemeClr val="tx1"/>
                </a:solidFill>
                <a:latin typeface="Arial" panose="020B0604020202020204" pitchFamily="34" charset="0"/>
                <a:cs typeface="Arial" panose="020B0604020202020204" pitchFamily="34" charset="0"/>
              </a:rPr>
              <a:t> – https://myplsso.education.nsw.gov.au/mylearning/catalogue/details/62ea3ae9-855b-ef11-b00f-b5aeee9b86ab</a:t>
            </a:r>
          </a:p>
          <a:p>
            <a:pPr marL="0" indent="0">
              <a:buFont typeface="+mj-lt"/>
              <a:buNone/>
            </a:pPr>
            <a:endParaRPr lang="en-AU">
              <a:latin typeface="Public Sans"/>
            </a:endParaRPr>
          </a:p>
          <a:p>
            <a:pPr marL="0" indent="0">
              <a:buFont typeface="+mj-lt"/>
              <a:buNone/>
            </a:pPr>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75</a:t>
            </a:fld>
            <a:endParaRPr lang="en-AU"/>
          </a:p>
        </p:txBody>
      </p:sp>
    </p:spTree>
    <p:extLst>
      <p:ext uri="{BB962C8B-B14F-4D97-AF65-F5344CB8AC3E}">
        <p14:creationId xmlns:p14="http://schemas.microsoft.com/office/powerpoint/2010/main" val="37927436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Purpose of slide: Aligning the practice to the SEFv3 – suggested for school leadership team</a:t>
            </a:r>
          </a:p>
          <a:p>
            <a:pPr marL="0" marR="0" lvl="0" indent="0" algn="l" defTabSz="1219170" rtl="0" eaLnBrk="1" fontAlgn="base"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[06:00]</a:t>
            </a:r>
          </a:p>
          <a:p>
            <a:pPr marL="0" marR="0" lvl="0" indent="0" algn="l" defTabSz="1219170" rtl="0" eaLnBrk="1" fontAlgn="base" latinLnBrk="0" hangingPunct="1">
              <a:lnSpc>
                <a:spcPct val="100000"/>
              </a:lnSpc>
              <a:spcBef>
                <a:spcPts val="0"/>
              </a:spcBef>
              <a:spcAft>
                <a:spcPts val="0"/>
              </a:spcAft>
              <a:buClrTx/>
              <a:buSzTx/>
              <a:buFontTx/>
              <a:buNone/>
              <a:tabLst/>
              <a:defRPr/>
            </a:pPr>
            <a:endParaRPr lang="en-US" sz="1200" b="0" i="0">
              <a:solidFill>
                <a:srgbClr val="444444"/>
              </a:solidFill>
              <a:effectLst/>
              <a:highlight>
                <a:srgbClr val="F5F5F5"/>
              </a:highlight>
              <a:latin typeface="Arial" panose="020B0604020202020204" pitchFamily="34" charset="0"/>
              <a:cs typeface="Arial" panose="020B0604020202020204" pitchFamily="34" charset="0"/>
            </a:endParaRPr>
          </a:p>
          <a:p>
            <a:pPr marL="0" marR="0" lvl="0" indent="0" algn="l" defTabSz="1219170" rtl="0" eaLnBrk="1" fontAlgn="base" latinLnBrk="0" hangingPunct="1">
              <a:lnSpc>
                <a:spcPct val="100000"/>
              </a:lnSpc>
              <a:spcBef>
                <a:spcPts val="0"/>
              </a:spcBef>
              <a:spcAft>
                <a:spcPts val="0"/>
              </a:spcAft>
              <a:buClrTx/>
              <a:buSzTx/>
              <a:buFontTx/>
              <a:buNone/>
              <a:tabLst/>
              <a:defRPr/>
            </a:pPr>
            <a:r>
              <a:rPr lang="en-AU" sz="1200" b="1">
                <a:latin typeface="Arial" panose="020B0604020202020204" pitchFamily="34" charset="0"/>
                <a:cs typeface="Arial" panose="020B0604020202020204" pitchFamily="34" charset="0"/>
              </a:rPr>
              <a:t>Speaker notes:</a:t>
            </a:r>
            <a:r>
              <a:rPr lang="en-AU"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Linking to longer term outcomes, the SEF is an excellent way to measure whole-school impact over time.</a:t>
            </a:r>
          </a:p>
          <a:p>
            <a:pPr algn="l" rtl="0" fontAlgn="base"/>
            <a:endPar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endParaRP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Sharing learning intentions and success criteria relates to themes from the SEFv3</a:t>
            </a:r>
            <a:r>
              <a:rPr lang="en-US"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For example, in the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teaching domain</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 under the element of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effective classroom management</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 this practice aligns with the descriptors for the theme of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explicit teaching </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and </a:t>
            </a:r>
            <a:r>
              <a:rPr lang="en-AU" sz="1200" b="1" i="0" u="none" strike="noStrike">
                <a:solidFill>
                  <a:srgbClr val="000000"/>
                </a:solidFill>
                <a:effectLst/>
                <a:highlight>
                  <a:srgbClr val="F5F5F5"/>
                </a:highlight>
                <a:latin typeface="Arial" panose="020B0604020202020204" pitchFamily="34" charset="0"/>
                <a:cs typeface="Arial" panose="020B0604020202020204" pitchFamily="34" charset="0"/>
              </a:rPr>
              <a:t>classroom management</a:t>
            </a: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Activity:</a:t>
            </a:r>
          </a:p>
          <a:p>
            <a:endParaRPr lang="en-AU" sz="1200">
              <a:latin typeface="Arial" panose="020B0604020202020204" pitchFamily="34" charset="0"/>
              <a:cs typeface="Arial" panose="020B0604020202020204" pitchFamily="34" charset="0"/>
            </a:endParaRPr>
          </a:p>
          <a:p>
            <a:pPr marL="342900" indent="-342900">
              <a:buAutoNum type="arabicPeriod"/>
            </a:pPr>
            <a:r>
              <a:rPr lang="en-AU" sz="1200">
                <a:latin typeface="Arial" panose="020B0604020202020204" pitchFamily="34" charset="0"/>
                <a:cs typeface="Arial" panose="020B0604020202020204" pitchFamily="34" charset="0"/>
              </a:rPr>
              <a:t>Access and identify key features from delivering, sustaining and growing and excelling for the explicit teaching theme.</a:t>
            </a:r>
          </a:p>
          <a:p>
            <a:pPr marL="342900" indent="-342900">
              <a:buAutoNum type="arabicPeriod"/>
            </a:pPr>
            <a:r>
              <a:rPr lang="en-AU" sz="1200">
                <a:latin typeface="Arial" panose="020B0604020202020204" pitchFamily="34" charset="0"/>
                <a:cs typeface="Arial" panose="020B0604020202020204" pitchFamily="34" charset="0"/>
              </a:rPr>
              <a:t>Access and identify key features from delivering, sustaining and growing and excelling for the classroom management theme.</a:t>
            </a:r>
          </a:p>
          <a:p>
            <a:pPr marL="342900" indent="-342900">
              <a:buAutoNum type="arabicPeriod"/>
            </a:pPr>
            <a:r>
              <a:rPr lang="en-AU" sz="1200">
                <a:latin typeface="Arial" panose="020B0604020202020204" pitchFamily="34" charset="0"/>
                <a:cs typeface="Arial" panose="020B0604020202020204" pitchFamily="34" charset="0"/>
              </a:rPr>
              <a:t>Describe how our classrooms would look, feel and sound if we were to move to 'sustaining and growing' or move to 'excelling’.</a:t>
            </a:r>
          </a:p>
          <a:p>
            <a:pPr marL="342900" indent="-342900">
              <a:buAutoNum type="arabicPeriod"/>
            </a:pPr>
            <a:r>
              <a:rPr lang="en-AU" sz="1200">
                <a:latin typeface="Arial" panose="020B0604020202020204" pitchFamily="34" charset="0"/>
                <a:cs typeface="Arial" panose="020B0604020202020204" pitchFamily="34" charset="0"/>
              </a:rPr>
              <a:t>Discuss how this would align with the strategic direction already in place in your school?</a:t>
            </a:r>
          </a:p>
          <a:p>
            <a:pPr marL="342900" indent="-342900">
              <a:buAutoNum type="arabicPeriod"/>
            </a:pPr>
            <a:r>
              <a:rPr lang="en-AU" sz="1200">
                <a:latin typeface="Arial" panose="020B0604020202020204" pitchFamily="34" charset="0"/>
                <a:cs typeface="Arial" panose="020B0604020202020204" pitchFamily="34" charset="0"/>
              </a:rPr>
              <a:t>As a whole school, how are we ensuring we continue to reflect on and share our practice? </a:t>
            </a:r>
          </a:p>
          <a:p>
            <a:pPr marL="342900" indent="-342900">
              <a:buAutoNum type="arabicPeriod"/>
            </a:pPr>
            <a:r>
              <a:rPr lang="en-AU" sz="1200">
                <a:latin typeface="Arial" panose="020B0604020202020204" pitchFamily="34" charset="0"/>
                <a:cs typeface="Arial" panose="020B0604020202020204" pitchFamily="34" charset="0"/>
              </a:rPr>
              <a:t>What actions can we take to promote our effective explicit teaching practice to the wider school community? </a:t>
            </a:r>
          </a:p>
          <a:p>
            <a:pPr marL="342900" indent="-342900">
              <a:buAutoNum type="arabicPeriod"/>
            </a:pPr>
            <a:r>
              <a:rPr lang="en-AU" sz="1200">
                <a:latin typeface="Arial" panose="020B0604020202020204" pitchFamily="34" charset="0"/>
                <a:cs typeface="Arial" panose="020B0604020202020204" pitchFamily="34" charset="0"/>
              </a:rPr>
              <a:t>How can the SEF be integrated in our school’s professional learning in an ongoing way?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Discussion points:</a:t>
            </a:r>
          </a:p>
          <a:p>
            <a:pPr marL="285750" indent="-285750" algn="l" rtl="0" fontAlgn="base">
              <a:buFont typeface="Arial" panose="020B0604020202020204" pitchFamily="34" charset="0"/>
              <a:buChar char="•"/>
            </a:pP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In ‘sustaining and growing’ the practice looks like a whole school approach to positive classroom management. </a:t>
            </a:r>
          </a:p>
          <a:p>
            <a:pPr marL="285750" indent="-285750" algn="l" rtl="0" fontAlgn="base">
              <a:buFont typeface="Arial" panose="020B0604020202020204" pitchFamily="34" charset="0"/>
              <a:buChar char="•"/>
            </a:pPr>
            <a:r>
              <a:rPr lang="en-AU" sz="1200" b="0" i="0" u="none" strike="noStrike">
                <a:solidFill>
                  <a:srgbClr val="000000"/>
                </a:solidFill>
                <a:effectLst/>
                <a:highlight>
                  <a:srgbClr val="F5F5F5"/>
                </a:highlight>
                <a:latin typeface="Arial" panose="020B0604020202020204" pitchFamily="34" charset="0"/>
                <a:cs typeface="Arial" panose="020B0604020202020204" pitchFamily="34" charset="0"/>
              </a:rPr>
              <a:t>This extends to learning routines in ‘excelling’, where there are consistent school-wide approaches to learning routines that enable student engagement. </a:t>
            </a:r>
            <a:r>
              <a:rPr lang="en-US" sz="1200" b="0" i="0">
                <a:solidFill>
                  <a:srgbClr val="444444"/>
                </a:solidFill>
                <a:effectLst/>
                <a:highlight>
                  <a:srgbClr val="F5F5F5"/>
                </a:highlight>
                <a:latin typeface="Arial" panose="020B0604020202020204" pitchFamily="34" charset="0"/>
                <a:cs typeface="Arial" panose="020B0604020202020204" pitchFamily="34" charset="0"/>
              </a:rPr>
              <a:t>​</a:t>
            </a:r>
          </a:p>
          <a:p>
            <a:pPr algn="l" rtl="0" fontAlgn="base"/>
            <a:r>
              <a:rPr lang="en-AU" sz="1800" b="0" i="0">
                <a:solidFill>
                  <a:srgbClr val="444444"/>
                </a:solidFill>
                <a:effectLst/>
                <a:highlight>
                  <a:srgbClr val="F5F5F5"/>
                </a:highlight>
                <a:latin typeface="Public Sans"/>
              </a:rPr>
              <a:t>​</a:t>
            </a:r>
          </a:p>
          <a:p>
            <a:endParaRPr lang="en-AU" sz="1800"/>
          </a:p>
          <a:p>
            <a:pPr algn="l" rtl="0" fontAlgn="base">
              <a:buFont typeface="Arial" panose="020B0604020202020204" pitchFamily="34" charset="0"/>
              <a:buChar char="•"/>
            </a:pPr>
            <a:endParaRPr lang="en-AU" sz="1800">
              <a:solidFill>
                <a:srgbClr val="333333"/>
              </a:solidFill>
              <a:latin typeface="Public Sans"/>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76</a:t>
            </a:fld>
            <a:endParaRPr lang="en-AU"/>
          </a:p>
        </p:txBody>
      </p:sp>
    </p:spTree>
    <p:extLst>
      <p:ext uri="{BB962C8B-B14F-4D97-AF65-F5344CB8AC3E}">
        <p14:creationId xmlns:p14="http://schemas.microsoft.com/office/powerpoint/2010/main" val="16733230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77</a:t>
            </a:fld>
            <a:endParaRPr lang="en-AU"/>
          </a:p>
        </p:txBody>
      </p:sp>
    </p:spTree>
    <p:extLst>
      <p:ext uri="{BB962C8B-B14F-4D97-AF65-F5344CB8AC3E}">
        <p14:creationId xmlns:p14="http://schemas.microsoft.com/office/powerpoint/2010/main" val="312206875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solidFill>
                  <a:srgbClr val="22272B"/>
                </a:solidFill>
                <a:latin typeface="Arial" panose="020B0604020202020204" pitchFamily="34" charset="0"/>
                <a:cs typeface="Arial" panose="020B0604020202020204" pitchFamily="34" charset="0"/>
              </a:rPr>
              <a:t>Purpose of slide: Next steps</a:t>
            </a:r>
          </a:p>
          <a:p>
            <a:r>
              <a:rPr lang="en-AU" sz="1200" b="1">
                <a:solidFill>
                  <a:srgbClr val="22272B"/>
                </a:solidFill>
                <a:latin typeface="Arial" panose="020B0604020202020204" pitchFamily="34" charset="0"/>
                <a:cs typeface="Arial" panose="020B0604020202020204" pitchFamily="34" charset="0"/>
              </a:rPr>
              <a:t>Speaker notes:</a:t>
            </a:r>
            <a:endParaRPr lang="en-US" sz="1200" b="1">
              <a:solidFill>
                <a:srgbClr val="22272B"/>
              </a:solidFill>
              <a:latin typeface="Arial" panose="020B0604020202020204" pitchFamily="34" charset="0"/>
              <a:cs typeface="Arial" panose="020B0604020202020204" pitchFamily="34" charset="0"/>
            </a:endParaRPr>
          </a:p>
          <a:p>
            <a:r>
              <a:rPr lang="en-AU" sz="1200" b="1">
                <a:solidFill>
                  <a:srgbClr val="22272B"/>
                </a:solidFill>
                <a:latin typeface="Arial" panose="020B0604020202020204" pitchFamily="34" charset="0"/>
                <a:cs typeface="Arial" panose="020B0604020202020204" pitchFamily="34" charset="0"/>
              </a:rPr>
              <a:t>[0:40]</a:t>
            </a:r>
            <a:endParaRPr lang="en-US" sz="1200">
              <a:solidFill>
                <a:srgbClr val="22272B"/>
              </a:solidFill>
              <a:latin typeface="Arial" panose="020B0604020202020204" pitchFamily="34" charset="0"/>
              <a:cs typeface="Arial" panose="020B0604020202020204" pitchFamily="34" charset="0"/>
            </a:endParaRPr>
          </a:p>
          <a:p>
            <a:endParaRPr lang="en-AU" sz="1200">
              <a:solidFill>
                <a:srgbClr val="22272B"/>
              </a:solidFill>
              <a:latin typeface="Arial" panose="020B0604020202020204" pitchFamily="34" charset="0"/>
              <a:cs typeface="Arial" panose="020B0604020202020204" pitchFamily="34" charset="0"/>
            </a:endParaRPr>
          </a:p>
          <a:p>
            <a:r>
              <a:rPr lang="en-AU" sz="1200">
                <a:solidFill>
                  <a:srgbClr val="22272B"/>
                </a:solidFill>
                <a:latin typeface="Arial" panose="020B0604020202020204" pitchFamily="34" charset="0"/>
                <a:cs typeface="Arial" panose="020B0604020202020204" pitchFamily="34" charset="0"/>
              </a:rPr>
              <a:t>The evidence on explicit teaching is clear, it shows us how important it is to align our teaching pedagogy with how learning occurs. Ongoing information to support this is available on the department's website. </a:t>
            </a:r>
            <a:endParaRPr lang="en-AU" sz="1200">
              <a:solidFill>
                <a:srgbClr val="000000"/>
              </a:solidFill>
              <a:latin typeface="Arial" panose="020B0604020202020204" pitchFamily="34" charset="0"/>
              <a:cs typeface="Arial" panose="020B0604020202020204" pitchFamily="34" charset="0"/>
            </a:endParaRPr>
          </a:p>
          <a:p>
            <a:r>
              <a:rPr lang="en-AU" sz="1200">
                <a:solidFill>
                  <a:srgbClr val="22272B"/>
                </a:solidFill>
                <a:latin typeface="Arial" panose="020B0604020202020204" pitchFamily="34" charset="0"/>
                <a:cs typeface="Arial" panose="020B0604020202020204" pitchFamily="34" charset="0"/>
              </a:rPr>
              <a:t>This includes information about the enabling factors, how learning happens and the explicit teaching strategies. The website will continue to be updated as new resources are released in future. </a:t>
            </a:r>
            <a:br>
              <a:rPr lang="en-AU" sz="1200">
                <a:latin typeface="Arial" panose="020B0604020202020204" pitchFamily="34" charset="0"/>
                <a:cs typeface="Arial" panose="020B0604020202020204" pitchFamily="34" charset="0"/>
              </a:rPr>
            </a:br>
            <a:br>
              <a:rPr lang="en-AU" sz="1200" b="0" i="0">
                <a:latin typeface="Arial" panose="020B0604020202020204" pitchFamily="34" charset="0"/>
                <a:cs typeface="Arial" panose="020B0604020202020204" pitchFamily="34" charset="0"/>
              </a:rPr>
            </a:br>
            <a:r>
              <a:rPr lang="en-AU" sz="120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https://education.nsw.gov.au/teaching-and-learning/curriculum/explicit-teaching</a:t>
            </a:r>
            <a:endParaRPr lang="en-AU" sz="1200">
              <a:solidFill>
                <a:schemeClr val="tx1"/>
              </a:solidFill>
              <a:latin typeface="Arial" panose="020B0604020202020204" pitchFamily="34" charset="0"/>
              <a:cs typeface="Arial" panose="020B0604020202020204" pitchFamily="34" charset="0"/>
            </a:endParaRPr>
          </a:p>
          <a:p>
            <a:endParaRPr lang="en-AU">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78</a:t>
            </a:fld>
            <a:endParaRPr lang="en-AU"/>
          </a:p>
        </p:txBody>
      </p:sp>
    </p:spTree>
    <p:extLst>
      <p:ext uri="{BB962C8B-B14F-4D97-AF65-F5344CB8AC3E}">
        <p14:creationId xmlns:p14="http://schemas.microsoft.com/office/powerpoint/2010/main" val="20997293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79</a:t>
            </a:fld>
            <a:endParaRPr lang="en-AU"/>
          </a:p>
        </p:txBody>
      </p:sp>
    </p:spTree>
    <p:extLst>
      <p:ext uri="{BB962C8B-B14F-4D97-AF65-F5344CB8AC3E}">
        <p14:creationId xmlns:p14="http://schemas.microsoft.com/office/powerpoint/2010/main" val="3811334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latin typeface="Arial" panose="020B0604020202020204" pitchFamily="34" charset="0"/>
                <a:cs typeface="Arial" panose="020B0604020202020204" pitchFamily="34" charset="0"/>
              </a:rPr>
              <a:t>Purpose: Familiarising High Impact Professional Learning model (HIPL) and how it may inform our implementation of explicit teaching. </a:t>
            </a:r>
          </a:p>
          <a:p>
            <a:r>
              <a:rPr lang="en-AU" sz="1200" b="1">
                <a:latin typeface="Arial" panose="020B0604020202020204" pitchFamily="34" charset="0"/>
                <a:cs typeface="Arial" panose="020B0604020202020204" pitchFamily="34" charset="0"/>
              </a:rPr>
              <a:t>[01:00]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pPr>
              <a:lnSpc>
                <a:spcPct val="114999"/>
              </a:lnSpc>
              <a:spcAft>
                <a:spcPts val="800"/>
              </a:spcAft>
            </a:pPr>
            <a:r>
              <a:rPr lang="en-AU" sz="1200" kern="0">
                <a:latin typeface="Arial" panose="020B0604020202020204" pitchFamily="34" charset="0"/>
                <a:cs typeface="Arial" panose="020B0604020202020204" pitchFamily="34" charset="0"/>
              </a:rPr>
              <a:t>The High Impact Professional Learning (HIPL) model forms the basis of this professional learning.  This model has five elements.  </a:t>
            </a:r>
          </a:p>
          <a:p>
            <a:pPr>
              <a:lnSpc>
                <a:spcPct val="114999"/>
              </a:lnSpc>
              <a:spcAft>
                <a:spcPts val="800"/>
              </a:spcAft>
            </a:pPr>
            <a:endParaRPr lang="en-AU" sz="1200"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Professional learning is driven by identified student needs - </a:t>
            </a:r>
            <a:r>
              <a:rPr lang="en-AU" sz="1200" kern="0">
                <a:latin typeface="Arial" panose="020B0604020202020204" pitchFamily="34" charset="0"/>
                <a:cs typeface="Arial" panose="020B0604020202020204" pitchFamily="34" charset="0"/>
              </a:rPr>
              <a:t>https://education.nsw.gov.au/teaching-and-learning/professional-learning/high-impact-professional-learning/what-is-hipl/student-needs-drive-teacher-learning</a:t>
            </a:r>
            <a:endParaRPr lang="en-AU" sz="1200" b="1" kern="0">
              <a:latin typeface="Arial" panose="020B0604020202020204" pitchFamily="34" charset="0"/>
              <a:cs typeface="Arial" panose="020B0604020202020204" pitchFamily="34" charset="0"/>
            </a:endParaRPr>
          </a:p>
          <a:p>
            <a:endParaRPr lang="en-AU" sz="1200"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School leadership teams enable professional learning</a:t>
            </a:r>
            <a:r>
              <a:rPr lang="en-AU" sz="1200" kern="0">
                <a:latin typeface="Arial" panose="020B0604020202020204" pitchFamily="34" charset="0"/>
                <a:cs typeface="Arial" panose="020B0604020202020204" pitchFamily="34" charset="0"/>
              </a:rPr>
              <a:t> - https://education.nsw.gov.au/teaching-and-learning/professional-learning/high-impact-professional-learning/what-is-hipl/leadership-that-prioritises-learning</a:t>
            </a:r>
          </a:p>
          <a:p>
            <a:endParaRPr lang="en-AU" sz="1200" u="sng"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Collaborative and applied professional learning strengthens teaching practice</a:t>
            </a:r>
            <a:r>
              <a:rPr lang="en-AU" sz="1200" kern="0">
                <a:latin typeface="Arial" panose="020B0604020202020204" pitchFamily="34" charset="0"/>
                <a:cs typeface="Arial" panose="020B0604020202020204" pitchFamily="34" charset="0"/>
              </a:rPr>
              <a:t> - https://education.nsw.gov.au/teaching-and-learning/professional-learning/high-impact-professional-learning/what-is-hipl/collaboration-that-improves-classroom-practice</a:t>
            </a:r>
          </a:p>
          <a:p>
            <a:endParaRPr lang="en-AU" sz="1200" b="1"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Professional learning is continuous and coherent - </a:t>
            </a:r>
            <a:r>
              <a:rPr lang="en-AU" sz="1200" kern="0">
                <a:latin typeface="Arial" panose="020B0604020202020204" pitchFamily="34" charset="0"/>
                <a:cs typeface="Arial" panose="020B0604020202020204" pitchFamily="34" charset="0"/>
              </a:rPr>
              <a:t>https://education.nsw.gov.au/teaching-and-learning/professional-learning/high-impact-professional-learning/what-is-hipl/a-culture-of-continuous-learning</a:t>
            </a:r>
            <a:endParaRPr lang="en-AU" sz="1200" b="1" kern="0">
              <a:latin typeface="Arial" panose="020B0604020202020204" pitchFamily="34" charset="0"/>
              <a:cs typeface="Arial" panose="020B0604020202020204" pitchFamily="34" charset="0"/>
            </a:endParaRPr>
          </a:p>
          <a:p>
            <a:endParaRPr lang="en-AU" sz="1200" kern="0">
              <a:latin typeface="Arial" panose="020B0604020202020204" pitchFamily="34" charset="0"/>
              <a:cs typeface="Arial" panose="020B0604020202020204" pitchFamily="34" charset="0"/>
            </a:endParaRPr>
          </a:p>
          <a:p>
            <a:r>
              <a:rPr lang="en-AU" sz="1200" b="1" kern="0">
                <a:latin typeface="Arial" panose="020B0604020202020204" pitchFamily="34" charset="0"/>
                <a:cs typeface="Arial" panose="020B0604020202020204" pitchFamily="34" charset="0"/>
              </a:rPr>
              <a:t>Teachers and school leaders are responsible for the impact of professional learning on student growth and performance</a:t>
            </a:r>
            <a:r>
              <a:rPr lang="en-AU" sz="1200" kern="0">
                <a:latin typeface="Arial" panose="020B0604020202020204" pitchFamily="34" charset="0"/>
                <a:cs typeface="Arial" panose="020B0604020202020204" pitchFamily="34" charset="0"/>
              </a:rPr>
              <a:t> - https://education.nsw.gov.au/teaching-and-learning/professional-learning/high-impact-professional-learning/what-is-hipl/accountability-for-impact-on-student-progress</a:t>
            </a:r>
            <a:endParaRPr lang="en-AU" sz="1200">
              <a:latin typeface="Arial" panose="020B0604020202020204" pitchFamily="34" charset="0"/>
              <a:cs typeface="Arial" panose="020B0604020202020204" pitchFamily="34" charset="0"/>
            </a:endParaRPr>
          </a:p>
          <a:p>
            <a:endParaRPr lang="en-AU" sz="1200" kern="0">
              <a:latin typeface="Arial" panose="020B0604020202020204" pitchFamily="34" charset="0"/>
              <a:cs typeface="Arial" panose="020B0604020202020204" pitchFamily="34" charset="0"/>
            </a:endParaRPr>
          </a:p>
          <a:p>
            <a:r>
              <a:rPr lang="en-AU" sz="1200" kern="0">
                <a:latin typeface="Arial" panose="020B0604020202020204" pitchFamily="34" charset="0"/>
                <a:cs typeface="Arial" panose="020B0604020202020204" pitchFamily="34" charset="0"/>
              </a:rPr>
              <a:t>The actions and steps we take to enact each of these elements will be shaped by our increasing shared understanding of check for understanding strategy and how specific check for understanding techniques can be used to optimise the learning of our students. </a:t>
            </a:r>
          </a:p>
          <a:p>
            <a:pPr>
              <a:lnSpc>
                <a:spcPct val="114999"/>
              </a:lnSpc>
              <a:spcAft>
                <a:spcPts val="800"/>
              </a:spcAft>
            </a:pPr>
            <a:endParaRPr lang="en-AU" sz="1200" kern="0">
              <a:latin typeface="Arial" panose="020B0604020202020204" pitchFamily="34" charset="0"/>
              <a:cs typeface="Arial" panose="020B0604020202020204" pitchFamily="34" charset="0"/>
            </a:endParaRPr>
          </a:p>
          <a:p>
            <a:pPr>
              <a:lnSpc>
                <a:spcPct val="114999"/>
              </a:lnSpc>
              <a:spcAft>
                <a:spcPts val="800"/>
              </a:spcAft>
            </a:pPr>
            <a:endParaRPr lang="en-AU" kern="0">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26740044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80</a:t>
            </a:fld>
            <a:endParaRPr lang="en-AU"/>
          </a:p>
        </p:txBody>
      </p:sp>
    </p:spTree>
    <p:extLst>
      <p:ext uri="{BB962C8B-B14F-4D97-AF65-F5344CB8AC3E}">
        <p14:creationId xmlns:p14="http://schemas.microsoft.com/office/powerpoint/2010/main" val="11184959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81</a:t>
            </a:fld>
            <a:endParaRPr lang="en-AU"/>
          </a:p>
        </p:txBody>
      </p:sp>
    </p:spTree>
    <p:extLst>
      <p:ext uri="{BB962C8B-B14F-4D97-AF65-F5344CB8AC3E}">
        <p14:creationId xmlns:p14="http://schemas.microsoft.com/office/powerpoint/2010/main" val="37120097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A2CED-E2A2-4476-0F1B-E6A8C8F17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9FADB-F4FF-2C5F-1854-811CE6EFB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08BE67-2168-3164-F609-15BAE5657FCD}"/>
              </a:ext>
            </a:extLst>
          </p:cNvPr>
          <p:cNvSpPr>
            <a:spLocks noGrp="1"/>
          </p:cNvSpPr>
          <p:nvPr>
            <p:ph type="body" idx="1"/>
          </p:nvPr>
        </p:nvSpPr>
        <p:spPr/>
        <p:txBody>
          <a:bodyPr/>
          <a:lstStyle/>
          <a:p>
            <a:endParaRPr lang="en-US"/>
          </a:p>
          <a:p>
            <a:endParaRPr lang="en-US"/>
          </a:p>
          <a:p>
            <a:endParaRPr lang="en-US">
              <a:latin typeface="Public Sans"/>
            </a:endParaRPr>
          </a:p>
        </p:txBody>
      </p:sp>
      <p:sp>
        <p:nvSpPr>
          <p:cNvPr id="4" name="Slide Number Placeholder 3">
            <a:extLst>
              <a:ext uri="{FF2B5EF4-FFF2-40B4-BE49-F238E27FC236}">
                <a16:creationId xmlns:a16="http://schemas.microsoft.com/office/drawing/2014/main" id="{D0B3CF08-31BD-A665-AE7D-B76D932DAC05}"/>
              </a:ext>
            </a:extLst>
          </p:cNvPr>
          <p:cNvSpPr>
            <a:spLocks noGrp="1"/>
          </p:cNvSpPr>
          <p:nvPr>
            <p:ph type="sldNum" sz="quarter" idx="5"/>
          </p:nvPr>
        </p:nvSpPr>
        <p:spPr/>
        <p:txBody>
          <a:bodyPr/>
          <a:lstStyle/>
          <a:p>
            <a:fld id="{B07158C4-A119-4B78-9DE8-A50001BC31DC}" type="slidenum">
              <a:rPr lang="en-AU" smtClean="0"/>
              <a:pPr/>
              <a:t>82</a:t>
            </a:fld>
            <a:endParaRPr lang="en-AU"/>
          </a:p>
        </p:txBody>
      </p:sp>
    </p:spTree>
    <p:extLst>
      <p:ext uri="{BB962C8B-B14F-4D97-AF65-F5344CB8AC3E}">
        <p14:creationId xmlns:p14="http://schemas.microsoft.com/office/powerpoint/2010/main" val="353464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latin typeface="Public Sans"/>
              </a:rPr>
              <a:t>Purpose: Reflect on student engagement as an early indicator.</a:t>
            </a:r>
          </a:p>
          <a:p>
            <a:r>
              <a:rPr lang="en-AU" sz="1200" b="1">
                <a:latin typeface="Arial" panose="020B0604020202020204" pitchFamily="34" charset="0"/>
                <a:cs typeface="Arial" panose="020B0604020202020204" pitchFamily="34" charset="0"/>
              </a:rPr>
              <a:t>[02:00]</a:t>
            </a:r>
            <a:endParaRPr lang="en-AU" sz="1200">
              <a:latin typeface="Arial" panose="020B0604020202020204" pitchFamily="34" charset="0"/>
              <a:cs typeface="Arial" panose="020B0604020202020204" pitchFamily="34" charset="0"/>
            </a:endParaRPr>
          </a:p>
          <a:p>
            <a:endParaRPr lang="en-AU" sz="1200" b="1">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Speaker notes:</a:t>
            </a:r>
          </a:p>
          <a:p>
            <a:endParaRPr lang="en-AU" sz="1200">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200">
                <a:latin typeface="Arial" panose="020B0604020202020204" pitchFamily="34" charset="0"/>
                <a:cs typeface="Arial" panose="020B0604020202020204" pitchFamily="34" charset="0"/>
              </a:rPr>
              <a:t>An initial indicator is an observable change in student learning. It can help teachers to understand how effective their use of a technique may be. Initial indicators are important because they can give teachers insights into what parts of the instruction may need to be refined.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200">
              <a:latin typeface="Arial" panose="020B0604020202020204" pitchFamily="34" charset="0"/>
              <a:cs typeface="Arial" panose="020B0604020202020204" pitchFamily="34" charset="0"/>
            </a:endParaRPr>
          </a:p>
          <a:p>
            <a:pPr>
              <a:defRPr/>
            </a:pPr>
            <a:r>
              <a:rPr lang="en-AU" sz="1200">
                <a:latin typeface="Arial" panose="020B0604020202020204" pitchFamily="34" charset="0"/>
                <a:cs typeface="Arial" panose="020B0604020202020204" pitchFamily="34" charset="0"/>
              </a:rPr>
              <a:t>Here is an example of a tool that could be used for teacher reflection. This is one way to measure one aspect of the effectiveness of the practice of learning intentions and success criteria.</a:t>
            </a:r>
          </a:p>
          <a:p>
            <a:endParaRPr lang="en-AU" sz="1200" b="1">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We will be able to refer to our early indicator observations when we evaluate our impact in Part C. </a:t>
            </a:r>
          </a:p>
          <a:p>
            <a:endParaRPr lang="en-AU"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Note to presenter: </a:t>
            </a:r>
            <a:r>
              <a:rPr lang="en-AU" sz="1200" b="0">
                <a:latin typeface="Arial" panose="020B0604020202020204" pitchFamily="34" charset="0"/>
                <a:cs typeface="Arial" panose="020B0604020202020204" pitchFamily="34" charset="0"/>
              </a:rPr>
              <a:t>There is an opportunity to use this data in the final session. This measure is not the only consideration, and schools should select a model that is right for them.</a:t>
            </a:r>
          </a:p>
          <a:p>
            <a:r>
              <a:rPr lang="en-AU" sz="1200">
                <a:latin typeface="Arial" panose="020B0604020202020204" pitchFamily="34" charset="0"/>
                <a:cs typeface="Arial" panose="020B0604020202020204" pitchFamily="34" charset="0"/>
              </a:rPr>
              <a:t>This data could be collated and compared to other “school and classroom data about growth and performance.” </a:t>
            </a:r>
          </a:p>
          <a:p>
            <a:r>
              <a:rPr lang="en-AU" sz="1200">
                <a:latin typeface="Arial" panose="020B0604020202020204" pitchFamily="34" charset="0"/>
                <a:cs typeface="Arial" panose="020B0604020202020204" pitchFamily="34" charset="0"/>
              </a:rPr>
              <a:t>For example: </a:t>
            </a:r>
          </a:p>
          <a:p>
            <a:r>
              <a:rPr lang="en-AU" sz="1200">
                <a:latin typeface="Arial" panose="020B0604020202020204" pitchFamily="34" charset="0"/>
                <a:cs typeface="Arial" panose="020B0604020202020204" pitchFamily="34" charset="0"/>
              </a:rPr>
              <a:t>NAPLAN report overview accessed through Scout</a:t>
            </a:r>
          </a:p>
          <a:p>
            <a:r>
              <a:rPr lang="en-AU" sz="1200">
                <a:latin typeface="Arial" panose="020B0604020202020204" pitchFamily="34" charset="0"/>
                <a:cs typeface="Arial" panose="020B0604020202020204" pitchFamily="34" charset="0"/>
              </a:rPr>
              <a:t>https://education.nsw.gov.au/about-us/education-data-and-research/scout/training/digital-learning-centre/naplan-report-overview</a:t>
            </a:r>
          </a:p>
          <a:p>
            <a:r>
              <a:rPr lang="en-AU" sz="1200">
                <a:latin typeface="Arial" panose="020B0604020202020204" pitchFamily="34" charset="0"/>
                <a:cs typeface="Arial" panose="020B0604020202020204" pitchFamily="34" charset="0"/>
              </a:rPr>
              <a:t>NAPLAN report overview</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Learn more about the NAPLAN reports in Scout.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https://education.nsw.gov.au/technology/scout/scout-training/digital-learning-centre/naplan-for-teachers</a:t>
            </a:r>
          </a:p>
          <a:p>
            <a:r>
              <a:rPr lang="en-AU" sz="1200">
                <a:latin typeface="Arial" panose="020B0604020202020204" pitchFamily="34" charset="0"/>
                <a:cs typeface="Arial" panose="020B0604020202020204" pitchFamily="34" charset="0"/>
              </a:rPr>
              <a:t>Class report</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The Class report shows the distribution of students’ scaled scores across domains and proficiency levels for NAPLAN 3, 5, 7 or 9.</a:t>
            </a:r>
            <a:endParaRPr lang="en-US" sz="1200">
              <a:latin typeface="Arial" panose="020B0604020202020204" pitchFamily="34" charset="0"/>
              <a:cs typeface="Arial" panose="020B0604020202020204" pitchFamily="34" charset="0"/>
            </a:endParaRPr>
          </a:p>
          <a:p>
            <a:r>
              <a:rPr lang="en-AU" sz="120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a:p>
            <a:r>
              <a:rPr lang="en-AU" sz="1200" b="1">
                <a:latin typeface="Arial" panose="020B0604020202020204" pitchFamily="34" charset="0"/>
                <a:cs typeface="Arial" panose="020B0604020202020204" pitchFamily="34" charset="0"/>
              </a:rPr>
              <a:t>References:</a:t>
            </a:r>
            <a:endParaRPr lang="en-US" sz="1200">
              <a:latin typeface="Arial" panose="020B0604020202020204" pitchFamily="34" charset="0"/>
              <a:cs typeface="Arial" panose="020B0604020202020204" pitchFamily="34" charset="0"/>
            </a:endParaRPr>
          </a:p>
          <a:p>
            <a:pPr defTabSz="609585"/>
            <a:r>
              <a:rPr lang="en-AU" sz="1200">
                <a:latin typeface="Arial" panose="020B0604020202020204" pitchFamily="34" charset="0"/>
                <a:cs typeface="Arial" panose="020B0604020202020204" pitchFamily="34" charset="0"/>
              </a:rPr>
              <a:t>AERO (Australian Education Research Organisation) (2023b) </a:t>
            </a:r>
            <a:r>
              <a:rPr lang="en-AU" sz="1200" i="1">
                <a:latin typeface="Arial" panose="020B0604020202020204" pitchFamily="34" charset="0"/>
                <a:cs typeface="Arial" panose="020B0604020202020204" pitchFamily="34" charset="0"/>
              </a:rPr>
              <a:t>How students learn best: an overview of the learning process and the most effective teaching practices</a:t>
            </a:r>
            <a:r>
              <a:rPr lang="en-AU" sz="1200">
                <a:latin typeface="Arial" panose="020B0604020202020204" pitchFamily="34" charset="0"/>
                <a:cs typeface="Arial" panose="020B0604020202020204" pitchFamily="34" charset="0"/>
              </a:rPr>
              <a:t>, AERO.</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19225787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4281563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142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a:t>Meet the [KLA] team</a:t>
            </a:r>
            <a:endParaRPr lang="en-AU"/>
          </a:p>
        </p:txBody>
      </p:sp>
    </p:spTree>
    <p:extLst>
      <p:ext uri="{BB962C8B-B14F-4D97-AF65-F5344CB8AC3E}">
        <p14:creationId xmlns:p14="http://schemas.microsoft.com/office/powerpoint/2010/main" val="77884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a:t>[KLA] Curriculum team</a:t>
            </a:r>
            <a:endParaRPr lang="en-AU"/>
          </a:p>
        </p:txBody>
      </p:sp>
    </p:spTree>
    <p:extLst>
      <p:ext uri="{BB962C8B-B14F-4D97-AF65-F5344CB8AC3E}">
        <p14:creationId xmlns:p14="http://schemas.microsoft.com/office/powerpoint/2010/main" val="7463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a:t>[KLA] Curriculum team</a:t>
            </a:r>
            <a:endParaRPr lang="en-AU"/>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281670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73973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US"/>
              <a:t>Click icon to add picture</a:t>
            </a:r>
            <a:endParaRPr lang="en-AU"/>
          </a:p>
        </p:txBody>
      </p:sp>
    </p:spTree>
    <p:extLst>
      <p:ext uri="{BB962C8B-B14F-4D97-AF65-F5344CB8AC3E}">
        <p14:creationId xmlns:p14="http://schemas.microsoft.com/office/powerpoint/2010/main" val="165422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a:t>Document image</a:t>
            </a:r>
          </a:p>
        </p:txBody>
      </p:sp>
    </p:spTree>
    <p:extLst>
      <p:ext uri="{BB962C8B-B14F-4D97-AF65-F5344CB8AC3E}">
        <p14:creationId xmlns:p14="http://schemas.microsoft.com/office/powerpoint/2010/main" val="2939020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43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a:t>– Author (</a:t>
            </a:r>
            <a:r>
              <a:rPr lang="en-US" err="1"/>
              <a:t>YYYY:page</a:t>
            </a:r>
            <a:r>
              <a:rPr lang="en-US"/>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2669954" cy="6858000"/>
          </a:xfrm>
          <a:prstGeom prst="rect">
            <a:avLst/>
          </a:prstGeom>
        </p:spPr>
      </p:pic>
    </p:spTree>
    <p:extLst>
      <p:ext uri="{BB962C8B-B14F-4D97-AF65-F5344CB8AC3E}">
        <p14:creationId xmlns:p14="http://schemas.microsoft.com/office/powerpoint/2010/main" val="420064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544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US"/>
              <a:t>Click to edit Master title style</a:t>
            </a:r>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 presenter title</a:t>
            </a:r>
            <a:endParaRPr lang="en-AU"/>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Tree>
    <p:extLst>
      <p:ext uri="{BB962C8B-B14F-4D97-AF65-F5344CB8AC3E}">
        <p14:creationId xmlns:p14="http://schemas.microsoft.com/office/powerpoint/2010/main" val="338891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838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5444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82146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98180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US"/>
              <a:t>Click icon to add picture</a:t>
            </a:r>
            <a:endParaRPr lang="en-AU"/>
          </a:p>
        </p:txBody>
      </p:sp>
    </p:spTree>
    <p:extLst>
      <p:ext uri="{BB962C8B-B14F-4D97-AF65-F5344CB8AC3E}">
        <p14:creationId xmlns:p14="http://schemas.microsoft.com/office/powerpoint/2010/main" val="292122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US"/>
              <a:t>Click to edit Master title style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309726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96123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40176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271156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23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mn-lt"/>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title</a:t>
            </a:r>
            <a:endParaRPr lang="en-AU"/>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00 Month YYYY</a:t>
            </a:r>
            <a:endParaRPr lang="en-AU"/>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2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endParaRPr lang="en-AU"/>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Presenter name</a:t>
            </a:r>
            <a:endParaRPr lang="en-AU"/>
          </a:p>
        </p:txBody>
      </p:sp>
    </p:spTree>
    <p:extLst>
      <p:ext uri="{BB962C8B-B14F-4D97-AF65-F5344CB8AC3E}">
        <p14:creationId xmlns:p14="http://schemas.microsoft.com/office/powerpoint/2010/main" val="3253472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64017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Activity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US"/>
              <a:t>Click to edit Master title style</a:t>
            </a:r>
            <a:endParaRPr lang="en-AU"/>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3" name="Content Placeholder 8">
            <a:extLst>
              <a:ext uri="{FF2B5EF4-FFF2-40B4-BE49-F238E27FC236}">
                <a16:creationId xmlns:a16="http://schemas.microsoft.com/office/drawing/2014/main" id="{A3F4E4F9-0F07-07A2-AF6B-0275D58BFD3B}"/>
              </a:ext>
            </a:extLst>
          </p:cNvPr>
          <p:cNvSpPr txBox="1">
            <a:spLocks/>
          </p:cNvSpPr>
          <p:nvPr userDrawn="1"/>
        </p:nvSpPr>
        <p:spPr>
          <a:xfrm>
            <a:off x="7150608" y="5143134"/>
            <a:ext cx="5041392" cy="524999"/>
          </a:xfrm>
          <a:prstGeom prst="rect">
            <a:avLst/>
          </a:prstGeom>
        </p:spPr>
        <p:txBody>
          <a:bodyPr vert="horz" lIns="0" tIns="0" rIns="0" bIns="0" rtlCol="0">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AU">
                <a:solidFill>
                  <a:schemeClr val="accent1"/>
                </a:solidFill>
                <a:latin typeface="+mj-lt"/>
              </a:rPr>
              <a:t>Pause and reflect</a:t>
            </a:r>
          </a:p>
        </p:txBody>
      </p:sp>
      <p:pic>
        <p:nvPicPr>
          <p:cNvPr id="9" name="Picture 8" descr="A blue circle with white outline of people talking&#10;&#10;Description automatically generated">
            <a:extLst>
              <a:ext uri="{FF2B5EF4-FFF2-40B4-BE49-F238E27FC236}">
                <a16:creationId xmlns:a16="http://schemas.microsoft.com/office/drawing/2014/main" id="{EDC13D64-516A-2D78-D7E0-2765C592A2A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83749" y="1758112"/>
            <a:ext cx="2975110" cy="2975110"/>
          </a:xfrm>
          <a:prstGeom prst="rect">
            <a:avLst/>
          </a:prstGeom>
        </p:spPr>
      </p:pic>
    </p:spTree>
    <p:extLst>
      <p:ext uri="{BB962C8B-B14F-4D97-AF65-F5344CB8AC3E}">
        <p14:creationId xmlns:p14="http://schemas.microsoft.com/office/powerpoint/2010/main" val="316124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08683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6814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n-lt"/>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spTree>
    <p:extLst>
      <p:ext uri="{BB962C8B-B14F-4D97-AF65-F5344CB8AC3E}">
        <p14:creationId xmlns:p14="http://schemas.microsoft.com/office/powerpoint/2010/main" val="296868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US"/>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14338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61318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12295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381866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mn-lt"/>
              </a:defRPr>
            </a:lvl1pPr>
          </a:lstStyle>
          <a:p>
            <a:r>
              <a:rPr lang="en-AU"/>
              <a:t>NSW Department of Education</a:t>
            </a:r>
          </a:p>
          <a:p>
            <a:endParaRPr lang="en-AU"/>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US"/>
              <a:t>Click icon to add picture</a:t>
            </a:r>
            <a:endParaRPr lang="en-AU"/>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34780" y="359998"/>
            <a:ext cx="661191" cy="723198"/>
          </a:xfrm>
          <a:prstGeom prst="rect">
            <a:avLst/>
          </a:prstGeom>
        </p:spPr>
      </p:pic>
    </p:spTree>
    <p:extLst>
      <p:ext uri="{BB962C8B-B14F-4D97-AF65-F5344CB8AC3E}">
        <p14:creationId xmlns:p14="http://schemas.microsoft.com/office/powerpoint/2010/main" val="3619533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5"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2272B"/>
                </a:solidFill>
                <a:effectLst/>
                <a:uLnTx/>
                <a:uFillTx/>
                <a:latin typeface="Public Sans Light"/>
                <a:ea typeface="+mn-ea"/>
                <a:cs typeface="+mn-cs"/>
              </a:rPr>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114206431"/>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4" r:id="rId19"/>
    <p:sldLayoutId id="2147483805" r:id="rId20"/>
    <p:sldLayoutId id="2147483806" r:id="rId21"/>
    <p:sldLayoutId id="2147483807" r:id="rId22"/>
    <p:sldLayoutId id="2147483808" r:id="rId23"/>
    <p:sldLayoutId id="2147483809" r:id="rId24"/>
    <p:sldLayoutId id="2147483810" r:id="rId25"/>
    <p:sldLayoutId id="2147483811" r:id="rId26"/>
    <p:sldLayoutId id="2147483812" r:id="rId27"/>
    <p:sldLayoutId id="2147483813" r:id="rId28"/>
    <p:sldLayoutId id="2147483814" r:id="rId29"/>
    <p:sldLayoutId id="2147483815" r:id="rId30"/>
    <p:sldLayoutId id="2147483816" r:id="rId31"/>
    <p:sldLayoutId id="2147483817" r:id="rId32"/>
    <p:sldLayoutId id="2147483818"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education.nsw.gov.au/teaching-and-learning/curriculum/explicit-teaching/explicit-teaching-strategies/sharing-learning-intentions" TargetMode="External"/><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hyperlink" Target="https://education.nsw.gov.au/about-us/strategies-and-reports/school-excellence-and-accountability/school-excellence-in-action/strategic-improvement-plan#:~:text=The%20School%20Excellence%20Plan,-The%20School%20Excellence&amp;text=clearly%20identifies%20the%20expected%20improvement,will%20be%20monitored%20and%20evaluated"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evidenceforlearning.org.au/education-evidence/guidance-reports/effective-professional-development"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microsoft.com/office/2007/relationships/hdphoto" Target="../media/hdphoto4.wdp"/><Relationship Id="rId18" Type="http://schemas.openxmlformats.org/officeDocument/2006/relationships/image" Target="../media/image38.png"/><Relationship Id="rId26" Type="http://schemas.openxmlformats.org/officeDocument/2006/relationships/image" Target="../media/image43.png"/><Relationship Id="rId3" Type="http://schemas.openxmlformats.org/officeDocument/2006/relationships/image" Target="../media/image29.png"/><Relationship Id="rId21" Type="http://schemas.microsoft.com/office/2007/relationships/hdphoto" Target="../media/hdphoto8.wdp"/><Relationship Id="rId7" Type="http://schemas.openxmlformats.org/officeDocument/2006/relationships/image" Target="../media/image32.png"/><Relationship Id="rId12" Type="http://schemas.openxmlformats.org/officeDocument/2006/relationships/image" Target="../media/image35.png"/><Relationship Id="rId17" Type="http://schemas.microsoft.com/office/2007/relationships/hdphoto" Target="../media/hdphoto6.wdp"/><Relationship Id="rId25" Type="http://schemas.openxmlformats.org/officeDocument/2006/relationships/image" Target="../media/image42.png"/><Relationship Id="rId2" Type="http://schemas.openxmlformats.org/officeDocument/2006/relationships/notesSlide" Target="../notesSlides/notesSlide21.xml"/><Relationship Id="rId16" Type="http://schemas.openxmlformats.org/officeDocument/2006/relationships/image" Target="../media/image37.png"/><Relationship Id="rId20" Type="http://schemas.openxmlformats.org/officeDocument/2006/relationships/image" Target="../media/image39.png"/><Relationship Id="rId29"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31.png"/><Relationship Id="rId11" Type="http://schemas.microsoft.com/office/2007/relationships/hdphoto" Target="../media/hdphoto3.wdp"/><Relationship Id="rId24" Type="http://schemas.openxmlformats.org/officeDocument/2006/relationships/image" Target="../media/image41.png"/><Relationship Id="rId5" Type="http://schemas.openxmlformats.org/officeDocument/2006/relationships/image" Target="../media/image30.png"/><Relationship Id="rId15" Type="http://schemas.microsoft.com/office/2007/relationships/hdphoto" Target="../media/hdphoto5.wdp"/><Relationship Id="rId23" Type="http://schemas.microsoft.com/office/2007/relationships/hdphoto" Target="../media/hdphoto9.wdp"/><Relationship Id="rId28" Type="http://schemas.microsoft.com/office/2007/relationships/hdphoto" Target="../media/hdphoto10.wdp"/><Relationship Id="rId10" Type="http://schemas.openxmlformats.org/officeDocument/2006/relationships/image" Target="../media/image34.png"/><Relationship Id="rId19" Type="http://schemas.microsoft.com/office/2007/relationships/hdphoto" Target="../media/hdphoto7.wdp"/><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36.png"/><Relationship Id="rId22" Type="http://schemas.openxmlformats.org/officeDocument/2006/relationships/image" Target="../media/image40.png"/><Relationship Id="rId27" Type="http://schemas.openxmlformats.org/officeDocument/2006/relationships/image" Target="../media/image44.png"/><Relationship Id="rId30"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48.sv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48.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60.svg"/><Relationship Id="rId4" Type="http://schemas.openxmlformats.org/officeDocument/2006/relationships/image" Target="../media/image54.sv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54.sv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56.sv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58.sv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0.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68.svg"/><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image" Target="../media/image64.svg"/><Relationship Id="rId11" Type="http://schemas.openxmlformats.org/officeDocument/2006/relationships/image" Target="../media/image67.png"/><Relationship Id="rId5" Type="http://schemas.openxmlformats.org/officeDocument/2006/relationships/image" Target="../media/image63.png"/><Relationship Id="rId10" Type="http://schemas.openxmlformats.org/officeDocument/2006/relationships/image" Target="../media/image56.svg"/><Relationship Id="rId4" Type="http://schemas.openxmlformats.org/officeDocument/2006/relationships/image" Target="../media/image62.svg"/><Relationship Id="rId9"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69.sv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64.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66.sv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56.sv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71.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slides/_rels/slide4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2.png"/><Relationship Id="rId7" Type="http://schemas.openxmlformats.org/officeDocument/2006/relationships/diagramQuickStyle" Target="../diagrams/quickStyle1.xml"/><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3.svg"/><Relationship Id="rId9" Type="http://schemas.microsoft.com/office/2007/relationships/diagramDrawing" Target="../diagrams/drawing1.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4.xml"/><Relationship Id="rId4" Type="http://schemas.openxmlformats.org/officeDocument/2006/relationships/image" Target="../media/image75.svg"/></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77.svg"/></Relationships>
</file>

<file path=ppt/slides/_rels/slide48.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75.svg"/><Relationship Id="rId5" Type="http://schemas.openxmlformats.org/officeDocument/2006/relationships/image" Target="../media/image74.png"/><Relationship Id="rId10" Type="http://schemas.openxmlformats.org/officeDocument/2006/relationships/image" Target="../media/image83.svg"/><Relationship Id="rId4" Type="http://schemas.openxmlformats.org/officeDocument/2006/relationships/image" Target="../media/image79.svg"/><Relationship Id="rId9" Type="http://schemas.openxmlformats.org/officeDocument/2006/relationships/image" Target="../media/image82.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4.xml"/><Relationship Id="rId4" Type="http://schemas.openxmlformats.org/officeDocument/2006/relationships/image" Target="../media/image79.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image" Target="../media/image75.sv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81.svg"/></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image" Target="../media/image83.sv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evidenceforlearning.org.au/education-evidence/guidance-reports/effective-professional-development"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48.svg"/></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hyperlink" Target="https://evidenceforlearning.org.au/education-evidence/guidance-reports/effective-professional-development" TargetMode="External"/><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69.xml"/><Relationship Id="rId1" Type="http://schemas.openxmlformats.org/officeDocument/2006/relationships/slideLayout" Target="../slideLayouts/slideLayout14.xml"/><Relationship Id="rId6" Type="http://schemas.openxmlformats.org/officeDocument/2006/relationships/image" Target="../media/image20.svg"/><Relationship Id="rId11" Type="http://schemas.openxmlformats.org/officeDocument/2006/relationships/image" Target="../media/image6.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xml"/></Relationships>
</file>

<file path=ppt/slides/_rels/slide7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hyperlink" Target="https://education.nsw.gov.au/inside-the-department/directory-a-z/strategic-school-improvement/school-excellence-framework"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forms.office.com/Pages/ResponsePage.aspx?id=muagBYpBwUecJZOHJhv5kS7St7SZIt1HoJYYYcGpETNUM1g4OENMS01UNUhTWkpTUEVZMlVJTDFMRiQlQCN0PWcu" TargetMode="External"/><Relationship Id="rId7" Type="http://schemas.openxmlformats.org/officeDocument/2006/relationships/image" Target="../media/image92.png"/><Relationship Id="rId2" Type="http://schemas.openxmlformats.org/officeDocument/2006/relationships/notesSlide" Target="../notesSlides/notesSlide77.xml"/><Relationship Id="rId1" Type="http://schemas.openxmlformats.org/officeDocument/2006/relationships/slideLayout" Target="../slideLayouts/slideLayout19.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hyperlink" Target="mailto:ContactCurriculumImplementation@det.nsw.edu.au" TargetMode="External"/></Relationships>
</file>

<file path=ppt/slides/_rels/slide78.xml.rels><?xml version="1.0" encoding="UTF-8" standalone="yes"?>
<Relationships xmlns="http://schemas.openxmlformats.org/package/2006/relationships"><Relationship Id="rId8" Type="http://schemas.openxmlformats.org/officeDocument/2006/relationships/hyperlink" Target="https://education.nsw.gov.au/teaching-and-learning/curriculum/explicit-teaching" TargetMode="External"/><Relationship Id="rId3" Type="http://schemas.openxmlformats.org/officeDocument/2006/relationships/image" Target="../media/image93.png"/><Relationship Id="rId7" Type="http://schemas.openxmlformats.org/officeDocument/2006/relationships/hyperlink" Target="https://education.nsw.gov.au/teaching-and-learning/curriculum/explicit-teaching/enabling-factors-for-explicit-teaching" TargetMode="External"/><Relationship Id="rId2" Type="http://schemas.openxmlformats.org/officeDocument/2006/relationships/notesSlide" Target="../notesSlides/notesSlide78.xml"/><Relationship Id="rId1" Type="http://schemas.openxmlformats.org/officeDocument/2006/relationships/slideLayout" Target="../slideLayouts/slideLayout27.xml"/><Relationship Id="rId6" Type="http://schemas.openxmlformats.org/officeDocument/2006/relationships/hyperlink" Target="https://education.nsw.gov.au/teaching-and-learning/curriculum/explicit-teaching/how-learning-happens" TargetMode="External"/><Relationship Id="rId5" Type="http://schemas.openxmlformats.org/officeDocument/2006/relationships/hyperlink" Target="https://education.nsw.gov.au/teaching-and-learning/curriculum/explicit-teaching/about-explicit-teaching" TargetMode="External"/><Relationship Id="rId4" Type="http://schemas.openxmlformats.org/officeDocument/2006/relationships/image" Target="../media/image94.png"/></Relationships>
</file>

<file path=ppt/slides/_rels/slide79.xml.rels><?xml version="1.0" encoding="UTF-8" standalone="yes"?>
<Relationships xmlns="http://schemas.openxmlformats.org/package/2006/relationships"><Relationship Id="rId3" Type="http://schemas.openxmlformats.org/officeDocument/2006/relationships/hyperlink" Target="https://www.edresearch.edu.au/guides-resources/practice-resources/foundational-classroom-management-resources-handbook" TargetMode="External"/><Relationship Id="rId2" Type="http://schemas.openxmlformats.org/officeDocument/2006/relationships/notesSlide" Target="../notesSlides/notesSlide79.xml"/><Relationship Id="rId1" Type="http://schemas.openxmlformats.org/officeDocument/2006/relationships/slideLayout" Target="../slideLayouts/slideLayout14.xml"/><Relationship Id="rId6" Type="http://schemas.openxmlformats.org/officeDocument/2006/relationships/hyperlink" Target="https://www.youtube.com/watch?v=chAB0wtMccs" TargetMode="External"/><Relationship Id="rId5" Type="http://schemas.openxmlformats.org/officeDocument/2006/relationships/hyperlink" Target="https://education.nsw.gov.au/teaching-and-learning/professional-learning/high-impact-professional-learning/what-is-hipl" TargetMode="External"/><Relationship Id="rId4" Type="http://schemas.openxmlformats.org/officeDocument/2006/relationships/hyperlink" Target="https://education.nsw.gov.au/cese/guide-to-evidence-based-models-of-collaborative-inquiry"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8" Type="http://schemas.openxmlformats.org/officeDocument/2006/relationships/hyperlink" Target="https://www.edresearch.edu.au/research/research-reports/how-students-learn-best-overview-evidence"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edresearch.edu.au/summaries-explainers/explainers/teaching-routines-their-role-classroom-management" TargetMode="External"/><Relationship Id="rId2" Type="http://schemas.openxmlformats.org/officeDocument/2006/relationships/notesSlide" Target="../notesSlides/notesSlide80.xml"/><Relationship Id="rId1" Type="http://schemas.openxmlformats.org/officeDocument/2006/relationships/slideLayout" Target="../slideLayouts/slideLayout29.xml"/><Relationship Id="rId6" Type="http://schemas.openxmlformats.org/officeDocument/2006/relationships/hyperlink" Target="https://www.edresearch.edu.au/guides-resources/practice-guides/focused-classrooms-practice-guide-full-publication" TargetMode="External"/><Relationship Id="rId11" Type="http://schemas.openxmlformats.org/officeDocument/2006/relationships/hyperlink" Target="https://www.edresearch.edu.au/research/research-reports/knowledge-rich-approach-curriculum-design" TargetMode="External"/><Relationship Id="rId5" Type="http://schemas.openxmlformats.org/officeDocument/2006/relationships/hyperlink" Target="https://curriculum.nsw.edu.au/" TargetMode="External"/><Relationship Id="rId10" Type="http://schemas.openxmlformats.org/officeDocument/2006/relationships/hyperlink" Target="https://www.edresearch.edu.au/guides-resources/practice-guides/explain-learning-objectives"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guides-resources/practice-guides/gaining-all-students-attention" TargetMode="External"/></Relationships>
</file>

<file path=ppt/slides/_rels/slide81.xml.rels><?xml version="1.0" encoding="UTF-8" standalone="yes"?>
<Relationships xmlns="http://schemas.openxmlformats.org/package/2006/relationships"><Relationship Id="rId3" Type="http://schemas.openxmlformats.org/officeDocument/2006/relationships/hyperlink" Target="https://education.nsw.gov.au/about-us/education-data-and-research/cese/publications/literature-reviews/cognitive-load-theory" TargetMode="External"/><Relationship Id="rId2" Type="http://schemas.openxmlformats.org/officeDocument/2006/relationships/notesSlide" Target="../notesSlides/notesSlide81.xml"/><Relationship Id="rId1" Type="http://schemas.openxmlformats.org/officeDocument/2006/relationships/slideLayout" Target="../slideLayouts/slideLayout19.xml"/><Relationship Id="rId5" Type="http://schemas.openxmlformats.org/officeDocument/2006/relationships/hyperlink" Target="https://www.researchgate.net/publication/282054198_Balancing_Fidelity_With_Flexibility_and_Fit_What_Do_We_Really_Know_About_Fidelity_of_Implementation_in_Schools" TargetMode="External"/><Relationship Id="rId4" Type="http://schemas.openxmlformats.org/officeDocument/2006/relationships/hyperlink" Target="https://evidenceforlearning.org.au/education-evidence/guidance-reports/effective-professional-development"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education.nsw.gov.au/inside-the-department/teaching-and-learning/classrooms-of-possibility" TargetMode="External"/><Relationship Id="rId2" Type="http://schemas.openxmlformats.org/officeDocument/2006/relationships/notesSlide" Target="../notesSlides/notesSlide82.xml"/><Relationship Id="rId1" Type="http://schemas.openxmlformats.org/officeDocument/2006/relationships/slideLayout" Target="../slideLayouts/slideLayout19.xml"/><Relationship Id="rId5" Type="http://schemas.openxmlformats.org/officeDocument/2006/relationships/hyperlink" Target="https://classteaching.wordpress.com/2023/05/17/we-are-what-we-do-the-case-for-explicit-and-consistent-school-wide-routines/" TargetMode="External"/><Relationship Id="rId4" Type="http://schemas.openxmlformats.org/officeDocument/2006/relationships/hyperlink" Target="https://educationendowmentfoundation.org.uk/education-evidence/evidence-reviews/teacher-professional-development-characteristics"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a:xfrm>
            <a:off x="360000" y="360001"/>
            <a:ext cx="10080000" cy="548704"/>
          </a:xfrm>
        </p:spPr>
        <p:txBody>
          <a:bodyPr/>
          <a:lstStyle/>
          <a:p>
            <a:r>
              <a:rPr lang="en-AU"/>
              <a:t>About this presentation</a:t>
            </a:r>
          </a:p>
        </p:txBody>
      </p:sp>
      <p:sp>
        <p:nvSpPr>
          <p:cNvPr id="8" name="Text Placeholder 7">
            <a:extLst>
              <a:ext uri="{FF2B5EF4-FFF2-40B4-BE49-F238E27FC236}">
                <a16:creationId xmlns:a16="http://schemas.microsoft.com/office/drawing/2014/main" id="{C22F0C49-0778-E3D2-9BCB-793705A6B34A}"/>
              </a:ext>
            </a:extLst>
          </p:cNvPr>
          <p:cNvSpPr>
            <a:spLocks noGrp="1"/>
          </p:cNvSpPr>
          <p:nvPr>
            <p:ph type="body" sz="quarter" idx="18"/>
          </p:nvPr>
        </p:nvSpPr>
        <p:spPr>
          <a:xfrm>
            <a:off x="360000" y="981264"/>
            <a:ext cx="10080000" cy="310015"/>
          </a:xfrm>
        </p:spPr>
        <p:txBody>
          <a:bodyPr/>
          <a:lstStyle/>
          <a:p>
            <a:r>
              <a:rPr lang="en-AU"/>
              <a:t>Facilitator instructions </a:t>
            </a:r>
          </a:p>
        </p:txBody>
      </p:sp>
      <p:sp>
        <p:nvSpPr>
          <p:cNvPr id="9" name="Text Placeholder 8">
            <a:extLst>
              <a:ext uri="{FF2B5EF4-FFF2-40B4-BE49-F238E27FC236}">
                <a16:creationId xmlns:a16="http://schemas.microsoft.com/office/drawing/2014/main" id="{436577EB-674A-E723-5EDF-EFEA53B3D5C1}"/>
              </a:ext>
            </a:extLst>
          </p:cNvPr>
          <p:cNvSpPr>
            <a:spLocks noGrp="1"/>
          </p:cNvSpPr>
          <p:nvPr>
            <p:ph type="body" sz="quarter" idx="19"/>
          </p:nvPr>
        </p:nvSpPr>
        <p:spPr>
          <a:xfrm>
            <a:off x="360000" y="1840908"/>
            <a:ext cx="11484000" cy="4491058"/>
          </a:xfrm>
        </p:spPr>
        <p:txBody>
          <a:bodyPr vert="horz" lIns="0" tIns="0" rIns="0" bIns="0" rtlCol="0" anchor="t">
            <a:noAutofit/>
          </a:bodyPr>
          <a:lstStyle/>
          <a:p>
            <a:pPr>
              <a:spcAft>
                <a:spcPts val="600"/>
              </a:spcAft>
            </a:pPr>
            <a:r>
              <a:rPr lang="en-AU" sz="1800"/>
              <a:t>This slide deck contains 3 parts that require some preplanning.</a:t>
            </a:r>
          </a:p>
          <a:p>
            <a:pPr>
              <a:spcAft>
                <a:spcPts val="600"/>
              </a:spcAft>
            </a:pPr>
            <a:r>
              <a:rPr lang="en-AU" sz="1800" b="1">
                <a:solidFill>
                  <a:srgbClr val="22272B"/>
                </a:solidFill>
                <a:latin typeface="+mj-lt"/>
              </a:rPr>
              <a:t>Part A </a:t>
            </a:r>
            <a:r>
              <a:rPr lang="en-AU" sz="1800">
                <a:solidFill>
                  <a:srgbClr val="22272B"/>
                </a:solidFill>
              </a:rPr>
              <a:t>–  Strategy overview, approach and impact –</a:t>
            </a:r>
            <a:r>
              <a:rPr lang="en-AU" sz="1800"/>
              <a:t> opportunity to collect data that could be used in Part C. The presenter will need to facilitate this. Part A includes an activity relating to technique guides that can be found on the </a:t>
            </a:r>
            <a:r>
              <a:rPr lang="en-AU" sz="1800">
                <a:hlinkClick r:id="rId3"/>
              </a:rPr>
              <a:t>sharing learning intentions webpage</a:t>
            </a:r>
            <a:r>
              <a:rPr lang="en-AU" sz="1800"/>
              <a:t>. </a:t>
            </a:r>
          </a:p>
          <a:p>
            <a:pPr>
              <a:spcAft>
                <a:spcPts val="600"/>
              </a:spcAft>
            </a:pPr>
            <a:r>
              <a:rPr lang="en-AU" sz="1800" b="1">
                <a:solidFill>
                  <a:srgbClr val="22272B"/>
                </a:solidFill>
                <a:latin typeface="+mj-lt"/>
              </a:rPr>
              <a:t>Part B </a:t>
            </a:r>
            <a:r>
              <a:rPr lang="en-AU" sz="1800">
                <a:solidFill>
                  <a:srgbClr val="22272B"/>
                </a:solidFill>
              </a:rPr>
              <a:t>–  Implementing the strategies through techniques –</a:t>
            </a:r>
            <a:r>
              <a:rPr lang="en-AU" sz="1800"/>
              <a:t> the group activity requires pre-planning.</a:t>
            </a:r>
          </a:p>
          <a:p>
            <a:pPr>
              <a:spcAft>
                <a:spcPts val="600"/>
              </a:spcAft>
            </a:pPr>
            <a:r>
              <a:rPr lang="en-AU" sz="1800" b="1">
                <a:latin typeface="+mj-lt"/>
              </a:rPr>
              <a:t>Part C </a:t>
            </a:r>
            <a:r>
              <a:rPr lang="en-AU" sz="1800"/>
              <a:t>–  Evaluating a whole-school approach – opportunity to link to the </a:t>
            </a:r>
            <a:r>
              <a:rPr lang="en-AU" sz="1800">
                <a:solidFill>
                  <a:schemeClr val="accent2"/>
                </a:solidFill>
                <a:hlinkClick r:id="rId4">
                  <a:extLst>
                    <a:ext uri="{A12FA001-AC4F-418D-AE19-62706E023703}">
                      <ahyp:hlinkClr xmlns:ahyp="http://schemas.microsoft.com/office/drawing/2018/hyperlinkcolor" val="tx"/>
                    </a:ext>
                  </a:extLst>
                </a:hlinkClick>
              </a:rPr>
              <a:t>School Excellence Plan</a:t>
            </a:r>
            <a:r>
              <a:rPr lang="en-AU" sz="1800"/>
              <a:t>.</a:t>
            </a:r>
          </a:p>
          <a:p>
            <a:pPr>
              <a:spcAft>
                <a:spcPts val="600"/>
              </a:spcAft>
            </a:pPr>
            <a:r>
              <a:rPr lang="en-AU" sz="1800" b="1">
                <a:latin typeface="+mj-lt"/>
              </a:rPr>
              <a:t>Leaders should engage with Part C before implementing the professional learning with staff. </a:t>
            </a:r>
            <a:endParaRPr lang="en-US" sz="1800">
              <a:latin typeface="+mj-lt"/>
            </a:endParaRPr>
          </a:p>
          <a:p>
            <a:pPr>
              <a:spcAft>
                <a:spcPts val="600"/>
              </a:spcAft>
            </a:pPr>
            <a:r>
              <a:rPr lang="en-AU" sz="1800"/>
              <a:t>Slides are repeated across strategy modules so they can be implemented with the same structure. Note: some slides contain animations indicated by [click] in the presenter notes.</a:t>
            </a:r>
            <a:endParaRPr lang="en-US" sz="1800"/>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149334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r>
              <a:rPr lang="en-AU">
                <a:solidFill>
                  <a:schemeClr val="bg1"/>
                </a:solidFill>
              </a:rPr>
              <a:t> (1)</a:t>
            </a:r>
          </a:p>
        </p:txBody>
      </p:sp>
      <p:grpSp>
        <p:nvGrpSpPr>
          <p:cNvPr id="6" name="Group 5" descr="Plan">
            <a:extLst>
              <a:ext uri="{FF2B5EF4-FFF2-40B4-BE49-F238E27FC236}">
                <a16:creationId xmlns:a16="http://schemas.microsoft.com/office/drawing/2014/main" id="{1DE68F59-B691-41A1-9F7C-F1BCA6AB3E8C}"/>
              </a:ext>
              <a:ext uri="{C183D7F6-B498-43B3-948B-1728B52AA6E4}">
                <adec:decorative xmlns:adec="http://schemas.microsoft.com/office/drawing/2017/decorative" val="0"/>
              </a:ext>
            </a:extLst>
          </p:cNvPr>
          <p:cNvGrpSpPr/>
          <p:nvPr/>
        </p:nvGrpSpPr>
        <p:grpSpPr>
          <a:xfrm>
            <a:off x="337720" y="2336107"/>
            <a:ext cx="1768157" cy="3217533"/>
            <a:chOff x="337720" y="2336107"/>
            <a:chExt cx="1768157" cy="3217533"/>
          </a:xfrm>
        </p:grpSpPr>
        <p:pic>
          <p:nvPicPr>
            <p:cNvPr id="7" name="Graphic 6" descr="Pen with solid fill">
              <a:extLst>
                <a:ext uri="{FF2B5EF4-FFF2-40B4-BE49-F238E27FC236}">
                  <a16:creationId xmlns:a16="http://schemas.microsoft.com/office/drawing/2014/main" id="{E7E95882-1940-21C5-AB40-D66C2A8B37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325" y="2336107"/>
              <a:ext cx="914400" cy="914400"/>
            </a:xfrm>
            <a:prstGeom prst="rect">
              <a:avLst/>
            </a:prstGeom>
          </p:spPr>
        </p:pic>
        <p:pic>
          <p:nvPicPr>
            <p:cNvPr id="12" name="Graphic 11" descr="Document outline">
              <a:extLst>
                <a:ext uri="{FF2B5EF4-FFF2-40B4-BE49-F238E27FC236}">
                  <a16:creationId xmlns:a16="http://schemas.microsoft.com/office/drawing/2014/main" id="{6F8540A5-C070-FC0E-79D2-B3CA7C32A1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981" y="2483382"/>
              <a:ext cx="1393159" cy="1393159"/>
            </a:xfrm>
            <a:prstGeom prst="rect">
              <a:avLst/>
            </a:prstGeom>
          </p:spPr>
        </p:pic>
        <p:sp>
          <p:nvSpPr>
            <p:cNvPr id="14" name="Rectangle: Rounded Corners 16">
              <a:extLst>
                <a:ext uri="{FF2B5EF4-FFF2-40B4-BE49-F238E27FC236}">
                  <a16:creationId xmlns:a16="http://schemas.microsoft.com/office/drawing/2014/main" id="{4B30900D-B2FC-B315-45FD-704F2A949E75}"/>
                </a:ext>
              </a:extLst>
            </p:cNvPr>
            <p:cNvSpPr/>
            <p:nvPr/>
          </p:nvSpPr>
          <p:spPr>
            <a:xfrm>
              <a:off x="337720" y="3926206"/>
              <a:ext cx="1768157"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sz="2000"/>
                <a:t>Plan</a:t>
              </a:r>
            </a:p>
          </p:txBody>
        </p:sp>
      </p:grpSp>
      <p:grpSp>
        <p:nvGrpSpPr>
          <p:cNvPr id="19" name="Group 18" descr="Rehearse">
            <a:extLst>
              <a:ext uri="{FF2B5EF4-FFF2-40B4-BE49-F238E27FC236}">
                <a16:creationId xmlns:a16="http://schemas.microsoft.com/office/drawing/2014/main" id="{05918987-A53B-1364-34E9-3F0DCD1D537C}"/>
              </a:ext>
            </a:extLst>
          </p:cNvPr>
          <p:cNvGrpSpPr/>
          <p:nvPr/>
        </p:nvGrpSpPr>
        <p:grpSpPr>
          <a:xfrm>
            <a:off x="2594396" y="2483382"/>
            <a:ext cx="1790876" cy="3070258"/>
            <a:chOff x="2594396" y="2483382"/>
            <a:chExt cx="1790876" cy="3070258"/>
          </a:xfrm>
        </p:grpSpPr>
        <p:sp>
          <p:nvSpPr>
            <p:cNvPr id="20" name="Rectangle: Rounded Corners 17">
              <a:extLst>
                <a:ext uri="{FF2B5EF4-FFF2-40B4-BE49-F238E27FC236}">
                  <a16:creationId xmlns:a16="http://schemas.microsoft.com/office/drawing/2014/main" id="{A5CA9F05-70D4-894D-0456-A18028B2D1FD}"/>
                </a:ext>
              </a:extLst>
            </p:cNvPr>
            <p:cNvSpPr/>
            <p:nvPr/>
          </p:nvSpPr>
          <p:spPr>
            <a:xfrm>
              <a:off x="2594396"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Rehearse</a:t>
              </a:r>
            </a:p>
          </p:txBody>
        </p:sp>
        <p:pic>
          <p:nvPicPr>
            <p:cNvPr id="21" name="Graphic 20" descr="Classroom outline">
              <a:extLst>
                <a:ext uri="{FF2B5EF4-FFF2-40B4-BE49-F238E27FC236}">
                  <a16:creationId xmlns:a16="http://schemas.microsoft.com/office/drawing/2014/main" id="{C0E7651B-C936-4535-8072-E0C32A14A5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0269" y="2483382"/>
              <a:ext cx="1393159" cy="1393159"/>
            </a:xfrm>
            <a:prstGeom prst="rect">
              <a:avLst/>
            </a:prstGeom>
          </p:spPr>
        </p:pic>
        <p:sp>
          <p:nvSpPr>
            <p:cNvPr id="28" name="Rectangle 27">
              <a:extLst>
                <a:ext uri="{FF2B5EF4-FFF2-40B4-BE49-F238E27FC236}">
                  <a16:creationId xmlns:a16="http://schemas.microsoft.com/office/drawing/2014/main" id="{7E7DD533-E2EB-ABD4-8C55-4D91668F3AAA}"/>
                </a:ext>
              </a:extLst>
            </p:cNvPr>
            <p:cNvSpPr/>
            <p:nvPr/>
          </p:nvSpPr>
          <p:spPr>
            <a:xfrm>
              <a:off x="3278078"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29" name="Group 28" descr="Feedback">
            <a:extLst>
              <a:ext uri="{FF2B5EF4-FFF2-40B4-BE49-F238E27FC236}">
                <a16:creationId xmlns:a16="http://schemas.microsoft.com/office/drawing/2014/main" id="{6D728165-ACC5-998D-1D9C-DBFA2B529709}"/>
              </a:ext>
            </a:extLst>
          </p:cNvPr>
          <p:cNvGrpSpPr/>
          <p:nvPr/>
        </p:nvGrpSpPr>
        <p:grpSpPr>
          <a:xfrm>
            <a:off x="4840017" y="2483382"/>
            <a:ext cx="1790876" cy="3070258"/>
            <a:chOff x="4840017" y="2483382"/>
            <a:chExt cx="1790876" cy="3070258"/>
          </a:xfrm>
        </p:grpSpPr>
        <p:pic>
          <p:nvPicPr>
            <p:cNvPr id="30" name="Graphic 29" descr="List outline">
              <a:extLst>
                <a:ext uri="{FF2B5EF4-FFF2-40B4-BE49-F238E27FC236}">
                  <a16:creationId xmlns:a16="http://schemas.microsoft.com/office/drawing/2014/main" id="{62EA2A6F-CA50-F027-A7CE-8A284E41D40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8875" y="2483382"/>
              <a:ext cx="1393159" cy="1393159"/>
            </a:xfrm>
            <a:prstGeom prst="rect">
              <a:avLst/>
            </a:prstGeom>
          </p:spPr>
        </p:pic>
        <p:sp>
          <p:nvSpPr>
            <p:cNvPr id="31" name="Rectangle: Rounded Corners 23">
              <a:extLst>
                <a:ext uri="{FF2B5EF4-FFF2-40B4-BE49-F238E27FC236}">
                  <a16:creationId xmlns:a16="http://schemas.microsoft.com/office/drawing/2014/main" id="{6BE13686-5C8A-6C7B-1966-A09A31378B4E}"/>
                </a:ext>
              </a:extLst>
            </p:cNvPr>
            <p:cNvSpPr/>
            <p:nvPr/>
          </p:nvSpPr>
          <p:spPr>
            <a:xfrm>
              <a:off x="4840017"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247458" y="6467500"/>
            <a:ext cx="549149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Evidence for Learning (2022) </a:t>
            </a:r>
            <a:r>
              <a:rPr lang="en-AU" sz="1200" i="1">
                <a:hlinkClick r:id="rId13"/>
              </a:rPr>
              <a:t>Effective professional development</a:t>
            </a:r>
            <a:endParaRPr lang="en-AU" sz="1200"/>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155355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a:xfrm>
            <a:off x="348000" y="360000"/>
            <a:ext cx="10080000" cy="545601"/>
          </a:xfrm>
        </p:spPr>
        <p:txBody>
          <a:bodyPr/>
          <a:lstStyle/>
          <a:p>
            <a:r>
              <a:rPr lang="en-US"/>
              <a:t>Rehearsal </a:t>
            </a:r>
            <a:r>
              <a:rPr lang="en-US">
                <a:solidFill>
                  <a:schemeClr val="bg1"/>
                </a:solidFill>
              </a:rPr>
              <a:t>(1)</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2269"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11</a:t>
            </a:fld>
            <a:endParaRPr lang="en-AU"/>
          </a:p>
        </p:txBody>
      </p:sp>
    </p:spTree>
    <p:extLst>
      <p:ext uri="{BB962C8B-B14F-4D97-AF65-F5344CB8AC3E}">
        <p14:creationId xmlns:p14="http://schemas.microsoft.com/office/powerpoint/2010/main" val="347118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256006"/>
            <a:ext cx="11291998" cy="988541"/>
          </a:xfrm>
        </p:spPr>
        <p:txBody>
          <a:bodyPr/>
          <a:lstStyle/>
          <a:p>
            <a:pPr>
              <a:lnSpc>
                <a:spcPct val="150000"/>
              </a:lnSpc>
              <a:spcBef>
                <a:spcPts val="0"/>
              </a:spcBef>
              <a:spcAft>
                <a:spcPts val="1200"/>
              </a:spcAft>
            </a:pPr>
            <a:r>
              <a:rPr lang="en-AU"/>
              <a:t>Overview of this module</a:t>
            </a:r>
            <a:endParaRPr lang="en-AU" sz="4000">
              <a:solidFill>
                <a:schemeClr val="tx1"/>
              </a:solidFill>
            </a:endParaRPr>
          </a:p>
        </p:txBody>
      </p:sp>
      <p:sp>
        <p:nvSpPr>
          <p:cNvPr id="5" name="Sub title">
            <a:extLst>
              <a:ext uri="{FF2B5EF4-FFF2-40B4-BE49-F238E27FC236}">
                <a16:creationId xmlns:a16="http://schemas.microsoft.com/office/drawing/2014/main" id="{D4B97C12-3C9C-0A16-BA09-AE06987E6228}"/>
              </a:ext>
            </a:extLst>
          </p:cNvPr>
          <p:cNvSpPr txBox="1">
            <a:spLocks/>
          </p:cNvSpPr>
          <p:nvPr/>
        </p:nvSpPr>
        <p:spPr>
          <a:xfrm>
            <a:off x="540000" y="4417541"/>
            <a:ext cx="11291998" cy="1612556"/>
          </a:xfrm>
          <a:prstGeom prst="rect">
            <a:avLst/>
          </a:prstGeom>
          <a:ln>
            <a:noFill/>
          </a:ln>
        </p:spPr>
        <p:txBody>
          <a:bodyPr vert="horz" lIns="0" tIns="0" rIns="0" bIns="0" rtlCol="0" anchor="t">
            <a:noAutofit/>
          </a:bodyPr>
          <a:lstStyle>
            <a:lvl1pPr algn="l" defTabSz="914377" rtl="0" eaLnBrk="1" latinLnBrk="0" hangingPunct="1">
              <a:lnSpc>
                <a:spcPct val="110000"/>
              </a:lnSpc>
              <a:spcBef>
                <a:spcPct val="0"/>
              </a:spcBef>
              <a:buNone/>
              <a:defRPr sz="4800" kern="1200">
                <a:solidFill>
                  <a:schemeClr val="accent1"/>
                </a:solidFill>
                <a:latin typeface="+mj-lt"/>
                <a:ea typeface="+mj-ea"/>
                <a:cs typeface="+mj-cs"/>
              </a:defRPr>
            </a:lvl1pPr>
          </a:lstStyle>
          <a:p>
            <a:pPr>
              <a:lnSpc>
                <a:spcPct val="150000"/>
              </a:lnSpc>
              <a:spcBef>
                <a:spcPts val="0"/>
              </a:spcBef>
              <a:spcAft>
                <a:spcPts val="1200"/>
              </a:spcAft>
            </a:pPr>
            <a:r>
              <a:rPr lang="en-AU" sz="2400">
                <a:solidFill>
                  <a:schemeClr val="accent2"/>
                </a:solidFill>
                <a:hlinkClick r:id="rId3" action="ppaction://hlinksldjump"/>
              </a:rPr>
              <a:t>Part A – Understanding the strategy</a:t>
            </a:r>
            <a:br>
              <a:rPr lang="en-AU" sz="2400">
                <a:solidFill>
                  <a:schemeClr val="accent2"/>
                </a:solidFill>
              </a:rPr>
            </a:br>
            <a:r>
              <a:rPr lang="en-AU" sz="2400">
                <a:solidFill>
                  <a:schemeClr val="accent2"/>
                </a:solidFill>
                <a:hlinkClick r:id="" action="ppaction://noaction"/>
              </a:rPr>
              <a:t>Part B – Implementing the strategies through techniques</a:t>
            </a:r>
            <a:br>
              <a:rPr lang="en-AU" sz="2400">
                <a:solidFill>
                  <a:schemeClr val="accent2"/>
                </a:solidFill>
              </a:rPr>
            </a:br>
            <a:r>
              <a:rPr lang="en-AU" sz="2400">
                <a:solidFill>
                  <a:schemeClr val="accent2"/>
                </a:solidFill>
                <a:hlinkClick r:id="" action="ppaction://noaction"/>
              </a:rPr>
              <a:t>Part C – Evaluating a whole-school approach</a:t>
            </a:r>
            <a:endParaRPr lang="en-AU" sz="1800">
              <a:solidFill>
                <a:schemeClr val="accent2"/>
              </a:solidFill>
            </a:endParaRPr>
          </a:p>
        </p:txBody>
      </p:sp>
      <p:sp>
        <p:nvSpPr>
          <p:cNvPr id="2" name="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p:spPr>
        <p:txBody>
          <a:bodyPr/>
          <a:lstStyle/>
          <a:p>
            <a:r>
              <a:rPr lang="en-US"/>
              <a:t>NSW Department of Education</a:t>
            </a:r>
            <a:endParaRPr lang="en-AU"/>
          </a:p>
        </p:txBody>
      </p:sp>
    </p:spTree>
    <p:extLst>
      <p:ext uri="{BB962C8B-B14F-4D97-AF65-F5344CB8AC3E}">
        <p14:creationId xmlns:p14="http://schemas.microsoft.com/office/powerpoint/2010/main" val="402828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a:xfrm>
            <a:off x="540000" y="360000"/>
            <a:ext cx="4500000" cy="270621"/>
          </a:xfrm>
        </p:spPr>
        <p:txBody>
          <a:bodyPr/>
          <a:lstStyle/>
          <a:p>
            <a:r>
              <a:rPr lang="en-AU"/>
              <a:t>NSW Department of Education</a:t>
            </a:r>
          </a:p>
          <a:p>
            <a:endParaRPr lang="en-AU"/>
          </a:p>
        </p:txBody>
      </p:sp>
      <p:sp>
        <p:nvSpPr>
          <p:cNvPr id="4" name="Title">
            <a:extLst>
              <a:ext uri="{FF2B5EF4-FFF2-40B4-BE49-F238E27FC236}">
                <a16:creationId xmlns:a16="http://schemas.microsoft.com/office/drawing/2014/main" id="{A2575638-6B8E-99EE-86C7-9B5E75420B8F}"/>
              </a:ext>
            </a:extLst>
          </p:cNvPr>
          <p:cNvSpPr>
            <a:spLocks noGrp="1"/>
          </p:cNvSpPr>
          <p:nvPr>
            <p:ph type="body" sz="quarter" idx="11"/>
          </p:nvPr>
        </p:nvSpPr>
        <p:spPr/>
        <p:txBody>
          <a:bodyPr/>
          <a:lstStyle/>
          <a:p>
            <a:r>
              <a:rPr lang="en-US" sz="5400"/>
              <a:t>Part A</a:t>
            </a:r>
          </a:p>
        </p:txBody>
      </p:sp>
      <p:sp>
        <p:nvSpPr>
          <p:cNvPr id="3" name="Sub title">
            <a:extLst>
              <a:ext uri="{FF2B5EF4-FFF2-40B4-BE49-F238E27FC236}">
                <a16:creationId xmlns:a16="http://schemas.microsoft.com/office/drawing/2014/main" id="{EA582A51-5861-DA30-63B9-97395A8177D4}"/>
              </a:ext>
            </a:extLst>
          </p:cNvPr>
          <p:cNvSpPr>
            <a:spLocks noGrp="1"/>
          </p:cNvSpPr>
          <p:nvPr>
            <p:ph type="ctrTitle"/>
          </p:nvPr>
        </p:nvSpPr>
        <p:spPr/>
        <p:txBody>
          <a:bodyPr/>
          <a:lstStyle/>
          <a:p>
            <a:r>
              <a:rPr lang="en-AU" sz="4800"/>
              <a:t>Understanding the strategies</a:t>
            </a:r>
            <a:endParaRPr lang="en-US"/>
          </a:p>
        </p:txBody>
      </p:sp>
    </p:spTree>
    <p:extLst>
      <p:ext uri="{BB962C8B-B14F-4D97-AF65-F5344CB8AC3E}">
        <p14:creationId xmlns:p14="http://schemas.microsoft.com/office/powerpoint/2010/main" val="428471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(1)</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48575"/>
            <a:ext cx="11484000" cy="4536000"/>
          </a:xfrm>
        </p:spPr>
        <p:txBody>
          <a:bodyPr vert="horz" lIns="0" tIns="0" rIns="0" bIns="0" rtlCol="0" anchor="t">
            <a:noAutofit/>
          </a:bodyPr>
          <a:lstStyle/>
          <a:p>
            <a:pPr>
              <a:spcAft>
                <a:spcPts val="600"/>
              </a:spcAft>
            </a:pPr>
            <a:r>
              <a:rPr lang="en-AU" b="1">
                <a:latin typeface="+mj-lt"/>
              </a:rPr>
              <a:t>Purpose</a:t>
            </a:r>
          </a:p>
          <a:p>
            <a:pPr>
              <a:spcAft>
                <a:spcPts val="600"/>
              </a:spcAft>
            </a:pPr>
            <a:r>
              <a:rPr lang="en-AU"/>
              <a:t>To understand the mechanisms of sharing learning intentions and success criteria to optimise student learning and engagement.</a:t>
            </a:r>
          </a:p>
          <a:p>
            <a:pPr>
              <a:spcAft>
                <a:spcPts val="600"/>
              </a:spcAft>
            </a:pPr>
            <a:endParaRPr lang="en-AU" b="1">
              <a:latin typeface="+mj-lt"/>
            </a:endParaRPr>
          </a:p>
          <a:p>
            <a:pPr>
              <a:spcAft>
                <a:spcPts val="600"/>
              </a:spcAft>
            </a:pPr>
            <a:r>
              <a:rPr lang="en-AU" b="1">
                <a:latin typeface="+mj-lt"/>
              </a:rPr>
              <a:t>Outcome</a:t>
            </a:r>
          </a:p>
          <a:p>
            <a:pPr>
              <a:spcAft>
                <a:spcPts val="600"/>
              </a:spcAft>
            </a:pPr>
            <a:r>
              <a:rPr lang="en-AU"/>
              <a:t>We can articulate h</a:t>
            </a:r>
            <a:r>
              <a:rPr lang="en-AU" b="0" i="0" u="none" strike="noStrike">
                <a:solidFill>
                  <a:srgbClr val="22272B"/>
                </a:solidFill>
                <a:effectLst/>
                <a:latin typeface="Public Sans Light"/>
              </a:rPr>
              <a:t>ow to plan, share and use</a:t>
            </a:r>
            <a:r>
              <a:rPr lang="en-AU"/>
              <a:t> learning intentions and success criteria to optimise student learning and engagement.</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40906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FEF3-5A54-7712-69C2-B302F9FFDCF9}"/>
              </a:ext>
            </a:extLst>
          </p:cNvPr>
          <p:cNvSpPr>
            <a:spLocks noGrp="1"/>
          </p:cNvSpPr>
          <p:nvPr>
            <p:ph type="title"/>
          </p:nvPr>
        </p:nvSpPr>
        <p:spPr/>
        <p:txBody>
          <a:bodyPr/>
          <a:lstStyle/>
          <a:p>
            <a:r>
              <a:rPr lang="en-AU"/>
              <a:t>Learning intentions and success criteria</a:t>
            </a:r>
          </a:p>
        </p:txBody>
      </p:sp>
      <p:sp>
        <p:nvSpPr>
          <p:cNvPr id="3" name="Content Placeholder 2">
            <a:extLst>
              <a:ext uri="{FF2B5EF4-FFF2-40B4-BE49-F238E27FC236}">
                <a16:creationId xmlns:a16="http://schemas.microsoft.com/office/drawing/2014/main" id="{AB9BC85F-EF48-8AE7-748A-734863A8DF50}"/>
              </a:ext>
            </a:extLst>
          </p:cNvPr>
          <p:cNvSpPr>
            <a:spLocks noGrp="1"/>
          </p:cNvSpPr>
          <p:nvPr>
            <p:ph idx="1"/>
          </p:nvPr>
        </p:nvSpPr>
        <p:spPr/>
        <p:txBody>
          <a:bodyPr/>
          <a:lstStyle/>
          <a:p>
            <a:pPr>
              <a:spcAft>
                <a:spcPts val="1800"/>
              </a:spcAft>
            </a:pPr>
            <a:r>
              <a:rPr lang="en-AU"/>
              <a:t>A learning intention is a short statement about what students are expected to learn by engaging in the learning. </a:t>
            </a:r>
          </a:p>
          <a:p>
            <a:pPr>
              <a:spcAft>
                <a:spcPts val="1800"/>
              </a:spcAft>
            </a:pPr>
            <a:r>
              <a:rPr lang="en-AU"/>
              <a:t>Learning intentions are statements aligned to the syllabus which clearly describe what students should know, understand or be able to do following an activity, lesson or series of lessons.</a:t>
            </a:r>
          </a:p>
          <a:p>
            <a:pPr>
              <a:spcAft>
                <a:spcPts val="1800"/>
              </a:spcAft>
            </a:pPr>
            <a:r>
              <a:rPr lang="en-AU"/>
              <a:t>Success criteria communicate how students will demonstrate their learning. They break down steps to achieving the learning objective, so students know if they are on track.</a:t>
            </a:r>
          </a:p>
        </p:txBody>
      </p:sp>
      <p:sp>
        <p:nvSpPr>
          <p:cNvPr id="4" name="Slide Number Placeholder 3">
            <a:extLst>
              <a:ext uri="{FF2B5EF4-FFF2-40B4-BE49-F238E27FC236}">
                <a16:creationId xmlns:a16="http://schemas.microsoft.com/office/drawing/2014/main" id="{30C80FCF-B147-BB61-A422-BB932191FBB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15</a:t>
            </a:fld>
            <a:endParaRPr lang="en-AU"/>
          </a:p>
        </p:txBody>
      </p:sp>
    </p:spTree>
    <p:extLst>
      <p:ext uri="{BB962C8B-B14F-4D97-AF65-F5344CB8AC3E}">
        <p14:creationId xmlns:p14="http://schemas.microsoft.com/office/powerpoint/2010/main" val="215452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Illustrating schema </a:t>
            </a:r>
            <a:r>
              <a:rPr lang="en-AU">
                <a:solidFill>
                  <a:schemeClr val="bg1"/>
                </a:solidFill>
              </a:rPr>
              <a:t>(1)</a:t>
            </a:r>
          </a:p>
        </p:txBody>
      </p:sp>
      <p:sp>
        <p:nvSpPr>
          <p:cNvPr id="9" name="Rectangle: Rounded Corners 8">
            <a:extLst>
              <a:ext uri="{FF2B5EF4-FFF2-40B4-BE49-F238E27FC236}">
                <a16:creationId xmlns:a16="http://schemas.microsoft.com/office/drawing/2014/main" id="{3670C8D6-AD78-E894-BE05-6917A03CE46D}"/>
              </a:ext>
            </a:extLst>
          </p:cNvPr>
          <p:cNvSpPr/>
          <p:nvPr/>
        </p:nvSpPr>
        <p:spPr>
          <a:xfrm>
            <a:off x="359999" y="2578552"/>
            <a:ext cx="4549720" cy="1700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77813" marR="0" lvl="0" defTabSz="609585" rtl="0" eaLnBrk="1" fontAlgn="auto" latinLnBrk="0" hangingPunct="1">
              <a:lnSpc>
                <a:spcPct val="150000"/>
              </a:lnSpc>
              <a:spcBef>
                <a:spcPts val="0"/>
              </a:spcBef>
              <a:spcAft>
                <a:spcPts val="0"/>
              </a:spcAft>
              <a:buClrTx/>
              <a:buSzTx/>
              <a:buFontTx/>
              <a:buNone/>
              <a:defRPr/>
            </a:pPr>
            <a:r>
              <a:rPr lang="en-AU" sz="1800">
                <a:solidFill>
                  <a:srgbClr val="FFFFFF"/>
                </a:solidFill>
                <a:latin typeface="Public Sans Light"/>
              </a:rPr>
              <a:t>You will be asked to recall this passage after hearing it</a:t>
            </a: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pic>
        <p:nvPicPr>
          <p:cNvPr id="11" name="Schema Demo">
            <a:hlinkClick r:id="" action="ppaction://media"/>
            <a:extLst>
              <a:ext uri="{FF2B5EF4-FFF2-40B4-BE49-F238E27FC236}">
                <a16:creationId xmlns:a16="http://schemas.microsoft.com/office/drawing/2014/main" id="{9FA900E8-BD94-09C3-318A-747AF5A10E4A}"/>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82283" y="2314198"/>
            <a:ext cx="2260600" cy="2260600"/>
          </a:xfrm>
          <a:prstGeom prst="rect">
            <a:avLst/>
          </a:prstGeom>
        </p:spPr>
      </p:pic>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6700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Illustrating schema </a:t>
            </a:r>
            <a:r>
              <a:rPr lang="en-AU">
                <a:solidFill>
                  <a:schemeClr val="bg1"/>
                </a:solidFill>
              </a:rPr>
              <a:t>(2)</a:t>
            </a:r>
          </a:p>
        </p:txBody>
      </p:sp>
      <p:sp>
        <p:nvSpPr>
          <p:cNvPr id="9" name="Rectangle: Rounded Corners 8">
            <a:extLst>
              <a:ext uri="{FF2B5EF4-FFF2-40B4-BE49-F238E27FC236}">
                <a16:creationId xmlns:a16="http://schemas.microsoft.com/office/drawing/2014/main" id="{3670C8D6-AD78-E894-BE05-6917A03CE46D}"/>
              </a:ext>
            </a:extLst>
          </p:cNvPr>
          <p:cNvSpPr/>
          <p:nvPr/>
        </p:nvSpPr>
        <p:spPr>
          <a:xfrm>
            <a:off x="359999" y="1951463"/>
            <a:ext cx="4783873" cy="170089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8113" marR="0" lvl="0" defTabSz="609585" rtl="0" eaLnBrk="1" fontAlgn="auto" latinLnBrk="0" hangingPunct="1">
              <a:lnSpc>
                <a:spcPct val="150000"/>
              </a:lnSpc>
              <a:spcBef>
                <a:spcPts val="0"/>
              </a:spcBef>
              <a:spcAft>
                <a:spcPts val="0"/>
              </a:spcAft>
              <a:buClrTx/>
              <a:buSzTx/>
              <a:buFontTx/>
              <a:buNone/>
              <a:defRPr/>
            </a:pPr>
            <a:r>
              <a:rPr lang="en-AU" sz="1800">
                <a:solidFill>
                  <a:srgbClr val="FFFFFF"/>
                </a:solidFill>
                <a:latin typeface="Public Sans Light"/>
              </a:rPr>
              <a:t>Rate out of 10 how much you think you could recall</a:t>
            </a:r>
            <a:endParaRPr kumimoji="0" lang="en-AU" sz="1800" b="0" i="0" u="none" strike="noStrike" kern="1200" cap="none" spc="0" normalizeH="0" baseline="0" noProof="0">
              <a:ln>
                <a:noFill/>
              </a:ln>
              <a:solidFill>
                <a:srgbClr val="FFFFFF"/>
              </a:solidFill>
              <a:effectLst/>
              <a:uLnTx/>
              <a:uFillTx/>
              <a:latin typeface="Public Sans Light"/>
              <a:ea typeface="+mn-ea"/>
              <a:cs typeface="+mn-cs"/>
            </a:endParaRPr>
          </a:p>
        </p:txBody>
      </p:sp>
      <p:sp>
        <p:nvSpPr>
          <p:cNvPr id="10" name="Rectangle: Rounded Corners 9">
            <a:extLst>
              <a:ext uri="{FF2B5EF4-FFF2-40B4-BE49-F238E27FC236}">
                <a16:creationId xmlns:a16="http://schemas.microsoft.com/office/drawing/2014/main" id="{DEBF2C0D-56E1-0802-4FD8-3985951802A2}"/>
              </a:ext>
            </a:extLst>
          </p:cNvPr>
          <p:cNvSpPr/>
          <p:nvPr/>
        </p:nvSpPr>
        <p:spPr>
          <a:xfrm>
            <a:off x="5987205" y="1951463"/>
            <a:ext cx="4783873" cy="1700896"/>
          </a:xfrm>
          <a:prstGeom prst="round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38113" marR="0" lvl="0" defTabSz="609585" rtl="0" eaLnBrk="1" fontAlgn="auto" latinLnBrk="0" hangingPunct="1">
              <a:lnSpc>
                <a:spcPct val="150000"/>
              </a:lnSpc>
              <a:spcBef>
                <a:spcPts val="0"/>
              </a:spcBef>
              <a:spcAft>
                <a:spcPts val="0"/>
              </a:spcAft>
              <a:buClrTx/>
              <a:buSzTx/>
              <a:buFontTx/>
              <a:buNone/>
              <a:defRPr/>
            </a:pPr>
            <a:r>
              <a:rPr kumimoji="0" lang="en-AU" sz="1800" b="0" i="0" u="none" strike="noStrike" kern="1200" cap="none" spc="0" normalizeH="0" baseline="0" noProof="0">
                <a:ln>
                  <a:noFill/>
                </a:ln>
                <a:solidFill>
                  <a:schemeClr val="accent1"/>
                </a:solidFill>
                <a:effectLst/>
                <a:uLnTx/>
                <a:uFillTx/>
                <a:latin typeface="Public Sans Light"/>
                <a:ea typeface="+mn-ea"/>
                <a:cs typeface="+mn-cs"/>
              </a:rPr>
              <a:t>Rate the passage out of 10 for comprehension</a:t>
            </a:r>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94199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38C0-FBAF-0493-A41D-2A4134824062}"/>
              </a:ext>
            </a:extLst>
          </p:cNvPr>
          <p:cNvSpPr>
            <a:spLocks noGrp="1"/>
          </p:cNvSpPr>
          <p:nvPr>
            <p:ph type="title"/>
          </p:nvPr>
        </p:nvSpPr>
        <p:spPr/>
        <p:txBody>
          <a:bodyPr/>
          <a:lstStyle/>
          <a:p>
            <a:r>
              <a:rPr lang="en-AU"/>
              <a:t>Illustrating schema </a:t>
            </a:r>
            <a:r>
              <a:rPr lang="en-AU">
                <a:solidFill>
                  <a:schemeClr val="bg1"/>
                </a:solidFill>
              </a:rPr>
              <a:t>(3)</a:t>
            </a:r>
            <a:r>
              <a:rPr lang="en-AU"/>
              <a:t> </a:t>
            </a:r>
            <a:r>
              <a:rPr lang="en-AU">
                <a:solidFill>
                  <a:schemeClr val="bg1"/>
                </a:solidFill>
              </a:rPr>
              <a:t>3</a:t>
            </a:r>
          </a:p>
        </p:txBody>
      </p:sp>
      <p:graphicFrame>
        <p:nvGraphicFramePr>
          <p:cNvPr id="11" name="Chart 10">
            <a:extLst>
              <a:ext uri="{FF2B5EF4-FFF2-40B4-BE49-F238E27FC236}">
                <a16:creationId xmlns:a16="http://schemas.microsoft.com/office/drawing/2014/main" id="{822BBEC8-38C2-7626-A1DD-E688D53B2590}"/>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43390851"/>
              </p:ext>
            </p:extLst>
          </p:nvPr>
        </p:nvGraphicFramePr>
        <p:xfrm>
          <a:off x="2455818" y="1547948"/>
          <a:ext cx="6753497" cy="4669972"/>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2">
            <a:extLst>
              <a:ext uri="{FF2B5EF4-FFF2-40B4-BE49-F238E27FC236}">
                <a16:creationId xmlns:a16="http://schemas.microsoft.com/office/drawing/2014/main" id="{C30AE738-FEAD-9AF4-CB8E-0CC70BE5BDEE}"/>
              </a:ext>
            </a:extLst>
          </p:cNvPr>
          <p:cNvSpPr txBox="1"/>
          <p:nvPr/>
        </p:nvSpPr>
        <p:spPr>
          <a:xfrm>
            <a:off x="272972" y="6484387"/>
            <a:ext cx="4682206" cy="276999"/>
          </a:xfrm>
          <a:prstGeom prst="rect">
            <a:avLst/>
          </a:prstGeom>
          <a:no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sz="1200" b="0" i="0">
                <a:solidFill>
                  <a:srgbClr val="222222"/>
                </a:solidFill>
                <a:effectLst/>
                <a:highlight>
                  <a:srgbClr val="FFFFFF"/>
                </a:highlight>
              </a:rPr>
              <a:t>Adapted from Experiment 2 in Johnson, et al. (1972)</a:t>
            </a:r>
            <a:endParaRPr lang="en-AU" sz="1200"/>
          </a:p>
        </p:txBody>
      </p:sp>
      <p:sp>
        <p:nvSpPr>
          <p:cNvPr id="4" name="Slide Number Placeholder 3">
            <a:extLst>
              <a:ext uri="{FF2B5EF4-FFF2-40B4-BE49-F238E27FC236}">
                <a16:creationId xmlns:a16="http://schemas.microsoft.com/office/drawing/2014/main" id="{0C660EEB-03FE-CB67-E92F-45804E72CE8E}"/>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234218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1011600"/>
          </a:xfrm>
        </p:spPr>
        <p:txBody>
          <a:bodyPr/>
          <a:lstStyle/>
          <a:p>
            <a:r>
              <a:rPr lang="en-AU"/>
              <a:t>Why sharing learning intentions and success criteria are important</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p:txBody>
          <a:bodyPr vert="horz" lIns="0" tIns="0" rIns="0" bIns="0" rtlCol="0" anchor="t">
            <a:noAutofit/>
          </a:bodyPr>
          <a:lstStyle/>
          <a:p>
            <a:pPr>
              <a:spcAft>
                <a:spcPts val="600"/>
              </a:spcAft>
            </a:pPr>
            <a:r>
              <a:rPr lang="en-AU">
                <a:solidFill>
                  <a:srgbClr val="22272B"/>
                </a:solidFill>
                <a:latin typeface="Public Sans Light"/>
                <a:cs typeface="Arial"/>
              </a:rPr>
              <a:t>Students learn most effectively when their </a:t>
            </a:r>
            <a:r>
              <a:rPr lang="en-AU" b="1">
                <a:solidFill>
                  <a:srgbClr val="22272B"/>
                </a:solidFill>
                <a:latin typeface="+mj-lt"/>
                <a:cs typeface="Arial"/>
              </a:rPr>
              <a:t>attention is focused </a:t>
            </a:r>
            <a:r>
              <a:rPr lang="en-AU">
                <a:solidFill>
                  <a:srgbClr val="22272B"/>
                </a:solidFill>
                <a:latin typeface="Public Sans Light"/>
                <a:cs typeface="Arial"/>
              </a:rPr>
              <a:t>on what they are learning. </a:t>
            </a:r>
            <a:endParaRPr lang="en-US"/>
          </a:p>
          <a:p>
            <a:pPr>
              <a:spcAft>
                <a:spcPts val="600"/>
              </a:spcAft>
            </a:pPr>
            <a:r>
              <a:rPr lang="en-AU">
                <a:solidFill>
                  <a:srgbClr val="22272B"/>
                </a:solidFill>
                <a:latin typeface="Public Sans Light"/>
                <a:cs typeface="Arial"/>
              </a:rPr>
              <a:t>Teachers support students' focus by sharing the learning purpose and clearly communicating what students need to know, do or understand to successfully demonstrate the learning.</a:t>
            </a:r>
          </a:p>
          <a:p>
            <a:pPr>
              <a:spcAft>
                <a:spcPts val="600"/>
              </a:spcAft>
            </a:pPr>
            <a:r>
              <a:rPr lang="en-AU">
                <a:solidFill>
                  <a:srgbClr val="22272B"/>
                </a:solidFill>
                <a:latin typeface="Public Sans Light"/>
                <a:cs typeface="Arial"/>
              </a:rPr>
              <a:t>The way that learning intentions and success criteria are </a:t>
            </a:r>
            <a:r>
              <a:rPr lang="en-AU" b="1">
                <a:solidFill>
                  <a:srgbClr val="22272B"/>
                </a:solidFill>
                <a:latin typeface="+mj-lt"/>
                <a:cs typeface="Arial"/>
              </a:rPr>
              <a:t>planned</a:t>
            </a:r>
            <a:r>
              <a:rPr lang="en-AU">
                <a:solidFill>
                  <a:srgbClr val="22272B"/>
                </a:solidFill>
                <a:latin typeface="+mj-lt"/>
                <a:cs typeface="Arial"/>
              </a:rPr>
              <a:t>, </a:t>
            </a:r>
            <a:r>
              <a:rPr lang="en-AU" b="1">
                <a:solidFill>
                  <a:srgbClr val="22272B"/>
                </a:solidFill>
                <a:latin typeface="+mj-lt"/>
                <a:cs typeface="Arial"/>
              </a:rPr>
              <a:t>communicated to students and used for formative assessment</a:t>
            </a:r>
            <a:r>
              <a:rPr lang="en-AU" b="1">
                <a:solidFill>
                  <a:srgbClr val="22272B"/>
                </a:solidFill>
                <a:latin typeface="Public Sans Light"/>
                <a:cs typeface="Arial"/>
              </a:rPr>
              <a:t> </a:t>
            </a:r>
            <a:r>
              <a:rPr lang="en-AU">
                <a:solidFill>
                  <a:srgbClr val="22272B"/>
                </a:solidFill>
                <a:latin typeface="Public Sans Light"/>
                <a:cs typeface="Arial"/>
              </a:rPr>
              <a:t>help students to maintain this focus.</a:t>
            </a:r>
          </a:p>
        </p:txBody>
      </p:sp>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19</a:t>
            </a:fld>
            <a:endParaRPr lang="en-AU"/>
          </a:p>
        </p:txBody>
      </p:sp>
    </p:spTree>
    <p:extLst>
      <p:ext uri="{BB962C8B-B14F-4D97-AF65-F5344CB8AC3E}">
        <p14:creationId xmlns:p14="http://schemas.microsoft.com/office/powerpoint/2010/main" val="209749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p:txBody>
          <a:bodyPr/>
          <a:lstStyle/>
          <a:p>
            <a:r>
              <a:rPr lang="en-AU" dirty="0"/>
              <a:t>Sharing learning intentions and success criteria</a:t>
            </a:r>
            <a:r>
              <a:rPr lang="en-AU" dirty="0">
                <a:solidFill>
                  <a:schemeClr val="accent1"/>
                </a:solidFill>
              </a:rPr>
              <a:t>(1)</a:t>
            </a:r>
          </a:p>
        </p:txBody>
      </p:sp>
      <p:sp>
        <p:nvSpPr>
          <p:cNvPr id="4" name="Text Placeholder 3">
            <a:extLst>
              <a:ext uri="{FF2B5EF4-FFF2-40B4-BE49-F238E27FC236}">
                <a16:creationId xmlns:a16="http://schemas.microsoft.com/office/drawing/2014/main" id="{A1B2CC81-2D4A-A7AE-93DE-5247AE1FCF4A}"/>
              </a:ext>
            </a:extLst>
          </p:cNvPr>
          <p:cNvSpPr>
            <a:spLocks noGrp="1"/>
          </p:cNvSpPr>
          <p:nvPr>
            <p:ph type="body" sz="quarter" idx="10"/>
          </p:nvPr>
        </p:nvSpPr>
        <p:spPr/>
        <p:txBody>
          <a:bodyPr/>
          <a:lstStyle/>
          <a:p>
            <a:r>
              <a:rPr lang="en-AU" sz="3200"/>
              <a:t>Strategy learning module</a:t>
            </a:r>
          </a:p>
        </p:txBody>
      </p:sp>
      <p:sp>
        <p:nvSpPr>
          <p:cNvPr id="2" name="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p:txBody>
          <a:bodyPr/>
          <a:lstStyle/>
          <a:p>
            <a:r>
              <a:rPr lang="en-US">
                <a:latin typeface="+mn-lt"/>
              </a:rPr>
              <a:t>NSW Department of Education</a:t>
            </a:r>
            <a:endParaRPr lang="en-AU">
              <a:latin typeface="+mn-lt"/>
            </a:endParaRPr>
          </a:p>
        </p:txBody>
      </p:sp>
      <p:pic>
        <p:nvPicPr>
          <p:cNvPr id="10" name="Picture Placeholder 25">
            <a:extLst>
              <a:ext uri="{FF2B5EF4-FFF2-40B4-BE49-F238E27FC236}">
                <a16:creationId xmlns:a16="http://schemas.microsoft.com/office/drawing/2014/main" id="{1BE333BD-56E1-2AB8-24CD-104AB773D1A6}"/>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7115212" y="3958"/>
            <a:ext cx="5072373" cy="6858001"/>
          </a:xfrm>
          <a:prstGeom prst="rect">
            <a:avLst/>
          </a:prstGeom>
        </p:spPr>
      </p:pic>
    </p:spTree>
    <p:extLst>
      <p:ext uri="{BB962C8B-B14F-4D97-AF65-F5344CB8AC3E}">
        <p14:creationId xmlns:p14="http://schemas.microsoft.com/office/powerpoint/2010/main" val="150755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FA2FB-03FC-A043-D332-61E7A6209040}"/>
              </a:ext>
            </a:extLst>
          </p:cNvPr>
          <p:cNvSpPr>
            <a:spLocks noGrp="1"/>
          </p:cNvSpPr>
          <p:nvPr>
            <p:ph type="title"/>
          </p:nvPr>
        </p:nvSpPr>
        <p:spPr/>
        <p:txBody>
          <a:bodyPr/>
          <a:lstStyle/>
          <a:p>
            <a:r>
              <a:rPr lang="en-AU"/>
              <a:t>What it isn’t</a:t>
            </a:r>
          </a:p>
        </p:txBody>
      </p:sp>
      <p:sp>
        <p:nvSpPr>
          <p:cNvPr id="6" name="Picture Placeholder 5">
            <a:extLst>
              <a:ext uri="{FF2B5EF4-FFF2-40B4-BE49-F238E27FC236}">
                <a16:creationId xmlns:a16="http://schemas.microsoft.com/office/drawing/2014/main" id="{B941F7F7-2516-D454-707D-DB8C96192BDD}"/>
              </a:ext>
            </a:extLst>
          </p:cNvPr>
          <p:cNvSpPr>
            <a:spLocks noGrp="1"/>
          </p:cNvSpPr>
          <p:nvPr>
            <p:ph idx="1"/>
          </p:nvPr>
        </p:nvSpPr>
        <p:spPr/>
        <p:txBody>
          <a:bodyPr/>
          <a:lstStyle/>
          <a:p>
            <a:pPr marL="342900" indent="-342900" algn="l">
              <a:spcAft>
                <a:spcPts val="600"/>
              </a:spcAft>
              <a:buFont typeface="Arial" panose="020B0604020202020204" pitchFamily="34" charset="0"/>
              <a:buChar char="•"/>
            </a:pPr>
            <a:r>
              <a:rPr lang="en-AU" sz="2000"/>
              <a:t>Vague statements about learning.</a:t>
            </a:r>
          </a:p>
          <a:p>
            <a:pPr marL="342900" indent="-342900" algn="l">
              <a:spcAft>
                <a:spcPts val="600"/>
              </a:spcAft>
              <a:buFont typeface="Arial" panose="020B0604020202020204" pitchFamily="34" charset="0"/>
              <a:buChar char="•"/>
            </a:pPr>
            <a:r>
              <a:rPr lang="en-AU" sz="2000"/>
              <a:t>Written for teachers instead of students.</a:t>
            </a:r>
          </a:p>
          <a:p>
            <a:pPr marL="342900" indent="-342900" algn="l">
              <a:spcAft>
                <a:spcPts val="600"/>
              </a:spcAft>
              <a:buFont typeface="Arial" panose="020B0604020202020204" pitchFamily="34" charset="0"/>
              <a:buChar char="•"/>
            </a:pPr>
            <a:r>
              <a:rPr lang="en-AU" sz="2000"/>
              <a:t>Unconnected to a purpose.</a:t>
            </a:r>
          </a:p>
          <a:p>
            <a:pPr marL="342900" indent="-342900" algn="l">
              <a:spcAft>
                <a:spcPts val="600"/>
              </a:spcAft>
              <a:buFont typeface="Arial" panose="020B0604020202020204" pitchFamily="34" charset="0"/>
              <a:buChar char="•"/>
            </a:pPr>
            <a:r>
              <a:rPr lang="en-AU" sz="2000"/>
              <a:t>Making students copy down the LISC word for word.</a:t>
            </a:r>
          </a:p>
          <a:p>
            <a:pPr marL="342900" indent="-342900" algn="l">
              <a:spcAft>
                <a:spcPts val="600"/>
              </a:spcAft>
              <a:buFont typeface="Arial" panose="020B0604020202020204" pitchFamily="34" charset="0"/>
              <a:buChar char="•"/>
            </a:pPr>
            <a:r>
              <a:rPr lang="en-AU" sz="2000"/>
              <a:t>Given at the start or early in the lesson and not referred to again.</a:t>
            </a:r>
          </a:p>
        </p:txBody>
      </p:sp>
      <p:sp>
        <p:nvSpPr>
          <p:cNvPr id="4" name="Slide Number Placeholder 3">
            <a:extLst>
              <a:ext uri="{FF2B5EF4-FFF2-40B4-BE49-F238E27FC236}">
                <a16:creationId xmlns:a16="http://schemas.microsoft.com/office/drawing/2014/main" id="{B6800DA8-1D91-1F9C-6882-630FF43B9D4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423137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0A7E1-5F1A-3AEF-8A15-4B2EB3109E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48F45E-2D08-09F5-C47B-18444F1AE365}"/>
              </a:ext>
            </a:extLst>
          </p:cNvPr>
          <p:cNvSpPr>
            <a:spLocks noGrp="1"/>
          </p:cNvSpPr>
          <p:nvPr>
            <p:ph type="title"/>
          </p:nvPr>
        </p:nvSpPr>
        <p:spPr>
          <a:xfrm>
            <a:off x="360000" y="360000"/>
            <a:ext cx="10080000" cy="1006150"/>
          </a:xfrm>
        </p:spPr>
        <p:txBody>
          <a:bodyPr/>
          <a:lstStyle/>
          <a:p>
            <a:r>
              <a:rPr lang="en-AU">
                <a:solidFill>
                  <a:srgbClr val="002664"/>
                </a:solidFill>
              </a:rPr>
              <a:t>What it is</a:t>
            </a:r>
          </a:p>
        </p:txBody>
      </p:sp>
      <p:sp>
        <p:nvSpPr>
          <p:cNvPr id="3" name="Rectangle: Rounded Corners 2">
            <a:extLst>
              <a:ext uri="{FF2B5EF4-FFF2-40B4-BE49-F238E27FC236}">
                <a16:creationId xmlns:a16="http://schemas.microsoft.com/office/drawing/2014/main" id="{11B4B868-B423-4EF4-59D9-5EDF91A9398B}"/>
              </a:ext>
            </a:extLst>
          </p:cNvPr>
          <p:cNvSpPr/>
          <p:nvPr/>
        </p:nvSpPr>
        <p:spPr>
          <a:xfrm>
            <a:off x="360000" y="1947781"/>
            <a:ext cx="5705552" cy="3816588"/>
          </a:xfrm>
          <a:prstGeom prst="roundRect">
            <a:avLst>
              <a:gd name="adj" fmla="val 495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3400" indent="-342900">
              <a:lnSpc>
                <a:spcPct val="150000"/>
              </a:lnSpc>
              <a:spcAft>
                <a:spcPts val="1200"/>
              </a:spcAft>
              <a:buFont typeface="Arial" panose="020B0604020202020204" pitchFamily="34" charset="0"/>
              <a:buChar char="•"/>
            </a:pPr>
            <a:r>
              <a:rPr lang="en-AU" sz="1800">
                <a:solidFill>
                  <a:schemeClr val="accent1"/>
                </a:solidFill>
              </a:rPr>
              <a:t>Focusing student </a:t>
            </a:r>
            <a:r>
              <a:rPr lang="en-AU" sz="1800" b="1">
                <a:solidFill>
                  <a:schemeClr val="accent1"/>
                </a:solidFill>
                <a:latin typeface="+mj-lt"/>
              </a:rPr>
              <a:t>attention</a:t>
            </a:r>
          </a:p>
          <a:p>
            <a:pPr marL="533400" indent="-342900">
              <a:lnSpc>
                <a:spcPct val="150000"/>
              </a:lnSpc>
              <a:spcAft>
                <a:spcPts val="1200"/>
              </a:spcAft>
              <a:buFont typeface="Arial" panose="020B0604020202020204" pitchFamily="34" charset="0"/>
              <a:buChar char="•"/>
            </a:pPr>
            <a:r>
              <a:rPr lang="en-AU" sz="1800">
                <a:solidFill>
                  <a:schemeClr val="accent1"/>
                </a:solidFill>
              </a:rPr>
              <a:t>Communicating the </a:t>
            </a:r>
            <a:r>
              <a:rPr lang="en-AU" sz="1800" b="1">
                <a:solidFill>
                  <a:schemeClr val="accent1"/>
                </a:solidFill>
                <a:latin typeface="+mj-lt"/>
              </a:rPr>
              <a:t>relevance</a:t>
            </a:r>
            <a:r>
              <a:rPr lang="en-AU" sz="1800">
                <a:solidFill>
                  <a:schemeClr val="accent1"/>
                </a:solidFill>
              </a:rPr>
              <a:t> of the learning</a:t>
            </a:r>
          </a:p>
          <a:p>
            <a:pPr marL="533400" indent="-342900">
              <a:lnSpc>
                <a:spcPct val="150000"/>
              </a:lnSpc>
              <a:spcAft>
                <a:spcPts val="1200"/>
              </a:spcAft>
              <a:buFont typeface="Arial" panose="020B0604020202020204" pitchFamily="34" charset="0"/>
              <a:buChar char="•"/>
            </a:pPr>
            <a:r>
              <a:rPr lang="en-AU" sz="1800">
                <a:solidFill>
                  <a:schemeClr val="accent1"/>
                </a:solidFill>
              </a:rPr>
              <a:t>Communicating </a:t>
            </a:r>
            <a:r>
              <a:rPr lang="en-AU" sz="1800" b="1">
                <a:solidFill>
                  <a:schemeClr val="accent1"/>
                </a:solidFill>
                <a:latin typeface="+mj-lt"/>
              </a:rPr>
              <a:t>how</a:t>
            </a:r>
            <a:r>
              <a:rPr lang="en-AU" sz="1800">
                <a:solidFill>
                  <a:schemeClr val="accent1"/>
                </a:solidFill>
              </a:rPr>
              <a:t> students will demonstrate their learning</a:t>
            </a:r>
          </a:p>
          <a:p>
            <a:pPr marL="533400" indent="-342900">
              <a:lnSpc>
                <a:spcPct val="150000"/>
              </a:lnSpc>
              <a:spcAft>
                <a:spcPts val="1200"/>
              </a:spcAft>
              <a:buFont typeface="Arial" panose="020B0604020202020204" pitchFamily="34" charset="0"/>
              <a:buChar char="•"/>
            </a:pPr>
            <a:r>
              <a:rPr lang="en-AU" sz="1800">
                <a:solidFill>
                  <a:schemeClr val="accent1"/>
                </a:solidFill>
              </a:rPr>
              <a:t> Providing a reference point for </a:t>
            </a:r>
            <a:r>
              <a:rPr lang="en-AU" sz="1800" b="1">
                <a:solidFill>
                  <a:schemeClr val="accent1"/>
                </a:solidFill>
                <a:latin typeface="+mj-lt"/>
              </a:rPr>
              <a:t>feedback and self-assessment</a:t>
            </a:r>
            <a:endParaRPr lang="en-AU" sz="1800">
              <a:solidFill>
                <a:schemeClr val="accent1"/>
              </a:solidFill>
              <a:latin typeface="+mj-lt"/>
            </a:endParaRPr>
          </a:p>
        </p:txBody>
      </p:sp>
      <p:grpSp>
        <p:nvGrpSpPr>
          <p:cNvPr id="7" name="Group 6">
            <a:extLst>
              <a:ext uri="{FF2B5EF4-FFF2-40B4-BE49-F238E27FC236}">
                <a16:creationId xmlns:a16="http://schemas.microsoft.com/office/drawing/2014/main" id="{411D1DAE-B4DA-6180-EAB6-E9809FBBCB42}"/>
              </a:ext>
              <a:ext uri="{C183D7F6-B498-43B3-948B-1728B52AA6E4}">
                <adec:decorative xmlns:adec="http://schemas.microsoft.com/office/drawing/2017/decorative" val="1"/>
              </a:ext>
            </a:extLst>
          </p:cNvPr>
          <p:cNvGrpSpPr/>
          <p:nvPr/>
        </p:nvGrpSpPr>
        <p:grpSpPr>
          <a:xfrm>
            <a:off x="6956690" y="1345892"/>
            <a:ext cx="4528799" cy="4775910"/>
            <a:chOff x="7061403" y="1331712"/>
            <a:chExt cx="4551735" cy="4800098"/>
          </a:xfrm>
        </p:grpSpPr>
        <p:pic>
          <p:nvPicPr>
            <p:cNvPr id="8" name="Picture 7" descr="A diagram of a circle with blue and white circles&#10;&#10;Description automatically generated">
              <a:extLst>
                <a:ext uri="{FF2B5EF4-FFF2-40B4-BE49-F238E27FC236}">
                  <a16:creationId xmlns:a16="http://schemas.microsoft.com/office/drawing/2014/main" id="{B8B400A2-E2F3-EAE2-2ECB-2850FCF116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9" name="Picture 8" descr="A diagram of a circle with blue and white circles&#10;&#10;Description automatically generated">
              <a:extLst>
                <a:ext uri="{FF2B5EF4-FFF2-40B4-BE49-F238E27FC236}">
                  <a16:creationId xmlns:a16="http://schemas.microsoft.com/office/drawing/2014/main" id="{8E4C582F-358C-2E11-2D77-9A56E0078AAB}"/>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10000" b="90000" l="10000" r="90000">
                          <a14:foregroundMark x1="52803" y1="60951" x2="54525" y2="60153"/>
                          <a14:backgroundMark x1="58703" y1="48768" x2="57347" y2="44880"/>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0" name="Picture 9" descr="A diagram of a circle with blue and white circles&#10;&#10;Description automatically generated">
              <a:extLst>
                <a:ext uri="{FF2B5EF4-FFF2-40B4-BE49-F238E27FC236}">
                  <a16:creationId xmlns:a16="http://schemas.microsoft.com/office/drawing/2014/main" id="{0153CD03-CADB-2CBF-73D3-285321F557CC}"/>
                </a:ext>
              </a:extLst>
            </p:cNvPr>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foregroundMark x1="37523" y1="54599" x2="39868" y2="54599"/>
                          <a14:backgroundMark x1="58813" y1="47379" x2="56871" y2="44984"/>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1" name="Picture 10" descr="Explicit teaching graphic">
              <a:extLst>
                <a:ext uri="{FF2B5EF4-FFF2-40B4-BE49-F238E27FC236}">
                  <a16:creationId xmlns:a16="http://schemas.microsoft.com/office/drawing/2014/main" id="{27BEF441-50A1-2585-CB6B-3AA63C78ECBF}"/>
                </a:ext>
              </a:extLst>
            </p:cNvPr>
            <p:cNvPicPr>
              <a:picLocks noChangeAspect="1"/>
            </p:cNvPicPr>
            <p:nvPr/>
          </p:nvPicPr>
          <p:blipFill>
            <a:blip r:embed="rId7">
              <a:extLst>
                <a:ext uri="{BEBA8EAE-BF5A-486C-A8C5-ECC9F3942E4B}">
                  <a14:imgProps xmlns:a14="http://schemas.microsoft.com/office/drawing/2010/main">
                    <a14:imgLayer r:embed="rId4">
                      <a14:imgEffect>
                        <a14:backgroundRemoval t="10000" b="90000" l="10000" r="90000">
                          <a14:foregroundMark x1="45914" y1="45227" x2="46684" y2="43006"/>
                          <a14:backgroundMark x1="58593" y1="48941" x2="57823" y2="46338"/>
                        </a14:backgroundRemoval>
                      </a14:imgEffect>
                    </a14:imgLayer>
                  </a14:imgProps>
                </a:ext>
                <a:ext uri="{28A0092B-C50C-407E-A947-70E740481C1C}">
                  <a14:useLocalDpi xmlns:a14="http://schemas.microsoft.com/office/drawing/2010/main" val="0"/>
                </a:ext>
              </a:extLst>
            </a:blip>
            <a:stretch>
              <a:fillRect/>
            </a:stretch>
          </p:blipFill>
          <p:spPr>
            <a:xfrm>
              <a:off x="7061403" y="1331712"/>
              <a:ext cx="4546847" cy="4800098"/>
            </a:xfrm>
            <a:prstGeom prst="rect">
              <a:avLst/>
            </a:prstGeom>
          </p:spPr>
        </p:pic>
        <p:pic>
          <p:nvPicPr>
            <p:cNvPr id="12" name="Picture 11" descr="Chunking and sequencing">
              <a:extLst>
                <a:ext uri="{FF2B5EF4-FFF2-40B4-BE49-F238E27FC236}">
                  <a16:creationId xmlns:a16="http://schemas.microsoft.com/office/drawing/2014/main" id="{548D97D4-343C-8095-DB16-B5AFC53FC86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5464" b="100000" l="0" r="100000">
                          <a14:foregroundMark x1="38780" y1="78603" x2="19855" y2="76746"/>
                          <a14:foregroundMark x1="15615" y1="26614" x2="12410" y2="67286"/>
                          <a14:foregroundMark x1="12410" y1="67286" x2="50155" y2="76658"/>
                          <a14:foregroundMark x1="50155" y1="76658" x2="71355" y2="57206"/>
                          <a14:foregroundMark x1="71355" y1="57206" x2="48811" y2="36782"/>
                          <a14:foregroundMark x1="48811" y1="36782" x2="16960" y2="30769"/>
                          <a14:foregroundMark x1="20476" y1="56587" x2="68459" y2="57737"/>
                          <a14:foregroundMark x1="6515" y1="83024" x2="5895" y2="25729"/>
                          <a14:foregroundMark x1="5895" y1="25729" x2="42606" y2="25995"/>
                          <a14:foregroundMark x1="42606" y1="25995" x2="78490" y2="40318"/>
                          <a14:foregroundMark x1="78490" y1="40318" x2="74871" y2="67551"/>
                          <a14:foregroundMark x1="74871" y1="67551" x2="58325" y2="73121"/>
                          <a14:backgroundMark x1="0" y1="28559" x2="0" y2="28559"/>
                          <a14:backgroundMark x1="724" y1="51282" x2="0" y2="55349"/>
                          <a14:backgroundMark x1="414" y1="27851" x2="1551" y2="80283"/>
                        </a14:backgroundRemoval>
                      </a14:imgEffect>
                    </a14:imgLayer>
                  </a14:imgProps>
                </a:ext>
                <a:ext uri="{28A0092B-C50C-407E-A947-70E740481C1C}">
                  <a14:useLocalDpi xmlns:a14="http://schemas.microsoft.com/office/drawing/2010/main" val="0"/>
                </a:ext>
              </a:extLst>
            </a:blip>
            <a:srcRect/>
            <a:stretch/>
          </p:blipFill>
          <p:spPr>
            <a:xfrm>
              <a:off x="9287114" y="1331712"/>
              <a:ext cx="1611104" cy="1883906"/>
            </a:xfrm>
            <a:prstGeom prst="rect">
              <a:avLst/>
            </a:prstGeom>
          </p:spPr>
        </p:pic>
        <p:pic>
          <p:nvPicPr>
            <p:cNvPr id="13" name="Picture 12" descr="A diagram of a circle with blue and white circles&#10;&#10;Description automatically generated">
              <a:extLst>
                <a:ext uri="{FF2B5EF4-FFF2-40B4-BE49-F238E27FC236}">
                  <a16:creationId xmlns:a16="http://schemas.microsoft.com/office/drawing/2014/main" id="{BB7E974B-8962-8981-19E4-BE946E471871}"/>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00000" l="0" r="83247">
                          <a14:foregroundMark x1="51925" y1="14491" x2="26223" y2="35509"/>
                          <a14:foregroundMark x1="26223" y1="35509" x2="21748" y2="72013"/>
                          <a14:foregroundMark x1="21748" y1="72013" x2="73049" y2="82522"/>
                          <a14:foregroundMark x1="73049" y1="82522" x2="61707" y2="35398"/>
                          <a14:foregroundMark x1="61707" y1="35398" x2="51405" y2="17478"/>
                          <a14:foregroundMark x1="82414" y1="88496" x2="76691" y2="48451"/>
                          <a14:foregroundMark x1="76691" y1="48451" x2="73153" y2="43252"/>
                          <a14:foregroundMark x1="16857" y1="53540" x2="27471" y2="83075"/>
                          <a14:foregroundMark x1="27471" y1="83075" x2="83351" y2="84181"/>
                          <a14:foregroundMark x1="34547" y1="63053" x2="63163" y2="63274"/>
                        </a14:backgroundRemoval>
                      </a14:imgEffect>
                    </a14:imgLayer>
                  </a14:imgProps>
                </a:ext>
                <a:ext uri="{28A0092B-C50C-407E-A947-70E740481C1C}">
                  <a14:useLocalDpi xmlns:a14="http://schemas.microsoft.com/office/drawing/2010/main" val="0"/>
                </a:ext>
              </a:extLst>
            </a:blip>
            <a:srcRect r="-3"/>
            <a:stretch/>
          </p:blipFill>
          <p:spPr>
            <a:xfrm>
              <a:off x="10007473" y="2401648"/>
              <a:ext cx="1600777" cy="1506688"/>
            </a:xfrm>
            <a:prstGeom prst="rect">
              <a:avLst/>
            </a:prstGeom>
          </p:spPr>
        </p:pic>
        <p:pic>
          <p:nvPicPr>
            <p:cNvPr id="14" name="Picture 13" descr="A diagram of a circle with blue and white circles&#10;&#10;Description automatically generated">
              <a:extLst>
                <a:ext uri="{FF2B5EF4-FFF2-40B4-BE49-F238E27FC236}">
                  <a16:creationId xmlns:a16="http://schemas.microsoft.com/office/drawing/2014/main" id="{417E834C-121A-2707-4645-B59EEF7CE8EA}"/>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85592" l="0" r="100000">
                          <a14:foregroundMark x1="50989" y1="28531" x2="17898" y2="40744"/>
                          <a14:foregroundMark x1="17898" y1="40744" x2="27055" y2="78626"/>
                          <a14:foregroundMark x1="27055" y1="78626" x2="65869" y2="65649"/>
                          <a14:foregroundMark x1="65869" y1="65649" x2="65245" y2="38073"/>
                          <a14:foregroundMark x1="65245" y1="38073" x2="55671" y2="26718"/>
                          <a14:foregroundMark x1="43392" y1="21660" x2="15297" y2="32729"/>
                          <a14:foregroundMark x1="15297" y1="32729" x2="15297" y2="32920"/>
                          <a14:foregroundMark x1="16441" y1="78435" x2="48907" y2="79485"/>
                          <a14:foregroundMark x1="48907" y1="79485" x2="79917" y2="61069"/>
                          <a14:foregroundMark x1="79917" y1="61069" x2="71176" y2="45992"/>
                          <a14:foregroundMark x1="23621" y1="85687" x2="16025" y2="85305"/>
                          <a14:foregroundMark x1="28720" y1="61260" x2="59521" y2="59828"/>
                          <a14:foregroundMark x1="59521" y1="59828" x2="62019" y2="59828"/>
                          <a14:foregroundMark x1="31530" y1="53340" x2="31530" y2="53340"/>
                        </a14:backgroundRemoval>
                      </a14:imgEffect>
                    </a14:imgLayer>
                  </a14:imgProps>
                </a:ext>
                <a:ext uri="{28A0092B-C50C-407E-A947-70E740481C1C}">
                  <a14:useLocalDpi xmlns:a14="http://schemas.microsoft.com/office/drawing/2010/main" val="0"/>
                </a:ext>
              </a:extLst>
            </a:blip>
            <a:srcRect/>
            <a:stretch/>
          </p:blipFill>
          <p:spPr>
            <a:xfrm>
              <a:off x="9242815" y="4385554"/>
              <a:ext cx="1600777" cy="1746256"/>
            </a:xfrm>
            <a:prstGeom prst="rect">
              <a:avLst/>
            </a:prstGeom>
          </p:spPr>
        </p:pic>
        <p:pic>
          <p:nvPicPr>
            <p:cNvPr id="15" name="Picture 14" descr="A diagram of a circle with blue and white circles&#10;&#10;Description automatically generated">
              <a:extLst>
                <a:ext uri="{FF2B5EF4-FFF2-40B4-BE49-F238E27FC236}">
                  <a16:creationId xmlns:a16="http://schemas.microsoft.com/office/drawing/2014/main" id="{E6BFDFE9-11B9-1832-954C-226ECC9FABC7}"/>
                </a:ext>
              </a:extLst>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89559" l="0" r="100000">
                          <a14:foregroundMark x1="54396" y1="22414" x2="73527" y2="42720"/>
                          <a14:foregroundMark x1="73527" y1="42720" x2="76232" y2="78065"/>
                          <a14:foregroundMark x1="76232" y1="78065" x2="38551" y2="72605"/>
                          <a14:foregroundMark x1="38551" y1="72605" x2="27150" y2="41667"/>
                          <a14:foregroundMark x1="27150" y1="41667" x2="50725" y2="18008"/>
                          <a14:foregroundMark x1="50725" y1="18008" x2="54783" y2="22797"/>
                          <a14:foregroundMark x1="83478" y1="83812" x2="51884" y2="81130"/>
                          <a14:foregroundMark x1="51884" y1="81130" x2="44155" y2="78352"/>
                          <a14:foregroundMark x1="83478" y1="89655" x2="66957" y2="89272"/>
                        </a14:backgroundRemoval>
                      </a14:imgEffect>
                    </a14:imgLayer>
                  </a14:imgProps>
                </a:ext>
                <a:ext uri="{28A0092B-C50C-407E-A947-70E740481C1C}">
                  <a14:useLocalDpi xmlns:a14="http://schemas.microsoft.com/office/drawing/2010/main" val="0"/>
                </a:ext>
              </a:extLst>
            </a:blip>
            <a:srcRect/>
            <a:stretch/>
          </p:blipFill>
          <p:spPr>
            <a:xfrm>
              <a:off x="7797112" y="4393148"/>
              <a:ext cx="1724576" cy="1738662"/>
            </a:xfrm>
            <a:prstGeom prst="rect">
              <a:avLst/>
            </a:prstGeom>
          </p:spPr>
        </p:pic>
        <p:pic>
          <p:nvPicPr>
            <p:cNvPr id="16" name="Picture 15" descr="A diagram of a circle with blue and white circles&#10;&#10;Description automatically generated">
              <a:extLst>
                <a:ext uri="{FF2B5EF4-FFF2-40B4-BE49-F238E27FC236}">
                  <a16:creationId xmlns:a16="http://schemas.microsoft.com/office/drawing/2014/main" id="{580826B0-21D9-0B39-B9D8-7493AA5B417B}"/>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0" b="100000" l="13664" r="100000">
                          <a14:foregroundMark x1="62767" y1="16700" x2="22801" y2="16200"/>
                          <a14:foregroundMark x1="22801" y1="16200" x2="29291" y2="58500"/>
                          <a14:foregroundMark x1="29291" y1="58500" x2="63535" y2="51300"/>
                          <a14:foregroundMark x1="63535" y1="51300" x2="61144" y2="18600"/>
                          <a14:foregroundMark x1="13664" y1="21600" x2="39368" y2="87900"/>
                          <a14:foregroundMark x1="29547" y1="53300" x2="54654" y2="52900"/>
                        </a14:backgroundRemoval>
                      </a14:imgEffect>
                    </a14:imgLayer>
                  </a14:imgProps>
                </a:ext>
                <a:ext uri="{28A0092B-C50C-407E-A947-70E740481C1C}">
                  <a14:useLocalDpi xmlns:a14="http://schemas.microsoft.com/office/drawing/2010/main" val="0"/>
                </a:ext>
              </a:extLst>
            </a:blip>
            <a:srcRect/>
            <a:stretch/>
          </p:blipFill>
          <p:spPr>
            <a:xfrm>
              <a:off x="7061404" y="3723906"/>
              <a:ext cx="1950550" cy="1666139"/>
            </a:xfrm>
            <a:prstGeom prst="rect">
              <a:avLst/>
            </a:prstGeom>
          </p:spPr>
        </p:pic>
        <p:pic>
          <p:nvPicPr>
            <p:cNvPr id="17" name="Picture 16" descr="A diagram of a circle with blue and white circles&#10;&#10;Description automatically generated">
              <a:extLst>
                <a:ext uri="{FF2B5EF4-FFF2-40B4-BE49-F238E27FC236}">
                  <a16:creationId xmlns:a16="http://schemas.microsoft.com/office/drawing/2014/main" id="{561D9E2F-4047-B1C3-30F1-0D655A2378D7}"/>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0" b="100000" l="0" r="84706">
                          <a14:foregroundMark x1="29902" y1="16000" x2="32255" y2="48667"/>
                          <a14:foregroundMark x1="32255" y1="48667" x2="68333" y2="47222"/>
                          <a14:foregroundMark x1="68333" y1="47222" x2="65784" y2="9222"/>
                          <a14:foregroundMark x1="65784" y1="9222" x2="30686" y2="14222"/>
                          <a14:foregroundMark x1="30686" y1="14222" x2="29902" y2="15556"/>
                          <a14:foregroundMark x1="76176" y1="8889" x2="78431" y2="38889"/>
                          <a14:foregroundMark x1="83333" y1="4556" x2="84804" y2="42111"/>
                          <a14:foregroundMark x1="84804" y1="42111" x2="83627" y2="44444"/>
                          <a14:foregroundMark x1="66471" y1="32556" x2="36176" y2="33000"/>
                        </a14:backgroundRemoval>
                      </a14:imgEffect>
                    </a14:imgLayer>
                  </a14:imgProps>
                </a:ext>
                <a:ext uri="{28A0092B-C50C-407E-A947-70E740481C1C}">
                  <a14:useLocalDpi xmlns:a14="http://schemas.microsoft.com/office/drawing/2010/main" val="0"/>
                </a:ext>
              </a:extLst>
            </a:blip>
            <a:srcRect/>
            <a:stretch/>
          </p:blipFill>
          <p:spPr>
            <a:xfrm>
              <a:off x="9909350" y="3908336"/>
              <a:ext cx="1698900" cy="1498551"/>
            </a:xfrm>
            <a:prstGeom prst="rect">
              <a:avLst/>
            </a:prstGeom>
          </p:spPr>
        </p:pic>
        <p:pic>
          <p:nvPicPr>
            <p:cNvPr id="18" name="Picture 17" descr="A diagram of a circle with blue and white circles&#10;&#10;Description automatically generated">
              <a:extLst>
                <a:ext uri="{FF2B5EF4-FFF2-40B4-BE49-F238E27FC236}">
                  <a16:creationId xmlns:a16="http://schemas.microsoft.com/office/drawing/2014/main" id="{1DAE2E84-182F-D5B5-5C09-C28C33F372F0}"/>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0" b="100000" l="16618" r="100000">
                          <a14:foregroundMark x1="16618" y1="77379" x2="63382" y2="79892"/>
                          <a14:foregroundMark x1="63382" y1="79892" x2="80966" y2="59695"/>
                          <a14:foregroundMark x1="80966" y1="59695" x2="57198" y2="37702"/>
                          <a14:foregroundMark x1="57198" y1="37702" x2="27343" y2="43627"/>
                          <a14:foregroundMark x1="27343" y1="43627" x2="17005" y2="67774"/>
                          <a14:foregroundMark x1="17005" y1="67774" x2="16618" y2="71544"/>
                        </a14:backgroundRemoval>
                      </a14:imgEffect>
                    </a14:imgLayer>
                  </a14:imgProps>
                </a:ext>
                <a:ext uri="{28A0092B-C50C-407E-A947-70E740481C1C}">
                  <a14:useLocalDpi xmlns:a14="http://schemas.microsoft.com/office/drawing/2010/main" val="0"/>
                </a:ext>
              </a:extLst>
            </a:blip>
            <a:srcRect/>
            <a:stretch/>
          </p:blipFill>
          <p:spPr>
            <a:xfrm>
              <a:off x="7061404" y="2230542"/>
              <a:ext cx="1724576" cy="1854440"/>
            </a:xfrm>
            <a:prstGeom prst="rect">
              <a:avLst/>
            </a:prstGeom>
          </p:spPr>
        </p:pic>
        <p:pic>
          <p:nvPicPr>
            <p:cNvPr id="19" name="Picture 18" descr="A diagram of a circle with blue and white circles&#10;&#10;Description automatically generated">
              <a:extLst>
                <a:ext uri="{FF2B5EF4-FFF2-40B4-BE49-F238E27FC236}">
                  <a16:creationId xmlns:a16="http://schemas.microsoft.com/office/drawing/2014/main" id="{9DA59F7F-578B-83C4-4F98-79D458A00D0E}"/>
                </a:ext>
              </a:extLst>
            </p:cNvPr>
            <p:cNvPicPr>
              <a:picLocks noChangeAspect="1"/>
            </p:cNvPicPr>
            <p:nvPr/>
          </p:nvPicPr>
          <p:blipFill rotWithShape="1">
            <a:blip r:embed="rId22">
              <a:extLst>
                <a:ext uri="{BEBA8EAE-BF5A-486C-A8C5-ECC9F3942E4B}">
                  <a14:imgProps xmlns:a14="http://schemas.microsoft.com/office/drawing/2010/main">
                    <a14:imgLayer r:embed="rId23">
                      <a14:imgEffect>
                        <a14:backgroundRemoval t="24161" b="100000" l="0" r="100000">
                          <a14:foregroundMark x1="71399" y1="30872" x2="31335" y2="40604"/>
                          <a14:foregroundMark x1="31335" y1="40604" x2="41430" y2="66107"/>
                          <a14:foregroundMark x1="41430" y1="66107" x2="75394" y2="77265"/>
                          <a14:foregroundMark x1="75394" y1="77265" x2="78654" y2="38255"/>
                          <a14:foregroundMark x1="78654" y1="38255" x2="74553" y2="30621"/>
                          <a14:foregroundMark x1="19769" y1="50671" x2="57413" y2="82383"/>
                          <a14:foregroundMark x1="86751" y1="76091" x2="83596" y2="26007"/>
                        </a14:backgroundRemoval>
                      </a14:imgEffect>
                    </a14:imgLayer>
                  </a14:imgProps>
                </a:ext>
                <a:ext uri="{28A0092B-C50C-407E-A947-70E740481C1C}">
                  <a14:useLocalDpi xmlns:a14="http://schemas.microsoft.com/office/drawing/2010/main" val="0"/>
                </a:ext>
              </a:extLst>
            </a:blip>
            <a:srcRect/>
            <a:stretch/>
          </p:blipFill>
          <p:spPr>
            <a:xfrm>
              <a:off x="7797112" y="1331712"/>
              <a:ext cx="1585428" cy="1985961"/>
            </a:xfrm>
            <a:prstGeom prst="rect">
              <a:avLst/>
            </a:prstGeom>
          </p:spPr>
        </p:pic>
        <p:pic>
          <p:nvPicPr>
            <p:cNvPr id="20" name="Picture 19" descr="A diagram of a circle with blue and white circles&#10;&#10;Description automatically generated">
              <a:extLst>
                <a:ext uri="{FF2B5EF4-FFF2-40B4-BE49-F238E27FC236}">
                  <a16:creationId xmlns:a16="http://schemas.microsoft.com/office/drawing/2014/main" id="{FE0A6DB8-8BB5-1690-8311-217321221549}"/>
                </a:ext>
              </a:extLst>
            </p:cNvPr>
            <p:cNvPicPr>
              <a:picLocks noChangeAspect="1"/>
            </p:cNvPicPr>
            <p:nvPr/>
          </p:nvPicPr>
          <p:blipFill rotWithShape="1">
            <a:blip r:embed="rId24">
              <a:extLst>
                <a:ext uri="{28A0092B-C50C-407E-A947-70E740481C1C}">
                  <a14:useLocalDpi xmlns:a14="http://schemas.microsoft.com/office/drawing/2010/main" val="0"/>
                </a:ext>
              </a:extLst>
            </a:blip>
            <a:srcRect/>
            <a:stretch/>
          </p:blipFill>
          <p:spPr>
            <a:xfrm>
              <a:off x="8431068" y="2944941"/>
              <a:ext cx="1833194" cy="1841106"/>
            </a:xfrm>
            <a:custGeom>
              <a:avLst/>
              <a:gdLst>
                <a:gd name="connsiteX0" fmla="*/ 909047 w 1833194"/>
                <a:gd name="connsiteY0" fmla="*/ 181430 h 1841106"/>
                <a:gd name="connsiteX1" fmla="*/ 173503 w 1833194"/>
                <a:gd name="connsiteY1" fmla="*/ 916974 h 1841106"/>
                <a:gd name="connsiteX2" fmla="*/ 909047 w 1833194"/>
                <a:gd name="connsiteY2" fmla="*/ 1652518 h 1841106"/>
                <a:gd name="connsiteX3" fmla="*/ 1644591 w 1833194"/>
                <a:gd name="connsiteY3" fmla="*/ 916974 h 1841106"/>
                <a:gd name="connsiteX4" fmla="*/ 909047 w 1833194"/>
                <a:gd name="connsiteY4" fmla="*/ 181430 h 1841106"/>
                <a:gd name="connsiteX5" fmla="*/ 916597 w 1833194"/>
                <a:gd name="connsiteY5" fmla="*/ 0 h 1841106"/>
                <a:gd name="connsiteX6" fmla="*/ 1833194 w 1833194"/>
                <a:gd name="connsiteY6" fmla="*/ 920553 h 1841106"/>
                <a:gd name="connsiteX7" fmla="*/ 916597 w 1833194"/>
                <a:gd name="connsiteY7" fmla="*/ 1841106 h 1841106"/>
                <a:gd name="connsiteX8" fmla="*/ 0 w 1833194"/>
                <a:gd name="connsiteY8" fmla="*/ 920553 h 1841106"/>
                <a:gd name="connsiteX9" fmla="*/ 916597 w 1833194"/>
                <a:gd name="connsiteY9" fmla="*/ 0 h 18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33194" h="1841106">
                  <a:moveTo>
                    <a:pt x="909047" y="181430"/>
                  </a:moveTo>
                  <a:cubicBezTo>
                    <a:pt x="502817" y="181430"/>
                    <a:pt x="173503" y="510744"/>
                    <a:pt x="173503" y="916974"/>
                  </a:cubicBezTo>
                  <a:cubicBezTo>
                    <a:pt x="173503" y="1323204"/>
                    <a:pt x="502817" y="1652518"/>
                    <a:pt x="909047" y="1652518"/>
                  </a:cubicBezTo>
                  <a:cubicBezTo>
                    <a:pt x="1315277" y="1652518"/>
                    <a:pt x="1644591" y="1323204"/>
                    <a:pt x="1644591" y="916974"/>
                  </a:cubicBezTo>
                  <a:cubicBezTo>
                    <a:pt x="1644591" y="510744"/>
                    <a:pt x="1315277" y="181430"/>
                    <a:pt x="909047" y="181430"/>
                  </a:cubicBezTo>
                  <a:close/>
                  <a:moveTo>
                    <a:pt x="916597" y="0"/>
                  </a:moveTo>
                  <a:cubicBezTo>
                    <a:pt x="1422820" y="0"/>
                    <a:pt x="1833194" y="412146"/>
                    <a:pt x="1833194" y="920553"/>
                  </a:cubicBezTo>
                  <a:cubicBezTo>
                    <a:pt x="1833194" y="1428960"/>
                    <a:pt x="1422820" y="1841106"/>
                    <a:pt x="916597" y="1841106"/>
                  </a:cubicBezTo>
                  <a:cubicBezTo>
                    <a:pt x="410374" y="1841106"/>
                    <a:pt x="0" y="1428960"/>
                    <a:pt x="0" y="920553"/>
                  </a:cubicBezTo>
                  <a:cubicBezTo>
                    <a:pt x="0" y="412146"/>
                    <a:pt x="410374" y="0"/>
                    <a:pt x="916597" y="0"/>
                  </a:cubicBezTo>
                  <a:close/>
                </a:path>
              </a:pathLst>
            </a:custGeom>
          </p:spPr>
        </p:pic>
        <p:pic>
          <p:nvPicPr>
            <p:cNvPr id="21" name="Picture 20" descr="A diagram of a circle with blue and white circles&#10;&#10;Description automatically generated">
              <a:extLst>
                <a:ext uri="{FF2B5EF4-FFF2-40B4-BE49-F238E27FC236}">
                  <a16:creationId xmlns:a16="http://schemas.microsoft.com/office/drawing/2014/main" id="{3898383E-1FED-249C-8DC6-A5CEC8B5DC3B}"/>
                </a:ext>
              </a:extLst>
            </p:cNvPr>
            <p:cNvPicPr>
              <a:picLocks noChangeAspect="1"/>
            </p:cNvPicPr>
            <p:nvPr/>
          </p:nvPicPr>
          <p:blipFill rotWithShape="1">
            <a:blip r:embed="rId25">
              <a:extLst>
                <a:ext uri="{28A0092B-C50C-407E-A947-70E740481C1C}">
                  <a14:useLocalDpi xmlns:a14="http://schemas.microsoft.com/office/drawing/2010/main" val="0"/>
                </a:ext>
              </a:extLst>
            </a:blip>
            <a:srcRect/>
            <a:stretch/>
          </p:blipFill>
          <p:spPr>
            <a:xfrm>
              <a:off x="9016841" y="3523784"/>
              <a:ext cx="661648" cy="661648"/>
            </a:xfrm>
            <a:prstGeom prst="ellipse">
              <a:avLst/>
            </a:prstGeom>
          </p:spPr>
        </p:pic>
        <p:pic>
          <p:nvPicPr>
            <p:cNvPr id="22" name="Picture 21" descr="A diagram of a circle with blue and white circles&#10;&#10;Description automatically generated">
              <a:extLst>
                <a:ext uri="{FF2B5EF4-FFF2-40B4-BE49-F238E27FC236}">
                  <a16:creationId xmlns:a16="http://schemas.microsoft.com/office/drawing/2014/main" id="{1B4F6478-4587-A5B4-8D8F-514439F01950}"/>
                </a:ext>
                <a:ext uri="{C183D7F6-B498-43B3-948B-1728B52AA6E4}">
                  <adec:decorative xmlns:adec="http://schemas.microsoft.com/office/drawing/2017/decorative" val="0"/>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a:xfrm>
              <a:off x="7066291" y="1331712"/>
              <a:ext cx="4546847" cy="4800098"/>
            </a:xfrm>
            <a:custGeom>
              <a:avLst/>
              <a:gdLst>
                <a:gd name="connsiteX0" fmla="*/ 2272705 w 4546847"/>
                <a:gd name="connsiteY0" fmla="*/ 361859 h 4800098"/>
                <a:gd name="connsiteX1" fmla="*/ 110382 w 4546847"/>
                <a:gd name="connsiteY1" fmla="*/ 2524182 h 4800098"/>
                <a:gd name="connsiteX2" fmla="*/ 2272705 w 4546847"/>
                <a:gd name="connsiteY2" fmla="*/ 4686505 h 4800098"/>
                <a:gd name="connsiteX3" fmla="*/ 4435028 w 4546847"/>
                <a:gd name="connsiteY3" fmla="*/ 2524182 h 4800098"/>
                <a:gd name="connsiteX4" fmla="*/ 2272705 w 4546847"/>
                <a:gd name="connsiteY4" fmla="*/ 361859 h 4800098"/>
                <a:gd name="connsiteX5" fmla="*/ 0 w 4546847"/>
                <a:gd name="connsiteY5" fmla="*/ 0 h 4800098"/>
                <a:gd name="connsiteX6" fmla="*/ 4546847 w 4546847"/>
                <a:gd name="connsiteY6" fmla="*/ 0 h 4800098"/>
                <a:gd name="connsiteX7" fmla="*/ 4546847 w 4546847"/>
                <a:gd name="connsiteY7" fmla="*/ 4800098 h 4800098"/>
                <a:gd name="connsiteX8" fmla="*/ 0 w 4546847"/>
                <a:gd name="connsiteY8" fmla="*/ 4800098 h 4800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6847" h="4800098">
                  <a:moveTo>
                    <a:pt x="2272705" y="361859"/>
                  </a:moveTo>
                  <a:cubicBezTo>
                    <a:pt x="1078487" y="361859"/>
                    <a:pt x="110382" y="1329964"/>
                    <a:pt x="110382" y="2524182"/>
                  </a:cubicBezTo>
                  <a:cubicBezTo>
                    <a:pt x="110382" y="3718400"/>
                    <a:pt x="1078487" y="4686505"/>
                    <a:pt x="2272705" y="4686505"/>
                  </a:cubicBezTo>
                  <a:cubicBezTo>
                    <a:pt x="3466923" y="4686505"/>
                    <a:pt x="4435028" y="3718400"/>
                    <a:pt x="4435028" y="2524182"/>
                  </a:cubicBezTo>
                  <a:cubicBezTo>
                    <a:pt x="4435028" y="1329964"/>
                    <a:pt x="3466923" y="361859"/>
                    <a:pt x="2272705" y="361859"/>
                  </a:cubicBezTo>
                  <a:close/>
                  <a:moveTo>
                    <a:pt x="0" y="0"/>
                  </a:moveTo>
                  <a:lnTo>
                    <a:pt x="4546847" y="0"/>
                  </a:lnTo>
                  <a:lnTo>
                    <a:pt x="4546847" y="4800098"/>
                  </a:lnTo>
                  <a:lnTo>
                    <a:pt x="0" y="4800098"/>
                  </a:lnTo>
                  <a:close/>
                </a:path>
              </a:pathLst>
            </a:custGeom>
          </p:spPr>
        </p:pic>
      </p:grpSp>
      <p:grpSp>
        <p:nvGrpSpPr>
          <p:cNvPr id="26" name="Group 25">
            <a:extLst>
              <a:ext uri="{FF2B5EF4-FFF2-40B4-BE49-F238E27FC236}">
                <a16:creationId xmlns:a16="http://schemas.microsoft.com/office/drawing/2014/main" id="{344CA234-CAD2-9CE9-6275-C33E02F44F0C}"/>
              </a:ext>
              <a:ext uri="{C183D7F6-B498-43B3-948B-1728B52AA6E4}">
                <adec:decorative xmlns:adec="http://schemas.microsoft.com/office/drawing/2017/decorative" val="1"/>
              </a:ext>
            </a:extLst>
          </p:cNvPr>
          <p:cNvGrpSpPr/>
          <p:nvPr/>
        </p:nvGrpSpPr>
        <p:grpSpPr>
          <a:xfrm>
            <a:off x="6867593" y="1512173"/>
            <a:ext cx="4726781" cy="4765553"/>
            <a:chOff x="6867593" y="1512173"/>
            <a:chExt cx="4726781" cy="4765553"/>
          </a:xfrm>
        </p:grpSpPr>
        <p:grpSp>
          <p:nvGrpSpPr>
            <p:cNvPr id="23" name="Group 22" descr="Explicit teaching graphic highlighting Sharing learning intentions and Sharing success criteria.">
              <a:extLst>
                <a:ext uri="{FF2B5EF4-FFF2-40B4-BE49-F238E27FC236}">
                  <a16:creationId xmlns:a16="http://schemas.microsoft.com/office/drawing/2014/main" id="{AB36C047-52D6-3CA3-E59E-AE2EF8F84E97}"/>
                </a:ext>
              </a:extLst>
            </p:cNvPr>
            <p:cNvGrpSpPr/>
            <p:nvPr/>
          </p:nvGrpSpPr>
          <p:grpSpPr>
            <a:xfrm>
              <a:off x="6867593" y="1512173"/>
              <a:ext cx="4726781" cy="4765553"/>
              <a:chOff x="6977783" y="1527267"/>
              <a:chExt cx="4750720" cy="4789689"/>
            </a:xfrm>
          </p:grpSpPr>
          <p:pic>
            <p:nvPicPr>
              <p:cNvPr id="25" name="Picture 24" descr="A diagram of a circle with blue and white circles&#10;&#10;Description automatically generated">
                <a:extLst>
                  <a:ext uri="{FF2B5EF4-FFF2-40B4-BE49-F238E27FC236}">
                    <a16:creationId xmlns:a16="http://schemas.microsoft.com/office/drawing/2014/main" id="{8FCFECF5-782C-DB6B-53E2-481298EB6F1E}"/>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0" b="100000" l="16618" r="100000">
                            <a14:foregroundMark x1="16618" y1="77379" x2="63382" y2="79892"/>
                            <a14:foregroundMark x1="63382" y1="79892" x2="80966" y2="59695"/>
                            <a14:foregroundMark x1="80966" y1="59695" x2="57198" y2="37702"/>
                            <a14:foregroundMark x1="57198" y1="37702" x2="27343" y2="43627"/>
                            <a14:foregroundMark x1="27343" y1="43627" x2="17005" y2="67774"/>
                            <a14:foregroundMark x1="17005" y1="67774" x2="16618" y2="71544"/>
                          </a14:backgroundRemoval>
                        </a14:imgEffect>
                      </a14:imgLayer>
                    </a14:imgProps>
                  </a:ext>
                  <a:ext uri="{28A0092B-C50C-407E-A947-70E740481C1C}">
                    <a14:useLocalDpi xmlns:a14="http://schemas.microsoft.com/office/drawing/2010/main" val="0"/>
                  </a:ext>
                </a:extLst>
              </a:blip>
              <a:srcRect/>
              <a:stretch/>
            </p:blipFill>
            <p:spPr>
              <a:xfrm>
                <a:off x="7072090" y="2249241"/>
                <a:ext cx="1731282" cy="1861650"/>
              </a:xfrm>
              <a:prstGeom prst="rect">
                <a:avLst/>
              </a:prstGeom>
            </p:spPr>
          </p:pic>
          <p:sp>
            <p:nvSpPr>
              <p:cNvPr id="24" name="Oval 23">
                <a:extLst>
                  <a:ext uri="{FF2B5EF4-FFF2-40B4-BE49-F238E27FC236}">
                    <a16:creationId xmlns:a16="http://schemas.microsoft.com/office/drawing/2014/main" id="{DC074316-DE78-AEF1-842D-CD9E0ED03D43}"/>
                  </a:ext>
                  <a:ext uri="{C183D7F6-B498-43B3-948B-1728B52AA6E4}">
                    <adec:decorative xmlns:adec="http://schemas.microsoft.com/office/drawing/2017/decorative" val="0"/>
                  </a:ext>
                </a:extLst>
              </p:cNvPr>
              <p:cNvSpPr/>
              <p:nvPr/>
            </p:nvSpPr>
            <p:spPr>
              <a:xfrm>
                <a:off x="6977783" y="1527267"/>
                <a:ext cx="4750720" cy="478968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5" name="Picture 4">
              <a:extLst>
                <a:ext uri="{FF2B5EF4-FFF2-40B4-BE49-F238E27FC236}">
                  <a16:creationId xmlns:a16="http://schemas.microsoft.com/office/drawing/2014/main" id="{4BC7C24D-9C7C-ACAC-5B38-0F6E6F8A6133}"/>
                </a:ext>
                <a:ext uri="{C183D7F6-B498-43B3-948B-1728B52AA6E4}">
                  <adec:decorative xmlns:adec="http://schemas.microsoft.com/office/drawing/2017/decorative" val="1"/>
                </a:ext>
              </a:extLst>
            </p:cNvPr>
            <p:cNvPicPr>
              <a:picLocks noChangeAspect="1"/>
            </p:cNvPicPr>
            <p:nvPr/>
          </p:nvPicPr>
          <p:blipFill>
            <a:blip r:embed="rId29"/>
            <a:stretch>
              <a:fillRect/>
            </a:stretch>
          </p:blipFill>
          <p:spPr>
            <a:xfrm>
              <a:off x="9788550" y="3912452"/>
              <a:ext cx="1695450" cy="1504950"/>
            </a:xfrm>
            <a:prstGeom prst="rect">
              <a:avLst/>
            </a:prstGeom>
          </p:spPr>
        </p:pic>
        <p:pic>
          <p:nvPicPr>
            <p:cNvPr id="6" name="Picture 5">
              <a:extLst>
                <a:ext uri="{FF2B5EF4-FFF2-40B4-BE49-F238E27FC236}">
                  <a16:creationId xmlns:a16="http://schemas.microsoft.com/office/drawing/2014/main" id="{C532C323-5439-F6F3-82AA-3787FD0D9217}"/>
                </a:ext>
                <a:ext uri="{C183D7F6-B498-43B3-948B-1728B52AA6E4}">
                  <adec:decorative xmlns:adec="http://schemas.microsoft.com/office/drawing/2017/decorative" val="1"/>
                </a:ext>
              </a:extLst>
            </p:cNvPr>
            <p:cNvPicPr>
              <a:picLocks noChangeAspect="1"/>
            </p:cNvPicPr>
            <p:nvPr/>
          </p:nvPicPr>
          <p:blipFill>
            <a:blip r:embed="rId30"/>
            <a:stretch>
              <a:fillRect/>
            </a:stretch>
          </p:blipFill>
          <p:spPr>
            <a:xfrm>
              <a:off x="9115876" y="4374066"/>
              <a:ext cx="1609725" cy="1752600"/>
            </a:xfrm>
            <a:prstGeom prst="rect">
              <a:avLst/>
            </a:prstGeom>
          </p:spPr>
        </p:pic>
      </p:grpSp>
      <p:sp>
        <p:nvSpPr>
          <p:cNvPr id="4" name="Slide Number Placeholder 3">
            <a:extLst>
              <a:ext uri="{FF2B5EF4-FFF2-40B4-BE49-F238E27FC236}">
                <a16:creationId xmlns:a16="http://schemas.microsoft.com/office/drawing/2014/main" id="{519E5507-903F-8E8D-722E-CE4150F265C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2685734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E3FDAC1-D839-8625-0719-0A07E5D25836}"/>
              </a:ext>
            </a:extLst>
          </p:cNvPr>
          <p:cNvSpPr txBox="1">
            <a:spLocks noGrp="1"/>
          </p:cNvSpPr>
          <p:nvPr>
            <p:ph type="title" idx="4294967295"/>
          </p:nvPr>
        </p:nvSpPr>
        <p:spPr>
          <a:xfrm>
            <a:off x="360000" y="441141"/>
            <a:ext cx="10640096" cy="94622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lang="en-GB" sz="3200"/>
              <a:t>The mechanisms of sharing</a:t>
            </a:r>
            <a:r>
              <a:rPr kumimoji="0" lang="en-GB" sz="3200" b="0" i="0" u="none" strike="noStrike" kern="1200" cap="none" spc="0" normalizeH="0" baseline="0" noProof="0">
                <a:ln>
                  <a:noFill/>
                </a:ln>
                <a:effectLst/>
                <a:uLnTx/>
                <a:uFillTx/>
                <a:latin typeface="+mj-lt"/>
                <a:ea typeface="+mj-ea"/>
                <a:cs typeface="+mj-cs"/>
              </a:rPr>
              <a:t> learning intentions and success criteria </a:t>
            </a:r>
            <a:r>
              <a:rPr kumimoji="0" lang="en-GB" sz="3200" b="0" i="0" u="none" strike="noStrike" kern="1200" cap="none" spc="0" normalizeH="0" baseline="0" noProof="0">
                <a:ln>
                  <a:noFill/>
                </a:ln>
                <a:solidFill>
                  <a:schemeClr val="bg1"/>
                </a:solidFill>
                <a:effectLst/>
                <a:uLnTx/>
                <a:uFillTx/>
                <a:latin typeface="+mj-lt"/>
                <a:ea typeface="+mj-ea"/>
                <a:cs typeface="+mj-cs"/>
              </a:rPr>
              <a:t>(1)</a:t>
            </a:r>
            <a:endParaRPr lang="en-AU" sz="3200" b="0" i="0" u="none" strike="noStrike" kern="1200" cap="none" spc="0" normalizeH="0" baseline="0" noProof="0">
              <a:ln>
                <a:noFill/>
              </a:ln>
              <a:solidFill>
                <a:schemeClr val="bg1"/>
              </a:solidFill>
              <a:effectLst/>
              <a:uLnTx/>
              <a:uFillTx/>
              <a:latin typeface="+mj-lt"/>
            </a:endParaRPr>
          </a:p>
        </p:txBody>
      </p:sp>
      <p:sp>
        <p:nvSpPr>
          <p:cNvPr id="2" name="Oval 1">
            <a:extLst>
              <a:ext uri="{FF2B5EF4-FFF2-40B4-BE49-F238E27FC236}">
                <a16:creationId xmlns:a16="http://schemas.microsoft.com/office/drawing/2014/main" id="{A800CAF2-4612-312F-E33E-34F37FD4EB4A}"/>
              </a:ext>
            </a:extLst>
          </p:cNvPr>
          <p:cNvSpPr/>
          <p:nvPr/>
        </p:nvSpPr>
        <p:spPr>
          <a:xfrm>
            <a:off x="181330" y="2599635"/>
            <a:ext cx="244772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Well planned</a:t>
            </a:r>
          </a:p>
        </p:txBody>
      </p:sp>
      <p:grpSp>
        <p:nvGrpSpPr>
          <p:cNvPr id="34" name="Group 33" descr="Shared with students and understanding checked">
            <a:extLst>
              <a:ext uri="{FF2B5EF4-FFF2-40B4-BE49-F238E27FC236}">
                <a16:creationId xmlns:a16="http://schemas.microsoft.com/office/drawing/2014/main" id="{6E3EAA98-CCFD-4614-E529-7E2F921B1464}"/>
              </a:ext>
            </a:extLst>
          </p:cNvPr>
          <p:cNvGrpSpPr/>
          <p:nvPr/>
        </p:nvGrpSpPr>
        <p:grpSpPr>
          <a:xfrm>
            <a:off x="2704589" y="2683625"/>
            <a:ext cx="2973089" cy="2363082"/>
            <a:chOff x="2050062" y="2925307"/>
            <a:chExt cx="2380995" cy="1963408"/>
          </a:xfrm>
        </p:grpSpPr>
        <p:sp>
          <p:nvSpPr>
            <p:cNvPr id="7" name="Oval 6">
              <a:extLst>
                <a:ext uri="{FF2B5EF4-FFF2-40B4-BE49-F238E27FC236}">
                  <a16:creationId xmlns:a16="http://schemas.microsoft.com/office/drawing/2014/main" id="{B02254A9-3D5C-C862-B1A3-8DA6B06C24B2}"/>
                </a:ext>
              </a:extLst>
            </p:cNvPr>
            <p:cNvSpPr/>
            <p:nvPr/>
          </p:nvSpPr>
          <p:spPr>
            <a:xfrm>
              <a:off x="2486031" y="2925307"/>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Shared with students and understanding checked</a:t>
              </a:r>
            </a:p>
          </p:txBody>
        </p:sp>
        <p:pic>
          <p:nvPicPr>
            <p:cNvPr id="25" name="Graphic 24" descr="Add with solid fill">
              <a:extLst>
                <a:ext uri="{FF2B5EF4-FFF2-40B4-BE49-F238E27FC236}">
                  <a16:creationId xmlns:a16="http://schemas.microsoft.com/office/drawing/2014/main" id="{46F5591F-73D6-8EA2-5764-11F1CB419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062" y="3649486"/>
              <a:ext cx="375480" cy="375480"/>
            </a:xfrm>
            <a:prstGeom prst="rect">
              <a:avLst/>
            </a:prstGeom>
          </p:spPr>
        </p:pic>
      </p:grpSp>
      <p:grpSp>
        <p:nvGrpSpPr>
          <p:cNvPr id="36" name="Group 35" descr="Referred to throughout the learning for formative assessment">
            <a:extLst>
              <a:ext uri="{FF2B5EF4-FFF2-40B4-BE49-F238E27FC236}">
                <a16:creationId xmlns:a16="http://schemas.microsoft.com/office/drawing/2014/main" id="{93B7FAFA-896A-D031-A602-8D35C4DA8AE5}"/>
              </a:ext>
            </a:extLst>
          </p:cNvPr>
          <p:cNvGrpSpPr/>
          <p:nvPr/>
        </p:nvGrpSpPr>
        <p:grpSpPr>
          <a:xfrm>
            <a:off x="5753209" y="2599635"/>
            <a:ext cx="2876694" cy="2363082"/>
            <a:chOff x="6196061" y="2399798"/>
            <a:chExt cx="2768683" cy="2363082"/>
          </a:xfrm>
        </p:grpSpPr>
        <p:sp>
          <p:nvSpPr>
            <p:cNvPr id="19" name="Oval 18">
              <a:extLst>
                <a:ext uri="{FF2B5EF4-FFF2-40B4-BE49-F238E27FC236}">
                  <a16:creationId xmlns:a16="http://schemas.microsoft.com/office/drawing/2014/main" id="{42D29FA3-303A-4B8F-2938-8ECEF1F8260C}"/>
                </a:ext>
              </a:extLst>
            </p:cNvPr>
            <p:cNvSpPr/>
            <p:nvPr/>
          </p:nvSpPr>
          <p:spPr>
            <a:xfrm>
              <a:off x="6644237" y="2399798"/>
              <a:ext cx="232050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Referred to throughout the learning for formative assessment</a:t>
              </a:r>
            </a:p>
          </p:txBody>
        </p:sp>
        <p:pic>
          <p:nvPicPr>
            <p:cNvPr id="29" name="Graphic 28" descr="Add with solid fill">
              <a:extLst>
                <a:ext uri="{FF2B5EF4-FFF2-40B4-BE49-F238E27FC236}">
                  <a16:creationId xmlns:a16="http://schemas.microsoft.com/office/drawing/2014/main" id="{282F5ABD-179C-A8DD-82E8-3698E3949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061" y="3393599"/>
              <a:ext cx="375480" cy="375480"/>
            </a:xfrm>
            <a:prstGeom prst="rect">
              <a:avLst/>
            </a:prstGeom>
          </p:spPr>
        </p:pic>
      </p:grpSp>
      <p:grpSp>
        <p:nvGrpSpPr>
          <p:cNvPr id="37" name="Group 36" descr="Students know what they are learning and what they need to do to be successful.">
            <a:extLst>
              <a:ext uri="{FF2B5EF4-FFF2-40B4-BE49-F238E27FC236}">
                <a16:creationId xmlns:a16="http://schemas.microsoft.com/office/drawing/2014/main" id="{580E4C91-9AFA-668E-BF8B-EB064E8955EC}"/>
              </a:ext>
            </a:extLst>
          </p:cNvPr>
          <p:cNvGrpSpPr/>
          <p:nvPr/>
        </p:nvGrpSpPr>
        <p:grpSpPr>
          <a:xfrm>
            <a:off x="8678893" y="2335645"/>
            <a:ext cx="3300803" cy="2889112"/>
            <a:chOff x="9228103" y="2515645"/>
            <a:chExt cx="2890135" cy="2531062"/>
          </a:xfrm>
        </p:grpSpPr>
        <p:sp>
          <p:nvSpPr>
            <p:cNvPr id="22" name="Oval 21">
              <a:extLst>
                <a:ext uri="{FF2B5EF4-FFF2-40B4-BE49-F238E27FC236}">
                  <a16:creationId xmlns:a16="http://schemas.microsoft.com/office/drawing/2014/main" id="{4156C144-3FF6-2CE7-02A5-7DE21A7DFB9C}"/>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accent1"/>
                  </a:solidFill>
                  <a:latin typeface="+mj-lt"/>
                </a:rPr>
                <a:t>Students know what they are learning and what they need to do to be successful.</a:t>
              </a:r>
            </a:p>
          </p:txBody>
        </p:sp>
        <p:grpSp>
          <p:nvGrpSpPr>
            <p:cNvPr id="33" name="Group 32">
              <a:extLst>
                <a:ext uri="{FF2B5EF4-FFF2-40B4-BE49-F238E27FC236}">
                  <a16:creationId xmlns:a16="http://schemas.microsoft.com/office/drawing/2014/main" id="{21DAB307-EE8D-6CE8-455A-2B5F76E9DC7F}"/>
                </a:ext>
              </a:extLst>
            </p:cNvPr>
            <p:cNvGrpSpPr/>
            <p:nvPr/>
          </p:nvGrpSpPr>
          <p:grpSpPr>
            <a:xfrm>
              <a:off x="9228103" y="3683937"/>
              <a:ext cx="308998" cy="194475"/>
              <a:chOff x="6834783" y="2293034"/>
              <a:chExt cx="308998" cy="194475"/>
            </a:xfrm>
          </p:grpSpPr>
          <p:cxnSp>
            <p:nvCxnSpPr>
              <p:cNvPr id="31" name="Straight Connector 30">
                <a:extLst>
                  <a:ext uri="{FF2B5EF4-FFF2-40B4-BE49-F238E27FC236}">
                    <a16:creationId xmlns:a16="http://schemas.microsoft.com/office/drawing/2014/main" id="{86462EB7-1C77-2A6A-FE78-816A611FED94}"/>
                  </a:ext>
                </a:extLst>
              </p:cNvPr>
              <p:cNvCxnSpPr/>
              <p:nvPr/>
            </p:nvCxnSpPr>
            <p:spPr>
              <a:xfrm>
                <a:off x="6834783"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3F910C-F6BF-B1BF-69AD-0148A0E5DFE0}"/>
                  </a:ext>
                </a:extLst>
              </p:cNvPr>
              <p:cNvCxnSpPr/>
              <p:nvPr/>
            </p:nvCxnSpPr>
            <p:spPr>
              <a:xfrm>
                <a:off x="6834783"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22</a:t>
            </a:fld>
            <a:endParaRPr lang="en-AU"/>
          </a:p>
        </p:txBody>
      </p:sp>
    </p:spTree>
    <p:extLst>
      <p:ext uri="{BB962C8B-B14F-4D97-AF65-F5344CB8AC3E}">
        <p14:creationId xmlns:p14="http://schemas.microsoft.com/office/powerpoint/2010/main" val="342068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F914-ADB7-6B0A-F9C4-1F279338EC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95B391-82E2-49C8-D6C5-3705A15A7C53}"/>
              </a:ext>
            </a:extLst>
          </p:cNvPr>
          <p:cNvSpPr>
            <a:spLocks noGrp="1"/>
          </p:cNvSpPr>
          <p:nvPr>
            <p:ph type="title"/>
          </p:nvPr>
        </p:nvSpPr>
        <p:spPr>
          <a:xfrm>
            <a:off x="360000" y="360001"/>
            <a:ext cx="10080000" cy="548704"/>
          </a:xfrm>
        </p:spPr>
        <p:txBody>
          <a:bodyPr/>
          <a:lstStyle/>
          <a:p>
            <a:r>
              <a:rPr lang="en-AU"/>
              <a:t>Activity 1 – Technique guide discussion</a:t>
            </a:r>
          </a:p>
        </p:txBody>
      </p:sp>
      <p:grpSp>
        <p:nvGrpSpPr>
          <p:cNvPr id="6" name="Group 5" descr="Read or revise – 10 min&#10;Identify the key points in:&#10;- the Writing syllabus-aligned learning intentions and success criteria technique guide AND &#10;- the Sharing learning intentions and success criteria technique guide&#10;">
            <a:extLst>
              <a:ext uri="{FF2B5EF4-FFF2-40B4-BE49-F238E27FC236}">
                <a16:creationId xmlns:a16="http://schemas.microsoft.com/office/drawing/2014/main" id="{CFA28CA6-EB4E-1664-92E5-1989933BFE1A}"/>
              </a:ext>
            </a:extLst>
          </p:cNvPr>
          <p:cNvGrpSpPr/>
          <p:nvPr/>
        </p:nvGrpSpPr>
        <p:grpSpPr>
          <a:xfrm>
            <a:off x="334963" y="1786384"/>
            <a:ext cx="5480978" cy="4909615"/>
            <a:chOff x="334963" y="1786384"/>
            <a:chExt cx="5480978" cy="4909615"/>
          </a:xfrm>
        </p:grpSpPr>
        <p:sp>
          <p:nvSpPr>
            <p:cNvPr id="13" name="Freeform: Shape 12">
              <a:extLst>
                <a:ext uri="{FF2B5EF4-FFF2-40B4-BE49-F238E27FC236}">
                  <a16:creationId xmlns:a16="http://schemas.microsoft.com/office/drawing/2014/main" id="{416AD0EF-B475-8412-B9CF-1BB2A79CEF17}"/>
                </a:ext>
              </a:extLst>
            </p:cNvPr>
            <p:cNvSpPr/>
            <p:nvPr/>
          </p:nvSpPr>
          <p:spPr>
            <a:xfrm>
              <a:off x="334963" y="1786384"/>
              <a:ext cx="5480978"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1071245"/>
              <a:r>
                <a:rPr lang="en-AU" sz="2000" b="1">
                  <a:solidFill>
                    <a:schemeClr val="bg1"/>
                  </a:solidFill>
                  <a:latin typeface="+mj-lt"/>
                </a:rPr>
                <a:t>Read or revise – 10 min</a:t>
              </a:r>
              <a:endParaRPr lang="en-US">
                <a:solidFill>
                  <a:schemeClr val="bg1"/>
                </a:solidFill>
              </a:endParaRPr>
            </a:p>
          </p:txBody>
        </p:sp>
        <p:pic>
          <p:nvPicPr>
            <p:cNvPr id="30" name="Picture 29">
              <a:extLst>
                <a:ext uri="{FF2B5EF4-FFF2-40B4-BE49-F238E27FC236}">
                  <a16:creationId xmlns:a16="http://schemas.microsoft.com/office/drawing/2014/main" id="{6AD295E5-8B31-6CD7-FE17-1DA57206EF7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6917" y="1795686"/>
              <a:ext cx="957910" cy="957908"/>
            </a:xfrm>
            <a:prstGeom prst="rect">
              <a:avLst/>
            </a:prstGeom>
          </p:spPr>
        </p:pic>
        <p:sp>
          <p:nvSpPr>
            <p:cNvPr id="11" name="Freeform: Shape 10">
              <a:extLst>
                <a:ext uri="{FF2B5EF4-FFF2-40B4-BE49-F238E27FC236}">
                  <a16:creationId xmlns:a16="http://schemas.microsoft.com/office/drawing/2014/main" id="{A38E4CE6-3B98-72B9-D8C3-772873B68B74}"/>
                </a:ext>
              </a:extLst>
            </p:cNvPr>
            <p:cNvSpPr/>
            <p:nvPr/>
          </p:nvSpPr>
          <p:spPr>
            <a:xfrm>
              <a:off x="334963" y="2756682"/>
              <a:ext cx="5480978" cy="3939317"/>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pPr marL="182245">
                <a:lnSpc>
                  <a:spcPct val="150000"/>
                </a:lnSpc>
                <a:spcAft>
                  <a:spcPts val="600"/>
                </a:spcAft>
                <a:defRPr/>
              </a:pPr>
              <a:r>
                <a:rPr kumimoji="0" lang="en-AU" sz="1800" b="0" i="0" u="none" strike="noStrike" kern="1200" cap="none" spc="0" normalizeH="0" baseline="0" noProof="0">
                  <a:ln>
                    <a:noFill/>
                  </a:ln>
                  <a:solidFill>
                    <a:srgbClr val="002664"/>
                  </a:solidFill>
                  <a:effectLst/>
                  <a:uLnTx/>
                  <a:uFillTx/>
                  <a:latin typeface="Public Sans Light"/>
                  <a:ea typeface="+mn-ea"/>
                  <a:cs typeface="+mn-cs"/>
                </a:rPr>
                <a:t>Identify the key points in</a:t>
              </a:r>
              <a:r>
                <a:rPr lang="en-AU" sz="1800">
                  <a:solidFill>
                    <a:srgbClr val="002664"/>
                  </a:solidFill>
                  <a:latin typeface="Public Sans Light"/>
                </a:rPr>
                <a:t>:</a:t>
              </a:r>
              <a:endParaRPr lang="en-US" sz="1800"/>
            </a:p>
            <a:p>
              <a:pPr marL="525145" indent="-342900">
                <a:lnSpc>
                  <a:spcPct val="150000"/>
                </a:lnSpc>
                <a:spcAft>
                  <a:spcPts val="600"/>
                </a:spcAft>
                <a:buFont typeface="Arial"/>
                <a:buChar char="•"/>
                <a:defRPr/>
              </a:pPr>
              <a:r>
                <a:rPr lang="en-AU" sz="1800">
                  <a:solidFill>
                    <a:srgbClr val="002664"/>
                  </a:solidFill>
                  <a:latin typeface="Public Sans Light"/>
                </a:rPr>
                <a:t>the Writing syllabus-aligned</a:t>
              </a:r>
              <a:r>
                <a:rPr kumimoji="0" lang="en-AU" sz="1800" b="0" i="0" u="none" strike="noStrike" kern="1200" cap="none" spc="0" normalizeH="0" baseline="0" noProof="0">
                  <a:ln>
                    <a:noFill/>
                  </a:ln>
                  <a:solidFill>
                    <a:srgbClr val="002664"/>
                  </a:solidFill>
                  <a:effectLst/>
                  <a:uLnTx/>
                  <a:uFillTx/>
                  <a:latin typeface="Public Sans Light"/>
                  <a:ea typeface="+mn-ea"/>
                  <a:cs typeface="+mn-cs"/>
                </a:rPr>
                <a:t> </a:t>
              </a:r>
              <a:r>
                <a:rPr lang="en-AU" sz="1800">
                  <a:solidFill>
                    <a:srgbClr val="002664"/>
                  </a:solidFill>
                  <a:latin typeface="Public Sans Light"/>
                </a:rPr>
                <a:t>learning intentions and success criteria </a:t>
              </a:r>
              <a:r>
                <a:rPr kumimoji="0" lang="en-AU" sz="1800" b="0" i="0" u="none" strike="noStrike" kern="1200" cap="none" spc="0" normalizeH="0" baseline="0" noProof="0">
                  <a:ln>
                    <a:noFill/>
                  </a:ln>
                  <a:solidFill>
                    <a:srgbClr val="002664"/>
                  </a:solidFill>
                  <a:effectLst/>
                  <a:uLnTx/>
                  <a:uFillTx/>
                  <a:latin typeface="Public Sans Light"/>
                  <a:ea typeface="+mn-ea"/>
                  <a:cs typeface="+mn-cs"/>
                </a:rPr>
                <a:t>technique guide AND </a:t>
              </a:r>
            </a:p>
            <a:p>
              <a:pPr marL="525145" indent="-342900">
                <a:lnSpc>
                  <a:spcPct val="150000"/>
                </a:lnSpc>
                <a:spcAft>
                  <a:spcPts val="600"/>
                </a:spcAft>
                <a:buFont typeface="Arial"/>
                <a:buChar char="•"/>
                <a:defRPr/>
              </a:pPr>
              <a:r>
                <a:rPr kumimoji="0" lang="en-AU" sz="1800" b="0" i="0" u="none" strike="noStrike" kern="1200" cap="none" spc="0" normalizeH="0" baseline="0" noProof="0">
                  <a:ln>
                    <a:noFill/>
                  </a:ln>
                  <a:solidFill>
                    <a:srgbClr val="002664"/>
                  </a:solidFill>
                  <a:effectLst/>
                  <a:uLnTx/>
                  <a:uFillTx/>
                  <a:latin typeface="Public Sans Light"/>
                  <a:ea typeface="+mn-ea"/>
                  <a:cs typeface="+mn-cs"/>
                </a:rPr>
                <a:t>the Sharing learning intentions and </a:t>
              </a:r>
              <a:r>
                <a:rPr lang="en-AU" sz="1800">
                  <a:solidFill>
                    <a:srgbClr val="002664"/>
                  </a:solidFill>
                  <a:latin typeface="Public Sans Light"/>
                </a:rPr>
                <a:t>success criteria </a:t>
              </a:r>
              <a:r>
                <a:rPr kumimoji="0" lang="en-AU" sz="1800" b="0" i="0" u="none" strike="noStrike" kern="1200" cap="none" spc="0" normalizeH="0" baseline="0" noProof="0">
                  <a:ln>
                    <a:noFill/>
                  </a:ln>
                  <a:solidFill>
                    <a:srgbClr val="002664"/>
                  </a:solidFill>
                  <a:effectLst/>
                  <a:uLnTx/>
                  <a:uFillTx/>
                  <a:latin typeface="Public Sans Light"/>
                  <a:ea typeface="+mn-ea"/>
                  <a:cs typeface="+mn-cs"/>
                </a:rPr>
                <a:t>technique guide</a:t>
              </a:r>
              <a:endParaRPr lang="en-AU" sz="1800"/>
            </a:p>
          </p:txBody>
        </p:sp>
      </p:grpSp>
      <p:grpSp>
        <p:nvGrpSpPr>
          <p:cNvPr id="9" name="Group 8" descr="Discuss – 10 min&#10;Describe the connections between the technique guide and the learning in Part A.&#10;">
            <a:extLst>
              <a:ext uri="{FF2B5EF4-FFF2-40B4-BE49-F238E27FC236}">
                <a16:creationId xmlns:a16="http://schemas.microsoft.com/office/drawing/2014/main" id="{3E7F178C-28ED-C0F7-E6E8-1B262D9ACA63}"/>
              </a:ext>
            </a:extLst>
          </p:cNvPr>
          <p:cNvGrpSpPr/>
          <p:nvPr/>
        </p:nvGrpSpPr>
        <p:grpSpPr>
          <a:xfrm>
            <a:off x="6007343" y="1786384"/>
            <a:ext cx="5480978" cy="4909613"/>
            <a:chOff x="6007343" y="1786384"/>
            <a:chExt cx="5480978" cy="4909613"/>
          </a:xfrm>
        </p:grpSpPr>
        <p:sp>
          <p:nvSpPr>
            <p:cNvPr id="3" name="Freeform: Shape 12">
              <a:extLst>
                <a:ext uri="{FF2B5EF4-FFF2-40B4-BE49-F238E27FC236}">
                  <a16:creationId xmlns:a16="http://schemas.microsoft.com/office/drawing/2014/main" id="{D5D38970-3F0A-5717-3CEB-CC87027DECC7}"/>
                </a:ext>
              </a:extLst>
            </p:cNvPr>
            <p:cNvSpPr/>
            <p:nvPr/>
          </p:nvSpPr>
          <p:spPr>
            <a:xfrm>
              <a:off x="6007343" y="1786384"/>
              <a:ext cx="5480978" cy="1040154"/>
            </a:xfrm>
            <a:custGeom>
              <a:avLst/>
              <a:gdLst>
                <a:gd name="connsiteX0" fmla="*/ 156757 w 5621726"/>
                <a:gd name="connsiteY0" fmla="*/ 0 h 1030525"/>
                <a:gd name="connsiteX1" fmla="*/ 5464969 w 5621726"/>
                <a:gd name="connsiteY1" fmla="*/ 0 h 1030525"/>
                <a:gd name="connsiteX2" fmla="*/ 5621726 w 5621726"/>
                <a:gd name="connsiteY2" fmla="*/ 156757 h 1030525"/>
                <a:gd name="connsiteX3" fmla="*/ 5621726 w 5621726"/>
                <a:gd name="connsiteY3" fmla="*/ 280014 h 1030525"/>
                <a:gd name="connsiteX4" fmla="*/ 5621726 w 5621726"/>
                <a:gd name="connsiteY4" fmla="*/ 783769 h 1030525"/>
                <a:gd name="connsiteX5" fmla="*/ 5621726 w 5621726"/>
                <a:gd name="connsiteY5" fmla="*/ 1030525 h 1030525"/>
                <a:gd name="connsiteX6" fmla="*/ 0 w 5621726"/>
                <a:gd name="connsiteY6" fmla="*/ 1030525 h 1030525"/>
                <a:gd name="connsiteX7" fmla="*/ 0 w 5621726"/>
                <a:gd name="connsiteY7" fmla="*/ 783769 h 1030525"/>
                <a:gd name="connsiteX8" fmla="*/ 0 w 5621726"/>
                <a:gd name="connsiteY8" fmla="*/ 280014 h 1030525"/>
                <a:gd name="connsiteX9" fmla="*/ 0 w 5621726"/>
                <a:gd name="connsiteY9" fmla="*/ 156757 h 1030525"/>
                <a:gd name="connsiteX10" fmla="*/ 156757 w 5621726"/>
                <a:gd name="connsiteY10" fmla="*/ 0 h 103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21726" h="1030525">
                  <a:moveTo>
                    <a:pt x="156757" y="0"/>
                  </a:moveTo>
                  <a:lnTo>
                    <a:pt x="5464969" y="0"/>
                  </a:lnTo>
                  <a:cubicBezTo>
                    <a:pt x="5551544" y="0"/>
                    <a:pt x="5621726" y="70182"/>
                    <a:pt x="5621726" y="156757"/>
                  </a:cubicBezTo>
                  <a:lnTo>
                    <a:pt x="5621726" y="280014"/>
                  </a:lnTo>
                  <a:lnTo>
                    <a:pt x="5621726" y="783769"/>
                  </a:lnTo>
                  <a:lnTo>
                    <a:pt x="5621726" y="1030525"/>
                  </a:lnTo>
                  <a:lnTo>
                    <a:pt x="0" y="1030525"/>
                  </a:lnTo>
                  <a:lnTo>
                    <a:pt x="0" y="783769"/>
                  </a:lnTo>
                  <a:lnTo>
                    <a:pt x="0" y="280014"/>
                  </a:lnTo>
                  <a:lnTo>
                    <a:pt x="0" y="156757"/>
                  </a:lnTo>
                  <a:cubicBezTo>
                    <a:pt x="0" y="70182"/>
                    <a:pt x="70182" y="0"/>
                    <a:pt x="156757"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marL="1071245"/>
              <a:r>
                <a:rPr lang="en-AU" sz="2000" b="1">
                  <a:solidFill>
                    <a:schemeClr val="bg1"/>
                  </a:solidFill>
                  <a:latin typeface="+mj-lt"/>
                </a:rPr>
                <a:t>Discuss</a:t>
              </a:r>
              <a:r>
                <a:rPr kumimoji="0" lang="en-AU" sz="2000" b="1" i="0" u="none" strike="noStrike" kern="1200" cap="none" spc="0" normalizeH="0" baseline="0" noProof="0">
                  <a:ln>
                    <a:noFill/>
                  </a:ln>
                  <a:solidFill>
                    <a:schemeClr val="bg1"/>
                  </a:solidFill>
                  <a:effectLst/>
                  <a:uLnTx/>
                  <a:uFillTx/>
                  <a:latin typeface="+mj-lt"/>
                  <a:ea typeface="+mn-ea"/>
                  <a:cs typeface="+mn-cs"/>
                </a:rPr>
                <a:t> – </a:t>
              </a:r>
              <a:r>
                <a:rPr lang="en-AU" sz="2000" b="1">
                  <a:solidFill>
                    <a:schemeClr val="bg1"/>
                  </a:solidFill>
                  <a:latin typeface="+mj-lt"/>
                </a:rPr>
                <a:t>10</a:t>
              </a:r>
              <a:r>
                <a:rPr kumimoji="0" lang="en-AU" sz="2000" b="1" i="0" u="none" strike="noStrike" kern="1200" cap="none" spc="0" normalizeH="0" baseline="0" noProof="0">
                  <a:ln>
                    <a:noFill/>
                  </a:ln>
                  <a:solidFill>
                    <a:schemeClr val="bg1"/>
                  </a:solidFill>
                  <a:effectLst/>
                  <a:uLnTx/>
                  <a:uFillTx/>
                  <a:latin typeface="+mj-lt"/>
                  <a:ea typeface="+mn-ea"/>
                  <a:cs typeface="+mn-cs"/>
                </a:rPr>
                <a:t> min </a:t>
              </a:r>
              <a:endParaRPr lang="en-AU" sz="2000" b="1" kern="1200">
                <a:solidFill>
                  <a:schemeClr val="bg1"/>
                </a:solidFill>
                <a:latin typeface="Public Sans"/>
              </a:endParaRPr>
            </a:p>
          </p:txBody>
        </p:sp>
        <p:sp>
          <p:nvSpPr>
            <p:cNvPr id="8" name="Freeform: Shape 10">
              <a:extLst>
                <a:ext uri="{FF2B5EF4-FFF2-40B4-BE49-F238E27FC236}">
                  <a16:creationId xmlns:a16="http://schemas.microsoft.com/office/drawing/2014/main" id="{E883172A-A062-D5E1-1245-3DE9D15B2C83}"/>
                </a:ext>
              </a:extLst>
            </p:cNvPr>
            <p:cNvSpPr/>
            <p:nvPr/>
          </p:nvSpPr>
          <p:spPr>
            <a:xfrm>
              <a:off x="6007343" y="2756682"/>
              <a:ext cx="5480978" cy="3939315"/>
            </a:xfrm>
            <a:custGeom>
              <a:avLst/>
              <a:gdLst>
                <a:gd name="connsiteX0" fmla="*/ 0 w 5633726"/>
                <a:gd name="connsiteY0" fmla="*/ 0 h 3902855"/>
                <a:gd name="connsiteX1" fmla="*/ 224726 w 5633726"/>
                <a:gd name="connsiteY1" fmla="*/ 0 h 3902855"/>
                <a:gd name="connsiteX2" fmla="*/ 5409000 w 5633726"/>
                <a:gd name="connsiteY2" fmla="*/ 0 h 3902855"/>
                <a:gd name="connsiteX3" fmla="*/ 5633726 w 5633726"/>
                <a:gd name="connsiteY3" fmla="*/ 0 h 3902855"/>
                <a:gd name="connsiteX4" fmla="*/ 5633726 w 5633726"/>
                <a:gd name="connsiteY4" fmla="*/ 224726 h 3902855"/>
                <a:gd name="connsiteX5" fmla="*/ 5633726 w 5633726"/>
                <a:gd name="connsiteY5" fmla="*/ 635855 h 3902855"/>
                <a:gd name="connsiteX6" fmla="*/ 5633726 w 5633726"/>
                <a:gd name="connsiteY6" fmla="*/ 3678129 h 3902855"/>
                <a:gd name="connsiteX7" fmla="*/ 5409000 w 5633726"/>
                <a:gd name="connsiteY7" fmla="*/ 3902855 h 3902855"/>
                <a:gd name="connsiteX8" fmla="*/ 224726 w 5633726"/>
                <a:gd name="connsiteY8" fmla="*/ 3902855 h 3902855"/>
                <a:gd name="connsiteX9" fmla="*/ 0 w 5633726"/>
                <a:gd name="connsiteY9" fmla="*/ 3678129 h 3902855"/>
                <a:gd name="connsiteX10" fmla="*/ 0 w 5633726"/>
                <a:gd name="connsiteY10" fmla="*/ 635855 h 3902855"/>
                <a:gd name="connsiteX11" fmla="*/ 0 w 5633726"/>
                <a:gd name="connsiteY11" fmla="*/ 224726 h 390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33726" h="3902855">
                  <a:moveTo>
                    <a:pt x="0" y="0"/>
                  </a:moveTo>
                  <a:lnTo>
                    <a:pt x="224726" y="0"/>
                  </a:lnTo>
                  <a:lnTo>
                    <a:pt x="5409000" y="0"/>
                  </a:lnTo>
                  <a:lnTo>
                    <a:pt x="5633726" y="0"/>
                  </a:lnTo>
                  <a:lnTo>
                    <a:pt x="5633726" y="224726"/>
                  </a:lnTo>
                  <a:lnTo>
                    <a:pt x="5633726" y="635855"/>
                  </a:lnTo>
                  <a:lnTo>
                    <a:pt x="5633726" y="3678129"/>
                  </a:lnTo>
                  <a:cubicBezTo>
                    <a:pt x="5633726" y="3802242"/>
                    <a:pt x="5533113" y="3902855"/>
                    <a:pt x="5409000" y="3902855"/>
                  </a:cubicBezTo>
                  <a:lnTo>
                    <a:pt x="224726" y="3902855"/>
                  </a:lnTo>
                  <a:cubicBezTo>
                    <a:pt x="100613" y="3902855"/>
                    <a:pt x="0" y="3802242"/>
                    <a:pt x="0" y="3678129"/>
                  </a:cubicBezTo>
                  <a:lnTo>
                    <a:pt x="0" y="635855"/>
                  </a:lnTo>
                  <a:lnTo>
                    <a:pt x="0" y="224726"/>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pPr marL="182563" marR="0" lvl="0" indent="0" algn="l" defTabSz="609585" rtl="0" eaLnBrk="1" fontAlgn="auto" latinLnBrk="0" hangingPunct="1">
                <a:lnSpc>
                  <a:spcPct val="150000"/>
                </a:lnSpc>
                <a:spcBef>
                  <a:spcPts val="0"/>
                </a:spcBef>
                <a:spcAft>
                  <a:spcPts val="1200"/>
                </a:spcAft>
                <a:buClrTx/>
                <a:buSzTx/>
                <a:buFontTx/>
                <a:buNone/>
                <a:tabLst/>
                <a:defRPr/>
              </a:pPr>
              <a:r>
                <a:rPr kumimoji="0" lang="en-AU" sz="1800" b="0" i="0" u="none" strike="noStrike" kern="1200" cap="none" spc="0" normalizeH="0" baseline="0" noProof="0">
                  <a:ln>
                    <a:noFill/>
                  </a:ln>
                  <a:solidFill>
                    <a:srgbClr val="002664"/>
                  </a:solidFill>
                  <a:effectLst/>
                  <a:uLnTx/>
                  <a:uFillTx/>
                  <a:latin typeface="Public Sans Light"/>
                  <a:ea typeface="+mn-ea"/>
                  <a:cs typeface="+mn-cs"/>
                </a:rPr>
                <a:t>Describe the connections between the technique guide and the learning in Part A.</a:t>
              </a:r>
            </a:p>
          </p:txBody>
        </p:sp>
        <p:pic>
          <p:nvPicPr>
            <p:cNvPr id="31" name="Picture 30">
              <a:extLst>
                <a:ext uri="{FF2B5EF4-FFF2-40B4-BE49-F238E27FC236}">
                  <a16:creationId xmlns:a16="http://schemas.microsoft.com/office/drawing/2014/main" id="{E07499D9-63A4-BC56-9820-2FA668CEFCAC}"/>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879004"/>
              <a:ext cx="955729" cy="857038"/>
            </a:xfrm>
            <a:prstGeom prst="rect">
              <a:avLst/>
            </a:prstGeom>
          </p:spPr>
        </p:pic>
        <p:pic>
          <p:nvPicPr>
            <p:cNvPr id="5" name="Picture 4">
              <a:extLst>
                <a:ext uri="{FF2B5EF4-FFF2-40B4-BE49-F238E27FC236}">
                  <a16:creationId xmlns:a16="http://schemas.microsoft.com/office/drawing/2014/main" id="{8E92928E-4157-92CF-D023-C08FC2FFF18C}"/>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7845" r="-7845"/>
            <a:stretch/>
          </p:blipFill>
          <p:spPr>
            <a:xfrm>
              <a:off x="6109141" y="3823201"/>
              <a:ext cx="2246448" cy="2746678"/>
            </a:xfrm>
            <a:prstGeom prst="rect">
              <a:avLst/>
            </a:prstGeom>
            <a:effectLst/>
          </p:spPr>
        </p:pic>
        <p:pic>
          <p:nvPicPr>
            <p:cNvPr id="7" name="Picture 6">
              <a:extLst>
                <a:ext uri="{FF2B5EF4-FFF2-40B4-BE49-F238E27FC236}">
                  <a16:creationId xmlns:a16="http://schemas.microsoft.com/office/drawing/2014/main" id="{2BB26AB2-4D46-ECBF-E63B-F3D07D87EA69}"/>
                </a:ext>
                <a:ext uri="{C183D7F6-B498-43B3-948B-1728B52AA6E4}">
                  <adec:decorative xmlns:adec="http://schemas.microsoft.com/office/drawing/2017/decorative" val="1"/>
                </a:ext>
              </a:extLst>
            </p:cNvPr>
            <p:cNvPicPr>
              <a:picLocks noChangeAspect="1"/>
            </p:cNvPicPr>
            <p:nvPr/>
          </p:nvPicPr>
          <p:blipFill rotWithShape="1">
            <a:blip r:embed="rId6">
              <a:extLst>
                <a:ext uri="{28A0092B-C50C-407E-A947-70E740481C1C}">
                  <a14:useLocalDpi xmlns:a14="http://schemas.microsoft.com/office/drawing/2010/main" val="0"/>
                </a:ext>
              </a:extLst>
            </a:blip>
            <a:srcRect l="-9235" r="-9235"/>
            <a:stretch/>
          </p:blipFill>
          <p:spPr>
            <a:xfrm>
              <a:off x="8355589" y="3822812"/>
              <a:ext cx="2300428" cy="2746678"/>
            </a:xfrm>
            <a:prstGeom prst="rect">
              <a:avLst/>
            </a:prstGeom>
            <a:effectLst/>
          </p:spPr>
        </p:pic>
      </p:grpSp>
      <p:sp>
        <p:nvSpPr>
          <p:cNvPr id="4" name="Slide Number Placeholder 3">
            <a:extLst>
              <a:ext uri="{FF2B5EF4-FFF2-40B4-BE49-F238E27FC236}">
                <a16:creationId xmlns:a16="http://schemas.microsoft.com/office/drawing/2014/main" id="{1F5543B1-07B9-1280-2EE0-C1D911822FBF}"/>
              </a:ext>
              <a:ext uri="{C183D7F6-B498-43B3-948B-1728B52AA6E4}">
                <adec:decorative xmlns:adec="http://schemas.microsoft.com/office/drawing/2017/decorative" val="1"/>
              </a:ext>
            </a:extLst>
          </p:cNvPr>
          <p:cNvSpPr>
            <a:spLocks noGrp="1"/>
          </p:cNvSpPr>
          <p:nvPr>
            <p:ph type="sldNum" sz="quarter" idx="14"/>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18798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10456246" cy="3069000"/>
          </a:xfrm>
        </p:spPr>
        <p:txBody>
          <a:bodyPr/>
          <a:lstStyle/>
          <a:p>
            <a:r>
              <a:rPr lang="en-AU" sz="3600"/>
              <a:t>In the next part of this module, we will work on implementing the strategies through techniques. We will have opportunity to plan and rehearse techniques when sharing learning intentions and success criteria.</a:t>
            </a:r>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173449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4" name="Title">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B</a:t>
            </a:r>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a:xfrm>
            <a:off x="540000" y="4067881"/>
            <a:ext cx="10417302" cy="1523022"/>
          </a:xfrm>
        </p:spPr>
        <p:txBody>
          <a:bodyPr/>
          <a:lstStyle/>
          <a:p>
            <a:r>
              <a:rPr lang="en-AU" sz="4800"/>
              <a:t>Implementing the strategies through techniques</a:t>
            </a:r>
            <a:endParaRPr lang="en-US"/>
          </a:p>
        </p:txBody>
      </p:sp>
    </p:spTree>
    <p:extLst>
      <p:ext uri="{BB962C8B-B14F-4D97-AF65-F5344CB8AC3E}">
        <p14:creationId xmlns:p14="http://schemas.microsoft.com/office/powerpoint/2010/main" val="320465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CDE3C6-1D64-A1A1-0FBD-00D98F093762}"/>
              </a:ext>
            </a:extLst>
          </p:cNvPr>
          <p:cNvSpPr>
            <a:spLocks noGrp="1"/>
          </p:cNvSpPr>
          <p:nvPr>
            <p:ph type="title"/>
          </p:nvPr>
        </p:nvSpPr>
        <p:spPr/>
        <p:txBody>
          <a:bodyPr/>
          <a:lstStyle/>
          <a:p>
            <a:r>
              <a:rPr lang="en-AU"/>
              <a:t>Part B instructions</a:t>
            </a:r>
          </a:p>
        </p:txBody>
      </p:sp>
      <p:sp>
        <p:nvSpPr>
          <p:cNvPr id="2" name="Text Placeholder 1">
            <a:extLst>
              <a:ext uri="{FF2B5EF4-FFF2-40B4-BE49-F238E27FC236}">
                <a16:creationId xmlns:a16="http://schemas.microsoft.com/office/drawing/2014/main" id="{0932C2CB-FED0-9248-5EB3-B6A2ABA9E3A0}"/>
              </a:ext>
            </a:extLst>
          </p:cNvPr>
          <p:cNvSpPr>
            <a:spLocks noGrp="1"/>
          </p:cNvSpPr>
          <p:nvPr>
            <p:ph type="body" sz="quarter" idx="19"/>
          </p:nvPr>
        </p:nvSpPr>
        <p:spPr>
          <a:xfrm>
            <a:off x="360000" y="1862942"/>
            <a:ext cx="11186237" cy="4491058"/>
          </a:xfrm>
        </p:spPr>
        <p:txBody>
          <a:bodyPr vert="horz" lIns="0" tIns="0" rIns="0" bIns="0" rtlCol="0" anchor="t">
            <a:noAutofit/>
          </a:bodyPr>
          <a:lstStyle/>
          <a:p>
            <a:pPr marR="0" lvl="0" algn="l" defTabSz="914377" rtl="0" eaLnBrk="1" fontAlgn="auto" latinLnBrk="0" hangingPunct="1">
              <a:lnSpc>
                <a:spcPct val="150000"/>
              </a:lnSpc>
              <a:spcBef>
                <a:spcPts val="0"/>
              </a:spcBef>
              <a:spcAft>
                <a:spcPts val="1200"/>
              </a:spcAft>
              <a:buClrTx/>
              <a:buSzTx/>
              <a:tabLst/>
              <a:defRPr/>
            </a:pPr>
            <a:r>
              <a:rPr kumimoji="0" lang="en-AU" sz="1800" b="0" i="0" u="none" strike="noStrike" kern="1200" cap="none" spc="0" normalizeH="0" baseline="0" noProof="0">
                <a:ln>
                  <a:noFill/>
                </a:ln>
                <a:solidFill>
                  <a:srgbClr val="22272B"/>
                </a:solidFill>
                <a:effectLst/>
                <a:uLnTx/>
                <a:uFillTx/>
                <a:ea typeface="+mn-ea"/>
                <a:cs typeface="+mn-cs"/>
              </a:rPr>
              <a:t>The techniques in Part </a:t>
            </a:r>
            <a:r>
              <a:rPr lang="en-AU" sz="1800">
                <a:solidFill>
                  <a:srgbClr val="22272B"/>
                </a:solidFill>
              </a:rPr>
              <a:t>B</a:t>
            </a:r>
            <a:r>
              <a:rPr kumimoji="0" lang="en-AU" sz="1800" b="0" i="0" u="none" strike="noStrike" kern="1200" cap="none" spc="0" normalizeH="0" baseline="0" noProof="0">
                <a:ln>
                  <a:noFill/>
                </a:ln>
                <a:solidFill>
                  <a:srgbClr val="22272B"/>
                </a:solidFill>
                <a:effectLst/>
                <a:uLnTx/>
                <a:uFillTx/>
                <a:ea typeface="+mn-ea"/>
                <a:cs typeface="+mn-cs"/>
              </a:rPr>
              <a:t> are most effective when used together.</a:t>
            </a:r>
          </a:p>
          <a:p>
            <a:pPr marL="342900" marR="0" lvl="0" indent="-342900" algn="l" defTabSz="914377" rtl="0" eaLnBrk="1" fontAlgn="auto" latinLnBrk="0" hangingPunct="1">
              <a:lnSpc>
                <a:spcPct val="150000"/>
              </a:lnSpc>
              <a:spcBef>
                <a:spcPts val="0"/>
              </a:spcBef>
              <a:spcAft>
                <a:spcPts val="1200"/>
              </a:spcAft>
              <a:buClrTx/>
              <a:buSzTx/>
              <a:buFont typeface="+mj-lt"/>
              <a:buAutoNum type="arabicPeriod"/>
              <a:tabLst/>
              <a:defRPr/>
            </a:pPr>
            <a:r>
              <a:rPr kumimoji="0" lang="en-AU" sz="1800" b="0" i="0" u="none" strike="noStrike" kern="1200" cap="none" spc="0" normalizeH="0" baseline="0" noProof="0">
                <a:ln>
                  <a:noFill/>
                </a:ln>
                <a:solidFill>
                  <a:srgbClr val="22272B"/>
                </a:solidFill>
                <a:effectLst/>
                <a:uLnTx/>
                <a:uFillTx/>
                <a:ea typeface="+mn-ea"/>
                <a:cs typeface="+mn-cs"/>
              </a:rPr>
              <a:t>It is recommended teachers engage with syllabus aligned learning intentions, building </a:t>
            </a:r>
            <a:r>
              <a:rPr lang="en-AU" sz="1800">
                <a:solidFill>
                  <a:srgbClr val="22272B"/>
                </a:solidFill>
              </a:rPr>
              <a:t>understanding of success criteria and developmental rubrics techniques.</a:t>
            </a:r>
            <a:endParaRPr lang="en-AU" sz="1800" b="0" i="0" u="none" strike="noStrike" kern="1200" cap="none" spc="0" normalizeH="0" baseline="0" noProof="0">
              <a:ln>
                <a:noFill/>
              </a:ln>
              <a:solidFill>
                <a:srgbClr val="22272B"/>
              </a:solidFill>
              <a:effectLst/>
              <a:uLnTx/>
              <a:uFillTx/>
            </a:endParaRPr>
          </a:p>
          <a:p>
            <a:pPr marL="342900" indent="-342900">
              <a:buFont typeface="+mj-lt"/>
              <a:buAutoNum type="arabicPeriod"/>
              <a:defRPr/>
            </a:pPr>
            <a:r>
              <a:rPr lang="en-AU" sz="1800">
                <a:solidFill>
                  <a:srgbClr val="22272B"/>
                </a:solidFill>
              </a:rPr>
              <a:t>Select a lesson to apply </a:t>
            </a:r>
            <a:r>
              <a:rPr kumimoji="0" lang="en-AU" sz="1800" b="0" i="0" u="none" strike="noStrike" kern="1200" cap="none" spc="0" normalizeH="0" baseline="0" noProof="0">
                <a:ln>
                  <a:noFill/>
                </a:ln>
                <a:solidFill>
                  <a:srgbClr val="22272B"/>
                </a:solidFill>
                <a:effectLst/>
                <a:uLnTx/>
                <a:uFillTx/>
                <a:ea typeface="+mn-ea"/>
                <a:cs typeface="+mn-cs"/>
              </a:rPr>
              <a:t>the techniques</a:t>
            </a:r>
            <a:r>
              <a:rPr lang="en-AU" sz="1800">
                <a:solidFill>
                  <a:srgbClr val="22272B"/>
                </a:solidFill>
              </a:rPr>
              <a:t>.</a:t>
            </a:r>
          </a:p>
          <a:p>
            <a:pPr marL="342900" indent="-342900">
              <a:buFont typeface="+mj-lt"/>
              <a:buAutoNum type="arabicPeriod"/>
              <a:defRPr/>
            </a:pPr>
            <a:r>
              <a:rPr lang="en-AU" sz="1800">
                <a:solidFill>
                  <a:srgbClr val="22272B"/>
                </a:solidFill>
              </a:rPr>
              <a:t>Plan and rehearse with a colleague.</a:t>
            </a:r>
          </a:p>
          <a:p>
            <a:pPr marL="342900" indent="-342900">
              <a:buFont typeface="+mj-lt"/>
              <a:buAutoNum type="arabicPeriod"/>
              <a:defRPr/>
            </a:pPr>
            <a:r>
              <a:rPr lang="en-AU" sz="1800">
                <a:solidFill>
                  <a:srgbClr val="22272B"/>
                </a:solidFill>
              </a:rPr>
              <a:t>Get feedback from your colleague</a:t>
            </a:r>
            <a:r>
              <a:rPr kumimoji="0" lang="en-AU" sz="1800" b="0" i="0" u="none" strike="noStrike" kern="1200" cap="none" spc="0" normalizeH="0" baseline="0" noProof="0">
                <a:ln>
                  <a:noFill/>
                </a:ln>
                <a:solidFill>
                  <a:srgbClr val="22272B"/>
                </a:solidFill>
                <a:effectLst/>
                <a:uLnTx/>
                <a:uFillTx/>
                <a:ea typeface="+mn-ea"/>
                <a:cs typeface="+mn-cs"/>
              </a:rPr>
              <a:t>.</a:t>
            </a:r>
            <a:endParaRPr lang="en-AU" sz="1800">
              <a:ea typeface="+mn-ea"/>
              <a:cs typeface="+mn-cs"/>
            </a:endParaRPr>
          </a:p>
        </p:txBody>
      </p:sp>
      <p:sp>
        <p:nvSpPr>
          <p:cNvPr id="6" name="Slide Number Placeholder 5">
            <a:extLst>
              <a:ext uri="{FF2B5EF4-FFF2-40B4-BE49-F238E27FC236}">
                <a16:creationId xmlns:a16="http://schemas.microsoft.com/office/drawing/2014/main" id="{2017E2D4-19FB-4FBB-5354-C179EBC19D0C}"/>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26</a:t>
            </a:fld>
            <a:endParaRPr lang="en-AU"/>
          </a:p>
        </p:txBody>
      </p:sp>
    </p:spTree>
    <p:extLst>
      <p:ext uri="{BB962C8B-B14F-4D97-AF65-F5344CB8AC3E}">
        <p14:creationId xmlns:p14="http://schemas.microsoft.com/office/powerpoint/2010/main" val="32696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a:t>
            </a:r>
            <a:endParaRPr lang="en-AU">
              <a:solidFill>
                <a:schemeClr val="bg1"/>
              </a:solidFill>
            </a:endParaRP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0869975" cy="4536000"/>
          </a:xfrm>
        </p:spPr>
        <p:txBody>
          <a:bodyPr vert="horz" lIns="0" tIns="0" rIns="0" bIns="0" rtlCol="0" anchor="t">
            <a:noAutofit/>
          </a:bodyPr>
          <a:lstStyle/>
          <a:p>
            <a:pPr>
              <a:spcAft>
                <a:spcPts val="600"/>
              </a:spcAft>
            </a:pPr>
            <a:r>
              <a:rPr lang="en-AU" b="1">
                <a:latin typeface="+mj-lt"/>
              </a:rPr>
              <a:t>Purpose</a:t>
            </a:r>
          </a:p>
          <a:p>
            <a:pPr>
              <a:spcAft>
                <a:spcPts val="600"/>
              </a:spcAft>
            </a:pPr>
            <a:r>
              <a:rPr lang="en-AU">
                <a:effectLst/>
                <a:latin typeface="Segoe UI" panose="020B0502040204020203" pitchFamily="34" charset="0"/>
              </a:rPr>
              <a:t>To develop an understanding of techniques to support sharing learning intentions and success criteria. </a:t>
            </a:r>
            <a:endParaRPr lang="en-AU">
              <a:effectLst/>
              <a:latin typeface="Arial" panose="020B0604020202020204" pitchFamily="34" charset="0"/>
            </a:endParaRPr>
          </a:p>
          <a:p>
            <a:pPr>
              <a:spcAft>
                <a:spcPts val="600"/>
              </a:spcAft>
            </a:pPr>
            <a:endParaRPr lang="en-AU" b="1">
              <a:latin typeface="+mj-lt"/>
            </a:endParaRPr>
          </a:p>
          <a:p>
            <a:pPr>
              <a:spcAft>
                <a:spcPts val="600"/>
              </a:spcAft>
            </a:pPr>
            <a:r>
              <a:rPr lang="en-AU" b="1">
                <a:latin typeface="+mj-lt"/>
              </a:rPr>
              <a:t>Outcome</a:t>
            </a:r>
          </a:p>
          <a:p>
            <a:pPr>
              <a:spcAft>
                <a:spcPts val="600"/>
              </a:spcAft>
            </a:pPr>
            <a:r>
              <a:rPr lang="en-AU"/>
              <a:t>We have whole-school teaching routines for learning intentions and success criteria that are ready to use in our classrooms.</a:t>
            </a:r>
          </a:p>
        </p:txBody>
      </p:sp>
      <p:sp>
        <p:nvSpPr>
          <p:cNvPr id="2" name="Slide Number Placeholder 3">
            <a:extLst>
              <a:ext uri="{FF2B5EF4-FFF2-40B4-BE49-F238E27FC236}">
                <a16:creationId xmlns:a16="http://schemas.microsoft.com/office/drawing/2014/main" id="{6CBD8E3D-2ECE-B232-18C8-64DE8FB9C3E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27</a:t>
            </a:fld>
            <a:endParaRPr lang="en-AU"/>
          </a:p>
        </p:txBody>
      </p:sp>
    </p:spTree>
    <p:extLst>
      <p:ext uri="{BB962C8B-B14F-4D97-AF65-F5344CB8AC3E}">
        <p14:creationId xmlns:p14="http://schemas.microsoft.com/office/powerpoint/2010/main" val="301518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0E3FDAC1-D839-8625-0719-0A07E5D25836}"/>
              </a:ext>
            </a:extLst>
          </p:cNvPr>
          <p:cNvSpPr txBox="1">
            <a:spLocks noGrp="1"/>
          </p:cNvSpPr>
          <p:nvPr>
            <p:ph type="title" idx="4294967295"/>
          </p:nvPr>
        </p:nvSpPr>
        <p:spPr>
          <a:xfrm>
            <a:off x="360000" y="441141"/>
            <a:ext cx="10640096" cy="82377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lang="en-GB" sz="3200"/>
              <a:t>The mechanisms of sharing</a:t>
            </a:r>
            <a:r>
              <a:rPr kumimoji="0" lang="en-GB" sz="3200" b="0" i="0" u="none" strike="noStrike" kern="1200" cap="none" spc="0" normalizeH="0" baseline="0" noProof="0">
                <a:ln>
                  <a:noFill/>
                </a:ln>
                <a:effectLst/>
                <a:uLnTx/>
                <a:uFillTx/>
                <a:latin typeface="+mj-lt"/>
                <a:ea typeface="+mj-ea"/>
                <a:cs typeface="+mj-cs"/>
              </a:rPr>
              <a:t> learning intentions and success criteria </a:t>
            </a:r>
            <a:r>
              <a:rPr kumimoji="0" lang="en-GB" sz="3200" b="0" i="0" u="none" strike="noStrike" kern="1200" cap="none" spc="0" normalizeH="0" baseline="0" noProof="0">
                <a:ln>
                  <a:noFill/>
                </a:ln>
                <a:solidFill>
                  <a:schemeClr val="bg1"/>
                </a:solidFill>
                <a:effectLst/>
                <a:uLnTx/>
                <a:uFillTx/>
                <a:latin typeface="+mj-lt"/>
                <a:ea typeface="+mj-ea"/>
                <a:cs typeface="+mj-cs"/>
              </a:rPr>
              <a:t>(2)</a:t>
            </a:r>
            <a:endParaRPr lang="en-AU" sz="3200" b="0" i="0" u="none" strike="noStrike" kern="1200" cap="none" spc="0" normalizeH="0" baseline="0" noProof="0">
              <a:ln>
                <a:noFill/>
              </a:ln>
              <a:solidFill>
                <a:schemeClr val="bg1"/>
              </a:solidFill>
              <a:effectLst/>
              <a:uLnTx/>
              <a:uFillTx/>
              <a:latin typeface="+mj-lt"/>
            </a:endParaRPr>
          </a:p>
        </p:txBody>
      </p:sp>
      <p:sp>
        <p:nvSpPr>
          <p:cNvPr id="2" name="Oval 1">
            <a:extLst>
              <a:ext uri="{FF2B5EF4-FFF2-40B4-BE49-F238E27FC236}">
                <a16:creationId xmlns:a16="http://schemas.microsoft.com/office/drawing/2014/main" id="{A800CAF2-4612-312F-E33E-34F37FD4EB4A}"/>
              </a:ext>
            </a:extLst>
          </p:cNvPr>
          <p:cNvSpPr/>
          <p:nvPr/>
        </p:nvSpPr>
        <p:spPr>
          <a:xfrm>
            <a:off x="181330" y="2599635"/>
            <a:ext cx="244772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Well planned</a:t>
            </a:r>
          </a:p>
        </p:txBody>
      </p:sp>
      <p:grpSp>
        <p:nvGrpSpPr>
          <p:cNvPr id="34" name="Group 33" descr="shared with students and understanding checked&#10;">
            <a:extLst>
              <a:ext uri="{FF2B5EF4-FFF2-40B4-BE49-F238E27FC236}">
                <a16:creationId xmlns:a16="http://schemas.microsoft.com/office/drawing/2014/main" id="{6E3EAA98-CCFD-4614-E529-7E2F921B1464}"/>
              </a:ext>
            </a:extLst>
          </p:cNvPr>
          <p:cNvGrpSpPr/>
          <p:nvPr/>
        </p:nvGrpSpPr>
        <p:grpSpPr>
          <a:xfrm>
            <a:off x="2704589" y="2683625"/>
            <a:ext cx="2973089" cy="2363082"/>
            <a:chOff x="2050062" y="2925307"/>
            <a:chExt cx="2380995" cy="1963408"/>
          </a:xfrm>
        </p:grpSpPr>
        <p:sp>
          <p:nvSpPr>
            <p:cNvPr id="7" name="Oval 6">
              <a:extLst>
                <a:ext uri="{FF2B5EF4-FFF2-40B4-BE49-F238E27FC236}">
                  <a16:creationId xmlns:a16="http://schemas.microsoft.com/office/drawing/2014/main" id="{B02254A9-3D5C-C862-B1A3-8DA6B06C24B2}"/>
                </a:ext>
              </a:extLst>
            </p:cNvPr>
            <p:cNvSpPr/>
            <p:nvPr/>
          </p:nvSpPr>
          <p:spPr>
            <a:xfrm>
              <a:off x="2486031" y="2925307"/>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shared with students and understanding checked</a:t>
              </a:r>
            </a:p>
          </p:txBody>
        </p:sp>
        <p:pic>
          <p:nvPicPr>
            <p:cNvPr id="25" name="Graphic 24" descr="Add with solid fill">
              <a:extLst>
                <a:ext uri="{FF2B5EF4-FFF2-40B4-BE49-F238E27FC236}">
                  <a16:creationId xmlns:a16="http://schemas.microsoft.com/office/drawing/2014/main" id="{46F5591F-73D6-8EA2-5764-11F1CB4194B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062" y="3649486"/>
              <a:ext cx="375480" cy="375480"/>
            </a:xfrm>
            <a:prstGeom prst="rect">
              <a:avLst/>
            </a:prstGeom>
          </p:spPr>
        </p:pic>
      </p:grpSp>
      <p:grpSp>
        <p:nvGrpSpPr>
          <p:cNvPr id="36" name="Group 35" descr="referred to throughout the learning for formative assessment&#10;">
            <a:extLst>
              <a:ext uri="{FF2B5EF4-FFF2-40B4-BE49-F238E27FC236}">
                <a16:creationId xmlns:a16="http://schemas.microsoft.com/office/drawing/2014/main" id="{93B7FAFA-896A-D031-A602-8D35C4DA8AE5}"/>
              </a:ext>
            </a:extLst>
          </p:cNvPr>
          <p:cNvGrpSpPr/>
          <p:nvPr/>
        </p:nvGrpSpPr>
        <p:grpSpPr>
          <a:xfrm>
            <a:off x="5753209" y="2599635"/>
            <a:ext cx="2876694" cy="2363082"/>
            <a:chOff x="6196061" y="2399798"/>
            <a:chExt cx="2768683" cy="2363082"/>
          </a:xfrm>
        </p:grpSpPr>
        <p:sp>
          <p:nvSpPr>
            <p:cNvPr id="19" name="Oval 18">
              <a:extLst>
                <a:ext uri="{FF2B5EF4-FFF2-40B4-BE49-F238E27FC236}">
                  <a16:creationId xmlns:a16="http://schemas.microsoft.com/office/drawing/2014/main" id="{42D29FA3-303A-4B8F-2938-8ECEF1F8260C}"/>
                </a:ext>
              </a:extLst>
            </p:cNvPr>
            <p:cNvSpPr/>
            <p:nvPr/>
          </p:nvSpPr>
          <p:spPr>
            <a:xfrm>
              <a:off x="6644237" y="2399798"/>
              <a:ext cx="232050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bg1"/>
                  </a:solidFill>
                  <a:latin typeface="+mj-lt"/>
                </a:rPr>
                <a:t>referred to throughout the learning for formative assessment</a:t>
              </a:r>
            </a:p>
          </p:txBody>
        </p:sp>
        <p:pic>
          <p:nvPicPr>
            <p:cNvPr id="29" name="Graphic 28" descr="Add with solid fill">
              <a:extLst>
                <a:ext uri="{FF2B5EF4-FFF2-40B4-BE49-F238E27FC236}">
                  <a16:creationId xmlns:a16="http://schemas.microsoft.com/office/drawing/2014/main" id="{282F5ABD-179C-A8DD-82E8-3698E39490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061" y="3393599"/>
              <a:ext cx="375480" cy="375480"/>
            </a:xfrm>
            <a:prstGeom prst="rect">
              <a:avLst/>
            </a:prstGeom>
          </p:spPr>
        </p:pic>
      </p:grpSp>
      <p:grpSp>
        <p:nvGrpSpPr>
          <p:cNvPr id="37" name="Group 36" descr="Students know what they are learning and what they need to do to be successful">
            <a:extLst>
              <a:ext uri="{FF2B5EF4-FFF2-40B4-BE49-F238E27FC236}">
                <a16:creationId xmlns:a16="http://schemas.microsoft.com/office/drawing/2014/main" id="{580E4C91-9AFA-668E-BF8B-EB064E8955EC}"/>
              </a:ext>
            </a:extLst>
          </p:cNvPr>
          <p:cNvGrpSpPr/>
          <p:nvPr/>
        </p:nvGrpSpPr>
        <p:grpSpPr>
          <a:xfrm>
            <a:off x="8678893" y="2335645"/>
            <a:ext cx="3300803" cy="2889112"/>
            <a:chOff x="9228103" y="2515645"/>
            <a:chExt cx="2890135" cy="2531062"/>
          </a:xfrm>
        </p:grpSpPr>
        <p:sp>
          <p:nvSpPr>
            <p:cNvPr id="22" name="Oval 21">
              <a:extLst>
                <a:ext uri="{FF2B5EF4-FFF2-40B4-BE49-F238E27FC236}">
                  <a16:creationId xmlns:a16="http://schemas.microsoft.com/office/drawing/2014/main" id="{4156C144-3FF6-2CE7-02A5-7DE21A7DFB9C}"/>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20000"/>
                </a:lnSpc>
              </a:pPr>
              <a:r>
                <a:rPr lang="en-AU" sz="1600" b="1">
                  <a:solidFill>
                    <a:schemeClr val="accent1"/>
                  </a:solidFill>
                  <a:latin typeface="+mj-lt"/>
                </a:rPr>
                <a:t>Students know what they are learning and what they need to do to be successful</a:t>
              </a:r>
            </a:p>
          </p:txBody>
        </p:sp>
        <p:grpSp>
          <p:nvGrpSpPr>
            <p:cNvPr id="33" name="Group 32">
              <a:extLst>
                <a:ext uri="{FF2B5EF4-FFF2-40B4-BE49-F238E27FC236}">
                  <a16:creationId xmlns:a16="http://schemas.microsoft.com/office/drawing/2014/main" id="{21DAB307-EE8D-6CE8-455A-2B5F76E9DC7F}"/>
                </a:ext>
              </a:extLst>
            </p:cNvPr>
            <p:cNvGrpSpPr/>
            <p:nvPr/>
          </p:nvGrpSpPr>
          <p:grpSpPr>
            <a:xfrm>
              <a:off x="9228103" y="3683937"/>
              <a:ext cx="308998" cy="194475"/>
              <a:chOff x="6834783" y="2293034"/>
              <a:chExt cx="308998" cy="194475"/>
            </a:xfrm>
          </p:grpSpPr>
          <p:cxnSp>
            <p:nvCxnSpPr>
              <p:cNvPr id="31" name="Straight Connector 30">
                <a:extLst>
                  <a:ext uri="{FF2B5EF4-FFF2-40B4-BE49-F238E27FC236}">
                    <a16:creationId xmlns:a16="http://schemas.microsoft.com/office/drawing/2014/main" id="{86462EB7-1C77-2A6A-FE78-816A611FED94}"/>
                  </a:ext>
                </a:extLst>
              </p:cNvPr>
              <p:cNvCxnSpPr/>
              <p:nvPr/>
            </p:nvCxnSpPr>
            <p:spPr>
              <a:xfrm>
                <a:off x="6834783"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023F910C-F6BF-B1BF-69AD-0148A0E5DFE0}"/>
                  </a:ext>
                </a:extLst>
              </p:cNvPr>
              <p:cNvCxnSpPr/>
              <p:nvPr/>
            </p:nvCxnSpPr>
            <p:spPr>
              <a:xfrm>
                <a:off x="6834783"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268E463A-EE45-21A5-A4E2-32639AF0DE1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28</a:t>
            </a:fld>
            <a:endParaRPr lang="en-AU"/>
          </a:p>
        </p:txBody>
      </p:sp>
    </p:spTree>
    <p:extLst>
      <p:ext uri="{BB962C8B-B14F-4D97-AF65-F5344CB8AC3E}">
        <p14:creationId xmlns:p14="http://schemas.microsoft.com/office/powerpoint/2010/main" val="286125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a:extLst>
              <a:ext uri="{FF2B5EF4-FFF2-40B4-BE49-F238E27FC236}">
                <a16:creationId xmlns:a16="http://schemas.microsoft.com/office/drawing/2014/main" id="{4E3D698E-AF0A-AAC7-5E53-D63C5445C99A}"/>
              </a:ext>
            </a:extLst>
          </p:cNvPr>
          <p:cNvSpPr>
            <a:spLocks noGrp="1"/>
          </p:cNvSpPr>
          <p:nvPr>
            <p:ph type="body" sz="quarter" idx="11"/>
          </p:nvPr>
        </p:nvSpPr>
        <p:spPr>
          <a:xfrm>
            <a:off x="540000" y="3117146"/>
            <a:ext cx="4854960" cy="684000"/>
          </a:xfrm>
        </p:spPr>
        <p:txBody>
          <a:bodyPr/>
          <a:lstStyle/>
          <a:p>
            <a:r>
              <a:rPr lang="en-AU" sz="5400"/>
              <a:t>Technique A </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9732713" cy="1806411"/>
          </a:xfrm>
        </p:spPr>
        <p:txBody>
          <a:bodyPr/>
          <a:lstStyle/>
          <a:p>
            <a:r>
              <a:rPr lang="en-AU"/>
              <a:t>Writing learning intentions and success criteria</a:t>
            </a:r>
          </a:p>
        </p:txBody>
      </p:sp>
    </p:spTree>
    <p:extLst>
      <p:ext uri="{BB962C8B-B14F-4D97-AF65-F5344CB8AC3E}">
        <p14:creationId xmlns:p14="http://schemas.microsoft.com/office/powerpoint/2010/main" val="239949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4FE52AF1-CA53-2E1C-5DFE-7AEA9834F6EE}"/>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082" r="1082"/>
          <a:stretch>
            <a:fillRect/>
          </a:stretch>
        </p:blipFill>
        <p:spPr/>
      </p:pic>
      <p:sp>
        <p:nvSpPr>
          <p:cNvPr id="2" name="Title 1">
            <a:extLst>
              <a:ext uri="{FF2B5EF4-FFF2-40B4-BE49-F238E27FC236}">
                <a16:creationId xmlns:a16="http://schemas.microsoft.com/office/drawing/2014/main" id="{A7F27103-A828-D93C-4C96-E2774E4673D6}"/>
              </a:ext>
            </a:extLst>
          </p:cNvPr>
          <p:cNvSpPr>
            <a:spLocks noGrp="1"/>
          </p:cNvSpPr>
          <p:nvPr>
            <p:ph type="title"/>
          </p:nvPr>
        </p:nvSpPr>
        <p:spPr/>
        <p:txBody>
          <a:bodyPr/>
          <a:lstStyle/>
          <a:p>
            <a:r>
              <a:rPr lang="en-AU"/>
              <a:t>Acknowledgement of Country</a:t>
            </a:r>
          </a:p>
        </p:txBody>
      </p:sp>
      <p:sp>
        <p:nvSpPr>
          <p:cNvPr id="3" name="Text Placeholder 2">
            <a:extLst>
              <a:ext uri="{FF2B5EF4-FFF2-40B4-BE49-F238E27FC236}">
                <a16:creationId xmlns:a16="http://schemas.microsoft.com/office/drawing/2014/main" id="{5CCDE246-42BF-EFCA-7DB5-DE81C1A16CDF}"/>
              </a:ext>
            </a:extLst>
          </p:cNvPr>
          <p:cNvSpPr>
            <a:spLocks noGrp="1"/>
          </p:cNvSpPr>
          <p:nvPr>
            <p:ph type="body" sz="quarter" idx="14"/>
          </p:nvPr>
        </p:nvSpPr>
        <p:spPr>
          <a:xfrm>
            <a:off x="5400000" y="1800225"/>
            <a:ext cx="6408000" cy="3495256"/>
          </a:xfrm>
        </p:spPr>
        <p:txBody>
          <a:bodyPr/>
          <a:lstStyle/>
          <a:p>
            <a:r>
              <a:rPr lang="en-AU"/>
              <a:t>We recognise the Ongoing Custodians of the lands and waterways where we work and live. We pay respect to Elders past and present as ongoing teachers of knowledge, songlines and stories. We strive to ensure every Aboriginal and Torres Strait Islander learner in NSW achieves their potential through education.</a:t>
            </a:r>
          </a:p>
        </p:txBody>
      </p:sp>
      <p:sp>
        <p:nvSpPr>
          <p:cNvPr id="7" name="Text Placeholder 4">
            <a:extLst>
              <a:ext uri="{FF2B5EF4-FFF2-40B4-BE49-F238E27FC236}">
                <a16:creationId xmlns:a16="http://schemas.microsoft.com/office/drawing/2014/main" id="{F5FD00A5-714F-90FC-7AB0-E09539F8C039}"/>
              </a:ext>
            </a:extLst>
          </p:cNvPr>
          <p:cNvSpPr>
            <a:spLocks noGrp="1"/>
          </p:cNvSpPr>
          <p:nvPr>
            <p:ph type="body" sz="quarter" idx="15"/>
          </p:nvPr>
        </p:nvSpPr>
        <p:spPr>
          <a:xfrm>
            <a:off x="5400000" y="5727706"/>
            <a:ext cx="6407999" cy="608294"/>
          </a:xfrm>
        </p:spPr>
        <p:txBody>
          <a:bodyPr/>
          <a:lstStyle/>
          <a:p>
            <a:pPr>
              <a:lnSpc>
                <a:spcPct val="150000"/>
              </a:lnSpc>
            </a:pPr>
            <a:r>
              <a:rPr lang="en-AU"/>
              <a:t>‘Reflections’ created by Zara </a:t>
            </a:r>
            <a:r>
              <a:rPr lang="en-AU" err="1"/>
              <a:t>Marulanda</a:t>
            </a:r>
            <a:r>
              <a:rPr lang="en-AU"/>
              <a:t> from Blaxland High School as part of the 2021 Schools Reconciliation Challenge.</a:t>
            </a:r>
          </a:p>
        </p:txBody>
      </p:sp>
      <p:sp>
        <p:nvSpPr>
          <p:cNvPr id="6" name="Slide Number Placeholder 5">
            <a:extLst>
              <a:ext uri="{FF2B5EF4-FFF2-40B4-BE49-F238E27FC236}">
                <a16:creationId xmlns:a16="http://schemas.microsoft.com/office/drawing/2014/main" id="{28CD07DA-1B06-24A6-1D69-E7F104B2C6B5}"/>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268260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F9F3-9691-05FF-5147-0BA28008BDA1}"/>
              </a:ext>
            </a:extLst>
          </p:cNvPr>
          <p:cNvSpPr>
            <a:spLocks noGrp="1"/>
          </p:cNvSpPr>
          <p:nvPr>
            <p:ph type="title"/>
          </p:nvPr>
        </p:nvSpPr>
        <p:spPr/>
        <p:txBody>
          <a:bodyPr/>
          <a:lstStyle/>
          <a:p>
            <a:r>
              <a:rPr lang="en-AU"/>
              <a:t>Importance of planning </a:t>
            </a:r>
          </a:p>
        </p:txBody>
      </p:sp>
      <p:sp>
        <p:nvSpPr>
          <p:cNvPr id="10" name="Rectangle: Rounded Corners 9">
            <a:extLst>
              <a:ext uri="{FF2B5EF4-FFF2-40B4-BE49-F238E27FC236}">
                <a16:creationId xmlns:a16="http://schemas.microsoft.com/office/drawing/2014/main" id="{A68789BF-C5CC-F85F-F8DA-8F08DF16BE7D}"/>
              </a:ext>
            </a:extLst>
          </p:cNvPr>
          <p:cNvSpPr/>
          <p:nvPr/>
        </p:nvSpPr>
        <p:spPr>
          <a:xfrm>
            <a:off x="876310" y="2174563"/>
            <a:ext cx="10439379" cy="3376033"/>
          </a:xfrm>
          <a:prstGeom prst="roundRect">
            <a:avLst>
              <a:gd name="adj" fmla="val 648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AU" sz="1800" i="1">
                <a:solidFill>
                  <a:schemeClr val="bg1"/>
                </a:solidFill>
                <a:effectLst/>
                <a:ea typeface="Calibri" panose="020F0502020204030204" pitchFamily="34" charset="0"/>
              </a:rPr>
              <a:t>Spending time working out exactly what you want your student to learn – and where that fits into your plan or syllabuses – has a direct impact of the quality of the lesson or lesson journey you plan </a:t>
            </a:r>
            <a:r>
              <a:rPr lang="en-AU" sz="1800">
                <a:solidFill>
                  <a:schemeClr val="bg1"/>
                </a:solidFill>
                <a:effectLst/>
                <a:ea typeface="Calibri" panose="020F0502020204030204" pitchFamily="34" charset="0"/>
              </a:rPr>
              <a:t>(</a:t>
            </a:r>
            <a:r>
              <a:rPr lang="en-AU" sz="1800">
                <a:solidFill>
                  <a:schemeClr val="bg1"/>
                </a:solidFill>
              </a:rPr>
              <a:t>Clarke 2021:xviii)</a:t>
            </a:r>
            <a:r>
              <a:rPr lang="en-AU" sz="1800">
                <a:solidFill>
                  <a:schemeClr val="bg1"/>
                </a:solidFill>
                <a:effectLst/>
                <a:ea typeface="Calibri" panose="020F0502020204030204" pitchFamily="34" charset="0"/>
              </a:rPr>
              <a:t>.</a:t>
            </a:r>
            <a:endParaRPr lang="en-AU" sz="1800"/>
          </a:p>
        </p:txBody>
      </p:sp>
      <p:sp>
        <p:nvSpPr>
          <p:cNvPr id="4" name="Slide Number Placeholder 3">
            <a:extLst>
              <a:ext uri="{FF2B5EF4-FFF2-40B4-BE49-F238E27FC236}">
                <a16:creationId xmlns:a16="http://schemas.microsoft.com/office/drawing/2014/main" id="{D04F99F8-3880-8E6A-52DF-C7B9FF7F3A49}"/>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30</a:t>
            </a:fld>
            <a:endParaRPr lang="en-AU"/>
          </a:p>
        </p:txBody>
      </p:sp>
    </p:spTree>
    <p:extLst>
      <p:ext uri="{BB962C8B-B14F-4D97-AF65-F5344CB8AC3E}">
        <p14:creationId xmlns:p14="http://schemas.microsoft.com/office/powerpoint/2010/main" val="186854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a:t>
            </a:r>
          </a:p>
        </p:txBody>
      </p:sp>
      <p:sp>
        <p:nvSpPr>
          <p:cNvPr id="10" name="Rounded Rectangle 9">
            <a:extLst>
              <a:ext uri="{FF2B5EF4-FFF2-40B4-BE49-F238E27FC236}">
                <a16:creationId xmlns:a16="http://schemas.microsoft.com/office/drawing/2014/main" id="{1B923A77-3E5D-078B-0AFB-60E356945C6B}"/>
              </a:ext>
            </a:extLst>
          </p:cNvPr>
          <p:cNvSpPr/>
          <p:nvPr/>
        </p:nvSpPr>
        <p:spPr>
          <a:xfrm>
            <a:off x="352743" y="1575288"/>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r>
              <a:rPr lang="en-AU" sz="1800" kern="1200">
                <a:solidFill>
                  <a:schemeClr val="accent1"/>
                </a:solidFill>
                <a:latin typeface="+mj-lt"/>
              </a:rPr>
              <a:t>Identify syllabus outcome or content</a:t>
            </a:r>
            <a:endParaRPr lang="en-US" sz="1800" kern="1200">
              <a:solidFill>
                <a:schemeClr val="accent1"/>
              </a:solidFill>
              <a:latin typeface="+mj-lt"/>
            </a:endParaRPr>
          </a:p>
        </p:txBody>
      </p:sp>
      <p:sp>
        <p:nvSpPr>
          <p:cNvPr id="11" name="Rectangle 10">
            <a:extLst>
              <a:ext uri="{FF2B5EF4-FFF2-40B4-BE49-F238E27FC236}">
                <a16:creationId xmlns:a16="http://schemas.microsoft.com/office/drawing/2014/main" id="{C2BC0F7E-0447-746B-5667-7A5245A6E14F}"/>
              </a:ext>
              <a:ext uri="{C183D7F6-B498-43B3-948B-1728B52AA6E4}">
                <adec:decorative xmlns:adec="http://schemas.microsoft.com/office/drawing/2017/decorative" val="1"/>
              </a:ext>
            </a:extLst>
          </p:cNvPr>
          <p:cNvSpPr/>
          <p:nvPr/>
        </p:nvSpPr>
        <p:spPr>
          <a:xfrm>
            <a:off x="641374" y="1789973"/>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3" name="Rounded Rectangle 12">
            <a:extLst>
              <a:ext uri="{FF2B5EF4-FFF2-40B4-BE49-F238E27FC236}">
                <a16:creationId xmlns:a16="http://schemas.microsoft.com/office/drawing/2014/main" id="{D8DE6698-1D28-76AB-EA01-8B4AC27E2058}"/>
              </a:ext>
            </a:extLst>
          </p:cNvPr>
          <p:cNvSpPr/>
          <p:nvPr/>
        </p:nvSpPr>
        <p:spPr>
          <a:xfrm>
            <a:off x="352743" y="2761277"/>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r>
              <a:rPr lang="en-US" sz="1800" kern="1200">
                <a:solidFill>
                  <a:schemeClr val="accent1"/>
                </a:solidFill>
                <a:latin typeface="+mj-lt"/>
              </a:rPr>
              <a:t>Decontextualise to give wider relevance</a:t>
            </a:r>
          </a:p>
        </p:txBody>
      </p:sp>
      <p:sp>
        <p:nvSpPr>
          <p:cNvPr id="14" name="Rectangle 13">
            <a:extLst>
              <a:ext uri="{FF2B5EF4-FFF2-40B4-BE49-F238E27FC236}">
                <a16:creationId xmlns:a16="http://schemas.microsoft.com/office/drawing/2014/main" id="{86271707-4423-4E99-70B6-55700973D387}"/>
              </a:ext>
              <a:ext uri="{C183D7F6-B498-43B3-948B-1728B52AA6E4}">
                <adec:decorative xmlns:adec="http://schemas.microsoft.com/office/drawing/2017/decorative" val="1"/>
              </a:ext>
            </a:extLst>
          </p:cNvPr>
          <p:cNvSpPr/>
          <p:nvPr/>
        </p:nvSpPr>
        <p:spPr>
          <a:xfrm>
            <a:off x="641374" y="2982666"/>
            <a:ext cx="524785" cy="524785"/>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6" name="Rounded Rectangle 15">
            <a:extLst>
              <a:ext uri="{FF2B5EF4-FFF2-40B4-BE49-F238E27FC236}">
                <a16:creationId xmlns:a16="http://schemas.microsoft.com/office/drawing/2014/main" id="{7443F811-F26C-7F08-D2D5-C4EFE2437456}"/>
              </a:ext>
            </a:extLst>
          </p:cNvPr>
          <p:cNvSpPr/>
          <p:nvPr/>
        </p:nvSpPr>
        <p:spPr>
          <a:xfrm>
            <a:off x="352743" y="3947266"/>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r>
              <a:rPr lang="en-AU" sz="1800" kern="1200">
                <a:solidFill>
                  <a:schemeClr val="accent1"/>
                </a:solidFill>
                <a:latin typeface="+mj-lt"/>
              </a:rPr>
              <a:t>Focus on what students should learn, rather than the tasks they will complete</a:t>
            </a:r>
          </a:p>
        </p:txBody>
      </p:sp>
      <p:sp>
        <p:nvSpPr>
          <p:cNvPr id="17" name="Rectangle 16">
            <a:extLst>
              <a:ext uri="{FF2B5EF4-FFF2-40B4-BE49-F238E27FC236}">
                <a16:creationId xmlns:a16="http://schemas.microsoft.com/office/drawing/2014/main" id="{8245DC1D-380D-E80A-B6E3-64041F83665B}"/>
              </a:ext>
              <a:ext uri="{C183D7F6-B498-43B3-948B-1728B52AA6E4}">
                <adec:decorative xmlns:adec="http://schemas.microsoft.com/office/drawing/2017/decorative" val="1"/>
              </a:ext>
            </a:extLst>
          </p:cNvPr>
          <p:cNvSpPr/>
          <p:nvPr/>
        </p:nvSpPr>
        <p:spPr>
          <a:xfrm>
            <a:off x="641374" y="4175360"/>
            <a:ext cx="524785" cy="524785"/>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9" name="Rounded Rectangle 18">
            <a:extLst>
              <a:ext uri="{FF2B5EF4-FFF2-40B4-BE49-F238E27FC236}">
                <a16:creationId xmlns:a16="http://schemas.microsoft.com/office/drawing/2014/main" id="{3A4242BA-A2B9-C827-D636-BE0B881496A1}"/>
              </a:ext>
            </a:extLst>
          </p:cNvPr>
          <p:cNvSpPr/>
          <p:nvPr/>
        </p:nvSpPr>
        <p:spPr>
          <a:xfrm>
            <a:off x="352743" y="5133255"/>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r>
              <a:rPr lang="en-AU" sz="1800" kern="1200">
                <a:solidFill>
                  <a:schemeClr val="accent1"/>
                </a:solidFill>
                <a:latin typeface="+mj-lt"/>
                <a:ea typeface="+mn-ea"/>
                <a:cs typeface="+mn-cs"/>
              </a:rPr>
              <a:t>Use verbs (e.g., understand, explain, create, analyse)</a:t>
            </a:r>
            <a:endParaRPr lang="en-US" sz="1800" kern="1200">
              <a:solidFill>
                <a:schemeClr val="accent1"/>
              </a:solidFill>
              <a:latin typeface="+mj-lt"/>
            </a:endParaRPr>
          </a:p>
        </p:txBody>
      </p:sp>
      <p:sp>
        <p:nvSpPr>
          <p:cNvPr id="20" name="Rectangle 19">
            <a:extLst>
              <a:ext uri="{FF2B5EF4-FFF2-40B4-BE49-F238E27FC236}">
                <a16:creationId xmlns:a16="http://schemas.microsoft.com/office/drawing/2014/main" id="{2357DDEA-333C-761E-7570-379885FAB547}"/>
              </a:ext>
              <a:ext uri="{C183D7F6-B498-43B3-948B-1728B52AA6E4}">
                <adec:decorative xmlns:adec="http://schemas.microsoft.com/office/drawing/2017/decorative" val="1"/>
              </a:ext>
            </a:extLst>
          </p:cNvPr>
          <p:cNvSpPr/>
          <p:nvPr/>
        </p:nvSpPr>
        <p:spPr>
          <a:xfrm>
            <a:off x="610554" y="5383466"/>
            <a:ext cx="524785" cy="524785"/>
          </a:xfrm>
          <a:prstGeom prst="rect">
            <a:avLst/>
          </a:prstGeom>
          <a:blipFill>
            <a:blip r:embed="rId9">
              <a:extLs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31</a:t>
            </a:fld>
            <a:endParaRPr lang="en-AU"/>
          </a:p>
        </p:txBody>
      </p:sp>
    </p:spTree>
    <p:extLst>
      <p:ext uri="{BB962C8B-B14F-4D97-AF65-F5344CB8AC3E}">
        <p14:creationId xmlns:p14="http://schemas.microsoft.com/office/powerpoint/2010/main" val="3844887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 – from syllabus</a:t>
            </a:r>
          </a:p>
        </p:txBody>
      </p:sp>
      <p:sp>
        <p:nvSpPr>
          <p:cNvPr id="7" name="Rectangle 6">
            <a:extLst>
              <a:ext uri="{FF2B5EF4-FFF2-40B4-BE49-F238E27FC236}">
                <a16:creationId xmlns:a16="http://schemas.microsoft.com/office/drawing/2014/main" id="{4A9D683F-0206-4E78-CE34-1A17CBE2CB54}"/>
              </a:ext>
              <a:ext uri="{C183D7F6-B498-43B3-948B-1728B52AA6E4}">
                <adec:decorative xmlns:adec="http://schemas.microsoft.com/office/drawing/2017/decorative" val="1"/>
              </a:ext>
            </a:extLst>
          </p:cNvPr>
          <p:cNvSpPr/>
          <p:nvPr/>
        </p:nvSpPr>
        <p:spPr>
          <a:xfrm>
            <a:off x="641374" y="1588792"/>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6" name="Rounded Rectangle 5">
            <a:extLst>
              <a:ext uri="{FF2B5EF4-FFF2-40B4-BE49-F238E27FC236}">
                <a16:creationId xmlns:a16="http://schemas.microsoft.com/office/drawing/2014/main" id="{86515276-075E-717A-5EAA-908FB1CA2CB7}"/>
              </a:ext>
            </a:extLst>
          </p:cNvPr>
          <p:cNvSpPr/>
          <p:nvPr/>
        </p:nvSpPr>
        <p:spPr>
          <a:xfrm>
            <a:off x="352743" y="1491184"/>
            <a:ext cx="11484000" cy="720000"/>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bIns="0" anchor="ctr" anchorCtr="0"/>
          <a:lstStyle/>
          <a:p>
            <a:r>
              <a:rPr lang="en-AU" sz="1800" kern="1200">
                <a:solidFill>
                  <a:schemeClr val="accent1"/>
                </a:solidFill>
                <a:latin typeface="+mj-lt"/>
              </a:rPr>
              <a:t>Identify syllabus outcome or content</a:t>
            </a:r>
            <a:endParaRPr lang="en-US" sz="1800" kern="1200">
              <a:solidFill>
                <a:schemeClr val="accent1"/>
              </a:solidFill>
              <a:latin typeface="+mj-lt"/>
            </a:endParaRPr>
          </a:p>
        </p:txBody>
      </p:sp>
      <p:graphicFrame>
        <p:nvGraphicFramePr>
          <p:cNvPr id="3" name="Content Placeholder 2">
            <a:extLst>
              <a:ext uri="{FF2B5EF4-FFF2-40B4-BE49-F238E27FC236}">
                <a16:creationId xmlns:a16="http://schemas.microsoft.com/office/drawing/2014/main" id="{56562C2F-C3C3-D334-32C5-4A80F6B7D33C}"/>
              </a:ext>
            </a:extLst>
          </p:cNvPr>
          <p:cNvGraphicFramePr>
            <a:graphicFrameLocks noGrp="1"/>
          </p:cNvGraphicFramePr>
          <p:nvPr>
            <p:ph idx="1"/>
            <p:extLst>
              <p:ext uri="{D42A27DB-BD31-4B8C-83A1-F6EECF244321}">
                <p14:modId xmlns:p14="http://schemas.microsoft.com/office/powerpoint/2010/main" val="3015522919"/>
              </p:ext>
            </p:extLst>
          </p:nvPr>
        </p:nvGraphicFramePr>
        <p:xfrm>
          <a:off x="360000" y="2533607"/>
          <a:ext cx="11471782" cy="3000421"/>
        </p:xfrm>
        <a:graphic>
          <a:graphicData uri="http://schemas.openxmlformats.org/drawingml/2006/table">
            <a:tbl>
              <a:tblPr firstRow="1" bandRow="1">
                <a:tableStyleId>{72833802-FEF1-4C79-8D5D-14CF1EAF98D9}</a:tableStyleId>
              </a:tblPr>
              <a:tblGrid>
                <a:gridCol w="7578655">
                  <a:extLst>
                    <a:ext uri="{9D8B030D-6E8A-4147-A177-3AD203B41FA5}">
                      <a16:colId xmlns:a16="http://schemas.microsoft.com/office/drawing/2014/main" val="2023042635"/>
                    </a:ext>
                  </a:extLst>
                </a:gridCol>
                <a:gridCol w="3893127">
                  <a:extLst>
                    <a:ext uri="{9D8B030D-6E8A-4147-A177-3AD203B41FA5}">
                      <a16:colId xmlns:a16="http://schemas.microsoft.com/office/drawing/2014/main" val="2529626438"/>
                    </a:ext>
                  </a:extLst>
                </a:gridCol>
              </a:tblGrid>
              <a:tr h="370840">
                <a:tc>
                  <a:txBody>
                    <a:bodyPr/>
                    <a:lstStyle/>
                    <a:p>
                      <a:pPr>
                        <a:lnSpc>
                          <a:spcPct val="110000"/>
                        </a:lnSpc>
                        <a:spcAft>
                          <a:spcPts val="600"/>
                        </a:spcAft>
                      </a:pPr>
                      <a:r>
                        <a:rPr lang="en-AU">
                          <a:solidFill>
                            <a:schemeClr val="accent1"/>
                          </a:solidFill>
                          <a:latin typeface="+mj-lt"/>
                        </a:rPr>
                        <a:t>Syllabus</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solidFill>
                  </a:tcPr>
                </a:tc>
                <a:tc>
                  <a:txBody>
                    <a:bodyPr/>
                    <a:lstStyle/>
                    <a:p>
                      <a:pPr>
                        <a:lnSpc>
                          <a:spcPct val="110000"/>
                        </a:lnSpc>
                        <a:spcAft>
                          <a:spcPts val="600"/>
                        </a:spcAft>
                      </a:pPr>
                      <a:r>
                        <a:rPr lang="en-AU">
                          <a:solidFill>
                            <a:schemeClr val="accent1"/>
                          </a:solidFill>
                          <a:latin typeface="+mj-lt"/>
                        </a:rPr>
                        <a:t>Learning intention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410890009"/>
                  </a:ext>
                </a:extLst>
              </a:tr>
              <a:tr h="1112520">
                <a:tc>
                  <a:txBody>
                    <a:bodyPr/>
                    <a:lstStyle/>
                    <a:p>
                      <a:pPr marL="0" marR="0" lvl="0" indent="0" algn="l" defTabSz="914377" rtl="0" eaLnBrk="1" fontAlgn="auto" latinLnBrk="0" hangingPunct="1">
                        <a:lnSpc>
                          <a:spcPct val="110000"/>
                        </a:lnSpc>
                        <a:spcBef>
                          <a:spcPts val="0"/>
                        </a:spcBef>
                        <a:spcAft>
                          <a:spcPts val="600"/>
                        </a:spcAft>
                        <a:buClrTx/>
                        <a:buSzTx/>
                        <a:buFontTx/>
                        <a:buNone/>
                        <a:tabLst/>
                        <a:defRPr/>
                      </a:pPr>
                      <a:r>
                        <a:rPr lang="en-AU" b="1">
                          <a:latin typeface="+mj-lt"/>
                        </a:rPr>
                        <a:t>PDHPE – Early Stage 1</a:t>
                      </a:r>
                    </a:p>
                    <a:p>
                      <a:pPr marL="285750" marR="0" lvl="0" indent="-285750" algn="l" defTabSz="914377"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AU" b="1">
                          <a:latin typeface="+mj-lt"/>
                        </a:rPr>
                        <a:t>Focus area</a:t>
                      </a:r>
                      <a:r>
                        <a:rPr lang="en-AU">
                          <a:latin typeface="+mj-lt"/>
                        </a:rPr>
                        <a:t>: </a:t>
                      </a:r>
                      <a:r>
                        <a:rPr lang="en-AU"/>
                        <a:t>Movement skill and physical activity.</a:t>
                      </a:r>
                      <a:endParaRPr lang="en-AU" b="1"/>
                    </a:p>
                    <a:p>
                      <a:pPr marL="285750" marR="0" lvl="0" indent="-285750" algn="l" defTabSz="914377"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AU" b="1">
                          <a:latin typeface="+mj-lt"/>
                        </a:rPr>
                        <a:t>Outcome</a:t>
                      </a:r>
                      <a:r>
                        <a:rPr lang="en-AU">
                          <a:latin typeface="+mj-lt"/>
                        </a:rPr>
                        <a:t>:</a:t>
                      </a:r>
                      <a:r>
                        <a:rPr lang="en-AU"/>
                        <a:t> </a:t>
                      </a:r>
                      <a:r>
                        <a:rPr lang="en-AU" sz="1800" b="0" i="0" kern="1200">
                          <a:solidFill>
                            <a:schemeClr val="tx1"/>
                          </a:solidFill>
                          <a:effectLst/>
                          <a:latin typeface="+mn-lt"/>
                          <a:ea typeface="+mn-ea"/>
                          <a:cs typeface="+mn-cs"/>
                        </a:rPr>
                        <a:t>PHE–MSP–01 demonstrates fundamental movement skills and participates with others in physical activities.</a:t>
                      </a:r>
                      <a:endParaRPr lang="en-AU"/>
                    </a:p>
                    <a:p>
                      <a:pPr marL="285750" marR="0" lvl="0" indent="-285750" algn="l" defTabSz="914377"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AU" b="1">
                          <a:latin typeface="+mj-lt"/>
                        </a:rPr>
                        <a:t>Content group</a:t>
                      </a:r>
                      <a:r>
                        <a:rPr lang="en-AU">
                          <a:latin typeface="+mj-lt"/>
                        </a:rPr>
                        <a:t>: </a:t>
                      </a:r>
                      <a:r>
                        <a:rPr lang="en-AU"/>
                        <a:t>Fundamental movement skills are important for health and wellbeing. </a:t>
                      </a:r>
                      <a:endParaRPr lang="en-AU" sz="1800" b="0" i="0" kern="1200">
                        <a:solidFill>
                          <a:schemeClr val="tx1"/>
                        </a:solidFill>
                        <a:effectLst/>
                        <a:latin typeface="+mn-lt"/>
                        <a:ea typeface="+mn-ea"/>
                        <a:cs typeface="+mn-cs"/>
                      </a:endParaRPr>
                    </a:p>
                    <a:p>
                      <a:pPr marL="285750" marR="0" lvl="0" indent="-285750" algn="l" defTabSz="914377" rtl="0" eaLnBrk="1" fontAlgn="auto" latinLnBrk="0" hangingPunct="1">
                        <a:lnSpc>
                          <a:spcPct val="110000"/>
                        </a:lnSpc>
                        <a:spcBef>
                          <a:spcPts val="0"/>
                        </a:spcBef>
                        <a:spcAft>
                          <a:spcPts val="600"/>
                        </a:spcAft>
                        <a:buClrTx/>
                        <a:buSzTx/>
                        <a:buFont typeface="Arial" panose="020B0604020202020204" pitchFamily="34" charset="0"/>
                        <a:buChar char="•"/>
                        <a:tabLst/>
                        <a:defRPr/>
                      </a:pPr>
                      <a:r>
                        <a:rPr lang="en-AU" sz="1800" b="1" i="0" kern="1200">
                          <a:solidFill>
                            <a:schemeClr val="tx1"/>
                          </a:solidFill>
                          <a:effectLst/>
                          <a:latin typeface="+mj-lt"/>
                          <a:ea typeface="+mn-ea"/>
                          <a:cs typeface="+mn-cs"/>
                        </a:rPr>
                        <a:t>Content point</a:t>
                      </a:r>
                      <a:r>
                        <a:rPr lang="en-AU" sz="1800" b="0" i="0" kern="1200">
                          <a:solidFill>
                            <a:schemeClr val="tx1"/>
                          </a:solidFill>
                          <a:effectLst/>
                          <a:latin typeface="+mj-lt"/>
                          <a:ea typeface="+mn-ea"/>
                          <a:cs typeface="+mn-cs"/>
                        </a:rPr>
                        <a:t>: </a:t>
                      </a:r>
                      <a:r>
                        <a:rPr lang="en-AU" sz="1800" b="0" i="0" kern="1200">
                          <a:solidFill>
                            <a:schemeClr val="tx1"/>
                          </a:solidFill>
                          <a:effectLst/>
                          <a:latin typeface="+mn-lt"/>
                          <a:ea typeface="+mn-ea"/>
                          <a:cs typeface="+mn-cs"/>
                        </a:rPr>
                        <a:t>Maintain stability during a static balance.</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marL="0" lvl="0" indent="0" algn="l">
                        <a:lnSpc>
                          <a:spcPct val="110000"/>
                        </a:lnSpc>
                        <a:spcAft>
                          <a:spcPts val="600"/>
                        </a:spcAft>
                        <a:buFont typeface="Arial" panose="020B0604020202020204" pitchFamily="34" charset="0"/>
                        <a:buNone/>
                      </a:pPr>
                      <a:r>
                        <a:rPr lang="en-AU" dirty="0"/>
                        <a:t>We are learning about static balance </a:t>
                      </a:r>
                      <a:r>
                        <a:rPr lang="en-AU" b="0" dirty="0"/>
                        <a:t>because</a:t>
                      </a:r>
                      <a:r>
                        <a:rPr lang="en-AU" b="1" dirty="0"/>
                        <a:t> </a:t>
                      </a:r>
                      <a:r>
                        <a:rPr lang="en-AU" dirty="0"/>
                        <a:t>movement is important for our health and wellbeing.</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4204809276"/>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32</a:t>
            </a:fld>
            <a:endParaRPr lang="en-AU"/>
          </a:p>
        </p:txBody>
      </p:sp>
    </p:spTree>
    <p:extLst>
      <p:ext uri="{BB962C8B-B14F-4D97-AF65-F5344CB8AC3E}">
        <p14:creationId xmlns:p14="http://schemas.microsoft.com/office/powerpoint/2010/main" val="64797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 – decontextualise</a:t>
            </a:r>
          </a:p>
        </p:txBody>
      </p:sp>
      <p:sp>
        <p:nvSpPr>
          <p:cNvPr id="8" name="Rectangle 7">
            <a:extLst>
              <a:ext uri="{FF2B5EF4-FFF2-40B4-BE49-F238E27FC236}">
                <a16:creationId xmlns:a16="http://schemas.microsoft.com/office/drawing/2014/main" id="{30C09C8C-9F7C-EBFB-610A-F90E1C8950AA}"/>
              </a:ext>
              <a:ext uri="{C183D7F6-B498-43B3-948B-1728B52AA6E4}">
                <adec:decorative xmlns:adec="http://schemas.microsoft.com/office/drawing/2017/decorative" val="1"/>
              </a:ext>
            </a:extLst>
          </p:cNvPr>
          <p:cNvSpPr/>
          <p:nvPr/>
        </p:nvSpPr>
        <p:spPr>
          <a:xfrm>
            <a:off x="641374" y="1588792"/>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3" name="Rounded Rectangle 2">
            <a:extLst>
              <a:ext uri="{FF2B5EF4-FFF2-40B4-BE49-F238E27FC236}">
                <a16:creationId xmlns:a16="http://schemas.microsoft.com/office/drawing/2014/main" id="{961CBAAC-BB07-B4F0-EE86-64FED36673BB}"/>
              </a:ext>
            </a:extLst>
          </p:cNvPr>
          <p:cNvSpPr/>
          <p:nvPr/>
        </p:nvSpPr>
        <p:spPr>
          <a:xfrm>
            <a:off x="352743" y="1491184"/>
            <a:ext cx="11484000" cy="720000"/>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bIns="0" anchor="ctr" anchorCtr="0"/>
          <a:lstStyle/>
          <a:p>
            <a:r>
              <a:rPr lang="en-US" sz="1800" kern="1200">
                <a:solidFill>
                  <a:schemeClr val="accent1"/>
                </a:solidFill>
                <a:latin typeface="+mj-lt"/>
              </a:rPr>
              <a:t>Decontextualise to give wider relevance</a:t>
            </a:r>
          </a:p>
        </p:txBody>
      </p:sp>
      <p:sp>
        <p:nvSpPr>
          <p:cNvPr id="7" name="TextBox 6">
            <a:extLst>
              <a:ext uri="{FF2B5EF4-FFF2-40B4-BE49-F238E27FC236}">
                <a16:creationId xmlns:a16="http://schemas.microsoft.com/office/drawing/2014/main" id="{D7E36030-3617-6FF1-96F8-2A7EB6E85E4D}"/>
              </a:ext>
            </a:extLst>
          </p:cNvPr>
          <p:cNvSpPr txBox="1"/>
          <p:nvPr/>
        </p:nvSpPr>
        <p:spPr>
          <a:xfrm>
            <a:off x="352742" y="2383412"/>
            <a:ext cx="11483999" cy="1696811"/>
          </a:xfrm>
          <a:prstGeom prst="rect">
            <a:avLst/>
          </a:prstGeom>
          <a:noFill/>
        </p:spPr>
        <p:txBody>
          <a:bodyPr wrap="square" lIns="0">
            <a:spAutoFit/>
          </a:bodyPr>
          <a:lstStyle/>
          <a:p>
            <a:pPr algn="l">
              <a:lnSpc>
                <a:spcPct val="120000"/>
              </a:lnSpc>
              <a:spcAft>
                <a:spcPts val="600"/>
              </a:spcAft>
            </a:pPr>
            <a:r>
              <a:rPr lang="en-AU" sz="1600" b="1" i="0">
                <a:effectLst/>
              </a:rPr>
              <a:t>HS3–GEO–01: </a:t>
            </a:r>
            <a:r>
              <a:rPr lang="en-AU" sz="1600" b="0" i="0">
                <a:effectLst/>
              </a:rPr>
              <a:t>examines global citizenship and how people organise, protect and sustainably use the environment, using geographical information</a:t>
            </a:r>
          </a:p>
          <a:p>
            <a:pPr algn="l">
              <a:lnSpc>
                <a:spcPct val="120000"/>
              </a:lnSpc>
              <a:spcAft>
                <a:spcPts val="600"/>
              </a:spcAft>
            </a:pPr>
            <a:r>
              <a:rPr lang="en-AU" sz="1600" b="1" i="0">
                <a:effectLst/>
              </a:rPr>
              <a:t>Content group: </a:t>
            </a:r>
            <a:r>
              <a:rPr lang="en-AU" sz="1600" i="0">
                <a:effectLst/>
              </a:rPr>
              <a:t>People can protect global environments and use sustainable practices for the future</a:t>
            </a:r>
            <a:endParaRPr lang="en-AU" sz="1600" b="1"/>
          </a:p>
          <a:p>
            <a:pPr algn="l">
              <a:lnSpc>
                <a:spcPct val="120000"/>
              </a:lnSpc>
              <a:spcAft>
                <a:spcPts val="600"/>
              </a:spcAft>
            </a:pPr>
            <a:r>
              <a:rPr lang="en-AU" sz="1600" b="1"/>
              <a:t>Content point</a:t>
            </a:r>
            <a:r>
              <a:rPr lang="en-AU" sz="1600"/>
              <a:t>: </a:t>
            </a:r>
            <a:r>
              <a:rPr lang="en-AU" sz="1600" b="0" i="0">
                <a:effectLst/>
              </a:rPr>
              <a:t>Examine places in the world where human activity has changed the environment by comparing maps and satellite images</a:t>
            </a:r>
          </a:p>
        </p:txBody>
      </p:sp>
      <p:graphicFrame>
        <p:nvGraphicFramePr>
          <p:cNvPr id="6" name="Table 5">
            <a:extLst>
              <a:ext uri="{FF2B5EF4-FFF2-40B4-BE49-F238E27FC236}">
                <a16:creationId xmlns:a16="http://schemas.microsoft.com/office/drawing/2014/main" id="{F6037D94-671C-A4D1-AF02-DF006B4C91B0}"/>
              </a:ext>
            </a:extLst>
          </p:cNvPr>
          <p:cNvGraphicFramePr>
            <a:graphicFrameLocks noGrp="1"/>
          </p:cNvGraphicFramePr>
          <p:nvPr>
            <p:extLst>
              <p:ext uri="{D42A27DB-BD31-4B8C-83A1-F6EECF244321}">
                <p14:modId xmlns:p14="http://schemas.microsoft.com/office/powerpoint/2010/main" val="2321117668"/>
              </p:ext>
            </p:extLst>
          </p:nvPr>
        </p:nvGraphicFramePr>
        <p:xfrm>
          <a:off x="367257" y="4208961"/>
          <a:ext cx="11484000" cy="1900238"/>
        </p:xfrm>
        <a:graphic>
          <a:graphicData uri="http://schemas.openxmlformats.org/drawingml/2006/table">
            <a:tbl>
              <a:tblPr firstRow="1" firstCol="1">
                <a:tableStyleId>{5A111915-BE36-4E01-A7E5-04B1672EAD32}</a:tableStyleId>
              </a:tblPr>
              <a:tblGrid>
                <a:gridCol w="3828000">
                  <a:extLst>
                    <a:ext uri="{9D8B030D-6E8A-4147-A177-3AD203B41FA5}">
                      <a16:colId xmlns:a16="http://schemas.microsoft.com/office/drawing/2014/main" val="2591629390"/>
                    </a:ext>
                  </a:extLst>
                </a:gridCol>
                <a:gridCol w="3828000">
                  <a:extLst>
                    <a:ext uri="{9D8B030D-6E8A-4147-A177-3AD203B41FA5}">
                      <a16:colId xmlns:a16="http://schemas.microsoft.com/office/drawing/2014/main" val="344800952"/>
                    </a:ext>
                  </a:extLst>
                </a:gridCol>
                <a:gridCol w="3828000">
                  <a:extLst>
                    <a:ext uri="{9D8B030D-6E8A-4147-A177-3AD203B41FA5}">
                      <a16:colId xmlns:a16="http://schemas.microsoft.com/office/drawing/2014/main" val="3708892681"/>
                    </a:ext>
                  </a:extLst>
                </a:gridCol>
              </a:tblGrid>
              <a:tr h="630695">
                <a:tc>
                  <a:txBody>
                    <a:bodyPr/>
                    <a:lstStyle/>
                    <a:p>
                      <a:pPr>
                        <a:lnSpc>
                          <a:spcPct val="120000"/>
                        </a:lnSpc>
                        <a:spcAft>
                          <a:spcPts val="600"/>
                        </a:spcAft>
                      </a:pPr>
                      <a:r>
                        <a:rPr lang="en-AU" sz="1600">
                          <a:solidFill>
                            <a:schemeClr val="tx1"/>
                          </a:solidFill>
                          <a:effectLst/>
                          <a:latin typeface="+mj-lt"/>
                        </a:rPr>
                        <a:t>Too broad</a:t>
                      </a:r>
                      <a:endParaRPr lang="en-AU" sz="1600">
                        <a:solidFill>
                          <a:schemeClr val="tx1"/>
                        </a:solidFill>
                        <a:effectLst/>
                        <a:latin typeface="+mj-lt"/>
                        <a:ea typeface="MS Mincho" panose="02020609040205080304" pitchFamily="49" charset="-128"/>
                        <a:cs typeface="Arial" panose="020B0604020202020204" pitchFamily="34" charset="0"/>
                      </a:endParaRP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79608"/>
                      </a:srgbClr>
                    </a:solidFill>
                  </a:tcPr>
                </a:tc>
                <a:tc>
                  <a:txBody>
                    <a:bodyPr/>
                    <a:lstStyle/>
                    <a:p>
                      <a:pPr>
                        <a:lnSpc>
                          <a:spcPct val="120000"/>
                        </a:lnSpc>
                        <a:spcAft>
                          <a:spcPts val="600"/>
                        </a:spcAft>
                      </a:pPr>
                      <a:r>
                        <a:rPr lang="en-AU" sz="1600">
                          <a:solidFill>
                            <a:schemeClr val="tx1"/>
                          </a:solidFill>
                          <a:effectLst/>
                          <a:latin typeface="+mj-lt"/>
                        </a:rPr>
                        <a:t>Too contextualised/task specific</a:t>
                      </a:r>
                      <a:endParaRPr lang="en-AU" sz="1600">
                        <a:solidFill>
                          <a:schemeClr val="tx1"/>
                        </a:solidFill>
                        <a:effectLst/>
                        <a:latin typeface="+mj-lt"/>
                        <a:ea typeface="MS Mincho" panose="02020609040205080304" pitchFamily="49" charset="-128"/>
                        <a:cs typeface="Arial" panose="020B0604020202020204" pitchFamily="34" charset="0"/>
                      </a:endParaRP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79608"/>
                      </a:srgbClr>
                    </a:solidFill>
                  </a:tcPr>
                </a:tc>
                <a:tc>
                  <a:txBody>
                    <a:bodyPr/>
                    <a:lstStyle/>
                    <a:p>
                      <a:pPr>
                        <a:lnSpc>
                          <a:spcPct val="120000"/>
                        </a:lnSpc>
                        <a:spcAft>
                          <a:spcPts val="600"/>
                        </a:spcAft>
                      </a:pPr>
                      <a:r>
                        <a:rPr lang="en-AU" sz="1600">
                          <a:solidFill>
                            <a:schemeClr val="bg1"/>
                          </a:solidFill>
                          <a:effectLst/>
                          <a:latin typeface="+mj-lt"/>
                        </a:rPr>
                        <a:t>Decontextualised but specific goal</a:t>
                      </a:r>
                      <a:endParaRPr lang="en-AU" sz="1600">
                        <a:solidFill>
                          <a:schemeClr val="bg1"/>
                        </a:solidFill>
                        <a:effectLst/>
                        <a:latin typeface="+mj-lt"/>
                        <a:ea typeface="MS Mincho" panose="02020609040205080304" pitchFamily="49" charset="-128"/>
                        <a:cs typeface="Arial" panose="020B0604020202020204" pitchFamily="34" charset="0"/>
                      </a:endParaRP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2165679813"/>
                  </a:ext>
                </a:extLst>
              </a:tr>
              <a:tr h="1269543">
                <a:tc>
                  <a:txBody>
                    <a:bodyPr/>
                    <a:lstStyle/>
                    <a:p>
                      <a:pPr>
                        <a:lnSpc>
                          <a:spcPct val="120000"/>
                        </a:lnSpc>
                        <a:spcAft>
                          <a:spcPts val="600"/>
                        </a:spcAft>
                      </a:pPr>
                      <a:r>
                        <a:rPr lang="en-AU" sz="1600" b="0">
                          <a:solidFill>
                            <a:schemeClr val="tx1"/>
                          </a:solidFill>
                          <a:effectLst/>
                        </a:rPr>
                        <a:t>We are learning about global environments</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79608"/>
                      </a:srgbClr>
                    </a:solidFill>
                  </a:tcPr>
                </a:tc>
                <a:tc>
                  <a:txBody>
                    <a:bodyPr/>
                    <a:lstStyle/>
                    <a:p>
                      <a:pPr>
                        <a:lnSpc>
                          <a:spcPct val="120000"/>
                        </a:lnSpc>
                        <a:spcAft>
                          <a:spcPts val="600"/>
                        </a:spcAft>
                      </a:pPr>
                      <a:r>
                        <a:rPr lang="en-AU" sz="1600">
                          <a:solidFill>
                            <a:schemeClr val="tx1"/>
                          </a:solidFill>
                          <a:effectLst/>
                        </a:rPr>
                        <a:t>We are learning about how land clearing impacts native monkeys</a:t>
                      </a:r>
                      <a:br>
                        <a:rPr lang="en-AU" sz="1600">
                          <a:solidFill>
                            <a:schemeClr val="tx1"/>
                          </a:solidFill>
                          <a:effectLst/>
                        </a:rPr>
                      </a:br>
                      <a:r>
                        <a:rPr lang="en-AU" sz="1600">
                          <a:solidFill>
                            <a:schemeClr val="tx1"/>
                          </a:solidFill>
                          <a:effectLst/>
                        </a:rPr>
                        <a:t>in the Amazon Rainforest</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79608"/>
                      </a:srgbClr>
                    </a:solidFill>
                  </a:tcPr>
                </a:tc>
                <a:tc>
                  <a:txBody>
                    <a:bodyPr/>
                    <a:lstStyle/>
                    <a:p>
                      <a:pPr>
                        <a:lnSpc>
                          <a:spcPct val="120000"/>
                        </a:lnSpc>
                        <a:spcAft>
                          <a:spcPts val="600"/>
                        </a:spcAft>
                      </a:pPr>
                      <a:r>
                        <a:rPr lang="en-AU" sz="1600" dirty="0">
                          <a:solidFill>
                            <a:schemeClr val="bg1"/>
                          </a:solidFill>
                        </a:rPr>
                        <a:t>We are learning about human impacts on the environment</a:t>
                      </a:r>
                      <a:endParaRPr lang="en-AU" sz="1600" dirty="0">
                        <a:solidFill>
                          <a:schemeClr val="bg1"/>
                        </a:solidFill>
                        <a:effectLst/>
                      </a:endParaRP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652995876"/>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33</a:t>
            </a:fld>
            <a:endParaRPr lang="en-AU"/>
          </a:p>
        </p:txBody>
      </p:sp>
    </p:spTree>
    <p:extLst>
      <p:ext uri="{BB962C8B-B14F-4D97-AF65-F5344CB8AC3E}">
        <p14:creationId xmlns:p14="http://schemas.microsoft.com/office/powerpoint/2010/main" val="3647191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 – learning</a:t>
            </a:r>
          </a:p>
        </p:txBody>
      </p:sp>
      <p:sp>
        <p:nvSpPr>
          <p:cNvPr id="8" name="Rectangle 7">
            <a:extLst>
              <a:ext uri="{FF2B5EF4-FFF2-40B4-BE49-F238E27FC236}">
                <a16:creationId xmlns:a16="http://schemas.microsoft.com/office/drawing/2014/main" id="{F55CA2C3-8E53-AA5D-A013-0A740F7904E6}"/>
              </a:ext>
              <a:ext uri="{C183D7F6-B498-43B3-948B-1728B52AA6E4}">
                <adec:decorative xmlns:adec="http://schemas.microsoft.com/office/drawing/2017/decorative" val="1"/>
              </a:ext>
            </a:extLst>
          </p:cNvPr>
          <p:cNvSpPr/>
          <p:nvPr/>
        </p:nvSpPr>
        <p:spPr>
          <a:xfrm>
            <a:off x="641374" y="1588792"/>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6" name="Rounded Rectangle 5">
            <a:extLst>
              <a:ext uri="{FF2B5EF4-FFF2-40B4-BE49-F238E27FC236}">
                <a16:creationId xmlns:a16="http://schemas.microsoft.com/office/drawing/2014/main" id="{80F55BC8-C65E-9C61-2415-1A583997A3C6}"/>
              </a:ext>
            </a:extLst>
          </p:cNvPr>
          <p:cNvSpPr/>
          <p:nvPr/>
        </p:nvSpPr>
        <p:spPr>
          <a:xfrm>
            <a:off x="352743" y="1491184"/>
            <a:ext cx="11484000" cy="720000"/>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bIns="0" anchor="ctr" anchorCtr="0"/>
          <a:lstStyle/>
          <a:p>
            <a:r>
              <a:rPr lang="en-AU" sz="1800" kern="1200">
                <a:solidFill>
                  <a:schemeClr val="accent1"/>
                </a:solidFill>
                <a:latin typeface="+mj-lt"/>
              </a:rPr>
              <a:t>Focus on what students should learn, rather than the tasks they will complete</a:t>
            </a:r>
          </a:p>
        </p:txBody>
      </p:sp>
      <p:graphicFrame>
        <p:nvGraphicFramePr>
          <p:cNvPr id="3" name="Content Placeholder 2">
            <a:extLst>
              <a:ext uri="{FF2B5EF4-FFF2-40B4-BE49-F238E27FC236}">
                <a16:creationId xmlns:a16="http://schemas.microsoft.com/office/drawing/2014/main" id="{CA655B6A-7CC0-9AA6-CC7D-61CDFFB81B4C}"/>
              </a:ext>
            </a:extLst>
          </p:cNvPr>
          <p:cNvGraphicFramePr>
            <a:graphicFrameLocks noGrp="1"/>
          </p:cNvGraphicFramePr>
          <p:nvPr>
            <p:ph idx="1"/>
            <p:extLst>
              <p:ext uri="{D42A27DB-BD31-4B8C-83A1-F6EECF244321}">
                <p14:modId xmlns:p14="http://schemas.microsoft.com/office/powerpoint/2010/main" val="3795893268"/>
              </p:ext>
            </p:extLst>
          </p:nvPr>
        </p:nvGraphicFramePr>
        <p:xfrm>
          <a:off x="360363" y="2559218"/>
          <a:ext cx="11483974" cy="1592674"/>
        </p:xfrm>
        <a:graphic>
          <a:graphicData uri="http://schemas.openxmlformats.org/drawingml/2006/table">
            <a:tbl>
              <a:tblPr firstRow="1" bandRow="1">
                <a:tableStyleId>{5DA37D80-6434-44D0-A028-1B22A696006F}</a:tableStyleId>
              </a:tblPr>
              <a:tblGrid>
                <a:gridCol w="5741987">
                  <a:extLst>
                    <a:ext uri="{9D8B030D-6E8A-4147-A177-3AD203B41FA5}">
                      <a16:colId xmlns:a16="http://schemas.microsoft.com/office/drawing/2014/main" val="4105744521"/>
                    </a:ext>
                  </a:extLst>
                </a:gridCol>
                <a:gridCol w="5741987">
                  <a:extLst>
                    <a:ext uri="{9D8B030D-6E8A-4147-A177-3AD203B41FA5}">
                      <a16:colId xmlns:a16="http://schemas.microsoft.com/office/drawing/2014/main" val="2348354115"/>
                    </a:ext>
                  </a:extLst>
                </a:gridCol>
              </a:tblGrid>
              <a:tr h="469732">
                <a:tc>
                  <a:txBody>
                    <a:bodyPr/>
                    <a:lstStyle/>
                    <a:p>
                      <a:pPr>
                        <a:lnSpc>
                          <a:spcPct val="120000"/>
                        </a:lnSpc>
                        <a:spcAft>
                          <a:spcPts val="600"/>
                        </a:spcAft>
                      </a:pPr>
                      <a:r>
                        <a:rPr lang="en-AU" sz="1600">
                          <a:solidFill>
                            <a:sysClr val="windowText" lastClr="000000"/>
                          </a:solidFill>
                          <a:latin typeface="+mj-lt"/>
                        </a:rPr>
                        <a:t>Tasks to complete</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80000"/>
                      </a:srgbClr>
                    </a:solidFill>
                  </a:tcPr>
                </a:tc>
                <a:tc>
                  <a:txBody>
                    <a:bodyPr/>
                    <a:lstStyle/>
                    <a:p>
                      <a:pPr>
                        <a:lnSpc>
                          <a:spcPct val="120000"/>
                        </a:lnSpc>
                        <a:spcAft>
                          <a:spcPts val="600"/>
                        </a:spcAft>
                      </a:pPr>
                      <a:r>
                        <a:rPr lang="en-AU" sz="1600">
                          <a:solidFill>
                            <a:schemeClr val="bg1"/>
                          </a:solidFill>
                          <a:latin typeface="+mj-lt"/>
                        </a:rPr>
                        <a:t>What they will learn</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4144398305"/>
                  </a:ext>
                </a:extLst>
              </a:tr>
              <a:tr h="370840">
                <a:tc>
                  <a:txBody>
                    <a:bodyPr/>
                    <a:lstStyle/>
                    <a:p>
                      <a:pPr>
                        <a:lnSpc>
                          <a:spcPct val="120000"/>
                        </a:lnSpc>
                        <a:spcAft>
                          <a:spcPts val="600"/>
                        </a:spcAft>
                      </a:pPr>
                      <a:r>
                        <a:rPr lang="en-AU" sz="1600" b="0" i="0" kern="1200">
                          <a:solidFill>
                            <a:sysClr val="windowText" lastClr="000000"/>
                          </a:solidFill>
                          <a:effectLst/>
                          <a:latin typeface="+mn-lt"/>
                          <a:ea typeface="+mn-ea"/>
                          <a:cs typeface="+mn-cs"/>
                        </a:rPr>
                        <a:t>We are making a pencil box to a high standard</a:t>
                      </a:r>
                      <a:endParaRPr lang="en-AU" sz="1600">
                        <a:solidFill>
                          <a:sysClr val="windowText" lastClr="000000"/>
                        </a:solidFill>
                      </a:endParaRP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631B">
                        <a:alpha val="80000"/>
                      </a:srgbClr>
                    </a:solidFill>
                  </a:tcPr>
                </a:tc>
                <a:tc>
                  <a:txBody>
                    <a:bodyPr/>
                    <a:lstStyle/>
                    <a:p>
                      <a:pPr>
                        <a:lnSpc>
                          <a:spcPct val="120000"/>
                        </a:lnSpc>
                        <a:spcAft>
                          <a:spcPts val="600"/>
                        </a:spcAft>
                      </a:pPr>
                      <a:r>
                        <a:rPr lang="en-AU" sz="1600" dirty="0">
                          <a:solidFill>
                            <a:schemeClr val="bg1"/>
                          </a:solidFill>
                        </a:rPr>
                        <a:t>We are learning to safely and accurately use woodworking tools and techniques to create a functional and well-crafted product.</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455866384"/>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34</a:t>
            </a:fld>
            <a:endParaRPr lang="en-AU"/>
          </a:p>
        </p:txBody>
      </p:sp>
    </p:spTree>
    <p:extLst>
      <p:ext uri="{BB962C8B-B14F-4D97-AF65-F5344CB8AC3E}">
        <p14:creationId xmlns:p14="http://schemas.microsoft.com/office/powerpoint/2010/main" val="146720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learning intentions – verbs</a:t>
            </a:r>
          </a:p>
        </p:txBody>
      </p:sp>
      <p:sp>
        <p:nvSpPr>
          <p:cNvPr id="11" name="Rectangle 10">
            <a:extLst>
              <a:ext uri="{FF2B5EF4-FFF2-40B4-BE49-F238E27FC236}">
                <a16:creationId xmlns:a16="http://schemas.microsoft.com/office/drawing/2014/main" id="{C29BA265-D9ED-8A62-EC94-437680DE1B2D}"/>
              </a:ext>
              <a:ext uri="{C183D7F6-B498-43B3-948B-1728B52AA6E4}">
                <adec:decorative xmlns:adec="http://schemas.microsoft.com/office/drawing/2017/decorative" val="1"/>
              </a:ext>
            </a:extLst>
          </p:cNvPr>
          <p:cNvSpPr/>
          <p:nvPr/>
        </p:nvSpPr>
        <p:spPr>
          <a:xfrm>
            <a:off x="610554" y="1588792"/>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2" name="Rounded Rectangle 11">
            <a:extLst>
              <a:ext uri="{FF2B5EF4-FFF2-40B4-BE49-F238E27FC236}">
                <a16:creationId xmlns:a16="http://schemas.microsoft.com/office/drawing/2014/main" id="{64969A26-E422-3C42-1EF9-962BCFBB668B}"/>
              </a:ext>
            </a:extLst>
          </p:cNvPr>
          <p:cNvSpPr/>
          <p:nvPr/>
        </p:nvSpPr>
        <p:spPr>
          <a:xfrm>
            <a:off x="352743" y="1491184"/>
            <a:ext cx="11484000" cy="720000"/>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bIns="0" anchor="ctr" anchorCtr="0"/>
          <a:lstStyle/>
          <a:p>
            <a:r>
              <a:rPr lang="en-AU" sz="1800" kern="1200">
                <a:solidFill>
                  <a:schemeClr val="accent1"/>
                </a:solidFill>
                <a:latin typeface="+mj-lt"/>
                <a:ea typeface="+mn-ea"/>
                <a:cs typeface="+mn-cs"/>
              </a:rPr>
              <a:t>Use verbs (e.g., understand, explain, create, analyse)</a:t>
            </a:r>
            <a:endParaRPr lang="en-US" sz="1800" kern="1200">
              <a:solidFill>
                <a:schemeClr val="accent1"/>
              </a:solidFill>
              <a:latin typeface="+mj-lt"/>
            </a:endParaRPr>
          </a:p>
        </p:txBody>
      </p:sp>
      <p:graphicFrame>
        <p:nvGraphicFramePr>
          <p:cNvPr id="6" name="Content Placeholder 2">
            <a:extLst>
              <a:ext uri="{FF2B5EF4-FFF2-40B4-BE49-F238E27FC236}">
                <a16:creationId xmlns:a16="http://schemas.microsoft.com/office/drawing/2014/main" id="{C58A9402-766F-7FCB-5C07-D5DF53E58CDC}"/>
              </a:ext>
            </a:extLst>
          </p:cNvPr>
          <p:cNvGraphicFramePr>
            <a:graphicFrameLocks/>
          </p:cNvGraphicFramePr>
          <p:nvPr>
            <p:extLst>
              <p:ext uri="{D42A27DB-BD31-4B8C-83A1-F6EECF244321}">
                <p14:modId xmlns:p14="http://schemas.microsoft.com/office/powerpoint/2010/main" val="3898629517"/>
              </p:ext>
            </p:extLst>
          </p:nvPr>
        </p:nvGraphicFramePr>
        <p:xfrm>
          <a:off x="360363" y="2565400"/>
          <a:ext cx="11483974" cy="1300066"/>
        </p:xfrm>
        <a:graphic>
          <a:graphicData uri="http://schemas.openxmlformats.org/drawingml/2006/table">
            <a:tbl>
              <a:tblPr firstRow="1" bandRow="1">
                <a:tableStyleId>{5DA37D80-6434-44D0-A028-1B22A696006F}</a:tableStyleId>
              </a:tblPr>
              <a:tblGrid>
                <a:gridCol w="5741987">
                  <a:extLst>
                    <a:ext uri="{9D8B030D-6E8A-4147-A177-3AD203B41FA5}">
                      <a16:colId xmlns:a16="http://schemas.microsoft.com/office/drawing/2014/main" val="4105744521"/>
                    </a:ext>
                  </a:extLst>
                </a:gridCol>
                <a:gridCol w="5741987">
                  <a:extLst>
                    <a:ext uri="{9D8B030D-6E8A-4147-A177-3AD203B41FA5}">
                      <a16:colId xmlns:a16="http://schemas.microsoft.com/office/drawing/2014/main" val="2348354115"/>
                    </a:ext>
                  </a:extLst>
                </a:gridCol>
              </a:tblGrid>
              <a:tr h="469732">
                <a:tc>
                  <a:txBody>
                    <a:bodyPr/>
                    <a:lstStyle/>
                    <a:p>
                      <a:pPr>
                        <a:lnSpc>
                          <a:spcPct val="120000"/>
                        </a:lnSpc>
                        <a:spcAft>
                          <a:spcPts val="600"/>
                        </a:spcAft>
                      </a:pPr>
                      <a:r>
                        <a:rPr lang="en-AU" sz="1600">
                          <a:solidFill>
                            <a:sysClr val="windowText" lastClr="000000"/>
                          </a:solidFill>
                          <a:latin typeface="+mj-lt"/>
                        </a:rPr>
                        <a:t>Without verbs</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80000"/>
                      </a:srgbClr>
                    </a:solidFill>
                  </a:tcPr>
                </a:tc>
                <a:tc>
                  <a:txBody>
                    <a:bodyPr/>
                    <a:lstStyle/>
                    <a:p>
                      <a:pPr>
                        <a:lnSpc>
                          <a:spcPct val="120000"/>
                        </a:lnSpc>
                        <a:spcAft>
                          <a:spcPts val="600"/>
                        </a:spcAft>
                      </a:pPr>
                      <a:r>
                        <a:rPr lang="en-AU" sz="1600">
                          <a:solidFill>
                            <a:schemeClr val="bg1"/>
                          </a:solidFill>
                          <a:latin typeface="+mj-lt"/>
                        </a:rPr>
                        <a:t>With verbs</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4144398305"/>
                  </a:ext>
                </a:extLst>
              </a:tr>
              <a:tr h="370840">
                <a:tc>
                  <a:txBody>
                    <a:bodyPr/>
                    <a:lstStyle/>
                    <a:p>
                      <a:pPr>
                        <a:lnSpc>
                          <a:spcPct val="120000"/>
                        </a:lnSpc>
                        <a:spcAft>
                          <a:spcPts val="600"/>
                        </a:spcAft>
                      </a:pPr>
                      <a:r>
                        <a:rPr lang="en-AU" sz="1600">
                          <a:solidFill>
                            <a:sysClr val="windowText" lastClr="000000"/>
                          </a:solidFill>
                        </a:rPr>
                        <a:t>We are learning about the properties and behaviour of different states of matter.</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3631B">
                        <a:alpha val="80000"/>
                      </a:srgbClr>
                    </a:solidFill>
                  </a:tcPr>
                </a:tc>
                <a:tc>
                  <a:txBody>
                    <a:bodyPr/>
                    <a:lstStyle/>
                    <a:p>
                      <a:pPr>
                        <a:lnSpc>
                          <a:spcPct val="120000"/>
                        </a:lnSpc>
                        <a:spcAft>
                          <a:spcPts val="600"/>
                        </a:spcAft>
                      </a:pPr>
                      <a:r>
                        <a:rPr lang="en-AU" sz="1600" dirty="0">
                          <a:solidFill>
                            <a:schemeClr val="bg1"/>
                          </a:solidFill>
                        </a:rPr>
                        <a:t>We are learning to identify the properties and explain the behaviour of different states of matter.</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extLst>
                  <a:ext uri="{0D108BD9-81ED-4DB2-BD59-A6C34878D82A}">
                    <a16:rowId xmlns:a16="http://schemas.microsoft.com/office/drawing/2014/main" val="3455866384"/>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35</a:t>
            </a:fld>
            <a:endParaRPr lang="en-AU"/>
          </a:p>
        </p:txBody>
      </p:sp>
    </p:spTree>
    <p:extLst>
      <p:ext uri="{BB962C8B-B14F-4D97-AF65-F5344CB8AC3E}">
        <p14:creationId xmlns:p14="http://schemas.microsoft.com/office/powerpoint/2010/main" val="258622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a:t>
            </a: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a:xfrm>
            <a:off x="360000" y="1862942"/>
            <a:ext cx="11584800" cy="3777570"/>
          </a:xfrm>
        </p:spPr>
        <p:txBody>
          <a:bodyPr vert="horz" lIns="0" tIns="0" rIns="0" bIns="0" rtlCol="0" anchor="t">
            <a:noAutofit/>
          </a:bodyPr>
          <a:lstStyle/>
          <a:p>
            <a:r>
              <a:rPr lang="en-AU" sz="2800"/>
              <a:t>Turn to the person next to you and explain planning syllabus-aligned learning intentions. </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36</a:t>
            </a:fld>
            <a:endParaRPr lang="en-AU"/>
          </a:p>
        </p:txBody>
      </p:sp>
    </p:spTree>
    <p:extLst>
      <p:ext uri="{BB962C8B-B14F-4D97-AF65-F5344CB8AC3E}">
        <p14:creationId xmlns:p14="http://schemas.microsoft.com/office/powerpoint/2010/main" val="70636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success criteria</a:t>
            </a:r>
            <a:r>
              <a:rPr lang="en-AU">
                <a:solidFill>
                  <a:schemeClr val="bg1"/>
                </a:solidFill>
              </a:rPr>
              <a:t> (1)</a:t>
            </a:r>
          </a:p>
        </p:txBody>
      </p:sp>
      <p:grpSp>
        <p:nvGrpSpPr>
          <p:cNvPr id="3" name="Group 2" descr="Identify knowledge, understanding and skills&#10;">
            <a:extLst>
              <a:ext uri="{FF2B5EF4-FFF2-40B4-BE49-F238E27FC236}">
                <a16:creationId xmlns:a16="http://schemas.microsoft.com/office/drawing/2014/main" id="{FFB98E9D-3AB7-6D43-55DD-7208E674F921}"/>
              </a:ext>
            </a:extLst>
          </p:cNvPr>
          <p:cNvGrpSpPr/>
          <p:nvPr/>
        </p:nvGrpSpPr>
        <p:grpSpPr>
          <a:xfrm>
            <a:off x="352743" y="1566121"/>
            <a:ext cx="11484000" cy="754818"/>
            <a:chOff x="352743" y="1566121"/>
            <a:chExt cx="11484000" cy="754818"/>
          </a:xfrm>
        </p:grpSpPr>
        <p:sp>
          <p:nvSpPr>
            <p:cNvPr id="6" name="Rounded Rectangle 5">
              <a:extLst>
                <a:ext uri="{FF2B5EF4-FFF2-40B4-BE49-F238E27FC236}">
                  <a16:creationId xmlns:a16="http://schemas.microsoft.com/office/drawing/2014/main" id="{BFE77165-7DB8-F67B-34A2-D5C6F61D3B29}"/>
                </a:ext>
              </a:extLst>
            </p:cNvPr>
            <p:cNvSpPr/>
            <p:nvPr/>
          </p:nvSpPr>
          <p:spPr>
            <a:xfrm>
              <a:off x="352743" y="1566121"/>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Eyes with solid fill">
              <a:extLst>
                <a:ext uri="{FF2B5EF4-FFF2-40B4-BE49-F238E27FC236}">
                  <a16:creationId xmlns:a16="http://schemas.microsoft.com/office/drawing/2014/main" id="{E7441859-8DAE-D926-11D1-057ADCAB3D00}"/>
                </a:ext>
              </a:extLst>
            </p:cNvPr>
            <p:cNvSpPr/>
            <p:nvPr/>
          </p:nvSpPr>
          <p:spPr>
            <a:xfrm>
              <a:off x="581075" y="1735955"/>
              <a:ext cx="415150" cy="41515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0" name="Freeform 9" descr="A learning intention is a clear statement, aligned to syllabus outcomes, that outlines what students are expected to learn and achieve by the end of a lesson, unit, or period of learning. &#10;">
              <a:extLst>
                <a:ext uri="{FF2B5EF4-FFF2-40B4-BE49-F238E27FC236}">
                  <a16:creationId xmlns:a16="http://schemas.microsoft.com/office/drawing/2014/main" id="{C64822D0-3A0E-9166-48E9-FD7CD704EA72}"/>
                </a:ext>
              </a:extLst>
            </p:cNvPr>
            <p:cNvSpPr/>
            <p:nvPr/>
          </p:nvSpPr>
          <p:spPr>
            <a:xfrm>
              <a:off x="1224558" y="1566121"/>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rPr>
                <a:t>Identify knowledge, understanding and skills</a:t>
              </a:r>
              <a:endParaRPr lang="en-US" sz="1800" kern="1200">
                <a:solidFill>
                  <a:schemeClr val="accent1"/>
                </a:solidFill>
                <a:latin typeface="+mj-lt"/>
              </a:endParaRPr>
            </a:p>
          </p:txBody>
        </p:sp>
      </p:grpSp>
      <p:grpSp>
        <p:nvGrpSpPr>
          <p:cNvPr id="28" name="Group 27" descr="Describe what success looks like&#10;">
            <a:extLst>
              <a:ext uri="{FF2B5EF4-FFF2-40B4-BE49-F238E27FC236}">
                <a16:creationId xmlns:a16="http://schemas.microsoft.com/office/drawing/2014/main" id="{E0E8DC0C-E34C-25D7-8140-6CF626CC48A6}"/>
              </a:ext>
            </a:extLst>
          </p:cNvPr>
          <p:cNvGrpSpPr/>
          <p:nvPr/>
        </p:nvGrpSpPr>
        <p:grpSpPr>
          <a:xfrm>
            <a:off x="352743" y="2509645"/>
            <a:ext cx="11484000" cy="754818"/>
            <a:chOff x="352743" y="2509645"/>
            <a:chExt cx="11484000" cy="754818"/>
          </a:xfrm>
        </p:grpSpPr>
        <p:pic>
          <p:nvPicPr>
            <p:cNvPr id="27" name="Graphic 26">
              <a:extLst>
                <a:ext uri="{FF2B5EF4-FFF2-40B4-BE49-F238E27FC236}">
                  <a16:creationId xmlns:a16="http://schemas.microsoft.com/office/drawing/2014/main" id="{6617F3E1-9799-A332-6578-94802F8D0A0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9428" y="2654851"/>
              <a:ext cx="518444" cy="518444"/>
            </a:xfrm>
            <a:prstGeom prst="rect">
              <a:avLst/>
            </a:prstGeom>
          </p:spPr>
        </p:pic>
        <p:sp>
          <p:nvSpPr>
            <p:cNvPr id="11" name="Rounded Rectangle 10">
              <a:extLst>
                <a:ext uri="{FF2B5EF4-FFF2-40B4-BE49-F238E27FC236}">
                  <a16:creationId xmlns:a16="http://schemas.microsoft.com/office/drawing/2014/main" id="{2B68F1E8-5252-B1DC-188D-CB7F35BB039B}"/>
                </a:ext>
              </a:extLst>
            </p:cNvPr>
            <p:cNvSpPr/>
            <p:nvPr/>
          </p:nvSpPr>
          <p:spPr>
            <a:xfrm>
              <a:off x="352743" y="2509645"/>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Freeform 12" descr="A learning intention is a clear statement, aligned to syllabus outcomes, that outlines what students are expected to learn and achieve by the end of a lesson, unit, or period of learning. &#10;">
              <a:extLst>
                <a:ext uri="{FF2B5EF4-FFF2-40B4-BE49-F238E27FC236}">
                  <a16:creationId xmlns:a16="http://schemas.microsoft.com/office/drawing/2014/main" id="{7DB08073-44CF-7A60-3F62-E553DDDCA4CC}"/>
                </a:ext>
              </a:extLst>
            </p:cNvPr>
            <p:cNvSpPr/>
            <p:nvPr/>
          </p:nvSpPr>
          <p:spPr>
            <a:xfrm>
              <a:off x="1224558" y="2509645"/>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rPr>
                <a:t>Describe what success looks like</a:t>
              </a:r>
              <a:endParaRPr lang="en-US" sz="1800" kern="1200">
                <a:solidFill>
                  <a:schemeClr val="accent1"/>
                </a:solidFill>
                <a:latin typeface="+mj-lt"/>
              </a:endParaRPr>
            </a:p>
          </p:txBody>
        </p:sp>
      </p:grpSp>
      <p:grpSp>
        <p:nvGrpSpPr>
          <p:cNvPr id="8" name="Group 7" descr="Breakdown the process students should follow">
            <a:extLst>
              <a:ext uri="{FF2B5EF4-FFF2-40B4-BE49-F238E27FC236}">
                <a16:creationId xmlns:a16="http://schemas.microsoft.com/office/drawing/2014/main" id="{AB6ACA3C-4C7B-170F-CDC6-DF9A739672B9}"/>
              </a:ext>
            </a:extLst>
          </p:cNvPr>
          <p:cNvGrpSpPr/>
          <p:nvPr/>
        </p:nvGrpSpPr>
        <p:grpSpPr>
          <a:xfrm>
            <a:off x="352743" y="3453168"/>
            <a:ext cx="11484000" cy="754818"/>
            <a:chOff x="352743" y="3453168"/>
            <a:chExt cx="11484000" cy="754818"/>
          </a:xfrm>
        </p:grpSpPr>
        <p:sp>
          <p:nvSpPr>
            <p:cNvPr id="14" name="Rounded Rectangle 13">
              <a:extLst>
                <a:ext uri="{FF2B5EF4-FFF2-40B4-BE49-F238E27FC236}">
                  <a16:creationId xmlns:a16="http://schemas.microsoft.com/office/drawing/2014/main" id="{3AC0DC5C-1DF3-4259-2AC2-5216A79CD309}"/>
                </a:ext>
              </a:extLst>
            </p:cNvPr>
            <p:cNvSpPr/>
            <p:nvPr/>
          </p:nvSpPr>
          <p:spPr>
            <a:xfrm>
              <a:off x="352743" y="3453168"/>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Rectangle 14" descr="List with solid fill">
              <a:extLst>
                <a:ext uri="{FF2B5EF4-FFF2-40B4-BE49-F238E27FC236}">
                  <a16:creationId xmlns:a16="http://schemas.microsoft.com/office/drawing/2014/main" id="{16A9885E-AEAB-9FEA-6E5F-8A05F7DF242F}"/>
                </a:ext>
              </a:extLst>
            </p:cNvPr>
            <p:cNvSpPr/>
            <p:nvPr/>
          </p:nvSpPr>
          <p:spPr>
            <a:xfrm>
              <a:off x="581075" y="3623002"/>
              <a:ext cx="415150" cy="415150"/>
            </a:xfrm>
            <a:prstGeom prst="rect">
              <a:avLst/>
            </a:prstGeom>
            <a:blipFill>
              <a:blip r:embed="rId7">
                <a:extLst>
                  <a:ext uri="{96DAC541-7B7A-43D3-8B79-37D633B846F1}">
                    <asvg:svgBlip xmlns:asvg="http://schemas.microsoft.com/office/drawing/2016/SVG/main" r:embed="rId8"/>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6" name="Freeform 15" descr="Learning intentions provide students with clear goals and help them understand what they are learning and why it is important.&#10;">
              <a:extLst>
                <a:ext uri="{FF2B5EF4-FFF2-40B4-BE49-F238E27FC236}">
                  <a16:creationId xmlns:a16="http://schemas.microsoft.com/office/drawing/2014/main" id="{60715F3B-3216-13DE-2AE0-D6280615C2FE}"/>
                </a:ext>
              </a:extLst>
            </p:cNvPr>
            <p:cNvSpPr/>
            <p:nvPr/>
          </p:nvSpPr>
          <p:spPr>
            <a:xfrm>
              <a:off x="1224558" y="3453168"/>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ea typeface="+mn-ea"/>
                  <a:cs typeface="+mn-cs"/>
                </a:rPr>
                <a:t>Breakdown the process students should follow</a:t>
              </a:r>
              <a:endParaRPr lang="en-US" sz="1800" kern="1200">
                <a:solidFill>
                  <a:schemeClr val="accent1"/>
                </a:solidFill>
                <a:latin typeface="+mj-lt"/>
              </a:endParaRPr>
            </a:p>
          </p:txBody>
        </p:sp>
      </p:grpSp>
      <p:grpSp>
        <p:nvGrpSpPr>
          <p:cNvPr id="9" name="Group 8" descr="Decontextualise&#10;">
            <a:extLst>
              <a:ext uri="{FF2B5EF4-FFF2-40B4-BE49-F238E27FC236}">
                <a16:creationId xmlns:a16="http://schemas.microsoft.com/office/drawing/2014/main" id="{D6ACDB01-51AC-4A2C-CF4E-F1A1F4416B46}"/>
              </a:ext>
            </a:extLst>
          </p:cNvPr>
          <p:cNvGrpSpPr/>
          <p:nvPr/>
        </p:nvGrpSpPr>
        <p:grpSpPr>
          <a:xfrm>
            <a:off x="352743" y="4396692"/>
            <a:ext cx="11484000" cy="754818"/>
            <a:chOff x="352743" y="4396692"/>
            <a:chExt cx="11484000" cy="754818"/>
          </a:xfrm>
        </p:grpSpPr>
        <p:sp>
          <p:nvSpPr>
            <p:cNvPr id="17" name="Rounded Rectangle 16">
              <a:extLst>
                <a:ext uri="{FF2B5EF4-FFF2-40B4-BE49-F238E27FC236}">
                  <a16:creationId xmlns:a16="http://schemas.microsoft.com/office/drawing/2014/main" id="{4AA42315-0251-D88D-F367-2E3452206476}"/>
                </a:ext>
              </a:extLst>
            </p:cNvPr>
            <p:cNvSpPr/>
            <p:nvPr/>
          </p:nvSpPr>
          <p:spPr>
            <a:xfrm>
              <a:off x="352743" y="4396692"/>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8" name="Rectangle 17" descr="Globe with solid fill">
              <a:extLst>
                <a:ext uri="{FF2B5EF4-FFF2-40B4-BE49-F238E27FC236}">
                  <a16:creationId xmlns:a16="http://schemas.microsoft.com/office/drawing/2014/main" id="{234E807D-4E7D-C3FB-01AD-176EA3F76961}"/>
                </a:ext>
              </a:extLst>
            </p:cNvPr>
            <p:cNvSpPr/>
            <p:nvPr/>
          </p:nvSpPr>
          <p:spPr>
            <a:xfrm>
              <a:off x="581075" y="4566526"/>
              <a:ext cx="415150" cy="415150"/>
            </a:xfrm>
            <a:prstGeom prst="rect">
              <a:avLst/>
            </a:prstGeom>
            <a:blipFill>
              <a:blip r:embed="rId9">
                <a:extLst>
                  <a:ext uri="{96DAC541-7B7A-43D3-8B79-37D633B846F1}">
                    <asvg:svgBlip xmlns:asvg="http://schemas.microsoft.com/office/drawing/2016/SVG/main" r:embed="rId10"/>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19" name="Freeform 18" descr="Learning intentions provide students with clear goals and help them understand what they are learning and why it is important.&#10;">
              <a:extLst>
                <a:ext uri="{FF2B5EF4-FFF2-40B4-BE49-F238E27FC236}">
                  <a16:creationId xmlns:a16="http://schemas.microsoft.com/office/drawing/2014/main" id="{FFE84207-020C-5D04-F200-2AA9618DC25C}"/>
                </a:ext>
              </a:extLst>
            </p:cNvPr>
            <p:cNvSpPr/>
            <p:nvPr/>
          </p:nvSpPr>
          <p:spPr>
            <a:xfrm>
              <a:off x="1224558" y="4396692"/>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US" sz="1800" kern="1200" err="1">
                  <a:solidFill>
                    <a:schemeClr val="accent1"/>
                  </a:solidFill>
                  <a:latin typeface="+mj-lt"/>
                </a:rPr>
                <a:t>Decontextualise</a:t>
              </a:r>
              <a:endParaRPr lang="en-US" sz="1800" kern="1200">
                <a:solidFill>
                  <a:schemeClr val="accent1"/>
                </a:solidFill>
                <a:latin typeface="+mj-lt"/>
              </a:endParaRPr>
            </a:p>
          </p:txBody>
        </p:sp>
      </p:grpSp>
      <p:grpSp>
        <p:nvGrpSpPr>
          <p:cNvPr id="29" name="Group 28" descr="Scaffolding">
            <a:extLst>
              <a:ext uri="{FF2B5EF4-FFF2-40B4-BE49-F238E27FC236}">
                <a16:creationId xmlns:a16="http://schemas.microsoft.com/office/drawing/2014/main" id="{AE40B4D7-A711-F114-5003-D7F30B54E2B1}"/>
              </a:ext>
            </a:extLst>
          </p:cNvPr>
          <p:cNvGrpSpPr/>
          <p:nvPr/>
        </p:nvGrpSpPr>
        <p:grpSpPr>
          <a:xfrm>
            <a:off x="188237" y="5337599"/>
            <a:ext cx="11648506" cy="796883"/>
            <a:chOff x="188237" y="5337599"/>
            <a:chExt cx="11648506" cy="796883"/>
          </a:xfrm>
        </p:grpSpPr>
        <p:sp>
          <p:nvSpPr>
            <p:cNvPr id="20" name="Rounded Rectangle 19">
              <a:extLst>
                <a:ext uri="{FF2B5EF4-FFF2-40B4-BE49-F238E27FC236}">
                  <a16:creationId xmlns:a16="http://schemas.microsoft.com/office/drawing/2014/main" id="{13324A80-B5C8-95A6-C6F5-882081DF420E}"/>
                </a:ext>
              </a:extLst>
            </p:cNvPr>
            <p:cNvSpPr/>
            <p:nvPr/>
          </p:nvSpPr>
          <p:spPr>
            <a:xfrm>
              <a:off x="352743" y="5340215"/>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Freeform 21" descr="Learning intentions provide students with clear goals and help them understand what they are learning and why it is important.&#10;">
              <a:extLst>
                <a:ext uri="{FF2B5EF4-FFF2-40B4-BE49-F238E27FC236}">
                  <a16:creationId xmlns:a16="http://schemas.microsoft.com/office/drawing/2014/main" id="{FCF2CFBD-8D02-AFFC-B3FC-0ABB3CACF4C3}"/>
                </a:ext>
              </a:extLst>
            </p:cNvPr>
            <p:cNvSpPr/>
            <p:nvPr/>
          </p:nvSpPr>
          <p:spPr>
            <a:xfrm>
              <a:off x="1224558" y="5340215"/>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US" sz="1800" kern="1200">
                  <a:solidFill>
                    <a:schemeClr val="accent1"/>
                  </a:solidFill>
                  <a:latin typeface="+mj-lt"/>
                </a:rPr>
                <a:t>Scaffolding</a:t>
              </a:r>
            </a:p>
          </p:txBody>
        </p:sp>
        <p:pic>
          <p:nvPicPr>
            <p:cNvPr id="25" name="Graphic 24">
              <a:extLst>
                <a:ext uri="{FF2B5EF4-FFF2-40B4-BE49-F238E27FC236}">
                  <a16:creationId xmlns:a16="http://schemas.microsoft.com/office/drawing/2014/main" id="{909567F6-4FDA-367F-FF56-6B6C6B526E2E}"/>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88237" y="5337599"/>
              <a:ext cx="1127759" cy="796883"/>
            </a:xfrm>
            <a:prstGeom prst="rect">
              <a:avLst/>
            </a:prstGeom>
          </p:spPr>
        </p:pic>
      </p:grpSp>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37</a:t>
            </a:fld>
            <a:endParaRPr lang="en-AU"/>
          </a:p>
        </p:txBody>
      </p:sp>
    </p:spTree>
    <p:extLst>
      <p:ext uri="{BB962C8B-B14F-4D97-AF65-F5344CB8AC3E}">
        <p14:creationId xmlns:p14="http://schemas.microsoft.com/office/powerpoint/2010/main" val="269028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1726-2843-71CA-D961-E20E843C4A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DCCB8-505C-89CF-C996-EE8C660DC3CA}"/>
              </a:ext>
            </a:extLst>
          </p:cNvPr>
          <p:cNvSpPr>
            <a:spLocks noGrp="1"/>
          </p:cNvSpPr>
          <p:nvPr>
            <p:ph type="title"/>
          </p:nvPr>
        </p:nvSpPr>
        <p:spPr/>
        <p:txBody>
          <a:bodyPr/>
          <a:lstStyle/>
          <a:p>
            <a:r>
              <a:rPr lang="en-AU"/>
              <a:t>Planning success criteria </a:t>
            </a:r>
            <a:r>
              <a:rPr lang="en-AU">
                <a:solidFill>
                  <a:schemeClr val="bg1"/>
                </a:solidFill>
              </a:rPr>
              <a:t>(2)</a:t>
            </a:r>
          </a:p>
        </p:txBody>
      </p:sp>
      <p:grpSp>
        <p:nvGrpSpPr>
          <p:cNvPr id="5" name="Group 4" descr="Identify knowledge, understanding and skills&#10;">
            <a:extLst>
              <a:ext uri="{FF2B5EF4-FFF2-40B4-BE49-F238E27FC236}">
                <a16:creationId xmlns:a16="http://schemas.microsoft.com/office/drawing/2014/main" id="{17BA5C0E-0138-570D-5AEE-5CF8B75DC5CC}"/>
              </a:ext>
            </a:extLst>
          </p:cNvPr>
          <p:cNvGrpSpPr/>
          <p:nvPr/>
        </p:nvGrpSpPr>
        <p:grpSpPr>
          <a:xfrm>
            <a:off x="352743" y="1483735"/>
            <a:ext cx="11484000" cy="754818"/>
            <a:chOff x="352743" y="1483735"/>
            <a:chExt cx="11484000" cy="754818"/>
          </a:xfrm>
        </p:grpSpPr>
        <p:sp>
          <p:nvSpPr>
            <p:cNvPr id="6" name="Rounded Rectangle 5">
              <a:extLst>
                <a:ext uri="{FF2B5EF4-FFF2-40B4-BE49-F238E27FC236}">
                  <a16:creationId xmlns:a16="http://schemas.microsoft.com/office/drawing/2014/main" id="{5E5BEAE4-14A0-A9BE-F953-D064E8B213C1}"/>
                </a:ext>
              </a:extLst>
            </p:cNvPr>
            <p:cNvSpPr/>
            <p:nvPr/>
          </p:nvSpPr>
          <p:spPr>
            <a:xfrm>
              <a:off x="352743" y="1483735"/>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Eyes with solid fill">
              <a:extLst>
                <a:ext uri="{FF2B5EF4-FFF2-40B4-BE49-F238E27FC236}">
                  <a16:creationId xmlns:a16="http://schemas.microsoft.com/office/drawing/2014/main" id="{8CFAA856-6FDB-413B-AF9A-EE70A6F3166D}"/>
                </a:ext>
              </a:extLst>
            </p:cNvPr>
            <p:cNvSpPr/>
            <p:nvPr/>
          </p:nvSpPr>
          <p:spPr>
            <a:xfrm>
              <a:off x="581075" y="1653569"/>
              <a:ext cx="415150" cy="41515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8" name="Freeform 7" descr="A learning intention is a clear statement, aligned to syllabus outcomes, that outlines what students are expected to learn and achieve by the end of a lesson, unit, or period of learning. &#10;">
              <a:extLst>
                <a:ext uri="{FF2B5EF4-FFF2-40B4-BE49-F238E27FC236}">
                  <a16:creationId xmlns:a16="http://schemas.microsoft.com/office/drawing/2014/main" id="{8694BAEB-C6CC-C9C9-1E47-B321E2C15FD2}"/>
                </a:ext>
              </a:extLst>
            </p:cNvPr>
            <p:cNvSpPr/>
            <p:nvPr/>
          </p:nvSpPr>
          <p:spPr>
            <a:xfrm>
              <a:off x="1224558" y="1483735"/>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rPr>
                <a:t>Identify knowledge, understanding and skills</a:t>
              </a:r>
              <a:endParaRPr lang="en-US" sz="1800" kern="1200">
                <a:solidFill>
                  <a:schemeClr val="accent1"/>
                </a:solidFill>
                <a:latin typeface="+mj-lt"/>
              </a:endParaRPr>
            </a:p>
          </p:txBody>
        </p:sp>
      </p:grpSp>
      <p:graphicFrame>
        <p:nvGraphicFramePr>
          <p:cNvPr id="3" name="Content Placeholder 2">
            <a:extLst>
              <a:ext uri="{FF2B5EF4-FFF2-40B4-BE49-F238E27FC236}">
                <a16:creationId xmlns:a16="http://schemas.microsoft.com/office/drawing/2014/main" id="{33EE1DD1-A588-18F3-C610-48FC6C9DA0A5}"/>
              </a:ext>
            </a:extLst>
          </p:cNvPr>
          <p:cNvGraphicFramePr>
            <a:graphicFrameLocks noGrp="1"/>
          </p:cNvGraphicFramePr>
          <p:nvPr>
            <p:ph idx="1"/>
            <p:extLst>
              <p:ext uri="{D42A27DB-BD31-4B8C-83A1-F6EECF244321}">
                <p14:modId xmlns:p14="http://schemas.microsoft.com/office/powerpoint/2010/main" val="956322133"/>
              </p:ext>
            </p:extLst>
          </p:nvPr>
        </p:nvGraphicFramePr>
        <p:xfrm>
          <a:off x="360000" y="2452991"/>
          <a:ext cx="11446520" cy="3770115"/>
        </p:xfrm>
        <a:graphic>
          <a:graphicData uri="http://schemas.openxmlformats.org/drawingml/2006/table">
            <a:tbl>
              <a:tblPr firstRow="1" bandRow="1">
                <a:tableStyleId>{17292A2E-F333-43FB-9621-5CBBE7FDCDCB}</a:tableStyleId>
              </a:tblPr>
              <a:tblGrid>
                <a:gridCol w="2861630">
                  <a:extLst>
                    <a:ext uri="{9D8B030D-6E8A-4147-A177-3AD203B41FA5}">
                      <a16:colId xmlns:a16="http://schemas.microsoft.com/office/drawing/2014/main" val="2023042635"/>
                    </a:ext>
                  </a:extLst>
                </a:gridCol>
                <a:gridCol w="2861630">
                  <a:extLst>
                    <a:ext uri="{9D8B030D-6E8A-4147-A177-3AD203B41FA5}">
                      <a16:colId xmlns:a16="http://schemas.microsoft.com/office/drawing/2014/main" val="2529626438"/>
                    </a:ext>
                  </a:extLst>
                </a:gridCol>
                <a:gridCol w="2861630">
                  <a:extLst>
                    <a:ext uri="{9D8B030D-6E8A-4147-A177-3AD203B41FA5}">
                      <a16:colId xmlns:a16="http://schemas.microsoft.com/office/drawing/2014/main" val="3500411931"/>
                    </a:ext>
                  </a:extLst>
                </a:gridCol>
                <a:gridCol w="2861630">
                  <a:extLst>
                    <a:ext uri="{9D8B030D-6E8A-4147-A177-3AD203B41FA5}">
                      <a16:colId xmlns:a16="http://schemas.microsoft.com/office/drawing/2014/main" val="3697457375"/>
                    </a:ext>
                  </a:extLst>
                </a:gridCol>
              </a:tblGrid>
              <a:tr h="370840">
                <a:tc>
                  <a:txBody>
                    <a:bodyPr/>
                    <a:lstStyle/>
                    <a:p>
                      <a:r>
                        <a:rPr lang="en-AU">
                          <a:solidFill>
                            <a:schemeClr val="accent1"/>
                          </a:solidFill>
                          <a:latin typeface="+mj-lt"/>
                        </a:rPr>
                        <a:t>Syllabus</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a:solidFill>
                            <a:schemeClr val="accent1"/>
                          </a:solidFill>
                          <a:latin typeface="+mj-lt"/>
                        </a:rPr>
                        <a:t>Learning intention</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AU" sz="1800" b="1" kern="1200">
                          <a:solidFill>
                            <a:schemeClr val="accent1"/>
                          </a:solidFill>
                          <a:latin typeface="+mj-lt"/>
                          <a:ea typeface="+mn-ea"/>
                          <a:cs typeface="+mn-cs"/>
                        </a:rPr>
                        <a:t>Success criteria</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10890009"/>
                  </a:ext>
                </a:extLst>
              </a:tr>
              <a:tr h="370840">
                <a:tc rowSpan="3">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600"/>
                        <a:t>ES1 Movement skill and physical activity – Content group: Fundamental movement skills are important for health and wellbeing. </a:t>
                      </a:r>
                      <a:r>
                        <a:rPr lang="en-AU" sz="1600" b="0" kern="1200">
                          <a:solidFill>
                            <a:schemeClr val="tx1"/>
                          </a:solidFill>
                          <a:effectLst/>
                        </a:rPr>
                        <a:t>Maintain stability during a static balance</a:t>
                      </a:r>
                    </a:p>
                    <a:p>
                      <a:pPr>
                        <a:lnSpc>
                          <a:spcPct val="120000"/>
                        </a:lnSpc>
                        <a:spcAft>
                          <a:spcPts val="600"/>
                        </a:spcAft>
                      </a:pPr>
                      <a:endParaRPr lang="en-AU" sz="160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l">
                        <a:lnSpc>
                          <a:spcPct val="120000"/>
                        </a:lnSpc>
                        <a:spcAft>
                          <a:spcPts val="600"/>
                        </a:spcAft>
                      </a:pPr>
                      <a:r>
                        <a:rPr lang="en-AU" sz="1600"/>
                        <a:t>We are learning about static balance because movement is important for our health and wellbeing</a:t>
                      </a:r>
                      <a:endParaRPr lang="en-AU" sz="1600" i="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600"/>
                        </a:spcAft>
                      </a:pPr>
                      <a:r>
                        <a:rPr lang="en-AU" sz="1600"/>
                        <a:t>Knowledge – the facts </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600"/>
                        </a:spcAft>
                      </a:pPr>
                      <a:r>
                        <a:rPr lang="en-AU" sz="1600" b="0" u="none" strike="noStrike" kern="1200">
                          <a:solidFill>
                            <a:schemeClr val="tx1"/>
                          </a:solidFill>
                          <a:effectLst/>
                        </a:rPr>
                        <a:t>I can describe what a static balance is/is not</a:t>
                      </a:r>
                      <a:endParaRPr lang="en-AU" sz="160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4809276"/>
                  </a:ext>
                </a:extLst>
              </a:tr>
              <a:tr h="370840">
                <a:tc vMerge="1">
                  <a:txBody>
                    <a:bodyPr/>
                    <a:lstStyle/>
                    <a:p>
                      <a:endParaRPr lang="en-AU"/>
                    </a:p>
                  </a:txBody>
                  <a:tcPr/>
                </a:tc>
                <a:tc vMerge="1">
                  <a:txBody>
                    <a:bodyPr/>
                    <a:lstStyle/>
                    <a:p>
                      <a:endParaRPr/>
                    </a:p>
                  </a:txBody>
                  <a:tcPr/>
                </a:tc>
                <a:tc>
                  <a:txBody>
                    <a:bodyPr/>
                    <a:lstStyle/>
                    <a:p>
                      <a:pPr>
                        <a:lnSpc>
                          <a:spcPct val="120000"/>
                        </a:lnSpc>
                        <a:spcAft>
                          <a:spcPts val="600"/>
                        </a:spcAft>
                      </a:pPr>
                      <a:r>
                        <a:rPr lang="en-AU" sz="1600"/>
                        <a:t>Understanding – the meaning behind the facts</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600"/>
                        </a:spcAft>
                      </a:pPr>
                      <a:r>
                        <a:rPr lang="en-AU" sz="1600" b="0" u="none" strike="noStrike" kern="1200">
                          <a:solidFill>
                            <a:schemeClr val="tx1"/>
                          </a:solidFill>
                          <a:effectLst/>
                        </a:rPr>
                        <a:t>I can explain the different parts of my body that are used to perform a static balance for strength, coordination, and focus. </a:t>
                      </a:r>
                      <a:endParaRPr lang="en-AU" sz="160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9272069"/>
                  </a:ext>
                </a:extLst>
              </a:tr>
              <a:tr h="370840">
                <a:tc vMerge="1">
                  <a:txBody>
                    <a:bodyPr/>
                    <a:lstStyle/>
                    <a:p>
                      <a:endParaRPr lang="en-AU"/>
                    </a:p>
                  </a:txBody>
                  <a:tcPr/>
                </a:tc>
                <a:tc vMerge="1">
                  <a:txBody>
                    <a:bodyPr/>
                    <a:lstStyle/>
                    <a:p>
                      <a:endParaRPr/>
                    </a:p>
                  </a:txBody>
                  <a:tcPr/>
                </a:tc>
                <a:tc>
                  <a:txBody>
                    <a:bodyPr/>
                    <a:lstStyle/>
                    <a:p>
                      <a:pPr>
                        <a:lnSpc>
                          <a:spcPct val="120000"/>
                        </a:lnSpc>
                        <a:spcAft>
                          <a:spcPts val="600"/>
                        </a:spcAft>
                      </a:pPr>
                      <a:r>
                        <a:rPr lang="en-AU" sz="1600"/>
                        <a:t>Skills – the application</a:t>
                      </a:r>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20000"/>
                        </a:lnSpc>
                        <a:spcAft>
                          <a:spcPts val="600"/>
                        </a:spcAft>
                      </a:pPr>
                      <a:r>
                        <a:rPr lang="en-AU" sz="1600" b="0" u="none" strike="noStrike" kern="1200" dirty="0">
                          <a:solidFill>
                            <a:schemeClr val="tx1"/>
                          </a:solidFill>
                          <a:effectLst/>
                        </a:rPr>
                        <a:t>I can improve in performing a static balance.</a:t>
                      </a:r>
                      <a:endParaRPr lang="en-AU" sz="1600" dirty="0"/>
                    </a:p>
                  </a:txBody>
                  <a:tcPr marL="127440" marR="127440" marT="117720" marB="11772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14614350"/>
                  </a:ext>
                </a:extLst>
              </a:tr>
            </a:tbl>
          </a:graphicData>
        </a:graphic>
      </p:graphicFrame>
      <p:sp>
        <p:nvSpPr>
          <p:cNvPr id="4" name="Slide Number Placeholder 3">
            <a:extLst>
              <a:ext uri="{FF2B5EF4-FFF2-40B4-BE49-F238E27FC236}">
                <a16:creationId xmlns:a16="http://schemas.microsoft.com/office/drawing/2014/main" id="{2F0A1DB5-B158-E1CE-C9A9-B3768D07FBD6}"/>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38</a:t>
            </a:fld>
            <a:endParaRPr lang="en-AU"/>
          </a:p>
        </p:txBody>
      </p:sp>
    </p:spTree>
    <p:extLst>
      <p:ext uri="{BB962C8B-B14F-4D97-AF65-F5344CB8AC3E}">
        <p14:creationId xmlns:p14="http://schemas.microsoft.com/office/powerpoint/2010/main" val="177416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success criteria </a:t>
            </a:r>
            <a:r>
              <a:rPr lang="en-AU">
                <a:solidFill>
                  <a:schemeClr val="bg1"/>
                </a:solidFill>
              </a:rPr>
              <a:t>(3)</a:t>
            </a:r>
          </a:p>
        </p:txBody>
      </p:sp>
      <p:grpSp>
        <p:nvGrpSpPr>
          <p:cNvPr id="6" name="Group 5">
            <a:extLst>
              <a:ext uri="{FF2B5EF4-FFF2-40B4-BE49-F238E27FC236}">
                <a16:creationId xmlns:a16="http://schemas.microsoft.com/office/drawing/2014/main" id="{C8332914-A57C-AAF6-F467-35AFCC46C5E4}"/>
              </a:ext>
              <a:ext uri="{C183D7F6-B498-43B3-948B-1728B52AA6E4}">
                <adec:decorative xmlns:adec="http://schemas.microsoft.com/office/drawing/2017/decorative" val="1"/>
              </a:ext>
            </a:extLst>
          </p:cNvPr>
          <p:cNvGrpSpPr/>
          <p:nvPr/>
        </p:nvGrpSpPr>
        <p:grpSpPr>
          <a:xfrm>
            <a:off x="352743" y="1482841"/>
            <a:ext cx="11484000" cy="754818"/>
            <a:chOff x="352743" y="1482841"/>
            <a:chExt cx="11484000" cy="754818"/>
          </a:xfrm>
        </p:grpSpPr>
        <p:pic>
          <p:nvPicPr>
            <p:cNvPr id="5" name="Graphic 4" descr="Ribbon with solid fill">
              <a:extLst>
                <a:ext uri="{FF2B5EF4-FFF2-40B4-BE49-F238E27FC236}">
                  <a16:creationId xmlns:a16="http://schemas.microsoft.com/office/drawing/2014/main" id="{E29C1003-00F8-6633-3CFF-46226FF988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428" y="1602322"/>
              <a:ext cx="518444" cy="518444"/>
            </a:xfrm>
            <a:prstGeom prst="rect">
              <a:avLst/>
            </a:prstGeom>
          </p:spPr>
        </p:pic>
        <p:sp>
          <p:nvSpPr>
            <p:cNvPr id="8" name="Rounded Rectangle 7">
              <a:extLst>
                <a:ext uri="{FF2B5EF4-FFF2-40B4-BE49-F238E27FC236}">
                  <a16:creationId xmlns:a16="http://schemas.microsoft.com/office/drawing/2014/main" id="{FD6F40B0-21C6-DBB4-59CC-501C32B8A719}"/>
                </a:ext>
              </a:extLst>
            </p:cNvPr>
            <p:cNvSpPr/>
            <p:nvPr/>
          </p:nvSpPr>
          <p:spPr>
            <a:xfrm>
              <a:off x="352743" y="1482841"/>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Freeform 11" descr="A learning intention is a clear statement, aligned to syllabus outcomes, that outlines what students are expected to learn and achieve by the end of a lesson, unit, or period of learning. &#10;">
              <a:extLst>
                <a:ext uri="{FF2B5EF4-FFF2-40B4-BE49-F238E27FC236}">
                  <a16:creationId xmlns:a16="http://schemas.microsoft.com/office/drawing/2014/main" id="{3D7070F2-4950-8B78-633B-0123D75472F4}"/>
                </a:ext>
              </a:extLst>
            </p:cNvPr>
            <p:cNvSpPr/>
            <p:nvPr/>
          </p:nvSpPr>
          <p:spPr>
            <a:xfrm>
              <a:off x="1224558" y="1482841"/>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rPr>
                <a:t>Describe what success looks like</a:t>
              </a:r>
              <a:endParaRPr lang="en-US" sz="1800" kern="1200">
                <a:solidFill>
                  <a:schemeClr val="accent1"/>
                </a:solidFill>
                <a:latin typeface="+mj-lt"/>
              </a:endParaRPr>
            </a:p>
          </p:txBody>
        </p:sp>
      </p:grpSp>
      <p:graphicFrame>
        <p:nvGraphicFramePr>
          <p:cNvPr id="10" name="Content Placeholder 9">
            <a:extLst>
              <a:ext uri="{FF2B5EF4-FFF2-40B4-BE49-F238E27FC236}">
                <a16:creationId xmlns:a16="http://schemas.microsoft.com/office/drawing/2014/main" id="{D902E9F3-BA65-EF8D-4FF0-3E5816A3BA2C}"/>
              </a:ext>
            </a:extLst>
          </p:cNvPr>
          <p:cNvGraphicFramePr>
            <a:graphicFrameLocks noGrp="1"/>
          </p:cNvGraphicFramePr>
          <p:nvPr>
            <p:ph idx="1"/>
            <p:extLst>
              <p:ext uri="{D42A27DB-BD31-4B8C-83A1-F6EECF244321}">
                <p14:modId xmlns:p14="http://schemas.microsoft.com/office/powerpoint/2010/main" val="3184175088"/>
              </p:ext>
            </p:extLst>
          </p:nvPr>
        </p:nvGraphicFramePr>
        <p:xfrm>
          <a:off x="352743" y="2522317"/>
          <a:ext cx="11478701" cy="2098025"/>
        </p:xfrm>
        <a:graphic>
          <a:graphicData uri="http://schemas.openxmlformats.org/drawingml/2006/table">
            <a:tbl>
              <a:tblPr firstRow="1" firstCol="1" bandRow="1">
                <a:effectLst/>
                <a:tableStyleId>{5DA37D80-6434-44D0-A028-1B22A696006F}</a:tableStyleId>
              </a:tblPr>
              <a:tblGrid>
                <a:gridCol w="3973930">
                  <a:extLst>
                    <a:ext uri="{9D8B030D-6E8A-4147-A177-3AD203B41FA5}">
                      <a16:colId xmlns:a16="http://schemas.microsoft.com/office/drawing/2014/main" val="3496237163"/>
                    </a:ext>
                  </a:extLst>
                </a:gridCol>
                <a:gridCol w="7504771">
                  <a:extLst>
                    <a:ext uri="{9D8B030D-6E8A-4147-A177-3AD203B41FA5}">
                      <a16:colId xmlns:a16="http://schemas.microsoft.com/office/drawing/2014/main" val="3335558749"/>
                    </a:ext>
                  </a:extLst>
                </a:gridCol>
              </a:tblGrid>
              <a:tr h="536137">
                <a:tc>
                  <a:txBody>
                    <a:bodyPr/>
                    <a:lstStyle/>
                    <a:p>
                      <a:pPr>
                        <a:lnSpc>
                          <a:spcPct val="120000"/>
                        </a:lnSpc>
                        <a:spcAft>
                          <a:spcPts val="600"/>
                        </a:spcAft>
                      </a:pPr>
                      <a:r>
                        <a:rPr lang="en-AU" sz="1600" kern="100">
                          <a:effectLst/>
                          <a:latin typeface="+mj-lt"/>
                        </a:rPr>
                        <a:t>Learning Intention</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a:lnSpc>
                          <a:spcPct val="120000"/>
                        </a:lnSpc>
                        <a:spcAft>
                          <a:spcPts val="600"/>
                        </a:spcAft>
                      </a:pPr>
                      <a:r>
                        <a:rPr lang="en-AU" sz="1600" kern="100">
                          <a:effectLst/>
                          <a:latin typeface="+mj-lt"/>
                        </a:rPr>
                        <a:t>Success Criteria</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733001952"/>
                  </a:ext>
                </a:extLst>
              </a:tr>
              <a:tr h="1561888">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600"/>
                        <a:t>We are learning to identify the parts of a  cell…</a:t>
                      </a: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alpha val="20000"/>
                      </a:schemeClr>
                    </a:solidFill>
                  </a:tcPr>
                </a:tc>
                <a:tc>
                  <a:txBody>
                    <a:bodyPr/>
                    <a:lstStyle/>
                    <a:p>
                      <a:pPr marL="0" marR="0" lvl="0" indent="0" algn="l" defTabSz="914377" rtl="0" eaLnBrk="1" fontAlgn="auto" latinLnBrk="0" hangingPunct="1">
                        <a:lnSpc>
                          <a:spcPct val="120000"/>
                        </a:lnSpc>
                        <a:spcBef>
                          <a:spcPts val="0"/>
                        </a:spcBef>
                        <a:spcAft>
                          <a:spcPts val="600"/>
                        </a:spcAft>
                        <a:buClrTx/>
                        <a:buSzPts val="1000"/>
                        <a:buFont typeface="Symbol" panose="05050102010706020507" pitchFamily="18" charset="2"/>
                        <a:buNone/>
                        <a:tabLst>
                          <a:tab pos="71755" algn="l"/>
                        </a:tabLst>
                        <a:defRPr/>
                      </a:pPr>
                      <a:r>
                        <a:rPr lang="en-AU" sz="1600" dirty="0">
                          <a:effectLst/>
                        </a:rPr>
                        <a:t>I can</a:t>
                      </a:r>
                    </a:p>
                    <a:p>
                      <a:pPr marL="285750" marR="0" lvl="0" indent="-285750" algn="l" defTabSz="914377" rtl="0" eaLnBrk="1" fontAlgn="auto" latinLnBrk="0" hangingPunct="1">
                        <a:lnSpc>
                          <a:spcPct val="120000"/>
                        </a:lnSpc>
                        <a:spcBef>
                          <a:spcPts val="0"/>
                        </a:spcBef>
                        <a:spcAft>
                          <a:spcPts val="600"/>
                        </a:spcAft>
                        <a:buClrTx/>
                        <a:buSzPts val="1000"/>
                        <a:buFont typeface="Arial" panose="020B0604020202020204" pitchFamily="34" charset="0"/>
                        <a:buChar char="•"/>
                        <a:tabLst>
                          <a:tab pos="71755" algn="l"/>
                        </a:tabLst>
                        <a:defRPr/>
                      </a:pPr>
                      <a:r>
                        <a:rPr lang="en-AU" sz="1600" dirty="0">
                          <a:effectLst/>
                        </a:rPr>
                        <a:t>draw and label a diagram of a plant cell and an animal cell with the following terms: cell membrane, cytoplasm, nucleus, mitochondria (and plant cells only: cell wall, chloroplasts)</a:t>
                      </a: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alpha val="20000"/>
                      </a:schemeClr>
                    </a:solidFill>
                  </a:tcPr>
                </a:tc>
                <a:extLst>
                  <a:ext uri="{0D108BD9-81ED-4DB2-BD59-A6C34878D82A}">
                    <a16:rowId xmlns:a16="http://schemas.microsoft.com/office/drawing/2014/main" val="1461417830"/>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39</a:t>
            </a:fld>
            <a:endParaRPr lang="en-AU"/>
          </a:p>
        </p:txBody>
      </p:sp>
    </p:spTree>
    <p:extLst>
      <p:ext uri="{BB962C8B-B14F-4D97-AF65-F5344CB8AC3E}">
        <p14:creationId xmlns:p14="http://schemas.microsoft.com/office/powerpoint/2010/main" val="265399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85-B00A-9878-8E80-7D55E5647711}"/>
              </a:ext>
            </a:extLst>
          </p:cNvPr>
          <p:cNvSpPr>
            <a:spLocks noGrp="1"/>
          </p:cNvSpPr>
          <p:nvPr>
            <p:ph type="ctrTitle"/>
          </p:nvPr>
        </p:nvSpPr>
        <p:spPr>
          <a:xfrm>
            <a:off x="540000" y="3256006"/>
            <a:ext cx="11291998" cy="988541"/>
          </a:xfrm>
        </p:spPr>
        <p:txBody>
          <a:bodyPr/>
          <a:lstStyle/>
          <a:p>
            <a:pPr>
              <a:lnSpc>
                <a:spcPct val="150000"/>
              </a:lnSpc>
              <a:spcBef>
                <a:spcPts val="0"/>
              </a:spcBef>
              <a:spcAft>
                <a:spcPts val="1200"/>
              </a:spcAft>
            </a:pPr>
            <a:r>
              <a:rPr lang="en-AU"/>
              <a:t>Introduction</a:t>
            </a:r>
            <a:endParaRPr lang="en-AU" sz="4000">
              <a:solidFill>
                <a:schemeClr val="tx1"/>
              </a:solidFill>
            </a:endParaRPr>
          </a:p>
        </p:txBody>
      </p:sp>
      <p:sp>
        <p:nvSpPr>
          <p:cNvPr id="2" name="Placeholder 1">
            <a:extLst>
              <a:ext uri="{FF2B5EF4-FFF2-40B4-BE49-F238E27FC236}">
                <a16:creationId xmlns:a16="http://schemas.microsoft.com/office/drawing/2014/main" id="{D93CE109-EBB1-AFB8-ED00-719F6057BB51}"/>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664"/>
                </a:solidFill>
                <a:effectLst/>
                <a:uLnTx/>
                <a:uFillTx/>
                <a:latin typeface="Public Sans Light"/>
                <a:ea typeface="+mn-ea"/>
                <a:cs typeface="+mn-cs"/>
              </a:rPr>
              <a:t>NSW Department of Education</a:t>
            </a:r>
            <a:endParaRPr kumimoji="0" lang="en-AU" sz="1400" b="0" i="0" u="none" strike="noStrike" kern="1200" cap="none" spc="0" normalizeH="0" baseline="0" noProof="0">
              <a:ln>
                <a:noFill/>
              </a:ln>
              <a:solidFill>
                <a:srgbClr val="002664"/>
              </a:solidFill>
              <a:effectLst/>
              <a:uLnTx/>
              <a:uFillTx/>
              <a:latin typeface="Public Sans Light"/>
              <a:ea typeface="+mn-ea"/>
              <a:cs typeface="+mn-cs"/>
            </a:endParaRPr>
          </a:p>
        </p:txBody>
      </p:sp>
    </p:spTree>
    <p:extLst>
      <p:ext uri="{BB962C8B-B14F-4D97-AF65-F5344CB8AC3E}">
        <p14:creationId xmlns:p14="http://schemas.microsoft.com/office/powerpoint/2010/main" val="38782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success criteria </a:t>
            </a:r>
            <a:r>
              <a:rPr lang="en-AU">
                <a:solidFill>
                  <a:schemeClr val="bg1"/>
                </a:solidFill>
              </a:rPr>
              <a:t>(4)</a:t>
            </a:r>
          </a:p>
        </p:txBody>
      </p:sp>
      <p:grpSp>
        <p:nvGrpSpPr>
          <p:cNvPr id="3" name="Group 2" descr="Breakdown the process students should follow&#10;">
            <a:extLst>
              <a:ext uri="{FF2B5EF4-FFF2-40B4-BE49-F238E27FC236}">
                <a16:creationId xmlns:a16="http://schemas.microsoft.com/office/drawing/2014/main" id="{5205A3C9-F09F-91DB-0F72-CF6B4444483C}"/>
              </a:ext>
            </a:extLst>
          </p:cNvPr>
          <p:cNvGrpSpPr/>
          <p:nvPr/>
        </p:nvGrpSpPr>
        <p:grpSpPr>
          <a:xfrm>
            <a:off x="352743" y="1490775"/>
            <a:ext cx="11484000" cy="754818"/>
            <a:chOff x="352743" y="1490775"/>
            <a:chExt cx="11484000" cy="754818"/>
          </a:xfrm>
        </p:grpSpPr>
        <p:sp>
          <p:nvSpPr>
            <p:cNvPr id="6" name="Rounded Rectangle 5">
              <a:extLst>
                <a:ext uri="{FF2B5EF4-FFF2-40B4-BE49-F238E27FC236}">
                  <a16:creationId xmlns:a16="http://schemas.microsoft.com/office/drawing/2014/main" id="{EDB4F110-EEBF-90A3-471E-ED4E25619EC9}"/>
                </a:ext>
              </a:extLst>
            </p:cNvPr>
            <p:cNvSpPr/>
            <p:nvPr/>
          </p:nvSpPr>
          <p:spPr>
            <a:xfrm>
              <a:off x="352743" y="1490775"/>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List with solid fill">
              <a:extLst>
                <a:ext uri="{FF2B5EF4-FFF2-40B4-BE49-F238E27FC236}">
                  <a16:creationId xmlns:a16="http://schemas.microsoft.com/office/drawing/2014/main" id="{FA7F8063-2535-20F9-52D6-2617649194B2}"/>
                </a:ext>
              </a:extLst>
            </p:cNvPr>
            <p:cNvSpPr/>
            <p:nvPr/>
          </p:nvSpPr>
          <p:spPr>
            <a:xfrm>
              <a:off x="581075" y="1660609"/>
              <a:ext cx="415150" cy="41515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8" name="Freeform 7" descr="Learning intentions provide students with clear goals and help them understand what they are learning and why it is important.&#10;">
              <a:extLst>
                <a:ext uri="{FF2B5EF4-FFF2-40B4-BE49-F238E27FC236}">
                  <a16:creationId xmlns:a16="http://schemas.microsoft.com/office/drawing/2014/main" id="{96A790F5-381C-90F9-03C5-BBA52045F34B}"/>
                </a:ext>
              </a:extLst>
            </p:cNvPr>
            <p:cNvSpPr/>
            <p:nvPr/>
          </p:nvSpPr>
          <p:spPr>
            <a:xfrm>
              <a:off x="1224558" y="1490775"/>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AU" sz="1800" kern="1200">
                  <a:solidFill>
                    <a:schemeClr val="accent1"/>
                  </a:solidFill>
                  <a:latin typeface="+mj-lt"/>
                  <a:ea typeface="+mn-ea"/>
                  <a:cs typeface="+mn-cs"/>
                </a:rPr>
                <a:t>Breakdown the process students should follow</a:t>
              </a:r>
              <a:endParaRPr lang="en-US" sz="1800" kern="1200">
                <a:solidFill>
                  <a:schemeClr val="accent1"/>
                </a:solidFill>
                <a:latin typeface="+mj-lt"/>
              </a:endParaRPr>
            </a:p>
          </p:txBody>
        </p:sp>
      </p:grpSp>
      <p:graphicFrame>
        <p:nvGraphicFramePr>
          <p:cNvPr id="10" name="Content Placeholder 9">
            <a:extLst>
              <a:ext uri="{FF2B5EF4-FFF2-40B4-BE49-F238E27FC236}">
                <a16:creationId xmlns:a16="http://schemas.microsoft.com/office/drawing/2014/main" id="{46F50011-248C-4439-B6AE-9F7F9BE4D13E}"/>
              </a:ext>
            </a:extLst>
          </p:cNvPr>
          <p:cNvGraphicFramePr>
            <a:graphicFrameLocks/>
          </p:cNvGraphicFramePr>
          <p:nvPr>
            <p:extLst>
              <p:ext uri="{D42A27DB-BD31-4B8C-83A1-F6EECF244321}">
                <p14:modId xmlns:p14="http://schemas.microsoft.com/office/powerpoint/2010/main" val="2664980298"/>
              </p:ext>
            </p:extLst>
          </p:nvPr>
        </p:nvGraphicFramePr>
        <p:xfrm>
          <a:off x="352743" y="2440521"/>
          <a:ext cx="11478701" cy="1916188"/>
        </p:xfrm>
        <a:graphic>
          <a:graphicData uri="http://schemas.openxmlformats.org/drawingml/2006/table">
            <a:tbl>
              <a:tblPr firstRow="1" firstCol="1" bandRow="1">
                <a:effectLst/>
                <a:tableStyleId>{5DA37D80-6434-44D0-A028-1B22A696006F}</a:tableStyleId>
              </a:tblPr>
              <a:tblGrid>
                <a:gridCol w="3973930">
                  <a:extLst>
                    <a:ext uri="{9D8B030D-6E8A-4147-A177-3AD203B41FA5}">
                      <a16:colId xmlns:a16="http://schemas.microsoft.com/office/drawing/2014/main" val="3496237163"/>
                    </a:ext>
                  </a:extLst>
                </a:gridCol>
                <a:gridCol w="7504771">
                  <a:extLst>
                    <a:ext uri="{9D8B030D-6E8A-4147-A177-3AD203B41FA5}">
                      <a16:colId xmlns:a16="http://schemas.microsoft.com/office/drawing/2014/main" val="3335558749"/>
                    </a:ext>
                  </a:extLst>
                </a:gridCol>
              </a:tblGrid>
              <a:tr h="484844">
                <a:tc>
                  <a:txBody>
                    <a:bodyPr/>
                    <a:lstStyle/>
                    <a:p>
                      <a:pPr>
                        <a:lnSpc>
                          <a:spcPct val="120000"/>
                        </a:lnSpc>
                        <a:spcAft>
                          <a:spcPts val="600"/>
                        </a:spcAft>
                      </a:pPr>
                      <a:r>
                        <a:rPr lang="en-AU" sz="1600" kern="100">
                          <a:effectLst/>
                          <a:latin typeface="+mj-lt"/>
                        </a:rPr>
                        <a:t>Learning Intention</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a:lnSpc>
                          <a:spcPct val="120000"/>
                        </a:lnSpc>
                        <a:spcAft>
                          <a:spcPts val="600"/>
                        </a:spcAft>
                      </a:pPr>
                      <a:r>
                        <a:rPr lang="en-AU" sz="1600" kern="100">
                          <a:effectLst/>
                          <a:latin typeface="+mj-lt"/>
                        </a:rPr>
                        <a:t>Success Criteria</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1733001952"/>
                  </a:ext>
                </a:extLst>
              </a:tr>
              <a:tr h="1412459">
                <a:tc>
                  <a:txBody>
                    <a:bodyPr/>
                    <a:lstStyle/>
                    <a:p>
                      <a:pPr>
                        <a:lnSpc>
                          <a:spcPct val="120000"/>
                        </a:lnSpc>
                        <a:spcAft>
                          <a:spcPts val="600"/>
                        </a:spcAft>
                      </a:pPr>
                      <a:r>
                        <a:rPr lang="en-US" sz="1600" b="1" kern="100">
                          <a:effectLst/>
                          <a:latin typeface="+mj-lt"/>
                        </a:rPr>
                        <a:t>We are learning to measure angles using degrees</a:t>
                      </a:r>
                      <a:r>
                        <a:rPr lang="en-AU" sz="1600" b="1" kern="100">
                          <a:effectLst/>
                          <a:latin typeface="+mj-lt"/>
                        </a:rPr>
                        <a:t> </a:t>
                      </a:r>
                      <a:endParaRPr lang="en-AU" sz="1600" b="1" kern="100">
                        <a:effectLst/>
                        <a:latin typeface="+mj-lt"/>
                        <a:ea typeface="Aptos" panose="020B0004020202020204" pitchFamily="34" charset="0"/>
                        <a:cs typeface="Times New Roman" panose="02020603050405020304" pitchFamily="18" charset="0"/>
                      </a:endParaRP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alpha val="20000"/>
                      </a:schemeClr>
                    </a:solidFill>
                  </a:tcPr>
                </a:tc>
                <a:tc>
                  <a:txBody>
                    <a:bodyPr/>
                    <a:lstStyle/>
                    <a:p>
                      <a:pPr>
                        <a:lnSpc>
                          <a:spcPct val="120000"/>
                        </a:lnSpc>
                        <a:spcAft>
                          <a:spcPts val="600"/>
                        </a:spcAft>
                      </a:pPr>
                      <a:r>
                        <a:rPr lang="en-AU" sz="1600" b="0" kern="100" dirty="0">
                          <a:effectLst/>
                          <a:latin typeface="+mn-lt"/>
                        </a:rPr>
                        <a:t>I can use a protractor to measure the degrees in angles by:</a:t>
                      </a:r>
                    </a:p>
                    <a:p>
                      <a:pPr marL="342900" lvl="0" indent="-342900">
                        <a:lnSpc>
                          <a:spcPct val="120000"/>
                        </a:lnSpc>
                        <a:spcAft>
                          <a:spcPts val="600"/>
                        </a:spcAft>
                        <a:buSzPts val="1000"/>
                        <a:buFont typeface="Symbol" panose="05050102010706020507" pitchFamily="18" charset="2"/>
                        <a:buChar char=""/>
                        <a:tabLst>
                          <a:tab pos="457200" algn="l"/>
                        </a:tabLst>
                      </a:pPr>
                      <a:r>
                        <a:rPr lang="en-US" sz="1600" b="0" kern="100" dirty="0">
                          <a:effectLst/>
                          <a:latin typeface="+mn-lt"/>
                        </a:rPr>
                        <a:t>aligning the protractor to one arm of an angle at the vertex</a:t>
                      </a:r>
                      <a:r>
                        <a:rPr lang="en-AU" sz="1600" b="0" kern="100" dirty="0">
                          <a:effectLst/>
                          <a:latin typeface="+mn-lt"/>
                        </a:rPr>
                        <a:t> </a:t>
                      </a:r>
                    </a:p>
                    <a:p>
                      <a:pPr marL="342900" lvl="0" indent="-342900">
                        <a:lnSpc>
                          <a:spcPct val="120000"/>
                        </a:lnSpc>
                        <a:spcAft>
                          <a:spcPts val="600"/>
                        </a:spcAft>
                        <a:buSzPts val="1000"/>
                        <a:buFont typeface="Symbol" panose="05050102010706020507" pitchFamily="18" charset="2"/>
                        <a:buChar char=""/>
                        <a:tabLst>
                          <a:tab pos="457200" algn="l"/>
                        </a:tabLst>
                      </a:pPr>
                      <a:r>
                        <a:rPr lang="en-US" sz="1600" b="0" kern="100" dirty="0">
                          <a:effectLst/>
                          <a:latin typeface="+mn-lt"/>
                        </a:rPr>
                        <a:t>recording angle measurement using the symbol for degrees (°)</a:t>
                      </a:r>
                      <a:r>
                        <a:rPr lang="en-AU" sz="1600" b="0" kern="100" dirty="0">
                          <a:effectLst/>
                          <a:latin typeface="+mn-lt"/>
                        </a:rPr>
                        <a:t> </a:t>
                      </a:r>
                      <a:endParaRPr lang="en-AU" sz="1600" b="0" kern="100" dirty="0">
                        <a:effectLst/>
                        <a:latin typeface="+mn-lt"/>
                        <a:ea typeface="Aptos" panose="020B0004020202020204" pitchFamily="34" charset="0"/>
                        <a:cs typeface="Times New Roman" panose="02020603050405020304" pitchFamily="18" charset="0"/>
                      </a:endParaRP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accent3">
                        <a:alpha val="20000"/>
                      </a:schemeClr>
                    </a:solidFill>
                  </a:tcPr>
                </a:tc>
                <a:extLst>
                  <a:ext uri="{0D108BD9-81ED-4DB2-BD59-A6C34878D82A}">
                    <a16:rowId xmlns:a16="http://schemas.microsoft.com/office/drawing/2014/main" val="1461417830"/>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40</a:t>
            </a:fld>
            <a:endParaRPr lang="en-AU"/>
          </a:p>
        </p:txBody>
      </p:sp>
    </p:spTree>
    <p:extLst>
      <p:ext uri="{BB962C8B-B14F-4D97-AF65-F5344CB8AC3E}">
        <p14:creationId xmlns:p14="http://schemas.microsoft.com/office/powerpoint/2010/main" val="247514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547DA-60F7-0D0B-BA58-0E4D472425D3}"/>
              </a:ext>
            </a:extLst>
          </p:cNvPr>
          <p:cNvSpPr>
            <a:spLocks noGrp="1"/>
          </p:cNvSpPr>
          <p:nvPr>
            <p:ph type="title"/>
          </p:nvPr>
        </p:nvSpPr>
        <p:spPr/>
        <p:txBody>
          <a:bodyPr/>
          <a:lstStyle/>
          <a:p>
            <a:r>
              <a:rPr lang="en-AU"/>
              <a:t>Planning success criteria – decontextualise</a:t>
            </a:r>
          </a:p>
        </p:txBody>
      </p:sp>
      <p:grpSp>
        <p:nvGrpSpPr>
          <p:cNvPr id="5" name="Group 4" descr="Decontextualise&#10;">
            <a:extLst>
              <a:ext uri="{FF2B5EF4-FFF2-40B4-BE49-F238E27FC236}">
                <a16:creationId xmlns:a16="http://schemas.microsoft.com/office/drawing/2014/main" id="{D711761D-BF9C-123D-CC4B-705F3AB95449}"/>
              </a:ext>
            </a:extLst>
          </p:cNvPr>
          <p:cNvGrpSpPr/>
          <p:nvPr/>
        </p:nvGrpSpPr>
        <p:grpSpPr>
          <a:xfrm>
            <a:off x="352743" y="1482841"/>
            <a:ext cx="11484000" cy="754818"/>
            <a:chOff x="352743" y="1482841"/>
            <a:chExt cx="11484000" cy="754818"/>
          </a:xfrm>
        </p:grpSpPr>
        <p:sp>
          <p:nvSpPr>
            <p:cNvPr id="6" name="Rounded Rectangle 5">
              <a:extLst>
                <a:ext uri="{FF2B5EF4-FFF2-40B4-BE49-F238E27FC236}">
                  <a16:creationId xmlns:a16="http://schemas.microsoft.com/office/drawing/2014/main" id="{F2344EA6-8C9F-2EFD-A972-430D8B9B153C}"/>
                </a:ext>
              </a:extLst>
            </p:cNvPr>
            <p:cNvSpPr/>
            <p:nvPr/>
          </p:nvSpPr>
          <p:spPr>
            <a:xfrm>
              <a:off x="352743" y="1482841"/>
              <a:ext cx="11484000" cy="754818"/>
            </a:xfrm>
            <a:prstGeom prst="roundRect">
              <a:avLst>
                <a:gd name="adj" fmla="val 10000"/>
              </a:avLst>
            </a:prstGeom>
            <a:noFill/>
            <a:ln>
              <a:solidFill>
                <a:schemeClr val="accent1"/>
              </a:solidFill>
            </a:ln>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6" descr="Globe with solid fill">
              <a:extLst>
                <a:ext uri="{FF2B5EF4-FFF2-40B4-BE49-F238E27FC236}">
                  <a16:creationId xmlns:a16="http://schemas.microsoft.com/office/drawing/2014/main" id="{7BDC5CA7-7274-65E1-0CAB-722641A33629}"/>
                </a:ext>
              </a:extLst>
            </p:cNvPr>
            <p:cNvSpPr/>
            <p:nvPr/>
          </p:nvSpPr>
          <p:spPr>
            <a:xfrm>
              <a:off x="581075" y="1652675"/>
              <a:ext cx="415150" cy="415150"/>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en-US"/>
            </a:p>
          </p:txBody>
        </p:sp>
        <p:sp>
          <p:nvSpPr>
            <p:cNvPr id="8" name="Freeform 7" descr="Learning intentions provide students with clear goals and help them understand what they are learning and why it is important.&#10;">
              <a:extLst>
                <a:ext uri="{FF2B5EF4-FFF2-40B4-BE49-F238E27FC236}">
                  <a16:creationId xmlns:a16="http://schemas.microsoft.com/office/drawing/2014/main" id="{536CD69E-E465-E0F3-FF21-98DC250567A5}"/>
                </a:ext>
              </a:extLst>
            </p:cNvPr>
            <p:cNvSpPr/>
            <p:nvPr/>
          </p:nvSpPr>
          <p:spPr>
            <a:xfrm>
              <a:off x="1224558" y="1482841"/>
              <a:ext cx="10612184" cy="754818"/>
            </a:xfrm>
            <a:custGeom>
              <a:avLst/>
              <a:gdLst>
                <a:gd name="connsiteX0" fmla="*/ 0 w 10612184"/>
                <a:gd name="connsiteY0" fmla="*/ 0 h 754818"/>
                <a:gd name="connsiteX1" fmla="*/ 10612184 w 10612184"/>
                <a:gd name="connsiteY1" fmla="*/ 0 h 754818"/>
                <a:gd name="connsiteX2" fmla="*/ 10612184 w 10612184"/>
                <a:gd name="connsiteY2" fmla="*/ 754818 h 754818"/>
                <a:gd name="connsiteX3" fmla="*/ 0 w 10612184"/>
                <a:gd name="connsiteY3" fmla="*/ 754818 h 754818"/>
                <a:gd name="connsiteX4" fmla="*/ 0 w 10612184"/>
                <a:gd name="connsiteY4" fmla="*/ 0 h 754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12184" h="754818">
                  <a:moveTo>
                    <a:pt x="0" y="0"/>
                  </a:moveTo>
                  <a:lnTo>
                    <a:pt x="10612184" y="0"/>
                  </a:lnTo>
                  <a:lnTo>
                    <a:pt x="10612184" y="754818"/>
                  </a:lnTo>
                  <a:lnTo>
                    <a:pt x="0" y="754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9885" tIns="79885" rIns="79885" bIns="79885" numCol="1" spcCol="1270" anchor="ctr" anchorCtr="0">
              <a:noAutofit/>
            </a:bodyPr>
            <a:lstStyle/>
            <a:p>
              <a:pPr marL="0" lvl="0" indent="0" algn="l" defTabSz="800100">
                <a:lnSpc>
                  <a:spcPct val="100000"/>
                </a:lnSpc>
                <a:spcBef>
                  <a:spcPct val="0"/>
                </a:spcBef>
                <a:spcAft>
                  <a:spcPct val="35000"/>
                </a:spcAft>
                <a:buNone/>
              </a:pPr>
              <a:r>
                <a:rPr lang="en-US" sz="1800" kern="1200" err="1">
                  <a:solidFill>
                    <a:schemeClr val="accent1"/>
                  </a:solidFill>
                  <a:latin typeface="+mj-lt"/>
                </a:rPr>
                <a:t>Decontextualise</a:t>
              </a:r>
              <a:endParaRPr lang="en-US" sz="1800" kern="1200">
                <a:solidFill>
                  <a:schemeClr val="accent1"/>
                </a:solidFill>
                <a:latin typeface="+mj-lt"/>
              </a:endParaRPr>
            </a:p>
          </p:txBody>
        </p:sp>
      </p:grpSp>
      <p:graphicFrame>
        <p:nvGraphicFramePr>
          <p:cNvPr id="3" name="Content Placeholder 2">
            <a:extLst>
              <a:ext uri="{FF2B5EF4-FFF2-40B4-BE49-F238E27FC236}">
                <a16:creationId xmlns:a16="http://schemas.microsoft.com/office/drawing/2014/main" id="{29732813-ED7B-FD02-4D4F-6D2E19CC6B38}"/>
              </a:ext>
            </a:extLst>
          </p:cNvPr>
          <p:cNvGraphicFramePr>
            <a:graphicFrameLocks noGrp="1"/>
          </p:cNvGraphicFramePr>
          <p:nvPr>
            <p:ph idx="1"/>
            <p:extLst>
              <p:ext uri="{D42A27DB-BD31-4B8C-83A1-F6EECF244321}">
                <p14:modId xmlns:p14="http://schemas.microsoft.com/office/powerpoint/2010/main" val="1849133987"/>
              </p:ext>
            </p:extLst>
          </p:nvPr>
        </p:nvGraphicFramePr>
        <p:xfrm>
          <a:off x="360363" y="2663971"/>
          <a:ext cx="11495999" cy="2284500"/>
        </p:xfrm>
        <a:graphic>
          <a:graphicData uri="http://schemas.openxmlformats.org/drawingml/2006/table">
            <a:tbl>
              <a:tblPr firstRow="1" firstCol="1" bandRow="1">
                <a:tableStyleId>{69012ECD-51FC-41F1-AA8D-1B2483CD663E}</a:tableStyleId>
              </a:tblPr>
              <a:tblGrid>
                <a:gridCol w="5797211">
                  <a:extLst>
                    <a:ext uri="{9D8B030D-6E8A-4147-A177-3AD203B41FA5}">
                      <a16:colId xmlns:a16="http://schemas.microsoft.com/office/drawing/2014/main" val="1693644425"/>
                    </a:ext>
                  </a:extLst>
                </a:gridCol>
                <a:gridCol w="5698788">
                  <a:extLst>
                    <a:ext uri="{9D8B030D-6E8A-4147-A177-3AD203B41FA5}">
                      <a16:colId xmlns:a16="http://schemas.microsoft.com/office/drawing/2014/main" val="1214191030"/>
                    </a:ext>
                  </a:extLst>
                </a:gridCol>
              </a:tblGrid>
              <a:tr h="410923">
                <a:tc>
                  <a:txBody>
                    <a:bodyPr/>
                    <a:lstStyle/>
                    <a:p>
                      <a:pPr algn="l">
                        <a:lnSpc>
                          <a:spcPct val="130000"/>
                        </a:lnSpc>
                        <a:spcBef>
                          <a:spcPts val="0"/>
                        </a:spcBef>
                        <a:spcAft>
                          <a:spcPts val="600"/>
                        </a:spcAft>
                      </a:pPr>
                      <a:r>
                        <a:rPr lang="en-AU" sz="1600">
                          <a:solidFill>
                            <a:sysClr val="windowText" lastClr="000000"/>
                          </a:solidFill>
                          <a:effectLst/>
                          <a:latin typeface="+mj-lt"/>
                        </a:rPr>
                        <a:t>Contextualised skill (only relevant for a lesson)</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631B">
                        <a:alpha val="80000"/>
                      </a:srgbClr>
                    </a:solidFill>
                  </a:tcPr>
                </a:tc>
                <a:tc>
                  <a:txBody>
                    <a:bodyPr/>
                    <a:lstStyle/>
                    <a:p>
                      <a:pPr algn="l">
                        <a:lnSpc>
                          <a:spcPct val="130000"/>
                        </a:lnSpc>
                        <a:spcBef>
                          <a:spcPts val="0"/>
                        </a:spcBef>
                        <a:spcAft>
                          <a:spcPts val="600"/>
                        </a:spcAft>
                      </a:pPr>
                      <a:r>
                        <a:rPr lang="en-AU" sz="1600">
                          <a:solidFill>
                            <a:schemeClr val="bg1"/>
                          </a:solidFill>
                          <a:effectLst/>
                          <a:latin typeface="+mj-lt"/>
                        </a:rPr>
                        <a:t>Decontextualised skill (transferable)</a:t>
                      </a:r>
                    </a:p>
                  </a:txBody>
                  <a:tcPr marL="126000" marR="126000" marT="118800" marB="1188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269260585"/>
                  </a:ext>
                </a:extLst>
              </a:tr>
              <a:tr h="1762483">
                <a:tc>
                  <a:txBody>
                    <a:bodyPr/>
                    <a:lstStyle/>
                    <a:p>
                      <a:pPr marL="0" algn="l" defTabSz="914377" rtl="0" eaLnBrk="1" latinLnBrk="0" hangingPunct="1">
                        <a:lnSpc>
                          <a:spcPct val="130000"/>
                        </a:lnSpc>
                        <a:spcBef>
                          <a:spcPts val="0"/>
                        </a:spcBef>
                        <a:spcAft>
                          <a:spcPts val="600"/>
                        </a:spcAft>
                      </a:pPr>
                      <a:r>
                        <a:rPr lang="en-AU" sz="1600" b="1" kern="1200">
                          <a:solidFill>
                            <a:sysClr val="windowText" lastClr="000000"/>
                          </a:solidFill>
                          <a:effectLst/>
                          <a:latin typeface="+mj-lt"/>
                          <a:ea typeface="+mn-ea"/>
                          <a:cs typeface="+mn-cs"/>
                        </a:rPr>
                        <a:t>Success criteria</a:t>
                      </a:r>
                      <a:br>
                        <a:rPr lang="en-AU" sz="1600" b="1" kern="1200">
                          <a:solidFill>
                            <a:sysClr val="windowText" lastClr="000000"/>
                          </a:solidFill>
                          <a:effectLst/>
                          <a:latin typeface="+mn-lt"/>
                          <a:ea typeface="+mn-ea"/>
                          <a:cs typeface="+mn-cs"/>
                        </a:rPr>
                      </a:br>
                      <a:r>
                        <a:rPr lang="en-AU" sz="1600" b="0" kern="1200">
                          <a:solidFill>
                            <a:sysClr val="windowText" lastClr="000000"/>
                          </a:solidFill>
                          <a:effectLst/>
                          <a:latin typeface="+mn-lt"/>
                          <a:ea typeface="+mn-ea"/>
                          <a:cs typeface="+mn-cs"/>
                        </a:rPr>
                        <a:t>I can: </a:t>
                      </a:r>
                    </a:p>
                    <a:p>
                      <a:pPr marL="285750" lvl="0" indent="-285750" algn="l">
                        <a:lnSpc>
                          <a:spcPct val="130000"/>
                        </a:lnSpc>
                        <a:spcBef>
                          <a:spcPts val="0"/>
                        </a:spcBef>
                        <a:spcAft>
                          <a:spcPts val="600"/>
                        </a:spcAft>
                        <a:buFont typeface="Arial" panose="020B0604020202020204" pitchFamily="34" charset="0"/>
                        <a:buChar char="•"/>
                      </a:pPr>
                      <a:r>
                        <a:rPr lang="en-AU" sz="1600" b="0">
                          <a:solidFill>
                            <a:sysClr val="windowText" lastClr="000000"/>
                          </a:solidFill>
                          <a:effectLst/>
                        </a:rPr>
                        <a:t>explain why uniforms might be popular</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3631B">
                        <a:alpha val="80000"/>
                      </a:srgbClr>
                    </a:solidFill>
                  </a:tcPr>
                </a:tc>
                <a:tc>
                  <a:txBody>
                    <a:bodyPr/>
                    <a:lstStyle/>
                    <a:p>
                      <a:pPr algn="l">
                        <a:lnSpc>
                          <a:spcPct val="130000"/>
                        </a:lnSpc>
                        <a:spcBef>
                          <a:spcPts val="0"/>
                        </a:spcBef>
                        <a:spcAft>
                          <a:spcPts val="600"/>
                        </a:spcAft>
                      </a:pPr>
                      <a:r>
                        <a:rPr lang="en-AU" sz="1600" b="1" dirty="0">
                          <a:solidFill>
                            <a:schemeClr val="bg1"/>
                          </a:solidFill>
                          <a:effectLst/>
                          <a:latin typeface="+mj-lt"/>
                        </a:rPr>
                        <a:t>Success criteria</a:t>
                      </a:r>
                      <a:br>
                        <a:rPr lang="en-AU" sz="1600" b="1" dirty="0">
                          <a:solidFill>
                            <a:schemeClr val="bg1"/>
                          </a:solidFill>
                          <a:effectLst/>
                        </a:rPr>
                      </a:br>
                      <a:r>
                        <a:rPr lang="en-AU" sz="1600" dirty="0">
                          <a:solidFill>
                            <a:schemeClr val="bg1"/>
                          </a:solidFill>
                          <a:effectLst/>
                        </a:rPr>
                        <a:t>I can:</a:t>
                      </a:r>
                    </a:p>
                    <a:p>
                      <a:pPr marL="285750" lvl="0" indent="-285750" algn="l" defTabSz="914377" rtl="0" eaLnBrk="1" latinLnBrk="0" hangingPunct="1">
                        <a:lnSpc>
                          <a:spcPct val="130000"/>
                        </a:lnSpc>
                        <a:spcBef>
                          <a:spcPts val="0"/>
                        </a:spcBef>
                        <a:spcAft>
                          <a:spcPts val="600"/>
                        </a:spcAft>
                        <a:buFont typeface="Arial" panose="020B0604020202020204" pitchFamily="34" charset="0"/>
                        <a:buChar char="•"/>
                      </a:pPr>
                      <a:r>
                        <a:rPr lang="en-AU" sz="1600" b="0" kern="1200" dirty="0">
                          <a:solidFill>
                            <a:schemeClr val="bg1"/>
                          </a:solidFill>
                          <a:effectLst/>
                          <a:latin typeface="+mn-lt"/>
                          <a:ea typeface="+mn-ea"/>
                          <a:cs typeface="+mn-cs"/>
                        </a:rPr>
                        <a:t>identify and include arguments for and against a topic</a:t>
                      </a:r>
                    </a:p>
                    <a:p>
                      <a:pPr marL="0" lvl="0" indent="0" algn="r" defTabSz="914377" rtl="0" eaLnBrk="1" latinLnBrk="0" hangingPunct="1">
                        <a:lnSpc>
                          <a:spcPct val="130000"/>
                        </a:lnSpc>
                        <a:spcBef>
                          <a:spcPts val="0"/>
                        </a:spcBef>
                        <a:spcAft>
                          <a:spcPts val="600"/>
                        </a:spcAft>
                        <a:buFont typeface="Arial" panose="020B0604020202020204" pitchFamily="34" charset="0"/>
                        <a:buNone/>
                      </a:pPr>
                      <a:r>
                        <a:rPr lang="en-AU" sz="1600" b="0" kern="1200" dirty="0">
                          <a:solidFill>
                            <a:schemeClr val="bg1"/>
                          </a:solidFill>
                          <a:effectLst/>
                          <a:latin typeface="+mn-lt"/>
                          <a:ea typeface="+mn-ea"/>
                          <a:cs typeface="+mn-cs"/>
                        </a:rPr>
                        <a:t>(Clarke 2021:7)</a:t>
                      </a:r>
                    </a:p>
                  </a:txBody>
                  <a:tcPr marL="126000" marR="126000" marT="118800" marB="1188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2071393465"/>
                  </a:ext>
                </a:extLst>
              </a:tr>
            </a:tbl>
          </a:graphicData>
        </a:graphic>
      </p:graphicFrame>
      <p:sp>
        <p:nvSpPr>
          <p:cNvPr id="4" name="Slide Number Placeholder 3">
            <a:extLst>
              <a:ext uri="{FF2B5EF4-FFF2-40B4-BE49-F238E27FC236}">
                <a16:creationId xmlns:a16="http://schemas.microsoft.com/office/drawing/2014/main" id="{827C77B3-6925-28C0-23C8-DE03B277C66B}"/>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41</a:t>
            </a:fld>
            <a:endParaRPr lang="en-AU"/>
          </a:p>
        </p:txBody>
      </p:sp>
    </p:spTree>
    <p:extLst>
      <p:ext uri="{BB962C8B-B14F-4D97-AF65-F5344CB8AC3E}">
        <p14:creationId xmlns:p14="http://schemas.microsoft.com/office/powerpoint/2010/main" val="382103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rmAutofit/>
          </a:bodyPr>
          <a:lstStyle/>
          <a:p>
            <a:r>
              <a:rPr lang="en-AU"/>
              <a:t>Planning success criteria – scaffolding</a:t>
            </a:r>
          </a:p>
        </p:txBody>
      </p:sp>
      <p:sp>
        <p:nvSpPr>
          <p:cNvPr id="3" name="TextBox 2">
            <a:extLst>
              <a:ext uri="{FF2B5EF4-FFF2-40B4-BE49-F238E27FC236}">
                <a16:creationId xmlns:a16="http://schemas.microsoft.com/office/drawing/2014/main" id="{BB5E510D-6012-9E8B-7685-370720D13275}"/>
              </a:ext>
            </a:extLst>
          </p:cNvPr>
          <p:cNvSpPr txBox="1"/>
          <p:nvPr/>
        </p:nvSpPr>
        <p:spPr>
          <a:xfrm>
            <a:off x="360000" y="1885310"/>
            <a:ext cx="3602400" cy="3922439"/>
          </a:xfrm>
          <a:prstGeom prst="roundRect">
            <a:avLst>
              <a:gd name="adj" fmla="val 7277"/>
            </a:avLst>
          </a:prstGeom>
          <a:solidFill>
            <a:schemeClr val="accent1"/>
          </a:solidFill>
        </p:spPr>
        <p:txBody>
          <a:bodyPr wrap="square" rtlCol="0" anchor="ctr" anchorCtr="0">
            <a:noAutofit/>
          </a:bodyPr>
          <a:lstStyle/>
          <a:p>
            <a:pPr>
              <a:lnSpc>
                <a:spcPct val="150000"/>
              </a:lnSpc>
            </a:pPr>
            <a:r>
              <a:rPr lang="en-AU" sz="1800">
                <a:solidFill>
                  <a:schemeClr val="bg1"/>
                </a:solidFill>
              </a:rPr>
              <a:t>Students require different scaffolded support to reach the same success criteria</a:t>
            </a:r>
          </a:p>
        </p:txBody>
      </p:sp>
      <p:pic>
        <p:nvPicPr>
          <p:cNvPr id="6" name="Graphic 5">
            <a:extLst>
              <a:ext uri="{FF2B5EF4-FFF2-40B4-BE49-F238E27FC236}">
                <a16:creationId xmlns:a16="http://schemas.microsoft.com/office/drawing/2014/main" id="{2ADC51A6-15E1-4B78-9E87-2ED340D73E6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19600" y="2152650"/>
            <a:ext cx="7772400" cy="3968302"/>
          </a:xfrm>
          <a:prstGeom prst="rect">
            <a:avLst/>
          </a:prstGeom>
        </p:spPr>
      </p:pic>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42</a:t>
            </a:fld>
            <a:endParaRPr lang="en-AU"/>
          </a:p>
        </p:txBody>
      </p:sp>
    </p:spTree>
    <p:extLst>
      <p:ext uri="{BB962C8B-B14F-4D97-AF65-F5344CB8AC3E}">
        <p14:creationId xmlns:p14="http://schemas.microsoft.com/office/powerpoint/2010/main" val="428674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
        <p:nvSpPr>
          <p:cNvPr id="3" name="Title">
            <a:extLst>
              <a:ext uri="{FF2B5EF4-FFF2-40B4-BE49-F238E27FC236}">
                <a16:creationId xmlns:a16="http://schemas.microsoft.com/office/drawing/2014/main" id="{5DB8B9B6-D34D-2252-7132-B26AFD121DFA}"/>
              </a:ext>
            </a:extLst>
          </p:cNvPr>
          <p:cNvSpPr>
            <a:spLocks noGrp="1"/>
          </p:cNvSpPr>
          <p:nvPr>
            <p:ph type="body" sz="quarter" idx="11"/>
          </p:nvPr>
        </p:nvSpPr>
        <p:spPr>
          <a:xfrm>
            <a:off x="539999" y="3117146"/>
            <a:ext cx="8839131" cy="684000"/>
          </a:xfrm>
        </p:spPr>
        <p:txBody>
          <a:bodyPr/>
          <a:lstStyle/>
          <a:p>
            <a:r>
              <a:rPr lang="en-AU" sz="5400"/>
              <a:t>Technique B</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9250771" cy="1608090"/>
          </a:xfrm>
        </p:spPr>
        <p:txBody>
          <a:bodyPr/>
          <a:lstStyle/>
          <a:p>
            <a:r>
              <a:rPr lang="en-US"/>
              <a:t>Sharing learning intentions and success criteria</a:t>
            </a:r>
            <a:endParaRPr lang="en-AU"/>
          </a:p>
        </p:txBody>
      </p:sp>
    </p:spTree>
    <p:extLst>
      <p:ext uri="{BB962C8B-B14F-4D97-AF65-F5344CB8AC3E}">
        <p14:creationId xmlns:p14="http://schemas.microsoft.com/office/powerpoint/2010/main" val="20371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Sharing learning intentions and success criteria</a:t>
            </a:r>
            <a:r>
              <a:rPr lang="en-AU">
                <a:solidFill>
                  <a:schemeClr val="bg1"/>
                </a:solidFill>
              </a:rPr>
              <a:t> (1)</a:t>
            </a:r>
          </a:p>
        </p:txBody>
      </p:sp>
      <p:grpSp>
        <p:nvGrpSpPr>
          <p:cNvPr id="3" name="Group 2" descr="Usually shared first or early in the lesson&#10;">
            <a:extLst>
              <a:ext uri="{FF2B5EF4-FFF2-40B4-BE49-F238E27FC236}">
                <a16:creationId xmlns:a16="http://schemas.microsoft.com/office/drawing/2014/main" id="{2E13907A-B868-025D-41A6-5B599B011327}"/>
              </a:ext>
            </a:extLst>
          </p:cNvPr>
          <p:cNvGrpSpPr/>
          <p:nvPr/>
        </p:nvGrpSpPr>
        <p:grpSpPr>
          <a:xfrm>
            <a:off x="352743" y="1575288"/>
            <a:ext cx="11484000" cy="954154"/>
            <a:chOff x="352743" y="1575288"/>
            <a:chExt cx="11484000" cy="954154"/>
          </a:xfrm>
        </p:grpSpPr>
        <p:sp>
          <p:nvSpPr>
            <p:cNvPr id="15" name="Rounded Rectangle 14">
              <a:extLst>
                <a:ext uri="{FF2B5EF4-FFF2-40B4-BE49-F238E27FC236}">
                  <a16:creationId xmlns:a16="http://schemas.microsoft.com/office/drawing/2014/main" id="{BE6DA4B6-8087-981C-8E0C-133706CAC155}"/>
                </a:ext>
              </a:extLst>
            </p:cNvPr>
            <p:cNvSpPr/>
            <p:nvPr/>
          </p:nvSpPr>
          <p:spPr>
            <a:xfrm>
              <a:off x="352743" y="1575288"/>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US" sz="1800" kern="1200">
                  <a:solidFill>
                    <a:schemeClr val="accent1"/>
                  </a:solidFill>
                  <a:latin typeface="Aptos"/>
                </a:rPr>
                <a:t>Usually shared first or early in the lesson</a:t>
              </a:r>
              <a:endParaRPr lang="en-US" sz="1800" kern="1200">
                <a:solidFill>
                  <a:schemeClr val="accent1"/>
                </a:solidFill>
              </a:endParaRPr>
            </a:p>
          </p:txBody>
        </p:sp>
        <p:sp>
          <p:nvSpPr>
            <p:cNvPr id="6" name="Rectangle 5" descr="Sunrise with solid fill">
              <a:extLst>
                <a:ext uri="{FF2B5EF4-FFF2-40B4-BE49-F238E27FC236}">
                  <a16:creationId xmlns:a16="http://schemas.microsoft.com/office/drawing/2014/main" id="{81AC63DA-BCE3-C418-BBBA-73AD6629A5B2}"/>
                </a:ext>
              </a:extLst>
            </p:cNvPr>
            <p:cNvSpPr/>
            <p:nvPr/>
          </p:nvSpPr>
          <p:spPr>
            <a:xfrm>
              <a:off x="625360" y="1696053"/>
              <a:ext cx="712625" cy="71262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nvGrpSpPr>
          <p:cNvPr id="5" name="Group 4" descr="Teacher ensures student understanding&#10;">
            <a:extLst>
              <a:ext uri="{FF2B5EF4-FFF2-40B4-BE49-F238E27FC236}">
                <a16:creationId xmlns:a16="http://schemas.microsoft.com/office/drawing/2014/main" id="{67A2E0B6-7B0E-51B4-747A-9648E484C2AB}"/>
              </a:ext>
            </a:extLst>
          </p:cNvPr>
          <p:cNvGrpSpPr/>
          <p:nvPr/>
        </p:nvGrpSpPr>
        <p:grpSpPr>
          <a:xfrm>
            <a:off x="352743" y="2761277"/>
            <a:ext cx="11484000" cy="954154"/>
            <a:chOff x="352743" y="2761277"/>
            <a:chExt cx="11484000" cy="954154"/>
          </a:xfrm>
        </p:grpSpPr>
        <p:sp>
          <p:nvSpPr>
            <p:cNvPr id="16" name="Rounded Rectangle 15">
              <a:extLst>
                <a:ext uri="{FF2B5EF4-FFF2-40B4-BE49-F238E27FC236}">
                  <a16:creationId xmlns:a16="http://schemas.microsoft.com/office/drawing/2014/main" id="{BFF6A901-6FAA-4E27-9FB0-232D9BB3E4F4}"/>
                </a:ext>
              </a:extLst>
            </p:cNvPr>
            <p:cNvSpPr/>
            <p:nvPr/>
          </p:nvSpPr>
          <p:spPr>
            <a:xfrm>
              <a:off x="352743" y="2761277"/>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US" sz="1800" kern="1200">
                  <a:solidFill>
                    <a:schemeClr val="accent1"/>
                  </a:solidFill>
                </a:rPr>
                <a:t>Teacher ensures student understanding</a:t>
              </a:r>
            </a:p>
          </p:txBody>
        </p:sp>
        <p:sp>
          <p:nvSpPr>
            <p:cNvPr id="10" name="Rectangle 9" descr="Classroom with solid fill">
              <a:extLst>
                <a:ext uri="{FF2B5EF4-FFF2-40B4-BE49-F238E27FC236}">
                  <a16:creationId xmlns:a16="http://schemas.microsoft.com/office/drawing/2014/main" id="{1FB79577-919A-3253-1FD2-237FBFF4E14F}"/>
                </a:ext>
              </a:extLst>
            </p:cNvPr>
            <p:cNvSpPr/>
            <p:nvPr/>
          </p:nvSpPr>
          <p:spPr>
            <a:xfrm>
              <a:off x="625359" y="2882041"/>
              <a:ext cx="712625" cy="712625"/>
            </a:xfrm>
            <a:prstGeom prst="rect">
              <a:avLst/>
            </a:prstGeom>
            <a:blipFill>
              <a:blip r:embed="rId5">
                <a:extLst>
                  <a:ext uri="{96DAC541-7B7A-43D3-8B79-37D633B846F1}">
                    <asvg:svgBlip xmlns:asvg="http://schemas.microsoft.com/office/drawing/2016/SVG/main" r:embe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pSp>
        <p:nvGrpSpPr>
          <p:cNvPr id="7" name="Group 6" descr="Model success&#10;">
            <a:extLst>
              <a:ext uri="{FF2B5EF4-FFF2-40B4-BE49-F238E27FC236}">
                <a16:creationId xmlns:a16="http://schemas.microsoft.com/office/drawing/2014/main" id="{C0DBA02D-6B26-5281-0428-E50D75B167C1}"/>
              </a:ext>
            </a:extLst>
          </p:cNvPr>
          <p:cNvGrpSpPr/>
          <p:nvPr/>
        </p:nvGrpSpPr>
        <p:grpSpPr>
          <a:xfrm>
            <a:off x="352743" y="3947266"/>
            <a:ext cx="11484000" cy="954154"/>
            <a:chOff x="352743" y="3947266"/>
            <a:chExt cx="11484000" cy="954154"/>
          </a:xfrm>
        </p:grpSpPr>
        <p:sp>
          <p:nvSpPr>
            <p:cNvPr id="17" name="Rounded Rectangle 16">
              <a:extLst>
                <a:ext uri="{FF2B5EF4-FFF2-40B4-BE49-F238E27FC236}">
                  <a16:creationId xmlns:a16="http://schemas.microsoft.com/office/drawing/2014/main" id="{6808EBFE-8D4E-8033-9686-35272CC36367}"/>
                </a:ext>
              </a:extLst>
            </p:cNvPr>
            <p:cNvSpPr/>
            <p:nvPr/>
          </p:nvSpPr>
          <p:spPr>
            <a:xfrm>
              <a:off x="352743" y="3947266"/>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AU" sz="1800" kern="1200">
                  <a:solidFill>
                    <a:schemeClr val="accent1"/>
                  </a:solidFill>
                  <a:latin typeface="Aptos"/>
                </a:rPr>
                <a:t>Model success</a:t>
              </a:r>
            </a:p>
          </p:txBody>
        </p:sp>
        <p:sp>
          <p:nvSpPr>
            <p:cNvPr id="13" name="Rectangle 12" descr="Excellent with solid fill">
              <a:extLst>
                <a:ext uri="{FF2B5EF4-FFF2-40B4-BE49-F238E27FC236}">
                  <a16:creationId xmlns:a16="http://schemas.microsoft.com/office/drawing/2014/main" id="{70615F69-CA34-976A-BA31-AB30204550CF}"/>
                </a:ext>
              </a:extLst>
            </p:cNvPr>
            <p:cNvSpPr/>
            <p:nvPr/>
          </p:nvSpPr>
          <p:spPr>
            <a:xfrm>
              <a:off x="625358" y="4068030"/>
              <a:ext cx="712625" cy="712625"/>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44</a:t>
            </a:fld>
            <a:endParaRPr lang="en-AU"/>
          </a:p>
        </p:txBody>
      </p:sp>
    </p:spTree>
    <p:extLst>
      <p:ext uri="{BB962C8B-B14F-4D97-AF65-F5344CB8AC3E}">
        <p14:creationId xmlns:p14="http://schemas.microsoft.com/office/powerpoint/2010/main" val="33296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Sharing learning intentions and success criteria </a:t>
            </a:r>
            <a:r>
              <a:rPr lang="en-AU">
                <a:solidFill>
                  <a:schemeClr val="bg1"/>
                </a:solidFill>
              </a:rPr>
              <a:t>(2)</a:t>
            </a:r>
          </a:p>
        </p:txBody>
      </p:sp>
      <p:grpSp>
        <p:nvGrpSpPr>
          <p:cNvPr id="6" name="Group 5" descr="Usually shared first or early in the lesson&#10;">
            <a:extLst>
              <a:ext uri="{FF2B5EF4-FFF2-40B4-BE49-F238E27FC236}">
                <a16:creationId xmlns:a16="http://schemas.microsoft.com/office/drawing/2014/main" id="{CB892382-95CF-1B14-B90B-6234B047B536}"/>
              </a:ext>
            </a:extLst>
          </p:cNvPr>
          <p:cNvGrpSpPr/>
          <p:nvPr/>
        </p:nvGrpSpPr>
        <p:grpSpPr>
          <a:xfrm>
            <a:off x="352743" y="1483041"/>
            <a:ext cx="11484000" cy="954154"/>
            <a:chOff x="352743" y="1483041"/>
            <a:chExt cx="11484000" cy="954154"/>
          </a:xfrm>
        </p:grpSpPr>
        <p:sp>
          <p:nvSpPr>
            <p:cNvPr id="9" name="Rounded Rectangle 8">
              <a:extLst>
                <a:ext uri="{FF2B5EF4-FFF2-40B4-BE49-F238E27FC236}">
                  <a16:creationId xmlns:a16="http://schemas.microsoft.com/office/drawing/2014/main" id="{AE3C3B09-16ED-4CD8-94F4-D3092AF4D921}"/>
                </a:ext>
              </a:extLst>
            </p:cNvPr>
            <p:cNvSpPr/>
            <p:nvPr/>
          </p:nvSpPr>
          <p:spPr>
            <a:xfrm>
              <a:off x="352743" y="148304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US" sz="1800" kern="1200">
                  <a:solidFill>
                    <a:schemeClr val="accent1"/>
                  </a:solidFill>
                  <a:latin typeface="Aptos"/>
                </a:rPr>
                <a:t>Usually shared first or early in the lesson</a:t>
              </a:r>
              <a:endParaRPr lang="en-US" sz="1800" kern="1200">
                <a:solidFill>
                  <a:schemeClr val="accent1"/>
                </a:solidFill>
              </a:endParaRPr>
            </a:p>
          </p:txBody>
        </p:sp>
        <p:sp>
          <p:nvSpPr>
            <p:cNvPr id="10" name="Rectangle 9" descr="Sunrise with solid fill">
              <a:extLst>
                <a:ext uri="{FF2B5EF4-FFF2-40B4-BE49-F238E27FC236}">
                  <a16:creationId xmlns:a16="http://schemas.microsoft.com/office/drawing/2014/main" id="{00E2E5E3-63A4-95B8-AEC2-32E39424F66D}"/>
                </a:ext>
              </a:extLst>
            </p:cNvPr>
            <p:cNvSpPr/>
            <p:nvPr/>
          </p:nvSpPr>
          <p:spPr>
            <a:xfrm>
              <a:off x="625360" y="1603806"/>
              <a:ext cx="712625" cy="71262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graphicFrame>
        <p:nvGraphicFramePr>
          <p:cNvPr id="5" name="Diagram 4">
            <a:extLst>
              <a:ext uri="{FF2B5EF4-FFF2-40B4-BE49-F238E27FC236}">
                <a16:creationId xmlns:a16="http://schemas.microsoft.com/office/drawing/2014/main" id="{1C14769E-B04B-9595-D199-3A6024A0E33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19554310"/>
              </p:ext>
            </p:extLst>
          </p:nvPr>
        </p:nvGraphicFramePr>
        <p:xfrm>
          <a:off x="-321062" y="2530944"/>
          <a:ext cx="9090213" cy="359683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Rounded Corners 2">
            <a:extLst>
              <a:ext uri="{FF2B5EF4-FFF2-40B4-BE49-F238E27FC236}">
                <a16:creationId xmlns:a16="http://schemas.microsoft.com/office/drawing/2014/main" id="{C0A801D5-1F62-67AF-9C28-47374B184792}"/>
              </a:ext>
            </a:extLst>
          </p:cNvPr>
          <p:cNvSpPr/>
          <p:nvPr/>
        </p:nvSpPr>
        <p:spPr>
          <a:xfrm>
            <a:off x="8490857" y="3239786"/>
            <a:ext cx="3230089" cy="2179153"/>
          </a:xfrm>
          <a:prstGeom prst="roundRect">
            <a:avLst>
              <a:gd name="adj" fmla="val 562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8425">
              <a:lnSpc>
                <a:spcPct val="150000"/>
              </a:lnSpc>
            </a:pPr>
            <a:r>
              <a:rPr lang="en-AU" sz="1800"/>
              <a:t>Framing the learning helps students understand where it is going and how the ideas connect.</a:t>
            </a:r>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45</a:t>
            </a:fld>
            <a:endParaRPr lang="en-AU"/>
          </a:p>
        </p:txBody>
      </p:sp>
    </p:spTree>
    <p:extLst>
      <p:ext uri="{BB962C8B-B14F-4D97-AF65-F5344CB8AC3E}">
        <p14:creationId xmlns:p14="http://schemas.microsoft.com/office/powerpoint/2010/main" val="208438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Sharing learning intentions and success criteria</a:t>
            </a:r>
            <a:r>
              <a:rPr lang="en-AU">
                <a:solidFill>
                  <a:schemeClr val="bg1"/>
                </a:solidFill>
              </a:rPr>
              <a:t> (3)</a:t>
            </a:r>
          </a:p>
        </p:txBody>
      </p:sp>
      <p:grpSp>
        <p:nvGrpSpPr>
          <p:cNvPr id="3" name="Group 2" descr="Teacher ensures student understanding&#10;">
            <a:extLst>
              <a:ext uri="{FF2B5EF4-FFF2-40B4-BE49-F238E27FC236}">
                <a16:creationId xmlns:a16="http://schemas.microsoft.com/office/drawing/2014/main" id="{AC3DEAFD-91A9-4FA8-80E9-3AE9D49338AA}"/>
              </a:ext>
            </a:extLst>
          </p:cNvPr>
          <p:cNvGrpSpPr/>
          <p:nvPr/>
        </p:nvGrpSpPr>
        <p:grpSpPr>
          <a:xfrm>
            <a:off x="352743" y="1482841"/>
            <a:ext cx="11484000" cy="954154"/>
            <a:chOff x="352743" y="1482841"/>
            <a:chExt cx="11484000" cy="954154"/>
          </a:xfrm>
        </p:grpSpPr>
        <p:sp>
          <p:nvSpPr>
            <p:cNvPr id="10" name="Rounded Rectangle 9">
              <a:extLst>
                <a:ext uri="{FF2B5EF4-FFF2-40B4-BE49-F238E27FC236}">
                  <a16:creationId xmlns:a16="http://schemas.microsoft.com/office/drawing/2014/main" id="{C960FD83-9AE0-DFB0-D935-EEBF5669D7ED}"/>
                </a:ext>
              </a:extLst>
            </p:cNvPr>
            <p:cNvSpPr/>
            <p:nvPr/>
          </p:nvSpPr>
          <p:spPr>
            <a:xfrm>
              <a:off x="352743" y="148284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US" sz="1800" kern="1200">
                  <a:solidFill>
                    <a:schemeClr val="accent1"/>
                  </a:solidFill>
                </a:rPr>
                <a:t>Teacher ensures student understanding</a:t>
              </a:r>
            </a:p>
          </p:txBody>
        </p:sp>
        <p:sp>
          <p:nvSpPr>
            <p:cNvPr id="11" name="Rectangle 10" descr="Classroom with solid fill">
              <a:extLst>
                <a:ext uri="{FF2B5EF4-FFF2-40B4-BE49-F238E27FC236}">
                  <a16:creationId xmlns:a16="http://schemas.microsoft.com/office/drawing/2014/main" id="{624118E3-6644-7A50-6BC2-7B7E6E3E84AA}"/>
                </a:ext>
              </a:extLst>
            </p:cNvPr>
            <p:cNvSpPr/>
            <p:nvPr/>
          </p:nvSpPr>
          <p:spPr>
            <a:xfrm>
              <a:off x="625359" y="1603605"/>
              <a:ext cx="712625" cy="712625"/>
            </a:xfrm>
            <a:prstGeom prst="rect">
              <a:avLst/>
            </a:prstGeom>
            <a:blipFill>
              <a:blip r:embed="rId3">
                <a:extLst>
                  <a:ext uri="{96DAC541-7B7A-43D3-8B79-37D633B846F1}">
                    <asvg:svgBlip xmlns:asvg="http://schemas.microsoft.com/office/drawing/2016/SVG/main" r:embed="rId4"/>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8" name="Rectangle: Rounded Corners 7">
            <a:extLst>
              <a:ext uri="{FF2B5EF4-FFF2-40B4-BE49-F238E27FC236}">
                <a16:creationId xmlns:a16="http://schemas.microsoft.com/office/drawing/2014/main" id="{998252D7-4905-1FDA-E5D4-783FB7785718}"/>
              </a:ext>
            </a:extLst>
          </p:cNvPr>
          <p:cNvSpPr/>
          <p:nvPr/>
        </p:nvSpPr>
        <p:spPr>
          <a:xfrm>
            <a:off x="360000" y="2843746"/>
            <a:ext cx="3312000" cy="3041196"/>
          </a:xfrm>
          <a:prstGeom prst="roundRect">
            <a:avLst>
              <a:gd name="adj" fmla="val 69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42875">
              <a:lnSpc>
                <a:spcPct val="150000"/>
              </a:lnSpc>
            </a:pPr>
            <a:r>
              <a:rPr lang="en-AU" sz="1800"/>
              <a:t>Provide definitions for unfamiliar vocabulary</a:t>
            </a:r>
          </a:p>
        </p:txBody>
      </p:sp>
      <p:sp>
        <p:nvSpPr>
          <p:cNvPr id="6" name="Rectangle: Rounded Corners 5">
            <a:extLst>
              <a:ext uri="{FF2B5EF4-FFF2-40B4-BE49-F238E27FC236}">
                <a16:creationId xmlns:a16="http://schemas.microsoft.com/office/drawing/2014/main" id="{BB4EB3A5-2016-6597-3BD8-038B5041BB51}"/>
              </a:ext>
            </a:extLst>
          </p:cNvPr>
          <p:cNvSpPr/>
          <p:nvPr/>
        </p:nvSpPr>
        <p:spPr>
          <a:xfrm>
            <a:off x="4438544" y="2843746"/>
            <a:ext cx="3312000" cy="3041196"/>
          </a:xfrm>
          <a:prstGeom prst="roundRect">
            <a:avLst>
              <a:gd name="adj" fmla="val 757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7325">
              <a:lnSpc>
                <a:spcPct val="150000"/>
              </a:lnSpc>
            </a:pPr>
            <a:r>
              <a:rPr lang="en-AU" sz="1800"/>
              <a:t>Explain the link with previous learning</a:t>
            </a:r>
          </a:p>
        </p:txBody>
      </p:sp>
      <p:sp>
        <p:nvSpPr>
          <p:cNvPr id="9" name="Rectangle: Rounded Corners 8">
            <a:extLst>
              <a:ext uri="{FF2B5EF4-FFF2-40B4-BE49-F238E27FC236}">
                <a16:creationId xmlns:a16="http://schemas.microsoft.com/office/drawing/2014/main" id="{DEE3D930-9EDB-6BB5-E81B-DA8406A3565E}"/>
              </a:ext>
            </a:extLst>
          </p:cNvPr>
          <p:cNvSpPr/>
          <p:nvPr/>
        </p:nvSpPr>
        <p:spPr>
          <a:xfrm>
            <a:off x="8517088" y="2843746"/>
            <a:ext cx="3312000" cy="3041197"/>
          </a:xfrm>
          <a:prstGeom prst="roundRect">
            <a:avLst>
              <a:gd name="adj" fmla="val 690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7325">
              <a:lnSpc>
                <a:spcPct val="150000"/>
              </a:lnSpc>
            </a:pPr>
            <a:r>
              <a:rPr lang="en-AU" sz="1800"/>
              <a:t>Use a check for understanding</a:t>
            </a:r>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46</a:t>
            </a:fld>
            <a:endParaRPr lang="en-AU"/>
          </a:p>
        </p:txBody>
      </p:sp>
    </p:spTree>
    <p:extLst>
      <p:ext uri="{BB962C8B-B14F-4D97-AF65-F5344CB8AC3E}">
        <p14:creationId xmlns:p14="http://schemas.microsoft.com/office/powerpoint/2010/main" val="163728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Sharing learning intentions and success criteria </a:t>
            </a:r>
            <a:r>
              <a:rPr lang="en-AU">
                <a:solidFill>
                  <a:schemeClr val="bg1"/>
                </a:solidFill>
              </a:rPr>
              <a:t>(4)</a:t>
            </a:r>
          </a:p>
        </p:txBody>
      </p:sp>
      <p:grpSp>
        <p:nvGrpSpPr>
          <p:cNvPr id="5" name="Group 4" descr="Model success">
            <a:extLst>
              <a:ext uri="{FF2B5EF4-FFF2-40B4-BE49-F238E27FC236}">
                <a16:creationId xmlns:a16="http://schemas.microsoft.com/office/drawing/2014/main" id="{218ABF3D-CA16-10B3-3A28-449FF497708A}"/>
              </a:ext>
            </a:extLst>
          </p:cNvPr>
          <p:cNvGrpSpPr/>
          <p:nvPr/>
        </p:nvGrpSpPr>
        <p:grpSpPr>
          <a:xfrm>
            <a:off x="352743" y="1482841"/>
            <a:ext cx="11484000" cy="954154"/>
            <a:chOff x="352743" y="1482841"/>
            <a:chExt cx="11484000" cy="954154"/>
          </a:xfrm>
        </p:grpSpPr>
        <p:sp>
          <p:nvSpPr>
            <p:cNvPr id="8" name="Rounded Rectangle 7">
              <a:extLst>
                <a:ext uri="{FF2B5EF4-FFF2-40B4-BE49-F238E27FC236}">
                  <a16:creationId xmlns:a16="http://schemas.microsoft.com/office/drawing/2014/main" id="{9D7AC430-00AD-C83C-8887-E20EBEEC7CB1}"/>
                </a:ext>
              </a:extLst>
            </p:cNvPr>
            <p:cNvSpPr/>
            <p:nvPr/>
          </p:nvSpPr>
          <p:spPr>
            <a:xfrm>
              <a:off x="352743" y="148284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lIns="1260000" anchor="ctr" anchorCtr="0"/>
            <a:lstStyle/>
            <a:p>
              <a:pPr marL="0" lvl="0" indent="0" algn="l" defTabSz="1111250">
                <a:lnSpc>
                  <a:spcPct val="100000"/>
                </a:lnSpc>
                <a:spcBef>
                  <a:spcPct val="0"/>
                </a:spcBef>
                <a:spcAft>
                  <a:spcPct val="35000"/>
                </a:spcAft>
                <a:buNone/>
              </a:pPr>
              <a:r>
                <a:rPr lang="en-AU" sz="1800" kern="1200">
                  <a:solidFill>
                    <a:schemeClr val="accent1"/>
                  </a:solidFill>
                  <a:latin typeface="Aptos"/>
                </a:rPr>
                <a:t>Model success</a:t>
              </a:r>
            </a:p>
          </p:txBody>
        </p:sp>
        <p:sp>
          <p:nvSpPr>
            <p:cNvPr id="9" name="Rectangle 8" descr="Excellent with solid fill">
              <a:extLst>
                <a:ext uri="{FF2B5EF4-FFF2-40B4-BE49-F238E27FC236}">
                  <a16:creationId xmlns:a16="http://schemas.microsoft.com/office/drawing/2014/main" id="{3CB55C34-4D7C-AF9E-B07A-BCC01F8D6B8D}"/>
                </a:ext>
              </a:extLst>
            </p:cNvPr>
            <p:cNvSpPr/>
            <p:nvPr/>
          </p:nvSpPr>
          <p:spPr>
            <a:xfrm>
              <a:off x="625358" y="1603605"/>
              <a:ext cx="712625" cy="71262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pSp>
      <p:sp>
        <p:nvSpPr>
          <p:cNvPr id="3" name="Content Placeholder 2">
            <a:extLst>
              <a:ext uri="{FF2B5EF4-FFF2-40B4-BE49-F238E27FC236}">
                <a16:creationId xmlns:a16="http://schemas.microsoft.com/office/drawing/2014/main" id="{8BB8AA84-F826-70F0-5BE8-117C801EFD35}"/>
              </a:ext>
            </a:extLst>
          </p:cNvPr>
          <p:cNvSpPr txBox="1">
            <a:spLocks/>
          </p:cNvSpPr>
          <p:nvPr/>
        </p:nvSpPr>
        <p:spPr>
          <a:xfrm>
            <a:off x="360000" y="2776654"/>
            <a:ext cx="11498377" cy="3393723"/>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en-AU"/>
              <a:t>A shared understanding of success criteria can be achieved by:</a:t>
            </a:r>
          </a:p>
          <a:p>
            <a:pPr marL="285750" indent="-285750">
              <a:spcAft>
                <a:spcPts val="600"/>
              </a:spcAft>
              <a:buFont typeface="Arial" panose="020B0604020202020204" pitchFamily="34" charset="0"/>
              <a:buChar char="•"/>
            </a:pPr>
            <a:r>
              <a:rPr lang="en-AU"/>
              <a:t>analysing excellent worked examples</a:t>
            </a:r>
          </a:p>
          <a:p>
            <a:pPr marL="285750" indent="-285750">
              <a:spcAft>
                <a:spcPts val="600"/>
              </a:spcAft>
              <a:buFont typeface="Arial" panose="020B0604020202020204" pitchFamily="34" charset="0"/>
              <a:buChar char="•"/>
            </a:pPr>
            <a:r>
              <a:rPr lang="en-AU"/>
              <a:t>comparing good examples and non examples </a:t>
            </a:r>
          </a:p>
          <a:p>
            <a:pPr marL="285750" indent="-285750">
              <a:spcAft>
                <a:spcPts val="600"/>
              </a:spcAft>
              <a:buFont typeface="Arial" panose="020B0604020202020204" pitchFamily="34" charset="0"/>
              <a:buChar char="•"/>
            </a:pPr>
            <a:r>
              <a:rPr lang="en-AU"/>
              <a:t>demonstrating and stopping at each step</a:t>
            </a:r>
          </a:p>
          <a:p>
            <a:pPr marL="285750" indent="-285750">
              <a:spcAft>
                <a:spcPts val="600"/>
              </a:spcAft>
              <a:buFont typeface="Arial" panose="020B0604020202020204" pitchFamily="34" charset="0"/>
              <a:buChar char="•"/>
            </a:pPr>
            <a:r>
              <a:rPr lang="en-AU"/>
              <a:t>demonstrating how not to do something.</a:t>
            </a:r>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47</a:t>
            </a:fld>
            <a:endParaRPr lang="en-AU"/>
          </a:p>
        </p:txBody>
      </p:sp>
    </p:spTree>
    <p:extLst>
      <p:ext uri="{BB962C8B-B14F-4D97-AF65-F5344CB8AC3E}">
        <p14:creationId xmlns:p14="http://schemas.microsoft.com/office/powerpoint/2010/main" val="369864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955844"/>
          </a:xfrm>
        </p:spPr>
        <p:txBody>
          <a:bodyPr anchor="t">
            <a:noAutofit/>
          </a:bodyPr>
          <a:lstStyle/>
          <a:p>
            <a:r>
              <a:rPr lang="en-AU"/>
              <a:t>Using learning intentions and success criteria throughout the lesson </a:t>
            </a:r>
            <a:r>
              <a:rPr lang="en-AU">
                <a:solidFill>
                  <a:schemeClr val="bg1"/>
                </a:solidFill>
              </a:rPr>
              <a:t>(1)</a:t>
            </a:r>
          </a:p>
        </p:txBody>
      </p:sp>
      <p:grpSp>
        <p:nvGrpSpPr>
          <p:cNvPr id="3" name="Group 2" descr="Check for understanding throughout the lesson&#10;">
            <a:extLst>
              <a:ext uri="{FF2B5EF4-FFF2-40B4-BE49-F238E27FC236}">
                <a16:creationId xmlns:a16="http://schemas.microsoft.com/office/drawing/2014/main" id="{C85F18C8-8636-B233-BBCA-128A22B2E384}"/>
              </a:ext>
            </a:extLst>
          </p:cNvPr>
          <p:cNvGrpSpPr/>
          <p:nvPr/>
        </p:nvGrpSpPr>
        <p:grpSpPr>
          <a:xfrm>
            <a:off x="359671" y="1567031"/>
            <a:ext cx="11484000" cy="954154"/>
            <a:chOff x="359671" y="1567031"/>
            <a:chExt cx="11484000" cy="954154"/>
          </a:xfrm>
        </p:grpSpPr>
        <p:sp>
          <p:nvSpPr>
            <p:cNvPr id="5" name="Rounded Rectangle 4">
              <a:extLst>
                <a:ext uri="{FF2B5EF4-FFF2-40B4-BE49-F238E27FC236}">
                  <a16:creationId xmlns:a16="http://schemas.microsoft.com/office/drawing/2014/main" id="{99FC82F5-292B-F2A5-CBC7-362B1D11EBA8}"/>
                </a:ext>
              </a:extLst>
            </p:cNvPr>
            <p:cNvSpPr/>
            <p:nvPr/>
          </p:nvSpPr>
          <p:spPr>
            <a:xfrm>
              <a:off x="359671" y="156703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 name="Rectangle 5" descr="Bullseye">
              <a:extLst>
                <a:ext uri="{FF2B5EF4-FFF2-40B4-BE49-F238E27FC236}">
                  <a16:creationId xmlns:a16="http://schemas.microsoft.com/office/drawing/2014/main" id="{EB629BA7-6EB0-C90A-1D57-47ACDFAD09DB}"/>
                </a:ext>
              </a:extLst>
            </p:cNvPr>
            <p:cNvSpPr/>
            <p:nvPr/>
          </p:nvSpPr>
          <p:spPr>
            <a:xfrm>
              <a:off x="648302" y="1781716"/>
              <a:ext cx="524785" cy="52478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8" name="Freeform 7">
              <a:extLst>
                <a:ext uri="{FF2B5EF4-FFF2-40B4-BE49-F238E27FC236}">
                  <a16:creationId xmlns:a16="http://schemas.microsoft.com/office/drawing/2014/main" id="{C0DAEE20-6836-1653-328D-D20BC436129D}"/>
                </a:ext>
              </a:extLst>
            </p:cNvPr>
            <p:cNvSpPr/>
            <p:nvPr/>
          </p:nvSpPr>
          <p:spPr>
            <a:xfrm>
              <a:off x="1461719" y="1567031"/>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US" sz="1800" kern="1200">
                  <a:solidFill>
                    <a:schemeClr val="accent1"/>
                  </a:solidFill>
                  <a:latin typeface="+mj-lt"/>
                </a:rPr>
                <a:t>Check for understanding throughout the lesson</a:t>
              </a:r>
            </a:p>
          </p:txBody>
        </p:sp>
      </p:grpSp>
      <p:grpSp>
        <p:nvGrpSpPr>
          <p:cNvPr id="7" name="Group 6" descr="Teacher feedback&#10;">
            <a:extLst>
              <a:ext uri="{FF2B5EF4-FFF2-40B4-BE49-F238E27FC236}">
                <a16:creationId xmlns:a16="http://schemas.microsoft.com/office/drawing/2014/main" id="{8FBD73D2-B71C-6FC2-2B91-2980B80C52A2}"/>
              </a:ext>
            </a:extLst>
          </p:cNvPr>
          <p:cNvGrpSpPr/>
          <p:nvPr/>
        </p:nvGrpSpPr>
        <p:grpSpPr>
          <a:xfrm>
            <a:off x="359671" y="2759724"/>
            <a:ext cx="11484000" cy="954154"/>
            <a:chOff x="359671" y="2759724"/>
            <a:chExt cx="11484000" cy="954154"/>
          </a:xfrm>
        </p:grpSpPr>
        <p:sp>
          <p:nvSpPr>
            <p:cNvPr id="9" name="Rounded Rectangle 8">
              <a:extLst>
                <a:ext uri="{FF2B5EF4-FFF2-40B4-BE49-F238E27FC236}">
                  <a16:creationId xmlns:a16="http://schemas.microsoft.com/office/drawing/2014/main" id="{B67052AE-2C37-1F97-C807-829C5553BEF1}"/>
                </a:ext>
              </a:extLst>
            </p:cNvPr>
            <p:cNvSpPr/>
            <p:nvPr/>
          </p:nvSpPr>
          <p:spPr>
            <a:xfrm>
              <a:off x="359671" y="2759724"/>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Classroom with solid fill">
              <a:extLst>
                <a:ext uri="{FF2B5EF4-FFF2-40B4-BE49-F238E27FC236}">
                  <a16:creationId xmlns:a16="http://schemas.microsoft.com/office/drawing/2014/main" id="{49F6A6D4-889F-55D8-06E2-8DD5FC615219}"/>
                </a:ext>
              </a:extLst>
            </p:cNvPr>
            <p:cNvSpPr/>
            <p:nvPr/>
          </p:nvSpPr>
          <p:spPr>
            <a:xfrm>
              <a:off x="648302" y="2974409"/>
              <a:ext cx="524785" cy="524785"/>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Freeform 10">
              <a:extLst>
                <a:ext uri="{FF2B5EF4-FFF2-40B4-BE49-F238E27FC236}">
                  <a16:creationId xmlns:a16="http://schemas.microsoft.com/office/drawing/2014/main" id="{CE704F49-E94F-BDBC-CBC5-DFD21A40EFED}"/>
                </a:ext>
              </a:extLst>
            </p:cNvPr>
            <p:cNvSpPr/>
            <p:nvPr/>
          </p:nvSpPr>
          <p:spPr>
            <a:xfrm>
              <a:off x="1461719" y="2759724"/>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US" sz="1800" kern="1200">
                  <a:solidFill>
                    <a:schemeClr val="accent1"/>
                  </a:solidFill>
                  <a:latin typeface="+mj-lt"/>
                </a:rPr>
                <a:t>Teacher feedback</a:t>
              </a:r>
            </a:p>
          </p:txBody>
        </p:sp>
      </p:grpSp>
      <p:grpSp>
        <p:nvGrpSpPr>
          <p:cNvPr id="18" name="Group 17" descr="Self and peer feedback&#10;">
            <a:extLst>
              <a:ext uri="{FF2B5EF4-FFF2-40B4-BE49-F238E27FC236}">
                <a16:creationId xmlns:a16="http://schemas.microsoft.com/office/drawing/2014/main" id="{F930BECC-FD93-F9BE-043C-5ADB71575AFD}"/>
              </a:ext>
            </a:extLst>
          </p:cNvPr>
          <p:cNvGrpSpPr/>
          <p:nvPr/>
        </p:nvGrpSpPr>
        <p:grpSpPr>
          <a:xfrm>
            <a:off x="359671" y="3952418"/>
            <a:ext cx="11484000" cy="954154"/>
            <a:chOff x="359671" y="3952418"/>
            <a:chExt cx="11484000" cy="954154"/>
          </a:xfrm>
        </p:grpSpPr>
        <p:sp>
          <p:nvSpPr>
            <p:cNvPr id="12" name="Rounded Rectangle 11">
              <a:extLst>
                <a:ext uri="{FF2B5EF4-FFF2-40B4-BE49-F238E27FC236}">
                  <a16:creationId xmlns:a16="http://schemas.microsoft.com/office/drawing/2014/main" id="{C207B649-F772-E482-D4E5-3BC3A089B1E6}"/>
                </a:ext>
              </a:extLst>
            </p:cNvPr>
            <p:cNvSpPr/>
            <p:nvPr/>
          </p:nvSpPr>
          <p:spPr>
            <a:xfrm>
              <a:off x="359671" y="3952418"/>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Rectangle 12" descr="Two women with solid fill">
              <a:extLst>
                <a:ext uri="{FF2B5EF4-FFF2-40B4-BE49-F238E27FC236}">
                  <a16:creationId xmlns:a16="http://schemas.microsoft.com/office/drawing/2014/main" id="{2AEF348C-BA7D-CBB6-996E-EF28D2300255}"/>
                </a:ext>
              </a:extLst>
            </p:cNvPr>
            <p:cNvSpPr/>
            <p:nvPr/>
          </p:nvSpPr>
          <p:spPr>
            <a:xfrm>
              <a:off x="648302" y="4167103"/>
              <a:ext cx="524785" cy="524785"/>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Freeform 13">
              <a:extLst>
                <a:ext uri="{FF2B5EF4-FFF2-40B4-BE49-F238E27FC236}">
                  <a16:creationId xmlns:a16="http://schemas.microsoft.com/office/drawing/2014/main" id="{D11DDEEA-FD54-5047-42DC-37D5374D88FD}"/>
                </a:ext>
              </a:extLst>
            </p:cNvPr>
            <p:cNvSpPr/>
            <p:nvPr/>
          </p:nvSpPr>
          <p:spPr>
            <a:xfrm>
              <a:off x="1461719" y="3952418"/>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AU" sz="1800" kern="1200">
                  <a:solidFill>
                    <a:schemeClr val="accent1"/>
                  </a:solidFill>
                  <a:latin typeface="+mj-lt"/>
                </a:rPr>
                <a:t>Self and peer feedback</a:t>
              </a:r>
            </a:p>
          </p:txBody>
        </p:sp>
      </p:grpSp>
      <p:grpSp>
        <p:nvGrpSpPr>
          <p:cNvPr id="19" name="Group 18" descr="Lesson summary&#10;">
            <a:extLst>
              <a:ext uri="{FF2B5EF4-FFF2-40B4-BE49-F238E27FC236}">
                <a16:creationId xmlns:a16="http://schemas.microsoft.com/office/drawing/2014/main" id="{BEE0C907-29F5-F59C-9848-1D116B0E2BA3}"/>
              </a:ext>
            </a:extLst>
          </p:cNvPr>
          <p:cNvGrpSpPr/>
          <p:nvPr/>
        </p:nvGrpSpPr>
        <p:grpSpPr>
          <a:xfrm>
            <a:off x="359671" y="5145111"/>
            <a:ext cx="11484000" cy="954154"/>
            <a:chOff x="359671" y="5145111"/>
            <a:chExt cx="11484000" cy="954154"/>
          </a:xfrm>
        </p:grpSpPr>
        <p:sp>
          <p:nvSpPr>
            <p:cNvPr id="15" name="Rounded Rectangle 14">
              <a:extLst>
                <a:ext uri="{FF2B5EF4-FFF2-40B4-BE49-F238E27FC236}">
                  <a16:creationId xmlns:a16="http://schemas.microsoft.com/office/drawing/2014/main" id="{7530F1A7-81D9-6488-A4DD-55896F927ED5}"/>
                </a:ext>
              </a:extLst>
            </p:cNvPr>
            <p:cNvSpPr/>
            <p:nvPr/>
          </p:nvSpPr>
          <p:spPr>
            <a:xfrm>
              <a:off x="359671" y="5145111"/>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Rectangle 15" descr="Race Flag with solid fill">
              <a:extLst>
                <a:ext uri="{FF2B5EF4-FFF2-40B4-BE49-F238E27FC236}">
                  <a16:creationId xmlns:a16="http://schemas.microsoft.com/office/drawing/2014/main" id="{0C95820C-F6BD-D4A6-1C70-9D0142AA96A1}"/>
                </a:ext>
              </a:extLst>
            </p:cNvPr>
            <p:cNvSpPr/>
            <p:nvPr/>
          </p:nvSpPr>
          <p:spPr>
            <a:xfrm>
              <a:off x="648302" y="5359796"/>
              <a:ext cx="524785" cy="524785"/>
            </a:xfrm>
            <a:prstGeom prst="rect">
              <a:avLst/>
            </a:prstGeom>
            <a:blipFill>
              <a:blip r:embed="rId9">
                <a:extLst>
                  <a:ext uri="{96DAC541-7B7A-43D3-8B79-37D633B846F1}">
                    <asvg:svgBlip xmlns:asvg="http://schemas.microsoft.com/office/drawing/2016/SVG/main" r:embed="rId10"/>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Freeform 16">
              <a:extLst>
                <a:ext uri="{FF2B5EF4-FFF2-40B4-BE49-F238E27FC236}">
                  <a16:creationId xmlns:a16="http://schemas.microsoft.com/office/drawing/2014/main" id="{4D2B070E-7928-0134-B5EF-72A6811800C5}"/>
                </a:ext>
              </a:extLst>
            </p:cNvPr>
            <p:cNvSpPr/>
            <p:nvPr/>
          </p:nvSpPr>
          <p:spPr>
            <a:xfrm>
              <a:off x="1461719" y="5145111"/>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AU" sz="1800" kern="1200">
                  <a:solidFill>
                    <a:schemeClr val="accent1"/>
                  </a:solidFill>
                  <a:latin typeface="+mj-lt"/>
                </a:rPr>
                <a:t>Lesson summary</a:t>
              </a:r>
            </a:p>
          </p:txBody>
        </p:sp>
      </p:gr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48</a:t>
            </a:fld>
            <a:endParaRPr lang="en-AU"/>
          </a:p>
        </p:txBody>
      </p:sp>
    </p:spTree>
    <p:extLst>
      <p:ext uri="{BB962C8B-B14F-4D97-AF65-F5344CB8AC3E}">
        <p14:creationId xmlns:p14="http://schemas.microsoft.com/office/powerpoint/2010/main" val="404610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954154"/>
          </a:xfrm>
        </p:spPr>
        <p:txBody>
          <a:bodyPr anchor="t">
            <a:noAutofit/>
          </a:bodyPr>
          <a:lstStyle/>
          <a:p>
            <a:r>
              <a:rPr lang="en-AU"/>
              <a:t>Using learning intentions and success criteria throughout the lesson </a:t>
            </a:r>
            <a:r>
              <a:rPr lang="en-AU">
                <a:solidFill>
                  <a:schemeClr val="bg1"/>
                </a:solidFill>
              </a:rPr>
              <a:t>(2)</a:t>
            </a:r>
          </a:p>
        </p:txBody>
      </p:sp>
      <p:grpSp>
        <p:nvGrpSpPr>
          <p:cNvPr id="3" name="Group 2" descr="Check for understanding throughout the lesson&#10;">
            <a:extLst>
              <a:ext uri="{FF2B5EF4-FFF2-40B4-BE49-F238E27FC236}">
                <a16:creationId xmlns:a16="http://schemas.microsoft.com/office/drawing/2014/main" id="{503FC604-B4B7-EDBA-C980-C07824B58265}"/>
              </a:ext>
            </a:extLst>
          </p:cNvPr>
          <p:cNvGrpSpPr/>
          <p:nvPr/>
        </p:nvGrpSpPr>
        <p:grpSpPr>
          <a:xfrm>
            <a:off x="359671" y="1484313"/>
            <a:ext cx="11484000" cy="954154"/>
            <a:chOff x="359671" y="1484313"/>
            <a:chExt cx="11484000" cy="954154"/>
          </a:xfrm>
        </p:grpSpPr>
        <p:sp>
          <p:nvSpPr>
            <p:cNvPr id="6" name="Rounded Rectangle 5">
              <a:extLst>
                <a:ext uri="{FF2B5EF4-FFF2-40B4-BE49-F238E27FC236}">
                  <a16:creationId xmlns:a16="http://schemas.microsoft.com/office/drawing/2014/main" id="{4D6393DC-2838-AE3C-284E-C552184ED027}"/>
                </a:ext>
              </a:extLst>
            </p:cNvPr>
            <p:cNvSpPr/>
            <p:nvPr/>
          </p:nvSpPr>
          <p:spPr>
            <a:xfrm>
              <a:off x="359671" y="1484313"/>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descr="Bullseye">
              <a:extLst>
                <a:ext uri="{FF2B5EF4-FFF2-40B4-BE49-F238E27FC236}">
                  <a16:creationId xmlns:a16="http://schemas.microsoft.com/office/drawing/2014/main" id="{0838AB77-68C5-E0C7-5155-BAF5E201AA3B}"/>
                </a:ext>
              </a:extLst>
            </p:cNvPr>
            <p:cNvSpPr/>
            <p:nvPr/>
          </p:nvSpPr>
          <p:spPr>
            <a:xfrm>
              <a:off x="648302" y="1698998"/>
              <a:ext cx="524785" cy="52478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reeform 8">
              <a:extLst>
                <a:ext uri="{FF2B5EF4-FFF2-40B4-BE49-F238E27FC236}">
                  <a16:creationId xmlns:a16="http://schemas.microsoft.com/office/drawing/2014/main" id="{ADE507F6-D9F5-CF58-10D1-C14BF91135C2}"/>
                </a:ext>
              </a:extLst>
            </p:cNvPr>
            <p:cNvSpPr/>
            <p:nvPr/>
          </p:nvSpPr>
          <p:spPr>
            <a:xfrm>
              <a:off x="1461719" y="1484313"/>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US" sz="1800" kern="1200">
                  <a:solidFill>
                    <a:schemeClr val="accent1"/>
                  </a:solidFill>
                  <a:latin typeface="+mj-lt"/>
                </a:rPr>
                <a:t>Check for understanding throughout the lesson</a:t>
              </a:r>
            </a:p>
          </p:txBody>
        </p:sp>
      </p:grpSp>
      <p:sp>
        <p:nvSpPr>
          <p:cNvPr id="13" name="Speech Bubble: Rectangle with Corners Rounded 12">
            <a:extLst>
              <a:ext uri="{FF2B5EF4-FFF2-40B4-BE49-F238E27FC236}">
                <a16:creationId xmlns:a16="http://schemas.microsoft.com/office/drawing/2014/main" id="{CD0A500A-E64D-4E34-C119-DA662DD3F049}"/>
              </a:ext>
            </a:extLst>
          </p:cNvPr>
          <p:cNvSpPr/>
          <p:nvPr/>
        </p:nvSpPr>
        <p:spPr>
          <a:xfrm>
            <a:off x="5656737" y="3087687"/>
            <a:ext cx="5827263" cy="2286000"/>
          </a:xfrm>
          <a:prstGeom prst="wedgeRoundRectCallout">
            <a:avLst>
              <a:gd name="adj1" fmla="val -38704"/>
              <a:gd name="adj2" fmla="val 6752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a:ea typeface="+mn-lt"/>
                <a:cs typeface="+mn-lt"/>
              </a:rPr>
              <a:t>Our success criteria says we will make a scientific prediction. What is a scientific prediction and how is that different to just a prediction? (cold call or mini whiteboard response). </a:t>
            </a:r>
            <a:endParaRPr lang="en-US" sz="1800"/>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49</a:t>
            </a:fld>
            <a:endParaRPr lang="en-AU"/>
          </a:p>
        </p:txBody>
      </p:sp>
    </p:spTree>
    <p:extLst>
      <p:ext uri="{BB962C8B-B14F-4D97-AF65-F5344CB8AC3E}">
        <p14:creationId xmlns:p14="http://schemas.microsoft.com/office/powerpoint/2010/main" val="109348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9BD19-876E-7233-9E5F-3202B33FF59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42C1F63-CF6F-3B4B-BCC8-C2C561EBD115}"/>
              </a:ext>
            </a:extLst>
          </p:cNvPr>
          <p:cNvSpPr>
            <a:spLocks noGrp="1"/>
          </p:cNvSpPr>
          <p:nvPr>
            <p:ph type="title"/>
          </p:nvPr>
        </p:nvSpPr>
        <p:spPr>
          <a:xfrm>
            <a:off x="360000" y="360000"/>
            <a:ext cx="10080000" cy="599602"/>
          </a:xfrm>
        </p:spPr>
        <p:txBody>
          <a:bodyPr/>
          <a:lstStyle/>
          <a:p>
            <a:r>
              <a:rPr lang="en-AU"/>
              <a:t>Enabling factors</a:t>
            </a:r>
          </a:p>
        </p:txBody>
      </p:sp>
      <p:pic>
        <p:nvPicPr>
          <p:cNvPr id="18" name="Picture 17">
            <a:extLst>
              <a:ext uri="{FF2B5EF4-FFF2-40B4-BE49-F238E27FC236}">
                <a16:creationId xmlns:a16="http://schemas.microsoft.com/office/drawing/2014/main" id="{C99EB75E-B822-C1F6-1B13-8D2BDF6EA2B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29430" y="314925"/>
            <a:ext cx="735894" cy="777528"/>
          </a:xfrm>
          <a:prstGeom prst="rect">
            <a:avLst/>
          </a:prstGeom>
        </p:spPr>
      </p:pic>
      <p:grpSp>
        <p:nvGrpSpPr>
          <p:cNvPr id="23" name="Group 22" descr="Know students and how they learn.&#10;Teachers understand how learning happens, and this informs their practice.">
            <a:extLst>
              <a:ext uri="{FF2B5EF4-FFF2-40B4-BE49-F238E27FC236}">
                <a16:creationId xmlns:a16="http://schemas.microsoft.com/office/drawing/2014/main" id="{ADEED9AC-6E25-1D1D-EEC4-AD60EB9759B0}"/>
              </a:ext>
            </a:extLst>
          </p:cNvPr>
          <p:cNvGrpSpPr/>
          <p:nvPr/>
        </p:nvGrpSpPr>
        <p:grpSpPr>
          <a:xfrm>
            <a:off x="372000" y="1225304"/>
            <a:ext cx="5347771" cy="2569974"/>
            <a:chOff x="360000" y="1663142"/>
            <a:chExt cx="4643252" cy="2776180"/>
          </a:xfrm>
        </p:grpSpPr>
        <p:sp>
          <p:nvSpPr>
            <p:cNvPr id="11" name="Freeform: Shape 10">
              <a:extLst>
                <a:ext uri="{FF2B5EF4-FFF2-40B4-BE49-F238E27FC236}">
                  <a16:creationId xmlns:a16="http://schemas.microsoft.com/office/drawing/2014/main" id="{81A02C35-5356-FC1A-94A2-68744B733BD6}"/>
                </a:ext>
              </a:extLst>
            </p:cNvPr>
            <p:cNvSpPr/>
            <p:nvPr/>
          </p:nvSpPr>
          <p:spPr>
            <a:xfrm>
              <a:off x="360000" y="1663142"/>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1800" b="1">
                  <a:solidFill>
                    <a:schemeClr val="bg1"/>
                  </a:solidFill>
                  <a:latin typeface="+mj-lt"/>
                </a:rPr>
                <a:t>Know students and how they learn</a:t>
              </a:r>
            </a:p>
          </p:txBody>
        </p:sp>
        <p:sp>
          <p:nvSpPr>
            <p:cNvPr id="8" name="Freeform: Shape 7">
              <a:extLst>
                <a:ext uri="{FF2B5EF4-FFF2-40B4-BE49-F238E27FC236}">
                  <a16:creationId xmlns:a16="http://schemas.microsoft.com/office/drawing/2014/main" id="{703E6266-FFA3-2CE8-5DC1-E7F7FEA2E97F}"/>
                </a:ext>
              </a:extLst>
            </p:cNvPr>
            <p:cNvSpPr/>
            <p:nvPr/>
          </p:nvSpPr>
          <p:spPr>
            <a:xfrm>
              <a:off x="360000" y="2551141"/>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marL="177800">
                <a:lnSpc>
                  <a:spcPct val="150000"/>
                </a:lnSpc>
                <a:spcAft>
                  <a:spcPts val="1200"/>
                </a:spcAft>
              </a:pPr>
              <a:r>
                <a:rPr lang="en-AU" sz="1800">
                  <a:solidFill>
                    <a:schemeClr val="accent1"/>
                  </a:solidFill>
                </a:rPr>
                <a:t>Teachers understand how learning happens, and this informs their practice.</a:t>
              </a:r>
            </a:p>
          </p:txBody>
        </p:sp>
      </p:grpSp>
      <p:grpSp>
        <p:nvGrpSpPr>
          <p:cNvPr id="24" name="Group 23" descr="High expectations.&#10;Students benefit from teachers holding high expectations for their learning.">
            <a:extLst>
              <a:ext uri="{FF2B5EF4-FFF2-40B4-BE49-F238E27FC236}">
                <a16:creationId xmlns:a16="http://schemas.microsoft.com/office/drawing/2014/main" id="{9E6AE329-1145-3CBB-F894-34065EB80182}"/>
              </a:ext>
            </a:extLst>
          </p:cNvPr>
          <p:cNvGrpSpPr/>
          <p:nvPr/>
        </p:nvGrpSpPr>
        <p:grpSpPr>
          <a:xfrm>
            <a:off x="6116571" y="1225304"/>
            <a:ext cx="5347771" cy="2569974"/>
            <a:chOff x="5796748" y="1663142"/>
            <a:chExt cx="4643252" cy="2776180"/>
          </a:xfrm>
        </p:grpSpPr>
        <p:sp>
          <p:nvSpPr>
            <p:cNvPr id="12" name="Freeform: Shape 11">
              <a:extLst>
                <a:ext uri="{FF2B5EF4-FFF2-40B4-BE49-F238E27FC236}">
                  <a16:creationId xmlns:a16="http://schemas.microsoft.com/office/drawing/2014/main" id="{A2C4EC0C-B671-FA06-3581-771ACDAB3502}"/>
                </a:ext>
              </a:extLst>
            </p:cNvPr>
            <p:cNvSpPr/>
            <p:nvPr/>
          </p:nvSpPr>
          <p:spPr>
            <a:xfrm>
              <a:off x="5796748" y="1663142"/>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1800" b="1">
                  <a:solidFill>
                    <a:schemeClr val="bg1"/>
                  </a:solidFill>
                  <a:latin typeface="+mj-lt"/>
                </a:rPr>
                <a:t>High expectations</a:t>
              </a:r>
            </a:p>
          </p:txBody>
        </p:sp>
        <p:sp>
          <p:nvSpPr>
            <p:cNvPr id="15" name="Freeform: Shape 14">
              <a:extLst>
                <a:ext uri="{FF2B5EF4-FFF2-40B4-BE49-F238E27FC236}">
                  <a16:creationId xmlns:a16="http://schemas.microsoft.com/office/drawing/2014/main" id="{CBB38387-9965-845D-1D59-8C49F992F58B}"/>
                </a:ext>
              </a:extLst>
            </p:cNvPr>
            <p:cNvSpPr/>
            <p:nvPr/>
          </p:nvSpPr>
          <p:spPr>
            <a:xfrm>
              <a:off x="5796748" y="2551141"/>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marL="177800">
                <a:lnSpc>
                  <a:spcPct val="150000"/>
                </a:lnSpc>
                <a:spcAft>
                  <a:spcPts val="1200"/>
                </a:spcAft>
              </a:pPr>
              <a:r>
                <a:rPr lang="en-AU" sz="1800">
                  <a:solidFill>
                    <a:schemeClr val="accent1"/>
                  </a:solidFill>
                </a:rPr>
                <a:t>Students benefit from teachers holding high expectations for their learning.</a:t>
              </a:r>
            </a:p>
          </p:txBody>
        </p:sp>
      </p:grpSp>
      <p:grpSp>
        <p:nvGrpSpPr>
          <p:cNvPr id="25" name="Group 24" descr="Know the content and how to teach it.&#10;Teachers know how the knowledge builds and connects to create learning that is strategic, sequenced and cumulative.">
            <a:extLst>
              <a:ext uri="{FF2B5EF4-FFF2-40B4-BE49-F238E27FC236}">
                <a16:creationId xmlns:a16="http://schemas.microsoft.com/office/drawing/2014/main" id="{6C4B0C1B-FD5F-0D20-C008-15C0AEB59BFA}"/>
              </a:ext>
            </a:extLst>
          </p:cNvPr>
          <p:cNvGrpSpPr/>
          <p:nvPr/>
        </p:nvGrpSpPr>
        <p:grpSpPr>
          <a:xfrm>
            <a:off x="360000" y="4031988"/>
            <a:ext cx="5347771" cy="2569974"/>
            <a:chOff x="360000" y="4665910"/>
            <a:chExt cx="4643252" cy="2776180"/>
          </a:xfrm>
        </p:grpSpPr>
        <p:sp>
          <p:nvSpPr>
            <p:cNvPr id="19" name="Freeform: Shape 18">
              <a:extLst>
                <a:ext uri="{FF2B5EF4-FFF2-40B4-BE49-F238E27FC236}">
                  <a16:creationId xmlns:a16="http://schemas.microsoft.com/office/drawing/2014/main" id="{542F7173-DC08-5477-3E37-77F5EBFADC81}"/>
                </a:ext>
              </a:extLst>
            </p:cNvPr>
            <p:cNvSpPr/>
            <p:nvPr/>
          </p:nvSpPr>
          <p:spPr>
            <a:xfrm>
              <a:off x="360000" y="4665910"/>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1800" b="1">
                  <a:solidFill>
                    <a:schemeClr val="bg1"/>
                  </a:solidFill>
                  <a:latin typeface="+mj-lt"/>
                </a:rPr>
                <a:t>Know the content and how to teach it</a:t>
              </a:r>
            </a:p>
          </p:txBody>
        </p:sp>
        <p:sp>
          <p:nvSpPr>
            <p:cNvPr id="20" name="Freeform: Shape 19">
              <a:extLst>
                <a:ext uri="{FF2B5EF4-FFF2-40B4-BE49-F238E27FC236}">
                  <a16:creationId xmlns:a16="http://schemas.microsoft.com/office/drawing/2014/main" id="{7D5B2AB9-8C5C-CFC6-0A2B-1A919B07179A}"/>
                </a:ext>
              </a:extLst>
            </p:cNvPr>
            <p:cNvSpPr/>
            <p:nvPr/>
          </p:nvSpPr>
          <p:spPr>
            <a:xfrm>
              <a:off x="360000" y="5553909"/>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marL="177800">
                <a:lnSpc>
                  <a:spcPct val="150000"/>
                </a:lnSpc>
                <a:spcAft>
                  <a:spcPts val="1200"/>
                </a:spcAft>
              </a:pPr>
              <a:r>
                <a:rPr lang="en-AU" sz="1800">
                  <a:solidFill>
                    <a:schemeClr val="accent1"/>
                  </a:solidFill>
                </a:rPr>
                <a:t>Teachers know how the knowledge builds and connects to create learning that is strategic, sequenced and cumulative.</a:t>
              </a:r>
            </a:p>
          </p:txBody>
        </p:sp>
      </p:grpSp>
      <p:grpSp>
        <p:nvGrpSpPr>
          <p:cNvPr id="26" name="Group 25" descr="Safe, inclusive learning environments.&#10;Explicit teaching both relies on, and brings about, a safe and inclusive learning environment.">
            <a:extLst>
              <a:ext uri="{FF2B5EF4-FFF2-40B4-BE49-F238E27FC236}">
                <a16:creationId xmlns:a16="http://schemas.microsoft.com/office/drawing/2014/main" id="{3ED09268-BE8D-EBA4-3064-53221F3404A7}"/>
              </a:ext>
            </a:extLst>
          </p:cNvPr>
          <p:cNvGrpSpPr/>
          <p:nvPr/>
        </p:nvGrpSpPr>
        <p:grpSpPr>
          <a:xfrm>
            <a:off x="6116571" y="4060980"/>
            <a:ext cx="5347771" cy="2569974"/>
            <a:chOff x="5796748" y="4665910"/>
            <a:chExt cx="4643252" cy="2776180"/>
          </a:xfrm>
        </p:grpSpPr>
        <p:sp>
          <p:nvSpPr>
            <p:cNvPr id="21" name="Freeform: Shape 20">
              <a:extLst>
                <a:ext uri="{FF2B5EF4-FFF2-40B4-BE49-F238E27FC236}">
                  <a16:creationId xmlns:a16="http://schemas.microsoft.com/office/drawing/2014/main" id="{59FF67C5-F13C-69CC-1089-4159DF2B776E}"/>
                </a:ext>
              </a:extLst>
            </p:cNvPr>
            <p:cNvSpPr/>
            <p:nvPr/>
          </p:nvSpPr>
          <p:spPr>
            <a:xfrm>
              <a:off x="5796748" y="4665910"/>
              <a:ext cx="4643252" cy="926275"/>
            </a:xfrm>
            <a:custGeom>
              <a:avLst/>
              <a:gdLst>
                <a:gd name="connsiteX0" fmla="*/ 138548 w 4643252"/>
                <a:gd name="connsiteY0" fmla="*/ 0 h 926275"/>
                <a:gd name="connsiteX1" fmla="*/ 4504704 w 4643252"/>
                <a:gd name="connsiteY1" fmla="*/ 0 h 926275"/>
                <a:gd name="connsiteX2" fmla="*/ 4643252 w 4643252"/>
                <a:gd name="connsiteY2" fmla="*/ 138548 h 926275"/>
                <a:gd name="connsiteX3" fmla="*/ 4643252 w 4643252"/>
                <a:gd name="connsiteY3" fmla="*/ 403761 h 926275"/>
                <a:gd name="connsiteX4" fmla="*/ 4643252 w 4643252"/>
                <a:gd name="connsiteY4" fmla="*/ 692725 h 926275"/>
                <a:gd name="connsiteX5" fmla="*/ 4643252 w 4643252"/>
                <a:gd name="connsiteY5" fmla="*/ 926275 h 926275"/>
                <a:gd name="connsiteX6" fmla="*/ 0 w 4643252"/>
                <a:gd name="connsiteY6" fmla="*/ 926275 h 926275"/>
                <a:gd name="connsiteX7" fmla="*/ 0 w 4643252"/>
                <a:gd name="connsiteY7" fmla="*/ 692725 h 926275"/>
                <a:gd name="connsiteX8" fmla="*/ 0 w 4643252"/>
                <a:gd name="connsiteY8" fmla="*/ 403761 h 926275"/>
                <a:gd name="connsiteX9" fmla="*/ 0 w 4643252"/>
                <a:gd name="connsiteY9" fmla="*/ 138548 h 926275"/>
                <a:gd name="connsiteX10" fmla="*/ 138548 w 4643252"/>
                <a:gd name="connsiteY10" fmla="*/ 0 h 92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3252" h="926275">
                  <a:moveTo>
                    <a:pt x="138548" y="0"/>
                  </a:moveTo>
                  <a:lnTo>
                    <a:pt x="4504704" y="0"/>
                  </a:lnTo>
                  <a:cubicBezTo>
                    <a:pt x="4581222" y="0"/>
                    <a:pt x="4643252" y="62030"/>
                    <a:pt x="4643252" y="138548"/>
                  </a:cubicBezTo>
                  <a:lnTo>
                    <a:pt x="4643252" y="403761"/>
                  </a:lnTo>
                  <a:lnTo>
                    <a:pt x="4643252" y="692725"/>
                  </a:lnTo>
                  <a:lnTo>
                    <a:pt x="4643252" y="926275"/>
                  </a:lnTo>
                  <a:lnTo>
                    <a:pt x="0" y="926275"/>
                  </a:lnTo>
                  <a:lnTo>
                    <a:pt x="0" y="692725"/>
                  </a:lnTo>
                  <a:lnTo>
                    <a:pt x="0" y="403761"/>
                  </a:lnTo>
                  <a:lnTo>
                    <a:pt x="0" y="138548"/>
                  </a:lnTo>
                  <a:cubicBezTo>
                    <a:pt x="0" y="62030"/>
                    <a:pt x="62030" y="0"/>
                    <a:pt x="138548" y="0"/>
                  </a:cubicBezTo>
                  <a:close/>
                </a:path>
              </a:pathLst>
            </a:custGeom>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177800"/>
              <a:r>
                <a:rPr lang="en-AU" sz="1800" b="1">
                  <a:solidFill>
                    <a:schemeClr val="bg1"/>
                  </a:solidFill>
                  <a:latin typeface="+mj-lt"/>
                </a:rPr>
                <a:t>Safe, inclusive learning environments</a:t>
              </a:r>
            </a:p>
          </p:txBody>
        </p:sp>
        <p:sp>
          <p:nvSpPr>
            <p:cNvPr id="22" name="Freeform: Shape 21">
              <a:extLst>
                <a:ext uri="{FF2B5EF4-FFF2-40B4-BE49-F238E27FC236}">
                  <a16:creationId xmlns:a16="http://schemas.microsoft.com/office/drawing/2014/main" id="{764A0F54-C4DD-3FC6-8780-952E5D977EB2}"/>
                </a:ext>
              </a:extLst>
            </p:cNvPr>
            <p:cNvSpPr/>
            <p:nvPr/>
          </p:nvSpPr>
          <p:spPr>
            <a:xfrm>
              <a:off x="5796748" y="5553909"/>
              <a:ext cx="4643252" cy="1888181"/>
            </a:xfrm>
            <a:custGeom>
              <a:avLst/>
              <a:gdLst>
                <a:gd name="connsiteX0" fmla="*/ 0 w 4643252"/>
                <a:gd name="connsiteY0" fmla="*/ 0 h 1888181"/>
                <a:gd name="connsiteX1" fmla="*/ 4643252 w 4643252"/>
                <a:gd name="connsiteY1" fmla="*/ 0 h 1888181"/>
                <a:gd name="connsiteX2" fmla="*/ 4643252 w 4643252"/>
                <a:gd name="connsiteY2" fmla="*/ 324603 h 1888181"/>
                <a:gd name="connsiteX3" fmla="*/ 4643252 w 4643252"/>
                <a:gd name="connsiteY3" fmla="*/ 795646 h 1888181"/>
                <a:gd name="connsiteX4" fmla="*/ 4643252 w 4643252"/>
                <a:gd name="connsiteY4" fmla="*/ 1575458 h 1888181"/>
                <a:gd name="connsiteX5" fmla="*/ 4330529 w 4643252"/>
                <a:gd name="connsiteY5" fmla="*/ 1888181 h 1888181"/>
                <a:gd name="connsiteX6" fmla="*/ 312723 w 4643252"/>
                <a:gd name="connsiteY6" fmla="*/ 1888181 h 1888181"/>
                <a:gd name="connsiteX7" fmla="*/ 0 w 4643252"/>
                <a:gd name="connsiteY7" fmla="*/ 1575458 h 1888181"/>
                <a:gd name="connsiteX8" fmla="*/ 0 w 4643252"/>
                <a:gd name="connsiteY8" fmla="*/ 795646 h 1888181"/>
                <a:gd name="connsiteX9" fmla="*/ 0 w 4643252"/>
                <a:gd name="connsiteY9" fmla="*/ 324603 h 188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43252" h="1888181">
                  <a:moveTo>
                    <a:pt x="0" y="0"/>
                  </a:moveTo>
                  <a:lnTo>
                    <a:pt x="4643252" y="0"/>
                  </a:lnTo>
                  <a:lnTo>
                    <a:pt x="4643252" y="324603"/>
                  </a:lnTo>
                  <a:lnTo>
                    <a:pt x="4643252" y="795646"/>
                  </a:lnTo>
                  <a:lnTo>
                    <a:pt x="4643252" y="1575458"/>
                  </a:lnTo>
                  <a:cubicBezTo>
                    <a:pt x="4643252" y="1748170"/>
                    <a:pt x="4503241" y="1888181"/>
                    <a:pt x="4330529" y="1888181"/>
                  </a:cubicBezTo>
                  <a:lnTo>
                    <a:pt x="312723" y="1888181"/>
                  </a:lnTo>
                  <a:cubicBezTo>
                    <a:pt x="140011" y="1888181"/>
                    <a:pt x="0" y="1748170"/>
                    <a:pt x="0" y="1575458"/>
                  </a:cubicBezTo>
                  <a:lnTo>
                    <a:pt x="0" y="795646"/>
                  </a:lnTo>
                  <a:lnTo>
                    <a:pt x="0" y="324603"/>
                  </a:lnTo>
                  <a:close/>
                </a:path>
              </a:pathLst>
            </a:cu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wrap="square" rtlCol="0" anchor="ctr">
              <a:noAutofit/>
            </a:bodyPr>
            <a:lstStyle/>
            <a:p>
              <a:pPr marL="177800">
                <a:lnSpc>
                  <a:spcPct val="150000"/>
                </a:lnSpc>
                <a:spcAft>
                  <a:spcPts val="1200"/>
                </a:spcAft>
              </a:pPr>
              <a:r>
                <a:rPr lang="en-AU" sz="1800">
                  <a:solidFill>
                    <a:schemeClr val="accent1"/>
                  </a:solidFill>
                </a:rPr>
                <a:t>Explicit teaching both relies on, and brings about, a safe and inclusive learning environment.</a:t>
              </a:r>
            </a:p>
          </p:txBody>
        </p:sp>
      </p:grpSp>
      <p:sp>
        <p:nvSpPr>
          <p:cNvPr id="4" name="Slide Number Placeholder 3">
            <a:extLst>
              <a:ext uri="{FF2B5EF4-FFF2-40B4-BE49-F238E27FC236}">
                <a16:creationId xmlns:a16="http://schemas.microsoft.com/office/drawing/2014/main" id="{76FD18F9-744D-477C-FC01-6E7530BE14D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5</a:t>
            </a:fld>
            <a:endParaRPr lang="en-AU"/>
          </a:p>
        </p:txBody>
      </p:sp>
    </p:spTree>
    <p:extLst>
      <p:ext uri="{BB962C8B-B14F-4D97-AF65-F5344CB8AC3E}">
        <p14:creationId xmlns:p14="http://schemas.microsoft.com/office/powerpoint/2010/main" val="14899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Using learning intentions and success criteria throughout the lesson </a:t>
            </a:r>
            <a:r>
              <a:rPr lang="en-AU">
                <a:solidFill>
                  <a:schemeClr val="bg1"/>
                </a:solidFill>
              </a:rPr>
              <a:t>(3)</a:t>
            </a:r>
          </a:p>
        </p:txBody>
      </p:sp>
      <p:grpSp>
        <p:nvGrpSpPr>
          <p:cNvPr id="6" name="Group 5" descr="Teacher feedback">
            <a:extLst>
              <a:ext uri="{FF2B5EF4-FFF2-40B4-BE49-F238E27FC236}">
                <a16:creationId xmlns:a16="http://schemas.microsoft.com/office/drawing/2014/main" id="{B8E9CF6C-70DE-79FA-25E0-34FAB399CADB}"/>
              </a:ext>
            </a:extLst>
          </p:cNvPr>
          <p:cNvGrpSpPr/>
          <p:nvPr/>
        </p:nvGrpSpPr>
        <p:grpSpPr>
          <a:xfrm>
            <a:off x="359671" y="1484313"/>
            <a:ext cx="11484000" cy="954154"/>
            <a:chOff x="359671" y="1484313"/>
            <a:chExt cx="11484000" cy="954154"/>
          </a:xfrm>
        </p:grpSpPr>
        <p:sp>
          <p:nvSpPr>
            <p:cNvPr id="9" name="Rounded Rectangle 8">
              <a:extLst>
                <a:ext uri="{FF2B5EF4-FFF2-40B4-BE49-F238E27FC236}">
                  <a16:creationId xmlns:a16="http://schemas.microsoft.com/office/drawing/2014/main" id="{7A3C7083-FCCB-72AB-16B4-897DD86D298E}"/>
                </a:ext>
              </a:extLst>
            </p:cNvPr>
            <p:cNvSpPr/>
            <p:nvPr/>
          </p:nvSpPr>
          <p:spPr>
            <a:xfrm>
              <a:off x="359671" y="1484313"/>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Classroom with solid fill">
              <a:extLst>
                <a:ext uri="{FF2B5EF4-FFF2-40B4-BE49-F238E27FC236}">
                  <a16:creationId xmlns:a16="http://schemas.microsoft.com/office/drawing/2014/main" id="{66C52B9E-5AC5-4621-B6B5-D97BC0F435D5}"/>
                </a:ext>
              </a:extLst>
            </p:cNvPr>
            <p:cNvSpPr/>
            <p:nvPr/>
          </p:nvSpPr>
          <p:spPr>
            <a:xfrm>
              <a:off x="648302" y="1698998"/>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Freeform 10">
              <a:extLst>
                <a:ext uri="{FF2B5EF4-FFF2-40B4-BE49-F238E27FC236}">
                  <a16:creationId xmlns:a16="http://schemas.microsoft.com/office/drawing/2014/main" id="{72A25E0E-42A2-FD28-3ADA-E834CF8B4CFE}"/>
                </a:ext>
              </a:extLst>
            </p:cNvPr>
            <p:cNvSpPr/>
            <p:nvPr/>
          </p:nvSpPr>
          <p:spPr>
            <a:xfrm>
              <a:off x="1461719" y="1484313"/>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US" sz="1800" kern="1200">
                  <a:solidFill>
                    <a:schemeClr val="accent1"/>
                  </a:solidFill>
                  <a:latin typeface="+mj-lt"/>
                </a:rPr>
                <a:t>Teacher feedback</a:t>
              </a:r>
            </a:p>
          </p:txBody>
        </p:sp>
      </p:grpSp>
      <p:sp>
        <p:nvSpPr>
          <p:cNvPr id="5" name="TextBox 4">
            <a:extLst>
              <a:ext uri="{FF2B5EF4-FFF2-40B4-BE49-F238E27FC236}">
                <a16:creationId xmlns:a16="http://schemas.microsoft.com/office/drawing/2014/main" id="{C0B99ECA-CDD7-8E19-8245-516584C437B5}"/>
              </a:ext>
            </a:extLst>
          </p:cNvPr>
          <p:cNvSpPr txBox="1"/>
          <p:nvPr/>
        </p:nvSpPr>
        <p:spPr>
          <a:xfrm>
            <a:off x="359671" y="3586696"/>
            <a:ext cx="5271369" cy="128798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AU" sz="1800">
                <a:solidFill>
                  <a:srgbClr val="000000"/>
                </a:solidFill>
                <a:cs typeface="Arial"/>
              </a:rPr>
              <a:t>‘I am’</a:t>
            </a:r>
            <a:endParaRPr lang="en-US" sz="1800">
              <a:cs typeface="Arial"/>
            </a:endParaRPr>
          </a:p>
          <a:p>
            <a:pPr marL="285750" indent="-285750">
              <a:lnSpc>
                <a:spcPct val="150000"/>
              </a:lnSpc>
              <a:buFont typeface="Arial" panose="020B0604020202020204" pitchFamily="34" charset="0"/>
              <a:buChar char="•"/>
            </a:pPr>
            <a:r>
              <a:rPr lang="en-AU" sz="1800">
                <a:solidFill>
                  <a:srgbClr val="000000"/>
                </a:solidFill>
                <a:cs typeface="Arial"/>
              </a:rPr>
              <a:t>‘You have’ </a:t>
            </a:r>
            <a:r>
              <a:rPr lang="en-US" sz="1800">
                <a:cs typeface="Arial"/>
              </a:rPr>
              <a:t>​</a:t>
            </a:r>
          </a:p>
          <a:p>
            <a:pPr marL="285750" indent="-285750">
              <a:lnSpc>
                <a:spcPct val="150000"/>
              </a:lnSpc>
              <a:buFont typeface="Arial" panose="020B0604020202020204" pitchFamily="34" charset="0"/>
              <a:buChar char="•"/>
            </a:pPr>
            <a:r>
              <a:rPr lang="en-AU" sz="1800">
                <a:solidFill>
                  <a:srgbClr val="000000"/>
                </a:solidFill>
                <a:cs typeface="Arial"/>
              </a:rPr>
              <a:t>‘You could’</a:t>
            </a:r>
            <a:endParaRPr lang="en-US" sz="1800">
              <a:cs typeface="Arial"/>
            </a:endParaRPr>
          </a:p>
        </p:txBody>
      </p:sp>
      <p:sp>
        <p:nvSpPr>
          <p:cNvPr id="3" name="Speech Bubble: Rectangle with Corners Rounded 12">
            <a:extLst>
              <a:ext uri="{FF2B5EF4-FFF2-40B4-BE49-F238E27FC236}">
                <a16:creationId xmlns:a16="http://schemas.microsoft.com/office/drawing/2014/main" id="{4C0E26F8-C2D9-13F9-8649-6489118A8F3A}"/>
              </a:ext>
            </a:extLst>
          </p:cNvPr>
          <p:cNvSpPr/>
          <p:nvPr/>
        </p:nvSpPr>
        <p:spPr>
          <a:xfrm>
            <a:off x="6016407" y="3087686"/>
            <a:ext cx="5827263" cy="2565981"/>
          </a:xfrm>
          <a:prstGeom prst="wedgeRoundRectCallout">
            <a:avLst>
              <a:gd name="adj1" fmla="val -38704"/>
              <a:gd name="adj2" fmla="val 6752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a:ea typeface="+mn-lt"/>
                <a:cs typeface="+mn-lt"/>
              </a:rPr>
              <a:t>I am </a:t>
            </a:r>
            <a:r>
              <a:rPr lang="en-US" sz="1800">
                <a:ea typeface="+mn-lt"/>
                <a:cs typeface="+mn-lt"/>
              </a:rPr>
              <a:t>looking for you to have named a hygiene practices and to also have explained why it is important for health. </a:t>
            </a:r>
            <a:r>
              <a:rPr lang="en-US" sz="1800" b="1">
                <a:ea typeface="+mn-lt"/>
                <a:cs typeface="+mn-lt"/>
              </a:rPr>
              <a:t>You have</a:t>
            </a:r>
            <a:r>
              <a:rPr lang="en-US" sz="1800">
                <a:ea typeface="+mn-lt"/>
                <a:cs typeface="+mn-lt"/>
              </a:rPr>
              <a:t> named them but are yet to explain. </a:t>
            </a:r>
            <a:r>
              <a:rPr lang="en-US" sz="1800" b="1">
                <a:ea typeface="+mn-lt"/>
                <a:cs typeface="+mn-lt"/>
              </a:rPr>
              <a:t>You could</a:t>
            </a:r>
            <a:r>
              <a:rPr lang="en-US" sz="1800">
                <a:ea typeface="+mn-lt"/>
                <a:cs typeface="+mn-lt"/>
              </a:rPr>
              <a:t> use your sentence stems to explain with evidence.</a:t>
            </a:r>
            <a:endParaRPr lang="en-US" sz="1800"/>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50</a:t>
            </a:fld>
            <a:endParaRPr lang="en-AU"/>
          </a:p>
        </p:txBody>
      </p:sp>
    </p:spTree>
    <p:extLst>
      <p:ext uri="{BB962C8B-B14F-4D97-AF65-F5344CB8AC3E}">
        <p14:creationId xmlns:p14="http://schemas.microsoft.com/office/powerpoint/2010/main" val="262751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Using learning intentions and success criteria throughout the lesson </a:t>
            </a:r>
            <a:r>
              <a:rPr lang="en-AU">
                <a:solidFill>
                  <a:schemeClr val="bg1"/>
                </a:solidFill>
              </a:rPr>
              <a:t>(4)</a:t>
            </a:r>
          </a:p>
        </p:txBody>
      </p:sp>
      <p:grpSp>
        <p:nvGrpSpPr>
          <p:cNvPr id="6" name="Group 5" descr="Self and peer feedback&#10;">
            <a:extLst>
              <a:ext uri="{FF2B5EF4-FFF2-40B4-BE49-F238E27FC236}">
                <a16:creationId xmlns:a16="http://schemas.microsoft.com/office/drawing/2014/main" id="{5311E750-A0FE-044F-AF6A-111F127E39BE}"/>
              </a:ext>
            </a:extLst>
          </p:cNvPr>
          <p:cNvGrpSpPr/>
          <p:nvPr/>
        </p:nvGrpSpPr>
        <p:grpSpPr>
          <a:xfrm>
            <a:off x="359671" y="1488730"/>
            <a:ext cx="11484000" cy="954154"/>
            <a:chOff x="359671" y="1488730"/>
            <a:chExt cx="11484000" cy="954154"/>
          </a:xfrm>
        </p:grpSpPr>
        <p:sp>
          <p:nvSpPr>
            <p:cNvPr id="9" name="Rounded Rectangle 8">
              <a:extLst>
                <a:ext uri="{FF2B5EF4-FFF2-40B4-BE49-F238E27FC236}">
                  <a16:creationId xmlns:a16="http://schemas.microsoft.com/office/drawing/2014/main" id="{2BAD02BE-9E2B-7E57-AB9E-D67E9ADC2862}"/>
                </a:ext>
              </a:extLst>
            </p:cNvPr>
            <p:cNvSpPr/>
            <p:nvPr/>
          </p:nvSpPr>
          <p:spPr>
            <a:xfrm>
              <a:off x="359671" y="1488730"/>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0" name="Rectangle 9" descr="Two women with solid fill">
              <a:extLst>
                <a:ext uri="{FF2B5EF4-FFF2-40B4-BE49-F238E27FC236}">
                  <a16:creationId xmlns:a16="http://schemas.microsoft.com/office/drawing/2014/main" id="{867E6108-E5E3-6C9B-C29F-1704E82EFA24}"/>
                </a:ext>
              </a:extLst>
            </p:cNvPr>
            <p:cNvSpPr/>
            <p:nvPr/>
          </p:nvSpPr>
          <p:spPr>
            <a:xfrm>
              <a:off x="648302" y="1703415"/>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Freeform 10">
              <a:extLst>
                <a:ext uri="{FF2B5EF4-FFF2-40B4-BE49-F238E27FC236}">
                  <a16:creationId xmlns:a16="http://schemas.microsoft.com/office/drawing/2014/main" id="{99345A99-9936-0E2F-5E4C-5EDEC4DDB08A}"/>
                </a:ext>
              </a:extLst>
            </p:cNvPr>
            <p:cNvSpPr/>
            <p:nvPr/>
          </p:nvSpPr>
          <p:spPr>
            <a:xfrm>
              <a:off x="1461719" y="1488730"/>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AU" sz="1800" kern="1200">
                  <a:solidFill>
                    <a:schemeClr val="accent1"/>
                  </a:solidFill>
                  <a:latin typeface="+mj-lt"/>
                </a:rPr>
                <a:t>Self and peer feedback</a:t>
              </a:r>
            </a:p>
          </p:txBody>
        </p:sp>
      </p:grpSp>
      <p:graphicFrame>
        <p:nvGraphicFramePr>
          <p:cNvPr id="3" name="Table 2">
            <a:extLst>
              <a:ext uri="{FF2B5EF4-FFF2-40B4-BE49-F238E27FC236}">
                <a16:creationId xmlns:a16="http://schemas.microsoft.com/office/drawing/2014/main" id="{10EFFC17-D96E-6D29-9085-75EB55CBDFEA}"/>
              </a:ext>
            </a:extLst>
          </p:cNvPr>
          <p:cNvGraphicFramePr>
            <a:graphicFrameLocks noGrp="1"/>
          </p:cNvGraphicFramePr>
          <p:nvPr>
            <p:extLst>
              <p:ext uri="{D42A27DB-BD31-4B8C-83A1-F6EECF244321}">
                <p14:modId xmlns:p14="http://schemas.microsoft.com/office/powerpoint/2010/main" val="4173473885"/>
              </p:ext>
            </p:extLst>
          </p:nvPr>
        </p:nvGraphicFramePr>
        <p:xfrm>
          <a:off x="354790" y="2701320"/>
          <a:ext cx="11129210" cy="3427594"/>
        </p:xfrm>
        <a:graphic>
          <a:graphicData uri="http://schemas.openxmlformats.org/drawingml/2006/table">
            <a:tbl>
              <a:tblPr firstRow="1" bandRow="1">
                <a:tableStyleId>{F2DE63D5-997A-4646-A377-4702673A728D}</a:tableStyleId>
              </a:tblPr>
              <a:tblGrid>
                <a:gridCol w="5564605">
                  <a:extLst>
                    <a:ext uri="{9D8B030D-6E8A-4147-A177-3AD203B41FA5}">
                      <a16:colId xmlns:a16="http://schemas.microsoft.com/office/drawing/2014/main" val="4272380456"/>
                    </a:ext>
                  </a:extLst>
                </a:gridCol>
                <a:gridCol w="5564605">
                  <a:extLst>
                    <a:ext uri="{9D8B030D-6E8A-4147-A177-3AD203B41FA5}">
                      <a16:colId xmlns:a16="http://schemas.microsoft.com/office/drawing/2014/main" val="1145459888"/>
                    </a:ext>
                  </a:extLst>
                </a:gridCol>
              </a:tblGrid>
              <a:tr h="542869">
                <a:tc>
                  <a:txBody>
                    <a:bodyPr/>
                    <a:lstStyle/>
                    <a:p>
                      <a:pPr lvl="0">
                        <a:lnSpc>
                          <a:spcPct val="115999"/>
                        </a:lnSpc>
                        <a:spcAft>
                          <a:spcPts val="800"/>
                        </a:spcAft>
                        <a:buNone/>
                      </a:pPr>
                      <a:r>
                        <a:rPr lang="en-AU" sz="1800" b="1">
                          <a:solidFill>
                            <a:schemeClr val="accent1"/>
                          </a:solidFill>
                          <a:effectLst/>
                          <a:latin typeface="+mj-lt"/>
                        </a:rPr>
                        <a:t>Success criteria: I can </a:t>
                      </a:r>
                      <a:endParaRPr lang="en-AU" sz="1800" b="1">
                        <a:solidFill>
                          <a:schemeClr val="accent1"/>
                        </a:solidFill>
                        <a:effectLst/>
                        <a:latin typeface="+mj-lt"/>
                        <a:ea typeface="MS Mincho"/>
                        <a:cs typeface="Arial"/>
                      </a:endParaRP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lvl="0" algn="l">
                        <a:buNone/>
                      </a:pPr>
                      <a:r>
                        <a:rPr lang="en-AU" sz="1800" b="1">
                          <a:solidFill>
                            <a:schemeClr val="accent1"/>
                          </a:solidFill>
                          <a:latin typeface="+mj-lt"/>
                        </a:rPr>
                        <a:t>Sentence stems </a:t>
                      </a:r>
                    </a:p>
                  </a:txBody>
                  <a:tcPr marL="126000" marR="126000" marT="118800" marB="118800"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2830596225"/>
                  </a:ext>
                </a:extLst>
              </a:tr>
              <a:tr h="2362019">
                <a:tc>
                  <a:txBody>
                    <a:bodyPr/>
                    <a:lstStyle/>
                    <a:p>
                      <a:pPr marL="285750" lvl="0" indent="-285750">
                        <a:lnSpc>
                          <a:spcPct val="150000"/>
                        </a:lnSpc>
                        <a:spcAft>
                          <a:spcPts val="600"/>
                        </a:spcAft>
                        <a:buClr>
                          <a:srgbClr val="22272B"/>
                        </a:buClr>
                        <a:buFont typeface="Wingdings" pitchFamily="2" charset="2"/>
                        <a:buChar char="q"/>
                      </a:pPr>
                      <a:r>
                        <a:rPr lang="en-AU" sz="1800" b="0" u="none" strike="noStrike" noProof="0">
                          <a:solidFill>
                            <a:srgbClr val="22272B"/>
                          </a:solidFill>
                          <a:effectLst/>
                        </a:rPr>
                        <a:t>identify dialogue in imaginative texts</a:t>
                      </a:r>
                      <a:endParaRPr lang="en-US" sz="1800" b="0" u="none" strike="noStrike" noProof="0">
                        <a:solidFill>
                          <a:srgbClr val="22272B"/>
                        </a:solidFill>
                        <a:effectLst/>
                      </a:endParaRPr>
                    </a:p>
                    <a:p>
                      <a:pPr marL="285750" lvl="0" indent="-285750">
                        <a:lnSpc>
                          <a:spcPct val="150000"/>
                        </a:lnSpc>
                        <a:spcAft>
                          <a:spcPts val="600"/>
                        </a:spcAft>
                        <a:buClr>
                          <a:srgbClr val="22272B"/>
                        </a:buClr>
                        <a:buFont typeface="Wingdings" pitchFamily="2" charset="2"/>
                        <a:buChar char="q"/>
                      </a:pPr>
                      <a:r>
                        <a:rPr lang="en-AU" sz="1800" b="0" u="none" strike="noStrike" noProof="0">
                          <a:solidFill>
                            <a:srgbClr val="22272B"/>
                          </a:solidFill>
                          <a:effectLst/>
                        </a:rPr>
                        <a:t>identify where the correct punctuation has been used in dialogue</a:t>
                      </a:r>
                    </a:p>
                    <a:p>
                      <a:pPr marL="285750" lvl="0" indent="-285750">
                        <a:lnSpc>
                          <a:spcPct val="150000"/>
                        </a:lnSpc>
                        <a:spcAft>
                          <a:spcPts val="600"/>
                        </a:spcAft>
                        <a:buClr>
                          <a:srgbClr val="22272B"/>
                        </a:buClr>
                        <a:buFont typeface="Wingdings" pitchFamily="2" charset="2"/>
                        <a:buChar char="q"/>
                      </a:pPr>
                      <a:r>
                        <a:rPr lang="en-AU" sz="1800" b="0" u="none" strike="noStrike" noProof="0">
                          <a:solidFill>
                            <a:srgbClr val="22272B"/>
                          </a:solidFill>
                          <a:effectLst/>
                        </a:rPr>
                        <a:t>identify where incorrect punctuation has been used in dialogue </a:t>
                      </a:r>
                    </a:p>
                    <a:p>
                      <a:pPr marL="285750" lvl="0" indent="-285750">
                        <a:lnSpc>
                          <a:spcPct val="150000"/>
                        </a:lnSpc>
                        <a:spcAft>
                          <a:spcPts val="600"/>
                        </a:spcAft>
                        <a:buClr>
                          <a:srgbClr val="22272B"/>
                        </a:buClr>
                        <a:buFont typeface="Wingdings" pitchFamily="2" charset="2"/>
                        <a:buChar char="q"/>
                      </a:pPr>
                      <a:r>
                        <a:rPr lang="en-AU" sz="1800" b="0" u="none" strike="noStrike" noProof="0">
                          <a:solidFill>
                            <a:srgbClr val="22272B"/>
                          </a:solidFill>
                          <a:effectLst/>
                        </a:rPr>
                        <a:t>suggest the correct punctuation.</a:t>
                      </a:r>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tc>
                  <a:txBody>
                    <a:bodyPr/>
                    <a:lstStyle/>
                    <a:p>
                      <a:pPr marL="285750" lvl="0" indent="-285750">
                        <a:lnSpc>
                          <a:spcPct val="150000"/>
                        </a:lnSpc>
                        <a:spcAft>
                          <a:spcPts val="600"/>
                        </a:spcAft>
                        <a:buSzPts val="1000"/>
                        <a:buFont typeface="Arial" panose="020B0604020202020204" pitchFamily="34" charset="0"/>
                        <a:buChar char="•"/>
                      </a:pPr>
                      <a:r>
                        <a:rPr lang="en-AU" sz="1800" b="0" u="none" strike="noStrike" kern="1200" dirty="0">
                          <a:solidFill>
                            <a:srgbClr val="22272B"/>
                          </a:solidFill>
                          <a:effectLst/>
                        </a:rPr>
                        <a:t>The dialogue is located…</a:t>
                      </a:r>
                    </a:p>
                    <a:p>
                      <a:pPr marL="285750" lvl="0" indent="-285750">
                        <a:lnSpc>
                          <a:spcPct val="150000"/>
                        </a:lnSpc>
                        <a:spcAft>
                          <a:spcPts val="600"/>
                        </a:spcAft>
                        <a:buSzPts val="1000"/>
                        <a:buFont typeface="Arial" panose="020B0604020202020204" pitchFamily="34" charset="0"/>
                        <a:buChar char="•"/>
                      </a:pPr>
                      <a:r>
                        <a:rPr lang="en-AU" sz="1800" b="0" u="none" strike="noStrike" kern="1200" dirty="0">
                          <a:solidFill>
                            <a:srgbClr val="22272B"/>
                          </a:solidFill>
                          <a:effectLst/>
                        </a:rPr>
                        <a:t>The dialogue with correct punctuation is…</a:t>
                      </a:r>
                    </a:p>
                    <a:p>
                      <a:pPr marL="285750" lvl="0" indent="-285750">
                        <a:lnSpc>
                          <a:spcPct val="150000"/>
                        </a:lnSpc>
                        <a:spcAft>
                          <a:spcPts val="600"/>
                        </a:spcAft>
                        <a:buSzPts val="1000"/>
                        <a:buFont typeface="Arial" panose="020B0604020202020204" pitchFamily="34" charset="0"/>
                        <a:buChar char="•"/>
                      </a:pPr>
                      <a:r>
                        <a:rPr lang="en-AU" sz="1800" b="0" u="none" strike="noStrike" kern="1200" dirty="0">
                          <a:solidFill>
                            <a:srgbClr val="22272B"/>
                          </a:solidFill>
                          <a:effectLst/>
                        </a:rPr>
                        <a:t>The dialogue is incorrect punctuation is…</a:t>
                      </a:r>
                    </a:p>
                    <a:p>
                      <a:pPr marL="285750" lvl="0" indent="-285750">
                        <a:lnSpc>
                          <a:spcPct val="150000"/>
                        </a:lnSpc>
                        <a:spcAft>
                          <a:spcPts val="600"/>
                        </a:spcAft>
                        <a:buSzPts val="1000"/>
                        <a:buFont typeface="Arial" panose="020B0604020202020204" pitchFamily="34" charset="0"/>
                        <a:buChar char="•"/>
                      </a:pPr>
                      <a:r>
                        <a:rPr lang="en-AU" sz="1800" b="0" u="none" strike="noStrike" kern="1200" dirty="0">
                          <a:solidFill>
                            <a:srgbClr val="22272B"/>
                          </a:solidFill>
                          <a:effectLst/>
                        </a:rPr>
                        <a:t>To correct the punction, you should…</a:t>
                      </a:r>
                    </a:p>
                    <a:p>
                      <a:pPr>
                        <a:lnSpc>
                          <a:spcPct val="150000"/>
                        </a:lnSpc>
                        <a:spcAft>
                          <a:spcPts val="600"/>
                        </a:spcAft>
                      </a:pPr>
                      <a:endParaRPr lang="en-AU" sz="1800" dirty="0"/>
                    </a:p>
                  </a:txBody>
                  <a:tcPr marL="126000" marR="126000" marT="118800" marB="118800">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tcPr>
                </a:tc>
                <a:extLst>
                  <a:ext uri="{0D108BD9-81ED-4DB2-BD59-A6C34878D82A}">
                    <a16:rowId xmlns:a16="http://schemas.microsoft.com/office/drawing/2014/main" val="3149955853"/>
                  </a:ext>
                </a:extLst>
              </a:tr>
            </a:tbl>
          </a:graphicData>
        </a:graphic>
      </p:graphicFrame>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51</a:t>
            </a:fld>
            <a:endParaRPr lang="en-AU"/>
          </a:p>
        </p:txBody>
      </p:sp>
    </p:spTree>
    <p:extLst>
      <p:ext uri="{BB962C8B-B14F-4D97-AF65-F5344CB8AC3E}">
        <p14:creationId xmlns:p14="http://schemas.microsoft.com/office/powerpoint/2010/main" val="263871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63639-DE64-9674-5D2A-1F93EAD49DCC}"/>
              </a:ext>
            </a:extLst>
          </p:cNvPr>
          <p:cNvSpPr>
            <a:spLocks noGrp="1"/>
          </p:cNvSpPr>
          <p:nvPr>
            <p:ph type="title"/>
          </p:nvPr>
        </p:nvSpPr>
        <p:spPr>
          <a:xfrm>
            <a:off x="360000" y="360000"/>
            <a:ext cx="10080000" cy="545601"/>
          </a:xfrm>
        </p:spPr>
        <p:txBody>
          <a:bodyPr anchor="t">
            <a:noAutofit/>
          </a:bodyPr>
          <a:lstStyle/>
          <a:p>
            <a:r>
              <a:rPr lang="en-AU"/>
              <a:t>Using learning intentions and success criteria throughout the lesson </a:t>
            </a:r>
            <a:r>
              <a:rPr lang="en-AU">
                <a:solidFill>
                  <a:schemeClr val="bg1"/>
                </a:solidFill>
              </a:rPr>
              <a:t>(5)</a:t>
            </a:r>
          </a:p>
        </p:txBody>
      </p:sp>
      <p:grpSp>
        <p:nvGrpSpPr>
          <p:cNvPr id="3" name="Group 2" descr="Lesson summary&#10;">
            <a:extLst>
              <a:ext uri="{FF2B5EF4-FFF2-40B4-BE49-F238E27FC236}">
                <a16:creationId xmlns:a16="http://schemas.microsoft.com/office/drawing/2014/main" id="{5E637024-5178-F525-476F-437E1BE64550}"/>
              </a:ext>
            </a:extLst>
          </p:cNvPr>
          <p:cNvGrpSpPr/>
          <p:nvPr/>
        </p:nvGrpSpPr>
        <p:grpSpPr>
          <a:xfrm>
            <a:off x="359671" y="1484313"/>
            <a:ext cx="11484000" cy="954154"/>
            <a:chOff x="359671" y="1484313"/>
            <a:chExt cx="11484000" cy="954154"/>
          </a:xfrm>
        </p:grpSpPr>
        <p:sp>
          <p:nvSpPr>
            <p:cNvPr id="6" name="Rounded Rectangle 5">
              <a:extLst>
                <a:ext uri="{FF2B5EF4-FFF2-40B4-BE49-F238E27FC236}">
                  <a16:creationId xmlns:a16="http://schemas.microsoft.com/office/drawing/2014/main" id="{0616BFE5-5B2A-22F5-95B7-2DC1F5DFF78A}"/>
                </a:ext>
              </a:extLst>
            </p:cNvPr>
            <p:cNvSpPr/>
            <p:nvPr/>
          </p:nvSpPr>
          <p:spPr>
            <a:xfrm>
              <a:off x="359671" y="1484313"/>
              <a:ext cx="11484000" cy="954154"/>
            </a:xfrm>
            <a:prstGeom prst="roundRect">
              <a:avLst>
                <a:gd name="adj" fmla="val 10000"/>
              </a:avLst>
            </a:prstGeom>
            <a:noFill/>
            <a:ln>
              <a:solidFill>
                <a:schemeClr val="accent1"/>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Rectangle 7" descr="Race Flag with solid fill">
              <a:extLst>
                <a:ext uri="{FF2B5EF4-FFF2-40B4-BE49-F238E27FC236}">
                  <a16:creationId xmlns:a16="http://schemas.microsoft.com/office/drawing/2014/main" id="{6BCC51C9-7DA5-31FE-64D9-E395D12B756B}"/>
                </a:ext>
              </a:extLst>
            </p:cNvPr>
            <p:cNvSpPr/>
            <p:nvPr/>
          </p:nvSpPr>
          <p:spPr>
            <a:xfrm>
              <a:off x="648302" y="1698998"/>
              <a:ext cx="524785" cy="524785"/>
            </a:xfrm>
            <a:prstGeom prst="rect">
              <a:avLst/>
            </a:prstGeom>
            <a:blipFill>
              <a:blip r:embed="rId3">
                <a:extLs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Freeform 8">
              <a:extLst>
                <a:ext uri="{FF2B5EF4-FFF2-40B4-BE49-F238E27FC236}">
                  <a16:creationId xmlns:a16="http://schemas.microsoft.com/office/drawing/2014/main" id="{2C242F5C-7DEA-5F9F-2C7E-3B4F583643E0}"/>
                </a:ext>
              </a:extLst>
            </p:cNvPr>
            <p:cNvSpPr/>
            <p:nvPr/>
          </p:nvSpPr>
          <p:spPr>
            <a:xfrm>
              <a:off x="1461719" y="1484313"/>
              <a:ext cx="10381951" cy="954154"/>
            </a:xfrm>
            <a:custGeom>
              <a:avLst/>
              <a:gdLst>
                <a:gd name="connsiteX0" fmla="*/ 0 w 10381951"/>
                <a:gd name="connsiteY0" fmla="*/ 0 h 954154"/>
                <a:gd name="connsiteX1" fmla="*/ 10381951 w 10381951"/>
                <a:gd name="connsiteY1" fmla="*/ 0 h 954154"/>
                <a:gd name="connsiteX2" fmla="*/ 10381951 w 10381951"/>
                <a:gd name="connsiteY2" fmla="*/ 954154 h 954154"/>
                <a:gd name="connsiteX3" fmla="*/ 0 w 10381951"/>
                <a:gd name="connsiteY3" fmla="*/ 954154 h 954154"/>
                <a:gd name="connsiteX4" fmla="*/ 0 w 10381951"/>
                <a:gd name="connsiteY4" fmla="*/ 0 h 954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1951" h="954154">
                  <a:moveTo>
                    <a:pt x="0" y="0"/>
                  </a:moveTo>
                  <a:lnTo>
                    <a:pt x="10381951" y="0"/>
                  </a:lnTo>
                  <a:lnTo>
                    <a:pt x="10381951" y="954154"/>
                  </a:lnTo>
                  <a:lnTo>
                    <a:pt x="0" y="954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0981" tIns="100981" rIns="100981" bIns="100981" numCol="1" spcCol="1270" anchor="ctr" anchorCtr="0">
              <a:noAutofit/>
            </a:bodyPr>
            <a:lstStyle/>
            <a:p>
              <a:pPr marL="0" lvl="0" indent="0" algn="l" defTabSz="977900">
                <a:lnSpc>
                  <a:spcPct val="100000"/>
                </a:lnSpc>
                <a:spcBef>
                  <a:spcPct val="0"/>
                </a:spcBef>
                <a:spcAft>
                  <a:spcPct val="35000"/>
                </a:spcAft>
                <a:buNone/>
              </a:pPr>
              <a:r>
                <a:rPr lang="en-AU" sz="1800" kern="1200">
                  <a:solidFill>
                    <a:schemeClr val="accent1"/>
                  </a:solidFill>
                  <a:latin typeface="+mj-lt"/>
                </a:rPr>
                <a:t>Lesson summary</a:t>
              </a:r>
            </a:p>
          </p:txBody>
        </p:sp>
      </p:grpSp>
      <p:sp>
        <p:nvSpPr>
          <p:cNvPr id="10" name="Speech Bubble: Rectangle with Corners Rounded 12">
            <a:extLst>
              <a:ext uri="{FF2B5EF4-FFF2-40B4-BE49-F238E27FC236}">
                <a16:creationId xmlns:a16="http://schemas.microsoft.com/office/drawing/2014/main" id="{81959889-70A6-FDBD-8A60-AF5EC3C25A7C}"/>
              </a:ext>
            </a:extLst>
          </p:cNvPr>
          <p:cNvSpPr/>
          <p:nvPr/>
        </p:nvSpPr>
        <p:spPr>
          <a:xfrm>
            <a:off x="6016407" y="3087686"/>
            <a:ext cx="5827263" cy="2554831"/>
          </a:xfrm>
          <a:prstGeom prst="wedgeRoundRectCallout">
            <a:avLst>
              <a:gd name="adj1" fmla="val -38704"/>
              <a:gd name="adj2" fmla="val 6752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1800" b="1">
                <a:ea typeface="+mn-lt"/>
                <a:cs typeface="+mn-lt"/>
              </a:rPr>
              <a:t>We have </a:t>
            </a:r>
            <a:r>
              <a:rPr lang="en-US" sz="1800">
                <a:ea typeface="+mn-lt"/>
                <a:cs typeface="+mn-lt"/>
              </a:rPr>
              <a:t>been learning about our community and today we identified roles of community members and described what those roles are [teacher restates]. </a:t>
            </a:r>
            <a:r>
              <a:rPr lang="en-US" sz="1800" b="1">
                <a:ea typeface="+mn-lt"/>
                <a:cs typeface="+mn-lt"/>
              </a:rPr>
              <a:t>We will</a:t>
            </a:r>
            <a:r>
              <a:rPr lang="en-US" sz="1800">
                <a:ea typeface="+mn-lt"/>
                <a:cs typeface="+mn-lt"/>
              </a:rPr>
              <a:t> now be able to look at our rights and responsibilities as community members.</a:t>
            </a:r>
            <a:endParaRPr lang="en-US" sz="1800"/>
          </a:p>
        </p:txBody>
      </p:sp>
      <p:sp>
        <p:nvSpPr>
          <p:cNvPr id="4" name="Slide Number Placeholder 3">
            <a:extLst>
              <a:ext uri="{FF2B5EF4-FFF2-40B4-BE49-F238E27FC236}">
                <a16:creationId xmlns:a16="http://schemas.microsoft.com/office/drawing/2014/main" id="{DF657414-B4F8-D5B8-EEA1-D8748B7CD0A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52</a:t>
            </a:fld>
            <a:endParaRPr lang="en-AU"/>
          </a:p>
        </p:txBody>
      </p:sp>
    </p:spTree>
    <p:extLst>
      <p:ext uri="{BB962C8B-B14F-4D97-AF65-F5344CB8AC3E}">
        <p14:creationId xmlns:p14="http://schemas.microsoft.com/office/powerpoint/2010/main" val="607927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Turn and talk </a:t>
            </a:r>
            <a:r>
              <a:rPr lang="en-AU">
                <a:solidFill>
                  <a:schemeClr val="bg1"/>
                </a:solidFill>
              </a:rPr>
              <a:t>(1)</a:t>
            </a: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type="body" sz="quarter" idx="19"/>
          </p:nvPr>
        </p:nvSpPr>
        <p:spPr>
          <a:xfrm>
            <a:off x="359999" y="1862943"/>
            <a:ext cx="11248067" cy="1383692"/>
          </a:xfrm>
        </p:spPr>
        <p:txBody>
          <a:bodyPr vert="horz" lIns="0" tIns="0" rIns="0" bIns="0" rtlCol="0" anchor="t">
            <a:noAutofit/>
          </a:bodyPr>
          <a:lstStyle/>
          <a:p>
            <a:r>
              <a:rPr lang="en-AU" sz="2800"/>
              <a:t>Turn to the person next to you and discuss the key components of effectively using learning intentions and success criteria throughout the lesson.</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53</a:t>
            </a:fld>
            <a:endParaRPr lang="en-AU"/>
          </a:p>
        </p:txBody>
      </p:sp>
    </p:spTree>
    <p:extLst>
      <p:ext uri="{BB962C8B-B14F-4D97-AF65-F5344CB8AC3E}">
        <p14:creationId xmlns:p14="http://schemas.microsoft.com/office/powerpoint/2010/main" val="397923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5DB8B9B6-D34D-2252-7132-B26AFD121DFA}"/>
              </a:ext>
            </a:extLst>
          </p:cNvPr>
          <p:cNvSpPr>
            <a:spLocks noGrp="1"/>
          </p:cNvSpPr>
          <p:nvPr>
            <p:ph type="body" sz="quarter" idx="11"/>
          </p:nvPr>
        </p:nvSpPr>
        <p:spPr>
          <a:xfrm>
            <a:off x="539999" y="3117146"/>
            <a:ext cx="8839131" cy="684000"/>
          </a:xfrm>
        </p:spPr>
        <p:txBody>
          <a:bodyPr/>
          <a:lstStyle/>
          <a:p>
            <a:r>
              <a:rPr lang="en-AU" sz="5400"/>
              <a:t>Technique C</a:t>
            </a:r>
          </a:p>
        </p:txBody>
      </p:sp>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p:txBody>
          <a:bodyPr/>
          <a:lstStyle/>
          <a:p>
            <a:r>
              <a:rPr lang="en-US"/>
              <a:t>Developmental rubrics</a:t>
            </a:r>
            <a:endParaRPr lang="en-AU"/>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606651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F2B5D9-B56B-5ED5-2388-015472B5B8C4}"/>
              </a:ext>
            </a:extLst>
          </p:cNvPr>
          <p:cNvSpPr>
            <a:spLocks noGrp="1"/>
          </p:cNvSpPr>
          <p:nvPr>
            <p:ph type="title"/>
          </p:nvPr>
        </p:nvSpPr>
        <p:spPr>
          <a:xfrm>
            <a:off x="360000" y="375240"/>
            <a:ext cx="10080000" cy="545601"/>
          </a:xfrm>
        </p:spPr>
        <p:txBody>
          <a:bodyPr/>
          <a:lstStyle/>
          <a:p>
            <a:r>
              <a:rPr lang="en-AU"/>
              <a:t>Developmental rubrics </a:t>
            </a:r>
            <a:r>
              <a:rPr lang="en-AU">
                <a:solidFill>
                  <a:schemeClr val="bg1"/>
                </a:solidFill>
              </a:rPr>
              <a:t>(1)</a:t>
            </a:r>
          </a:p>
        </p:txBody>
      </p:sp>
      <p:pic>
        <p:nvPicPr>
          <p:cNvPr id="1026" name="Picture 2">
            <a:extLst>
              <a:ext uri="{FF2B5EF4-FFF2-40B4-BE49-F238E27FC236}">
                <a16:creationId xmlns:a16="http://schemas.microsoft.com/office/drawing/2014/main" id="{A49EF3B7-D37C-8235-0032-7833249D7270}"/>
              </a:ext>
              <a:ext uri="{C183D7F6-B498-43B3-948B-1728B52AA6E4}">
                <adec:decorative xmlns:adec="http://schemas.microsoft.com/office/drawing/2017/decorative" val="1"/>
              </a:ext>
            </a:extLst>
          </p:cNvPr>
          <p:cNvPicPr>
            <a:picLocks noChangeAspect="1" noChangeArrowheads="1"/>
          </p:cNvPicPr>
          <p:nvPr/>
        </p:nvPicPr>
        <p:blipFill>
          <a:blip r:embed="rId3">
            <a:extLst>
              <a:ext uri="{96DAC541-7B7A-43D3-8B79-37D633B846F1}">
                <asvg:svgBlip xmlns:asvg="http://schemas.microsoft.com/office/drawing/2016/SVG/main" r:embed="rId4"/>
              </a:ext>
            </a:extLst>
          </a:blip>
          <a:srcRect/>
          <a:stretch/>
        </p:blipFill>
        <p:spPr bwMode="auto">
          <a:xfrm>
            <a:off x="-4765" y="2393830"/>
            <a:ext cx="5383565" cy="3589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A2C1D90-DDAE-84F8-C5F5-F5EC265B5C62}"/>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096307" y="1419052"/>
            <a:ext cx="7248850" cy="4917350"/>
          </a:xfrm>
          <a:prstGeom prst="rect">
            <a:avLst/>
          </a:prstGeom>
        </p:spPr>
      </p:pic>
      <p:sp>
        <p:nvSpPr>
          <p:cNvPr id="3" name="Slide Number Placeholder 2">
            <a:extLst>
              <a:ext uri="{FF2B5EF4-FFF2-40B4-BE49-F238E27FC236}">
                <a16:creationId xmlns:a16="http://schemas.microsoft.com/office/drawing/2014/main" id="{4DA821A8-242E-FE0D-3199-31827A7C7A4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t>55</a:t>
            </a:fld>
            <a:endParaRPr lang="en-AU"/>
          </a:p>
        </p:txBody>
      </p:sp>
    </p:spTree>
    <p:extLst>
      <p:ext uri="{BB962C8B-B14F-4D97-AF65-F5344CB8AC3E}">
        <p14:creationId xmlns:p14="http://schemas.microsoft.com/office/powerpoint/2010/main" val="302248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04840-A8C7-BFAC-9053-806FF2114033}"/>
              </a:ext>
            </a:extLst>
          </p:cNvPr>
          <p:cNvSpPr>
            <a:spLocks noGrp="1"/>
          </p:cNvSpPr>
          <p:nvPr>
            <p:ph type="title"/>
          </p:nvPr>
        </p:nvSpPr>
        <p:spPr/>
        <p:txBody>
          <a:bodyPr/>
          <a:lstStyle/>
          <a:p>
            <a:r>
              <a:rPr lang="en-AU"/>
              <a:t>Writing developmental rubrics</a:t>
            </a:r>
          </a:p>
        </p:txBody>
      </p:sp>
      <p:sp>
        <p:nvSpPr>
          <p:cNvPr id="4" name="Content Placeholder 3">
            <a:extLst>
              <a:ext uri="{FF2B5EF4-FFF2-40B4-BE49-F238E27FC236}">
                <a16:creationId xmlns:a16="http://schemas.microsoft.com/office/drawing/2014/main" id="{63B1F585-5EB7-3144-685E-EBD29ED8169A}"/>
              </a:ext>
            </a:extLst>
          </p:cNvPr>
          <p:cNvSpPr>
            <a:spLocks noGrp="1"/>
          </p:cNvSpPr>
          <p:nvPr>
            <p:ph idx="1"/>
          </p:nvPr>
        </p:nvSpPr>
        <p:spPr/>
        <p:txBody>
          <a:bodyPr/>
          <a:lstStyle/>
          <a:p>
            <a:pPr marL="285750" indent="-285750">
              <a:lnSpc>
                <a:spcPct val="150000"/>
              </a:lnSpc>
              <a:spcAft>
                <a:spcPts val="600"/>
              </a:spcAft>
              <a:buFont typeface="Arial" panose="020B0604020202020204" pitchFamily="34" charset="0"/>
              <a:buChar char="•"/>
            </a:pPr>
            <a:r>
              <a:rPr lang="en-AU" sz="1800">
                <a:latin typeface="Public Sans Light"/>
              </a:rPr>
              <a:t>Identify an outcome and break it down to component parts.</a:t>
            </a:r>
          </a:p>
          <a:p>
            <a:pPr marL="285750" indent="-285750">
              <a:lnSpc>
                <a:spcPct val="150000"/>
              </a:lnSpc>
              <a:spcAft>
                <a:spcPts val="600"/>
              </a:spcAft>
              <a:buFont typeface="Arial" panose="020B0604020202020204" pitchFamily="34" charset="0"/>
              <a:buChar char="•"/>
            </a:pPr>
            <a:r>
              <a:rPr lang="en-AU" sz="1800">
                <a:latin typeface="Public Sans Light"/>
              </a:rPr>
              <a:t>Start with what emerging understanding looks like for component parts.</a:t>
            </a:r>
          </a:p>
          <a:p>
            <a:pPr marL="285750" indent="-285750">
              <a:lnSpc>
                <a:spcPct val="150000"/>
              </a:lnSpc>
              <a:spcAft>
                <a:spcPts val="600"/>
              </a:spcAft>
              <a:buFont typeface="Arial" panose="020B0604020202020204" pitchFamily="34" charset="0"/>
              <a:buChar char="•"/>
            </a:pPr>
            <a:r>
              <a:rPr lang="en-AU" sz="1800">
                <a:latin typeface="Public Sans Light"/>
              </a:rPr>
              <a:t>Setting the ‘A’ level.</a:t>
            </a:r>
          </a:p>
          <a:p>
            <a:pPr marL="285750" indent="-285750">
              <a:lnSpc>
                <a:spcPct val="150000"/>
              </a:lnSpc>
              <a:spcAft>
                <a:spcPts val="600"/>
              </a:spcAft>
              <a:buFont typeface="Arial" panose="020B0604020202020204" pitchFamily="34" charset="0"/>
              <a:buChar char="•"/>
            </a:pPr>
            <a:r>
              <a:rPr lang="en-AU" sz="1800">
                <a:latin typeface="Public Sans Light"/>
              </a:rPr>
              <a:t>Progress the achievement.</a:t>
            </a:r>
          </a:p>
          <a:p>
            <a:pPr marL="285750" indent="-285750" algn="l" rtl="0" fontAlgn="base">
              <a:lnSpc>
                <a:spcPct val="150000"/>
              </a:lnSpc>
              <a:spcAft>
                <a:spcPts val="600"/>
              </a:spcAft>
              <a:buFont typeface="Arial" panose="020B0604020202020204" pitchFamily="34" charset="0"/>
              <a:buChar char="•"/>
            </a:pPr>
            <a:r>
              <a:rPr lang="en-AU" sz="1800">
                <a:latin typeface="Public Sans Light"/>
              </a:rPr>
              <a:t>Describe what the student will do, say or create.</a:t>
            </a:r>
          </a:p>
          <a:p>
            <a:pPr marL="285750" indent="-285750" algn="l" rtl="0" fontAlgn="base">
              <a:lnSpc>
                <a:spcPct val="150000"/>
              </a:lnSpc>
              <a:spcAft>
                <a:spcPts val="600"/>
              </a:spcAft>
              <a:buFont typeface="Arial" panose="020B0604020202020204" pitchFamily="34" charset="0"/>
              <a:buChar char="•"/>
            </a:pPr>
            <a:r>
              <a:rPr lang="en-AU" sz="1800">
                <a:latin typeface="Public Sans Light"/>
              </a:rPr>
              <a:t>Eliminate subjective language such as good, solid, clear, extensive etc.</a:t>
            </a:r>
          </a:p>
        </p:txBody>
      </p:sp>
      <p:sp>
        <p:nvSpPr>
          <p:cNvPr id="3" name="Slide Number Placeholder 2">
            <a:extLst>
              <a:ext uri="{FF2B5EF4-FFF2-40B4-BE49-F238E27FC236}">
                <a16:creationId xmlns:a16="http://schemas.microsoft.com/office/drawing/2014/main" id="{6D5FFEBE-AB13-83D0-9F64-99D895BE3B04}"/>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t>56</a:t>
            </a:fld>
            <a:endParaRPr lang="en-AU"/>
          </a:p>
        </p:txBody>
      </p:sp>
    </p:spTree>
    <p:extLst>
      <p:ext uri="{BB962C8B-B14F-4D97-AF65-F5344CB8AC3E}">
        <p14:creationId xmlns:p14="http://schemas.microsoft.com/office/powerpoint/2010/main" val="64964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9808332" cy="1853417"/>
          </a:xfrm>
        </p:spPr>
        <p:txBody>
          <a:bodyPr/>
          <a:lstStyle/>
          <a:p>
            <a:r>
              <a:rPr lang="en-AU"/>
              <a:t>Planning, rehearsing and developing routines</a:t>
            </a:r>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335773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73DE55-DC78-C278-CEF1-6A248162B5B5}"/>
              </a:ext>
            </a:extLst>
          </p:cNvPr>
          <p:cNvSpPr>
            <a:spLocks noGrp="1"/>
          </p:cNvSpPr>
          <p:nvPr>
            <p:ph type="title"/>
          </p:nvPr>
        </p:nvSpPr>
        <p:spPr/>
        <p:txBody>
          <a:bodyPr/>
          <a:lstStyle/>
          <a:p>
            <a:r>
              <a:rPr lang="en-AU"/>
              <a:t>A whole school approach </a:t>
            </a:r>
            <a:r>
              <a:rPr lang="en-AU">
                <a:solidFill>
                  <a:schemeClr val="bg1"/>
                </a:solidFill>
              </a:rPr>
              <a:t>(1)</a:t>
            </a:r>
          </a:p>
        </p:txBody>
      </p:sp>
      <p:sp>
        <p:nvSpPr>
          <p:cNvPr id="10" name="TextBox 9">
            <a:extLst>
              <a:ext uri="{FF2B5EF4-FFF2-40B4-BE49-F238E27FC236}">
                <a16:creationId xmlns:a16="http://schemas.microsoft.com/office/drawing/2014/main" id="{5E973BB2-E1DB-F59D-6C78-9BBB0C882A5E}"/>
              </a:ext>
            </a:extLst>
          </p:cNvPr>
          <p:cNvSpPr txBox="1"/>
          <p:nvPr/>
        </p:nvSpPr>
        <p:spPr>
          <a:xfrm>
            <a:off x="348000" y="1552267"/>
            <a:ext cx="5426635" cy="4536000"/>
          </a:xfrm>
          <a:prstGeom prst="rect">
            <a:avLst/>
          </a:prstGeom>
          <a:noFill/>
        </p:spPr>
        <p:txBody>
          <a:bodyPr wrap="square" lIns="0" tIns="0" rIns="0" bIns="0" rtlCol="0" anchor="t">
            <a:noAutofit/>
          </a:bodyPr>
          <a:lstStyle/>
          <a:p>
            <a:pPr algn="l">
              <a:lnSpc>
                <a:spcPct val="150000"/>
              </a:lnSpc>
              <a:spcAft>
                <a:spcPts val="600"/>
              </a:spcAft>
            </a:pPr>
            <a:r>
              <a:rPr lang="en-AU" sz="1800" b="1">
                <a:solidFill>
                  <a:schemeClr val="accent1"/>
                </a:solidFill>
                <a:latin typeface="+mj-lt"/>
              </a:rPr>
              <a:t>What it is</a:t>
            </a:r>
            <a:endParaRPr lang="en-AU" sz="1800">
              <a:solidFill>
                <a:schemeClr val="accent1"/>
              </a:solidFill>
              <a:latin typeface="+mj-lt"/>
            </a:endParaRPr>
          </a:p>
          <a:p>
            <a:pPr>
              <a:lnSpc>
                <a:spcPct val="150000"/>
              </a:lnSpc>
              <a:spcAft>
                <a:spcPts val="600"/>
              </a:spcAft>
            </a:pPr>
            <a:r>
              <a:rPr lang="en-AU" sz="1800"/>
              <a:t>Teachers construct learning intentions and success criteria that align with the syllabus for a lesson or lesson sequence.</a:t>
            </a:r>
          </a:p>
          <a:p>
            <a:pPr>
              <a:lnSpc>
                <a:spcPct val="150000"/>
              </a:lnSpc>
              <a:spcAft>
                <a:spcPts val="600"/>
              </a:spcAft>
            </a:pPr>
            <a:r>
              <a:rPr lang="en-AU" sz="1800"/>
              <a:t>Teachers create an agreed teaching approach to implement learning intentions and success criteria.</a:t>
            </a:r>
          </a:p>
          <a:p>
            <a:pPr algn="l">
              <a:lnSpc>
                <a:spcPct val="150000"/>
              </a:lnSpc>
              <a:spcAft>
                <a:spcPts val="600"/>
              </a:spcAft>
            </a:pPr>
            <a:endParaRPr lang="en-AU" sz="1800"/>
          </a:p>
        </p:txBody>
      </p:sp>
      <p:sp>
        <p:nvSpPr>
          <p:cNvPr id="7" name="Content Placeholder 6">
            <a:extLst>
              <a:ext uri="{FF2B5EF4-FFF2-40B4-BE49-F238E27FC236}">
                <a16:creationId xmlns:a16="http://schemas.microsoft.com/office/drawing/2014/main" id="{6CE9501A-1386-F38E-0C2E-818724401610}"/>
              </a:ext>
            </a:extLst>
          </p:cNvPr>
          <p:cNvSpPr>
            <a:spLocks noGrp="1"/>
          </p:cNvSpPr>
          <p:nvPr>
            <p:ph idx="1"/>
          </p:nvPr>
        </p:nvSpPr>
        <p:spPr>
          <a:xfrm>
            <a:off x="6417364" y="1552267"/>
            <a:ext cx="5426635" cy="4536000"/>
          </a:xfrm>
        </p:spPr>
        <p:txBody>
          <a:bodyPr vert="horz" lIns="0" tIns="0" rIns="0" bIns="0" rtlCol="0" anchor="t">
            <a:noAutofit/>
          </a:bodyPr>
          <a:lstStyle/>
          <a:p>
            <a:pPr>
              <a:spcAft>
                <a:spcPts val="600"/>
              </a:spcAft>
            </a:pPr>
            <a:r>
              <a:rPr lang="en-AU" b="1">
                <a:solidFill>
                  <a:schemeClr val="accent1"/>
                </a:solidFill>
                <a:latin typeface="+mj-lt"/>
              </a:rPr>
              <a:t>What it isn't</a:t>
            </a:r>
          </a:p>
          <a:p>
            <a:pPr>
              <a:spcAft>
                <a:spcPts val="600"/>
              </a:spcAft>
            </a:pPr>
            <a:r>
              <a:rPr lang="en-AU"/>
              <a:t>Our school decides only to use learning intentions and success criteria in one subject.</a:t>
            </a:r>
          </a:p>
          <a:p>
            <a:pPr>
              <a:spcAft>
                <a:spcPts val="600"/>
              </a:spcAft>
            </a:pPr>
            <a:r>
              <a:rPr lang="en-AU"/>
              <a:t>In our school one teacher refers to learning intentions and success criteria during learning but another teacher displays at the start of the lesson and does not refer to them again. </a:t>
            </a:r>
          </a:p>
        </p:txBody>
      </p:sp>
      <p:sp>
        <p:nvSpPr>
          <p:cNvPr id="4" name="Slide Number Placeholder 3">
            <a:extLst>
              <a:ext uri="{FF2B5EF4-FFF2-40B4-BE49-F238E27FC236}">
                <a16:creationId xmlns:a16="http://schemas.microsoft.com/office/drawing/2014/main" id="{D1109399-1A3A-4F0E-FE11-72B2A107586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58</a:t>
            </a:fld>
            <a:endParaRPr lang="en-AU"/>
          </a:p>
        </p:txBody>
      </p:sp>
    </p:spTree>
    <p:extLst>
      <p:ext uri="{BB962C8B-B14F-4D97-AF65-F5344CB8AC3E}">
        <p14:creationId xmlns:p14="http://schemas.microsoft.com/office/powerpoint/2010/main" val="304331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C67F-4CE8-0595-62EE-491E209B0614}"/>
              </a:ext>
            </a:extLst>
          </p:cNvPr>
          <p:cNvSpPr>
            <a:spLocks noGrp="1"/>
          </p:cNvSpPr>
          <p:nvPr>
            <p:ph type="title"/>
          </p:nvPr>
        </p:nvSpPr>
        <p:spPr/>
        <p:txBody>
          <a:bodyPr/>
          <a:lstStyle/>
          <a:p>
            <a:r>
              <a:rPr lang="en-US"/>
              <a:t>Creating whole-school routines</a:t>
            </a:r>
          </a:p>
        </p:txBody>
      </p:sp>
      <p:sp>
        <p:nvSpPr>
          <p:cNvPr id="3" name="Content Placeholder 2">
            <a:extLst>
              <a:ext uri="{FF2B5EF4-FFF2-40B4-BE49-F238E27FC236}">
                <a16:creationId xmlns:a16="http://schemas.microsoft.com/office/drawing/2014/main" id="{CED743FE-21F2-82B5-5767-00678ED5B8E6}"/>
              </a:ext>
            </a:extLst>
          </p:cNvPr>
          <p:cNvSpPr>
            <a:spLocks noGrp="1"/>
          </p:cNvSpPr>
          <p:nvPr>
            <p:ph idx="1"/>
          </p:nvPr>
        </p:nvSpPr>
        <p:spPr>
          <a:xfrm>
            <a:off x="360000" y="1620000"/>
            <a:ext cx="11281873" cy="4536000"/>
          </a:xfrm>
        </p:spPr>
        <p:txBody>
          <a:bodyPr vert="horz" lIns="0" tIns="0" rIns="0" bIns="0" rtlCol="0" anchor="t">
            <a:noAutofit/>
          </a:bodyPr>
          <a:lstStyle/>
          <a:p>
            <a:pPr marL="342900" indent="-342900">
              <a:spcAft>
                <a:spcPts val="600"/>
              </a:spcAft>
              <a:buFont typeface="+mj-lt"/>
              <a:buAutoNum type="arabicPeriod"/>
            </a:pPr>
            <a:r>
              <a:rPr lang="en-US">
                <a:ea typeface="+mn-lt"/>
                <a:cs typeface="+mn-lt"/>
              </a:rPr>
              <a:t>Draft whole-school teaching routines for planning, communicating and developing shared understanding for learning intentions and success criteria techniques.</a:t>
            </a:r>
          </a:p>
          <a:p>
            <a:pPr marL="342900" indent="-342900">
              <a:spcAft>
                <a:spcPts val="600"/>
              </a:spcAft>
              <a:buFont typeface="+mj-lt"/>
              <a:buAutoNum type="arabicPeriod"/>
            </a:pPr>
            <a:r>
              <a:rPr lang="en-US">
                <a:ea typeface="+mn-lt"/>
                <a:cs typeface="+mn-lt"/>
              </a:rPr>
              <a:t>Share the revised teaching routines.</a:t>
            </a:r>
          </a:p>
          <a:p>
            <a:pPr marL="342900" indent="-342900">
              <a:spcAft>
                <a:spcPts val="600"/>
              </a:spcAft>
              <a:buFont typeface="+mj-lt"/>
              <a:buAutoNum type="arabicPeriod"/>
            </a:pPr>
            <a:r>
              <a:rPr lang="en-US">
                <a:ea typeface="+mn-lt"/>
                <a:cs typeface="+mn-lt"/>
              </a:rPr>
              <a:t>Agree on whole-school routines for techniques.</a:t>
            </a:r>
            <a:endParaRPr lang="en-US"/>
          </a:p>
        </p:txBody>
      </p:sp>
      <p:sp>
        <p:nvSpPr>
          <p:cNvPr id="4" name="Slide Number Placeholder 3">
            <a:extLst>
              <a:ext uri="{FF2B5EF4-FFF2-40B4-BE49-F238E27FC236}">
                <a16:creationId xmlns:a16="http://schemas.microsoft.com/office/drawing/2014/main" id="{833695DE-747A-B772-AC55-5D4B71FB53B0}"/>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59</a:t>
            </a:fld>
            <a:endParaRPr lang="en-AU"/>
          </a:p>
        </p:txBody>
      </p:sp>
    </p:spTree>
    <p:extLst>
      <p:ext uri="{BB962C8B-B14F-4D97-AF65-F5344CB8AC3E}">
        <p14:creationId xmlns:p14="http://schemas.microsoft.com/office/powerpoint/2010/main" val="261538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D412F6-B436-4BFD-00FE-6D9A2FCC30E8}"/>
              </a:ext>
            </a:extLst>
          </p:cNvPr>
          <p:cNvSpPr>
            <a:spLocks noGrp="1"/>
          </p:cNvSpPr>
          <p:nvPr>
            <p:ph type="title"/>
          </p:nvPr>
        </p:nvSpPr>
        <p:spPr>
          <a:xfrm>
            <a:off x="360000" y="360000"/>
            <a:ext cx="10080000" cy="545601"/>
          </a:xfrm>
        </p:spPr>
        <p:txBody>
          <a:bodyPr/>
          <a:lstStyle/>
          <a:p>
            <a:r>
              <a:rPr lang="en-AU"/>
              <a:t>Explicit teaching strategies</a:t>
            </a:r>
          </a:p>
        </p:txBody>
      </p:sp>
      <p:grpSp>
        <p:nvGrpSpPr>
          <p:cNvPr id="5" name="Group 4" descr="This graphic looks at one of the 8 explicit teaching strategies, checking for understanding and some techniques for this strategy, student response systems and responsive teaching.">
            <a:extLst>
              <a:ext uri="{FF2B5EF4-FFF2-40B4-BE49-F238E27FC236}">
                <a16:creationId xmlns:a16="http://schemas.microsoft.com/office/drawing/2014/main" id="{CA157BEB-EE25-A092-F21D-45107F6372E0}"/>
              </a:ext>
            </a:extLst>
          </p:cNvPr>
          <p:cNvGrpSpPr/>
          <p:nvPr/>
        </p:nvGrpSpPr>
        <p:grpSpPr>
          <a:xfrm>
            <a:off x="1942820" y="1085601"/>
            <a:ext cx="7946933" cy="5610399"/>
            <a:chOff x="2948456" y="1757808"/>
            <a:chExt cx="6739811" cy="4758192"/>
          </a:xfrm>
        </p:grpSpPr>
        <p:pic>
          <p:nvPicPr>
            <p:cNvPr id="6" name="Picture 5">
              <a:extLst>
                <a:ext uri="{FF2B5EF4-FFF2-40B4-BE49-F238E27FC236}">
                  <a16:creationId xmlns:a16="http://schemas.microsoft.com/office/drawing/2014/main" id="{8DEB2BDB-8702-4D8F-FBBD-A64DB84F988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48456" y="1757808"/>
              <a:ext cx="6739811" cy="4758192"/>
            </a:xfrm>
            <a:prstGeom prst="rect">
              <a:avLst/>
            </a:prstGeom>
          </p:spPr>
        </p:pic>
        <p:sp>
          <p:nvSpPr>
            <p:cNvPr id="7" name="Rectangle: Rounded Corners 6">
              <a:extLst>
                <a:ext uri="{FF2B5EF4-FFF2-40B4-BE49-F238E27FC236}">
                  <a16:creationId xmlns:a16="http://schemas.microsoft.com/office/drawing/2014/main" id="{D641FDB0-F313-6F88-CEAE-E6CA0C4CEED8}"/>
                </a:ext>
                <a:ext uri="{C183D7F6-B498-43B3-948B-1728B52AA6E4}">
                  <adec:decorative xmlns:adec="http://schemas.microsoft.com/office/drawing/2017/decorative" val="1"/>
                </a:ext>
              </a:extLst>
            </p:cNvPr>
            <p:cNvSpPr/>
            <p:nvPr/>
          </p:nvSpPr>
          <p:spPr>
            <a:xfrm>
              <a:off x="6325838" y="3458171"/>
              <a:ext cx="1654708" cy="1617117"/>
            </a:xfrm>
            <a:prstGeom prst="roundRect">
              <a:avLst>
                <a:gd name="adj" fmla="val 7398"/>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2" name="Slide Number Placeholder 1">
            <a:extLst>
              <a:ext uri="{FF2B5EF4-FFF2-40B4-BE49-F238E27FC236}">
                <a16:creationId xmlns:a16="http://schemas.microsoft.com/office/drawing/2014/main" id="{1445337B-E1C9-679C-93E1-17AEC02B48F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spTree>
    <p:extLst>
      <p:ext uri="{BB962C8B-B14F-4D97-AF65-F5344CB8AC3E}">
        <p14:creationId xmlns:p14="http://schemas.microsoft.com/office/powerpoint/2010/main" val="328816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a:t>
            </a:r>
          </a:p>
        </p:txBody>
      </p:sp>
      <p:grpSp>
        <p:nvGrpSpPr>
          <p:cNvPr id="12" name="Group 11" descr="Plan">
            <a:extLst>
              <a:ext uri="{FF2B5EF4-FFF2-40B4-BE49-F238E27FC236}">
                <a16:creationId xmlns:a16="http://schemas.microsoft.com/office/drawing/2014/main" id="{E2D3CDDE-84D0-4ABA-7A8E-E9485985EA60}"/>
              </a:ext>
            </a:extLst>
          </p:cNvPr>
          <p:cNvGrpSpPr/>
          <p:nvPr/>
        </p:nvGrpSpPr>
        <p:grpSpPr>
          <a:xfrm>
            <a:off x="337720" y="2336107"/>
            <a:ext cx="1768157" cy="3217533"/>
            <a:chOff x="337720" y="2336107"/>
            <a:chExt cx="1768157" cy="3217533"/>
          </a:xfrm>
        </p:grpSpPr>
        <p:pic>
          <p:nvPicPr>
            <p:cNvPr id="10" name="Graphic 9" descr="Pen with solid fill">
              <a:extLst>
                <a:ext uri="{FF2B5EF4-FFF2-40B4-BE49-F238E27FC236}">
                  <a16:creationId xmlns:a16="http://schemas.microsoft.com/office/drawing/2014/main" id="{95EAE210-D304-9825-A1B2-DD266B4923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325" y="2336107"/>
              <a:ext cx="914400" cy="914400"/>
            </a:xfrm>
            <a:prstGeom prst="rect">
              <a:avLst/>
            </a:prstGeom>
          </p:spPr>
        </p:pic>
        <p:pic>
          <p:nvPicPr>
            <p:cNvPr id="13" name="Graphic 12" descr="Document outline">
              <a:extLst>
                <a:ext uri="{FF2B5EF4-FFF2-40B4-BE49-F238E27FC236}">
                  <a16:creationId xmlns:a16="http://schemas.microsoft.com/office/drawing/2014/main" id="{55D20191-47C4-948D-497E-28198F059F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981" y="2483382"/>
              <a:ext cx="1393159" cy="1393159"/>
            </a:xfrm>
            <a:prstGeom prst="rect">
              <a:avLst/>
            </a:prstGeom>
          </p:spPr>
        </p:pic>
        <p:sp>
          <p:nvSpPr>
            <p:cNvPr id="17" name="Rectangle: Rounded Corners 16">
              <a:extLst>
                <a:ext uri="{FF2B5EF4-FFF2-40B4-BE49-F238E27FC236}">
                  <a16:creationId xmlns:a16="http://schemas.microsoft.com/office/drawing/2014/main" id="{31B6BDDE-222D-426E-7733-B4E9D63C1ABB}"/>
                </a:ext>
              </a:extLst>
            </p:cNvPr>
            <p:cNvSpPr/>
            <p:nvPr/>
          </p:nvSpPr>
          <p:spPr>
            <a:xfrm>
              <a:off x="337720" y="3926206"/>
              <a:ext cx="1768157"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sz="2000"/>
                <a:t>Plan</a:t>
              </a:r>
            </a:p>
          </p:txBody>
        </p:sp>
      </p:grpSp>
      <p:grpSp>
        <p:nvGrpSpPr>
          <p:cNvPr id="14" name="Group 13" descr="Rehearse&#10;">
            <a:extLst>
              <a:ext uri="{FF2B5EF4-FFF2-40B4-BE49-F238E27FC236}">
                <a16:creationId xmlns:a16="http://schemas.microsoft.com/office/drawing/2014/main" id="{DBDF7F1E-19E0-F69C-C84A-52F16846AC95}"/>
              </a:ext>
            </a:extLst>
          </p:cNvPr>
          <p:cNvGrpSpPr/>
          <p:nvPr/>
        </p:nvGrpSpPr>
        <p:grpSpPr>
          <a:xfrm>
            <a:off x="2594396" y="2483382"/>
            <a:ext cx="1790876" cy="3070258"/>
            <a:chOff x="2594396" y="2483382"/>
            <a:chExt cx="1790876" cy="3070258"/>
          </a:xfrm>
        </p:grpSpPr>
        <p:sp>
          <p:nvSpPr>
            <p:cNvPr id="18" name="Rectangle: Rounded Corners 17">
              <a:extLst>
                <a:ext uri="{FF2B5EF4-FFF2-40B4-BE49-F238E27FC236}">
                  <a16:creationId xmlns:a16="http://schemas.microsoft.com/office/drawing/2014/main" id="{36BD77E3-3D95-2D8A-547D-C812505C0C7F}"/>
                </a:ext>
              </a:extLst>
            </p:cNvPr>
            <p:cNvSpPr/>
            <p:nvPr/>
          </p:nvSpPr>
          <p:spPr>
            <a:xfrm>
              <a:off x="2594396"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Rehearse</a:t>
              </a:r>
            </a:p>
          </p:txBody>
        </p:sp>
        <p:pic>
          <p:nvPicPr>
            <p:cNvPr id="22" name="Graphic 21" descr="Classroom outline">
              <a:extLst>
                <a:ext uri="{FF2B5EF4-FFF2-40B4-BE49-F238E27FC236}">
                  <a16:creationId xmlns:a16="http://schemas.microsoft.com/office/drawing/2014/main" id="{E6FD99E7-CE37-DFAC-CA25-9749BE8C08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0269" y="2483382"/>
              <a:ext cx="1393159" cy="1393159"/>
            </a:xfrm>
            <a:prstGeom prst="rect">
              <a:avLst/>
            </a:prstGeom>
          </p:spPr>
        </p:pic>
        <p:sp>
          <p:nvSpPr>
            <p:cNvPr id="23" name="Rectangle 22">
              <a:extLst>
                <a:ext uri="{FF2B5EF4-FFF2-40B4-BE49-F238E27FC236}">
                  <a16:creationId xmlns:a16="http://schemas.microsoft.com/office/drawing/2014/main" id="{45E218BE-47C5-F05F-5586-55A59A5725AF}"/>
                </a:ext>
              </a:extLst>
            </p:cNvPr>
            <p:cNvSpPr/>
            <p:nvPr/>
          </p:nvSpPr>
          <p:spPr>
            <a:xfrm>
              <a:off x="3278078"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19" name="Group 18" descr="Feedback&#10;">
            <a:extLst>
              <a:ext uri="{FF2B5EF4-FFF2-40B4-BE49-F238E27FC236}">
                <a16:creationId xmlns:a16="http://schemas.microsoft.com/office/drawing/2014/main" id="{B445C90B-3979-FF22-C9C6-DBF162355724}"/>
              </a:ext>
            </a:extLst>
          </p:cNvPr>
          <p:cNvGrpSpPr/>
          <p:nvPr/>
        </p:nvGrpSpPr>
        <p:grpSpPr>
          <a:xfrm>
            <a:off x="4840017" y="2483382"/>
            <a:ext cx="1790876" cy="3070258"/>
            <a:chOff x="4840017" y="2483382"/>
            <a:chExt cx="1790876" cy="3070258"/>
          </a:xfrm>
        </p:grpSpPr>
        <p:pic>
          <p:nvPicPr>
            <p:cNvPr id="15" name="Graphic 14" descr="List outline">
              <a:extLst>
                <a:ext uri="{FF2B5EF4-FFF2-40B4-BE49-F238E27FC236}">
                  <a16:creationId xmlns:a16="http://schemas.microsoft.com/office/drawing/2014/main" id="{AEEEBD97-D527-26F2-C983-20CF3F6C006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8875" y="2483382"/>
              <a:ext cx="1393159" cy="1393159"/>
            </a:xfrm>
            <a:prstGeom prst="rect">
              <a:avLst/>
            </a:prstGeom>
          </p:spPr>
        </p:pic>
        <p:sp>
          <p:nvSpPr>
            <p:cNvPr id="24" name="Rectangle: Rounded Corners 23">
              <a:extLst>
                <a:ext uri="{FF2B5EF4-FFF2-40B4-BE49-F238E27FC236}">
                  <a16:creationId xmlns:a16="http://schemas.microsoft.com/office/drawing/2014/main" id="{ABA6AB41-25C8-7313-4560-157907C3E5C8}"/>
                </a:ext>
              </a:extLst>
            </p:cNvPr>
            <p:cNvSpPr/>
            <p:nvPr/>
          </p:nvSpPr>
          <p:spPr>
            <a:xfrm>
              <a:off x="4840017"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383771" y="6456172"/>
            <a:ext cx="7432248" cy="276999"/>
          </a:xfrm>
          <a:prstGeom prst="rect">
            <a:avLst/>
          </a:prstGeom>
          <a:noFill/>
        </p:spPr>
        <p:txBody>
          <a:bodyPr wrap="square" lIns="0" tIns="45720" rIns="91440" bIns="45720" anchor="t">
            <a:spAutoFit/>
          </a:bodyPr>
          <a:lstStyle/>
          <a:p>
            <a:pPr defTabSz="914400">
              <a:defRPr/>
            </a:pPr>
            <a:r>
              <a:rPr lang="en-AU" sz="1200"/>
              <a:t>Evidence for Learning (2022) </a:t>
            </a:r>
            <a:r>
              <a:rPr lang="en-AU" sz="1200" i="1">
                <a:hlinkClick r:id="rId13"/>
              </a:rPr>
              <a:t>Effective professional development</a:t>
            </a:r>
            <a:r>
              <a:rPr lang="en-AU" sz="1200"/>
              <a:t>,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60</a:t>
            </a:fld>
            <a:endParaRPr lang="en-AU"/>
          </a:p>
        </p:txBody>
      </p:sp>
    </p:spTree>
    <p:extLst>
      <p:ext uri="{BB962C8B-B14F-4D97-AF65-F5344CB8AC3E}">
        <p14:creationId xmlns:p14="http://schemas.microsoft.com/office/powerpoint/2010/main" val="3391402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0D900-C3D6-DABE-AF47-D56670B85D1B}"/>
              </a:ext>
            </a:extLst>
          </p:cNvPr>
          <p:cNvSpPr>
            <a:spLocks noGrp="1"/>
          </p:cNvSpPr>
          <p:nvPr>
            <p:ph type="title"/>
          </p:nvPr>
        </p:nvSpPr>
        <p:spPr/>
        <p:txBody>
          <a:bodyPr/>
          <a:lstStyle/>
          <a:p>
            <a:r>
              <a:rPr lang="en-AU"/>
              <a:t>Rehearsal steps and feedback prompts</a:t>
            </a:r>
          </a:p>
        </p:txBody>
      </p:sp>
      <p:sp>
        <p:nvSpPr>
          <p:cNvPr id="3" name="Content Placeholder 2">
            <a:extLst>
              <a:ext uri="{FF2B5EF4-FFF2-40B4-BE49-F238E27FC236}">
                <a16:creationId xmlns:a16="http://schemas.microsoft.com/office/drawing/2014/main" id="{344C93B0-054E-C7AB-1F73-FDE76ADF5A54}"/>
              </a:ext>
            </a:extLst>
          </p:cNvPr>
          <p:cNvSpPr>
            <a:spLocks noGrp="1"/>
          </p:cNvSpPr>
          <p:nvPr>
            <p:ph idx="1"/>
          </p:nvPr>
        </p:nvSpPr>
        <p:spPr>
          <a:xfrm>
            <a:off x="360000" y="1657747"/>
            <a:ext cx="5736000" cy="4201869"/>
          </a:xfrm>
        </p:spPr>
        <p:txBody>
          <a:bodyPr vert="horz" lIns="0" tIns="0" rIns="0" bIns="0" rtlCol="0" anchor="t">
            <a:noAutofit/>
          </a:bodyPr>
          <a:lstStyle/>
          <a:p>
            <a:pPr>
              <a:spcAft>
                <a:spcPts val="600"/>
              </a:spcAft>
            </a:pPr>
            <a:r>
              <a:rPr lang="en-AU"/>
              <a:t>Use your learning sequence or lesson plan to:</a:t>
            </a:r>
          </a:p>
          <a:p>
            <a:pPr marL="342900" indent="-342900">
              <a:spcAft>
                <a:spcPts val="600"/>
              </a:spcAft>
              <a:buFont typeface="+mj-lt"/>
              <a:buAutoNum type="arabicPeriod"/>
            </a:pPr>
            <a:r>
              <a:rPr lang="en-AU"/>
              <a:t>Construct a learning intention and success criteria, ensuring it is aligned to the syllabus.</a:t>
            </a:r>
          </a:p>
          <a:p>
            <a:pPr marL="342900" indent="-342900">
              <a:spcAft>
                <a:spcPts val="600"/>
              </a:spcAft>
              <a:buFont typeface="+mj-lt"/>
              <a:buAutoNum type="arabicPeriod"/>
            </a:pPr>
            <a:r>
              <a:rPr lang="en-AU"/>
              <a:t>Plan how you will introduce the </a:t>
            </a:r>
            <a:r>
              <a:rPr lang="en-AU">
                <a:solidFill>
                  <a:schemeClr val="tx1"/>
                </a:solidFill>
              </a:rPr>
              <a:t>learning intention and success criteria </a:t>
            </a:r>
            <a:r>
              <a:rPr lang="en-AU"/>
              <a:t>to the class.</a:t>
            </a:r>
          </a:p>
          <a:p>
            <a:pPr marL="342900" indent="-342900">
              <a:spcAft>
                <a:spcPts val="600"/>
              </a:spcAft>
              <a:buFont typeface="+mj-lt"/>
              <a:buAutoNum type="arabicPeriod"/>
            </a:pPr>
            <a:r>
              <a:rPr lang="en-AU"/>
              <a:t>With a partner, rehearse the teaching for learning intentions and success criteria.</a:t>
            </a:r>
          </a:p>
          <a:p>
            <a:pPr marL="342900" indent="-342900">
              <a:spcAft>
                <a:spcPts val="600"/>
              </a:spcAft>
              <a:buFont typeface="+mj-lt"/>
              <a:buAutoNum type="arabicPeriod"/>
            </a:pPr>
            <a:r>
              <a:rPr lang="en-AU"/>
              <a:t>Use the feedback from your partner to improve your approach.</a:t>
            </a:r>
          </a:p>
          <a:p>
            <a:pPr marL="342900" indent="-342900">
              <a:spcAft>
                <a:spcPts val="600"/>
              </a:spcAft>
              <a:buFont typeface="+mj-lt"/>
              <a:buAutoNum type="arabicPeriod"/>
            </a:pPr>
            <a:r>
              <a:rPr lang="en-AU"/>
              <a:t>Swap with your partner for their rehearsal.</a:t>
            </a:r>
          </a:p>
        </p:txBody>
      </p:sp>
      <p:sp>
        <p:nvSpPr>
          <p:cNvPr id="6" name="Rectangle: Rounded Corners 5">
            <a:extLst>
              <a:ext uri="{FF2B5EF4-FFF2-40B4-BE49-F238E27FC236}">
                <a16:creationId xmlns:a16="http://schemas.microsoft.com/office/drawing/2014/main" id="{49BEBBA9-AD78-168A-1AFF-4F734B317F0F}"/>
              </a:ext>
            </a:extLst>
          </p:cNvPr>
          <p:cNvSpPr/>
          <p:nvPr/>
        </p:nvSpPr>
        <p:spPr>
          <a:xfrm>
            <a:off x="6451292" y="1599026"/>
            <a:ext cx="5410200" cy="4453121"/>
          </a:xfrm>
          <a:prstGeom prst="roundRect">
            <a:avLst>
              <a:gd name="adj" fmla="val 3869"/>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534670" indent="-457200">
              <a:lnSpc>
                <a:spcPct val="130000"/>
              </a:lnSpc>
              <a:spcAft>
                <a:spcPts val="600"/>
              </a:spcAft>
            </a:pPr>
            <a:r>
              <a:rPr lang="en-AU" sz="1800" b="1">
                <a:solidFill>
                  <a:schemeClr val="tx1"/>
                </a:solidFill>
                <a:latin typeface="+mj-lt"/>
              </a:rPr>
              <a:t>Feedback prompts</a:t>
            </a:r>
          </a:p>
          <a:p>
            <a:pPr marL="363220" indent="-285750">
              <a:lnSpc>
                <a:spcPct val="130000"/>
              </a:lnSpc>
              <a:spcAft>
                <a:spcPts val="600"/>
              </a:spcAft>
              <a:buFont typeface="Arial" panose="020B0604020202020204" pitchFamily="34" charset="0"/>
              <a:buChar char="•"/>
            </a:pPr>
            <a:r>
              <a:rPr lang="en-AU" sz="1800">
                <a:solidFill>
                  <a:schemeClr val="tx1"/>
                </a:solidFill>
              </a:rPr>
              <a:t>Did the learning intention align to the syllabus?</a:t>
            </a:r>
          </a:p>
          <a:p>
            <a:pPr marL="363220" indent="-285750">
              <a:lnSpc>
                <a:spcPct val="130000"/>
              </a:lnSpc>
              <a:spcAft>
                <a:spcPts val="600"/>
              </a:spcAft>
              <a:buFont typeface="Arial" panose="020B0604020202020204" pitchFamily="34" charset="0"/>
              <a:buChar char="•"/>
            </a:pPr>
            <a:r>
              <a:rPr lang="en-AU" sz="1800">
                <a:solidFill>
                  <a:schemeClr val="tx1"/>
                </a:solidFill>
              </a:rPr>
              <a:t>Did the success criteria clearly outline what students need to know, do, or understand to demonstrate their learning?</a:t>
            </a:r>
          </a:p>
          <a:p>
            <a:pPr marL="363220" indent="-285750">
              <a:lnSpc>
                <a:spcPct val="130000"/>
              </a:lnSpc>
              <a:spcAft>
                <a:spcPts val="600"/>
              </a:spcAft>
              <a:buFont typeface="Arial" panose="020B0604020202020204" pitchFamily="34" charset="0"/>
              <a:buChar char="•"/>
            </a:pPr>
            <a:r>
              <a:rPr lang="en-AU" sz="1800">
                <a:solidFill>
                  <a:schemeClr val="tx1"/>
                </a:solidFill>
              </a:rPr>
              <a:t>Did the teacher connect it to prior learning?</a:t>
            </a:r>
          </a:p>
          <a:p>
            <a:pPr marL="363220" indent="-285750">
              <a:lnSpc>
                <a:spcPct val="130000"/>
              </a:lnSpc>
              <a:spcAft>
                <a:spcPts val="600"/>
              </a:spcAft>
              <a:buFont typeface="Arial" panose="020B0604020202020204" pitchFamily="34" charset="0"/>
              <a:buChar char="•"/>
            </a:pPr>
            <a:r>
              <a:rPr lang="en-AU" sz="1800">
                <a:solidFill>
                  <a:schemeClr val="tx1"/>
                </a:solidFill>
              </a:rPr>
              <a:t>Did the teacher teach the necessary vocabulary?</a:t>
            </a:r>
          </a:p>
          <a:p>
            <a:pPr marL="363220" indent="-285750">
              <a:lnSpc>
                <a:spcPct val="130000"/>
              </a:lnSpc>
              <a:spcAft>
                <a:spcPts val="600"/>
              </a:spcAft>
              <a:buFont typeface="Arial" panose="020B0604020202020204" pitchFamily="34" charset="0"/>
              <a:buChar char="•"/>
            </a:pPr>
            <a:r>
              <a:rPr lang="en-AU" sz="1800">
                <a:solidFill>
                  <a:schemeClr val="tx1"/>
                </a:solidFill>
              </a:rPr>
              <a:t>Did the teacher check for understanding?</a:t>
            </a:r>
          </a:p>
        </p:txBody>
      </p:sp>
      <p:sp>
        <p:nvSpPr>
          <p:cNvPr id="4" name="Slide Number Placeholder 3">
            <a:extLst>
              <a:ext uri="{FF2B5EF4-FFF2-40B4-BE49-F238E27FC236}">
                <a16:creationId xmlns:a16="http://schemas.microsoft.com/office/drawing/2014/main" id="{A71D06D5-69EC-6E4E-94AF-BA09DD35D90F}"/>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61</a:t>
            </a:fld>
            <a:endParaRPr lang="en-AU"/>
          </a:p>
        </p:txBody>
      </p:sp>
    </p:spTree>
    <p:extLst>
      <p:ext uri="{BB962C8B-B14F-4D97-AF65-F5344CB8AC3E}">
        <p14:creationId xmlns:p14="http://schemas.microsoft.com/office/powerpoint/2010/main" val="26076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3429000"/>
            <a:ext cx="9526337" cy="1822269"/>
          </a:xfrm>
        </p:spPr>
        <p:txBody>
          <a:bodyPr/>
          <a:lstStyle/>
          <a:p>
            <a:r>
              <a:rPr lang="en-AU" sz="3600"/>
              <a:t>In the next part of this module, we will work on evaluating our approach to implementing the strategies through techniques.</a:t>
            </a:r>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8127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A2575638-6B8E-99EE-86C7-9B5E75420B8F}"/>
              </a:ext>
            </a:extLst>
          </p:cNvPr>
          <p:cNvSpPr>
            <a:spLocks noGrp="1"/>
          </p:cNvSpPr>
          <p:nvPr>
            <p:ph type="body" sz="quarter" idx="11"/>
          </p:nvPr>
        </p:nvSpPr>
        <p:spPr>
          <a:xfrm>
            <a:off x="540000" y="3117146"/>
            <a:ext cx="2880000" cy="684000"/>
          </a:xfrm>
        </p:spPr>
        <p:txBody>
          <a:bodyPr/>
          <a:lstStyle/>
          <a:p>
            <a:r>
              <a:rPr lang="en-US" sz="5400"/>
              <a:t>Part C</a:t>
            </a:r>
          </a:p>
        </p:txBody>
      </p:sp>
      <p:sp>
        <p:nvSpPr>
          <p:cNvPr id="3" name="Title 2">
            <a:extLst>
              <a:ext uri="{FF2B5EF4-FFF2-40B4-BE49-F238E27FC236}">
                <a16:creationId xmlns:a16="http://schemas.microsoft.com/office/drawing/2014/main" id="{EA582A51-5861-DA30-63B9-97395A8177D4}"/>
              </a:ext>
            </a:extLst>
          </p:cNvPr>
          <p:cNvSpPr>
            <a:spLocks noGrp="1"/>
          </p:cNvSpPr>
          <p:nvPr>
            <p:ph type="ctrTitle"/>
          </p:nvPr>
        </p:nvSpPr>
        <p:spPr>
          <a:xfrm>
            <a:off x="540000" y="4067881"/>
            <a:ext cx="11291998" cy="2277163"/>
          </a:xfrm>
        </p:spPr>
        <p:txBody>
          <a:bodyPr/>
          <a:lstStyle/>
          <a:p>
            <a:r>
              <a:rPr lang="en-AU" sz="4800"/>
              <a:t>Evaluating a whole-school approach</a:t>
            </a:r>
            <a:endParaRPr lang="en-US"/>
          </a:p>
        </p:txBody>
      </p:sp>
      <p:sp>
        <p:nvSpPr>
          <p:cNvPr id="2" name="Text">
            <a:extLst>
              <a:ext uri="{FF2B5EF4-FFF2-40B4-BE49-F238E27FC236}">
                <a16:creationId xmlns:a16="http://schemas.microsoft.com/office/drawing/2014/main" id="{AC5C03F7-EE04-EF03-AF7E-C43DA43510B6}"/>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795361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Purpose and outcome </a:t>
            </a:r>
            <a:r>
              <a:rPr lang="en-AU">
                <a:solidFill>
                  <a:schemeClr val="bg1"/>
                </a:solidFill>
              </a:rPr>
              <a:t>(3)</a:t>
            </a:r>
          </a:p>
        </p:txBody>
      </p:sp>
      <p:sp>
        <p:nvSpPr>
          <p:cNvPr id="4" name="Content Placeholder 3">
            <a:extLst>
              <a:ext uri="{FF2B5EF4-FFF2-40B4-BE49-F238E27FC236}">
                <a16:creationId xmlns:a16="http://schemas.microsoft.com/office/drawing/2014/main" id="{38DFBC68-EFCE-5491-203B-11E9BF3FDCBB}"/>
              </a:ext>
            </a:extLst>
          </p:cNvPr>
          <p:cNvSpPr>
            <a:spLocks noGrp="1"/>
          </p:cNvSpPr>
          <p:nvPr>
            <p:ph idx="1"/>
          </p:nvPr>
        </p:nvSpPr>
        <p:spPr>
          <a:xfrm>
            <a:off x="360000" y="1620000"/>
            <a:ext cx="11114605" cy="4536000"/>
          </a:xfrm>
        </p:spPr>
        <p:txBody>
          <a:bodyPr vert="horz" lIns="0" tIns="0" rIns="0" bIns="0" rtlCol="0" anchor="t">
            <a:noAutofit/>
          </a:bodyPr>
          <a:lstStyle/>
          <a:p>
            <a:pPr>
              <a:spcAft>
                <a:spcPts val="600"/>
              </a:spcAft>
            </a:pPr>
            <a:r>
              <a:rPr lang="en-AU" b="1">
                <a:latin typeface="+mj-lt"/>
              </a:rPr>
              <a:t>Purpose</a:t>
            </a:r>
          </a:p>
          <a:p>
            <a:pPr>
              <a:spcAft>
                <a:spcPts val="600"/>
              </a:spcAft>
            </a:pPr>
            <a:r>
              <a:rPr lang="en-AU"/>
              <a:t>To apply effective professional development structures, reflect on and evaluate our implementation of an explicit teaching technique.</a:t>
            </a:r>
          </a:p>
          <a:p>
            <a:pPr>
              <a:spcAft>
                <a:spcPts val="600"/>
              </a:spcAft>
            </a:pPr>
            <a:endParaRPr lang="en-AU" b="1">
              <a:latin typeface="+mj-lt"/>
            </a:endParaRPr>
          </a:p>
          <a:p>
            <a:pPr>
              <a:spcAft>
                <a:spcPts val="600"/>
              </a:spcAft>
            </a:pPr>
            <a:r>
              <a:rPr lang="en-AU" b="1">
                <a:latin typeface="+mj-lt"/>
              </a:rPr>
              <a:t>Outcome</a:t>
            </a:r>
          </a:p>
          <a:p>
            <a:pPr>
              <a:spcAft>
                <a:spcPts val="600"/>
              </a:spcAft>
            </a:pPr>
            <a:r>
              <a:rPr lang="en-AU"/>
              <a:t>Refine the whole-school practices of learning intentions and success criteria and plan for future success and activities.</a:t>
            </a:r>
          </a:p>
        </p:txBody>
      </p:sp>
      <p:sp>
        <p:nvSpPr>
          <p:cNvPr id="2" name="Slide Number Placeholder 3">
            <a:extLst>
              <a:ext uri="{FF2B5EF4-FFF2-40B4-BE49-F238E27FC236}">
                <a16:creationId xmlns:a16="http://schemas.microsoft.com/office/drawing/2014/main" id="{01C9DC31-B9E9-A446-D5A7-A29C9A53473E}"/>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64</a:t>
            </a:fld>
            <a:endParaRPr lang="en-AU"/>
          </a:p>
        </p:txBody>
      </p:sp>
    </p:spTree>
    <p:extLst>
      <p:ext uri="{BB962C8B-B14F-4D97-AF65-F5344CB8AC3E}">
        <p14:creationId xmlns:p14="http://schemas.microsoft.com/office/powerpoint/2010/main" val="31703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E7BF6A-AB36-CA7B-C94E-7532E9A1E7C4}"/>
              </a:ext>
            </a:extLst>
          </p:cNvPr>
          <p:cNvSpPr>
            <a:spLocks noGrp="1"/>
          </p:cNvSpPr>
          <p:nvPr>
            <p:ph type="ctrTitle"/>
          </p:nvPr>
        </p:nvSpPr>
        <p:spPr>
          <a:xfrm>
            <a:off x="540000" y="4067881"/>
            <a:ext cx="8604000" cy="800681"/>
          </a:xfrm>
        </p:spPr>
        <p:txBody>
          <a:bodyPr/>
          <a:lstStyle/>
          <a:p>
            <a:r>
              <a:rPr lang="en-AU"/>
              <a:t>A whole school approach</a:t>
            </a:r>
            <a:endParaRPr lang="en-AU">
              <a:highlight>
                <a:srgbClr val="FFFF00"/>
              </a:highlight>
            </a:endParaRPr>
          </a:p>
        </p:txBody>
      </p:sp>
      <p:sp>
        <p:nvSpPr>
          <p:cNvPr id="2" name="Text">
            <a:extLst>
              <a:ext uri="{FF2B5EF4-FFF2-40B4-BE49-F238E27FC236}">
                <a16:creationId xmlns:a16="http://schemas.microsoft.com/office/drawing/2014/main" id="{B3064B89-FD5D-4106-EDB2-BE8E84902761}"/>
              </a:ext>
              <a:ext uri="{C183D7F6-B498-43B3-948B-1728B52AA6E4}">
                <adec:decorative xmlns:adec="http://schemas.microsoft.com/office/drawing/2017/decorative" val="1"/>
              </a:ext>
            </a:extLst>
          </p:cNvPr>
          <p:cNvSpPr>
            <a:spLocks noGrp="1"/>
          </p:cNvSpPr>
          <p:nvPr>
            <p:ph type="ftr" sz="quarter" idx="3"/>
          </p:nvPr>
        </p:nvSpPr>
        <p:spPr>
          <a:xfrm>
            <a:off x="540000" y="360000"/>
            <a:ext cx="4500000" cy="365214"/>
          </a:xfrm>
        </p:spPr>
        <p:txBody>
          <a:bodyPr/>
          <a:lstStyle/>
          <a:p>
            <a:r>
              <a:rPr lang="en-AU"/>
              <a:t>NSW Department of Education</a:t>
            </a:r>
          </a:p>
          <a:p>
            <a:endParaRPr lang="en-AU"/>
          </a:p>
        </p:txBody>
      </p:sp>
    </p:spTree>
    <p:extLst>
      <p:ext uri="{BB962C8B-B14F-4D97-AF65-F5344CB8AC3E}">
        <p14:creationId xmlns:p14="http://schemas.microsoft.com/office/powerpoint/2010/main" val="126127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data reflection point </a:t>
            </a:r>
            <a:r>
              <a:rPr lang="en-AU">
                <a:solidFill>
                  <a:schemeClr val="bg1"/>
                </a:solidFill>
              </a:rPr>
              <a:t>(2)</a:t>
            </a:r>
          </a:p>
        </p:txBody>
      </p:sp>
      <p:graphicFrame>
        <p:nvGraphicFramePr>
          <p:cNvPr id="4" name="Table 3">
            <a:extLst>
              <a:ext uri="{FF2B5EF4-FFF2-40B4-BE49-F238E27FC236}">
                <a16:creationId xmlns:a16="http://schemas.microsoft.com/office/drawing/2014/main" id="{5BF53393-8A6B-385E-DEC0-FDA23DBA46D2}"/>
              </a:ext>
            </a:extLst>
          </p:cNvPr>
          <p:cNvGraphicFramePr>
            <a:graphicFrameLocks noGrp="1"/>
          </p:cNvGraphicFramePr>
          <p:nvPr>
            <p:extLst>
              <p:ext uri="{D42A27DB-BD31-4B8C-83A1-F6EECF244321}">
                <p14:modId xmlns:p14="http://schemas.microsoft.com/office/powerpoint/2010/main" val="3749205066"/>
              </p:ext>
            </p:extLst>
          </p:nvPr>
        </p:nvGraphicFramePr>
        <p:xfrm>
          <a:off x="360000" y="1713617"/>
          <a:ext cx="11455015" cy="3947191"/>
        </p:xfrm>
        <a:graphic>
          <a:graphicData uri="http://schemas.openxmlformats.org/drawingml/2006/table">
            <a:tbl>
              <a:tblPr firstRow="1" bandRow="1">
                <a:tableStyleId>{5DA37D80-6434-44D0-A028-1B22A696006F}</a:tableStyleId>
              </a:tblPr>
              <a:tblGrid>
                <a:gridCol w="1668825">
                  <a:extLst>
                    <a:ext uri="{9D8B030D-6E8A-4147-A177-3AD203B41FA5}">
                      <a16:colId xmlns:a16="http://schemas.microsoft.com/office/drawing/2014/main" val="1685374467"/>
                    </a:ext>
                  </a:extLst>
                </a:gridCol>
                <a:gridCol w="1957238">
                  <a:extLst>
                    <a:ext uri="{9D8B030D-6E8A-4147-A177-3AD203B41FA5}">
                      <a16:colId xmlns:a16="http://schemas.microsoft.com/office/drawing/2014/main" val="2635120977"/>
                    </a:ext>
                  </a:extLst>
                </a:gridCol>
                <a:gridCol w="1957238">
                  <a:extLst>
                    <a:ext uri="{9D8B030D-6E8A-4147-A177-3AD203B41FA5}">
                      <a16:colId xmlns:a16="http://schemas.microsoft.com/office/drawing/2014/main" val="1277159083"/>
                    </a:ext>
                  </a:extLst>
                </a:gridCol>
                <a:gridCol w="1957238">
                  <a:extLst>
                    <a:ext uri="{9D8B030D-6E8A-4147-A177-3AD203B41FA5}">
                      <a16:colId xmlns:a16="http://schemas.microsoft.com/office/drawing/2014/main" val="2555503646"/>
                    </a:ext>
                  </a:extLst>
                </a:gridCol>
                <a:gridCol w="1957238">
                  <a:extLst>
                    <a:ext uri="{9D8B030D-6E8A-4147-A177-3AD203B41FA5}">
                      <a16:colId xmlns:a16="http://schemas.microsoft.com/office/drawing/2014/main" val="2410483046"/>
                    </a:ext>
                  </a:extLst>
                </a:gridCol>
                <a:gridCol w="1957238">
                  <a:extLst>
                    <a:ext uri="{9D8B030D-6E8A-4147-A177-3AD203B41FA5}">
                      <a16:colId xmlns:a16="http://schemas.microsoft.com/office/drawing/2014/main" val="1627932129"/>
                    </a:ext>
                  </a:extLst>
                </a:gridCol>
              </a:tblGrid>
              <a:tr h="613646">
                <a:tc>
                  <a:txBody>
                    <a:bodyPr/>
                    <a:lstStyle/>
                    <a:p>
                      <a:pPr>
                        <a:lnSpc>
                          <a:spcPct val="120000"/>
                        </a:lnSpc>
                        <a:spcAft>
                          <a:spcPts val="600"/>
                        </a:spcAft>
                      </a:pPr>
                      <a:r>
                        <a:rPr lang="en-AU">
                          <a:solidFill>
                            <a:schemeClr val="accent1"/>
                          </a:solidFill>
                          <a:latin typeface="+mj-lt"/>
                        </a:rPr>
                        <a:t>Student responses</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0</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1</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2</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3</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4</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279390422"/>
                  </a:ext>
                </a:extLst>
              </a:tr>
              <a:tr h="1438268">
                <a:tc>
                  <a:txBody>
                    <a:bodyPr/>
                    <a:lstStyle/>
                    <a:p>
                      <a:pPr>
                        <a:lnSpc>
                          <a:spcPct val="120000"/>
                        </a:lnSpc>
                        <a:spcAft>
                          <a:spcPts val="600"/>
                        </a:spcAft>
                      </a:pPr>
                      <a:r>
                        <a:rPr lang="en-AU"/>
                        <a:t>In today’s lesson, what did you learn about? </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Mentions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Repeats the learning intention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a:t>Articulates the learning in their own words</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062865"/>
                  </a:ext>
                </a:extLst>
              </a:tr>
              <a:tr h="1788896">
                <a:tc>
                  <a:txBody>
                    <a:bodyPr/>
                    <a:lstStyle/>
                    <a:p>
                      <a:pPr>
                        <a:lnSpc>
                          <a:spcPct val="120000"/>
                        </a:lnSpc>
                        <a:spcAft>
                          <a:spcPts val="600"/>
                        </a:spcAft>
                      </a:pPr>
                      <a:r>
                        <a:rPr lang="en-AU"/>
                        <a:t>How did you know you had learnt it?</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Lists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Articulates the criteria</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dirty="0"/>
                        <a:t>Articulates the feedback they took onboard or used to guide a peer</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482519"/>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66</a:t>
            </a:fld>
            <a:endParaRPr lang="en-AU"/>
          </a:p>
        </p:txBody>
      </p:sp>
    </p:spTree>
    <p:extLst>
      <p:ext uri="{BB962C8B-B14F-4D97-AF65-F5344CB8AC3E}">
        <p14:creationId xmlns:p14="http://schemas.microsoft.com/office/powerpoint/2010/main" val="1266652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D6BE2-EF45-CB64-C140-77F10A1B5CF1}"/>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A2AE8B40-CABE-D972-0946-B3C14F709A14}"/>
              </a:ext>
            </a:extLst>
          </p:cNvPr>
          <p:cNvSpPr txBox="1">
            <a:spLocks noGrp="1"/>
          </p:cNvSpPr>
          <p:nvPr>
            <p:ph type="title" idx="4294967295"/>
          </p:nvPr>
        </p:nvSpPr>
        <p:spPr>
          <a:xfrm>
            <a:off x="360000" y="441141"/>
            <a:ext cx="10640096" cy="93045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377" rtl="0" eaLnBrk="1" latinLnBrk="0" hangingPunct="1">
              <a:lnSpc>
                <a:spcPct val="90000"/>
              </a:lnSpc>
              <a:spcBef>
                <a:spcPct val="0"/>
              </a:spcBef>
              <a:buNone/>
              <a:defRPr sz="3600" kern="1200">
                <a:solidFill>
                  <a:schemeClr val="accent1"/>
                </a:solidFill>
                <a:latin typeface="+mj-lt"/>
                <a:ea typeface="+mj-ea"/>
                <a:cs typeface="+mj-cs"/>
              </a:defRPr>
            </a:lvl1pPr>
          </a:lstStyle>
          <a:p>
            <a:pPr>
              <a:defRPr/>
            </a:pPr>
            <a:r>
              <a:rPr lang="en-GB" sz="3200"/>
              <a:t>The mechanisms of sharing</a:t>
            </a:r>
            <a:r>
              <a:rPr kumimoji="0" lang="en-GB" sz="3200" b="0" i="0" u="none" strike="noStrike" kern="1200" cap="none" spc="0" normalizeH="0" baseline="0" noProof="0">
                <a:ln>
                  <a:noFill/>
                </a:ln>
                <a:effectLst/>
                <a:uLnTx/>
                <a:uFillTx/>
                <a:latin typeface="+mj-lt"/>
                <a:ea typeface="+mj-ea"/>
                <a:cs typeface="+mj-cs"/>
              </a:rPr>
              <a:t> learning intentions and success criteria </a:t>
            </a:r>
            <a:r>
              <a:rPr kumimoji="0" lang="en-GB" sz="3200" b="0" i="0" u="none" strike="noStrike" kern="1200" cap="none" spc="0" normalizeH="0" baseline="0" noProof="0">
                <a:ln>
                  <a:noFill/>
                </a:ln>
                <a:solidFill>
                  <a:schemeClr val="bg1"/>
                </a:solidFill>
                <a:effectLst/>
                <a:uLnTx/>
                <a:uFillTx/>
                <a:latin typeface="+mj-lt"/>
                <a:ea typeface="+mj-ea"/>
                <a:cs typeface="+mj-cs"/>
              </a:rPr>
              <a:t>(2)</a:t>
            </a:r>
            <a:r>
              <a:rPr kumimoji="0" lang="en-GB" sz="3200" b="0" i="0" u="none" strike="noStrike" kern="1200" cap="none" spc="0" normalizeH="0" baseline="0" noProof="0">
                <a:ln>
                  <a:noFill/>
                </a:ln>
                <a:effectLst/>
                <a:uLnTx/>
                <a:uFillTx/>
                <a:latin typeface="+mj-lt"/>
                <a:ea typeface="+mj-ea"/>
                <a:cs typeface="+mj-cs"/>
              </a:rPr>
              <a:t> </a:t>
            </a:r>
            <a:r>
              <a:rPr kumimoji="0" lang="en-GB" sz="3200" b="0" i="0" u="none" strike="noStrike" kern="1200" cap="none" spc="0" normalizeH="0" baseline="0" noProof="0">
                <a:ln>
                  <a:noFill/>
                </a:ln>
                <a:solidFill>
                  <a:schemeClr val="bg1"/>
                </a:solidFill>
                <a:effectLst/>
                <a:uLnTx/>
                <a:uFillTx/>
                <a:latin typeface="+mj-lt"/>
                <a:ea typeface="+mj-ea"/>
                <a:cs typeface="+mj-cs"/>
              </a:rPr>
              <a:t>(2)</a:t>
            </a:r>
            <a:endParaRPr lang="en-AU" sz="3200" b="0" i="0" u="none" strike="noStrike" kern="1200" cap="none" spc="0" normalizeH="0" baseline="0" noProof="0">
              <a:ln>
                <a:noFill/>
              </a:ln>
              <a:solidFill>
                <a:schemeClr val="bg1"/>
              </a:solidFill>
              <a:effectLst/>
              <a:uLnTx/>
              <a:uFillTx/>
              <a:latin typeface="+mj-lt"/>
            </a:endParaRPr>
          </a:p>
        </p:txBody>
      </p:sp>
      <p:sp>
        <p:nvSpPr>
          <p:cNvPr id="2" name="Oval 1">
            <a:extLst>
              <a:ext uri="{FF2B5EF4-FFF2-40B4-BE49-F238E27FC236}">
                <a16:creationId xmlns:a16="http://schemas.microsoft.com/office/drawing/2014/main" id="{BBF5F748-C7E2-82D5-1D6B-A52DD32FAD31}"/>
              </a:ext>
            </a:extLst>
          </p:cNvPr>
          <p:cNvSpPr/>
          <p:nvPr/>
        </p:nvSpPr>
        <p:spPr>
          <a:xfrm>
            <a:off x="181330" y="2599635"/>
            <a:ext cx="244772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Well planned</a:t>
            </a:r>
          </a:p>
        </p:txBody>
      </p:sp>
      <p:grpSp>
        <p:nvGrpSpPr>
          <p:cNvPr id="34" name="Group 33" descr="shared with students and understanding checked&#10;">
            <a:extLst>
              <a:ext uri="{FF2B5EF4-FFF2-40B4-BE49-F238E27FC236}">
                <a16:creationId xmlns:a16="http://schemas.microsoft.com/office/drawing/2014/main" id="{45C884F9-EBCD-6BAE-1A9D-D1401602B179}"/>
              </a:ext>
            </a:extLst>
          </p:cNvPr>
          <p:cNvGrpSpPr/>
          <p:nvPr/>
        </p:nvGrpSpPr>
        <p:grpSpPr>
          <a:xfrm>
            <a:off x="2704589" y="2683625"/>
            <a:ext cx="2973089" cy="2363082"/>
            <a:chOff x="2050062" y="2925307"/>
            <a:chExt cx="2380995" cy="1963408"/>
          </a:xfrm>
        </p:grpSpPr>
        <p:sp>
          <p:nvSpPr>
            <p:cNvPr id="7" name="Oval 6">
              <a:extLst>
                <a:ext uri="{FF2B5EF4-FFF2-40B4-BE49-F238E27FC236}">
                  <a16:creationId xmlns:a16="http://schemas.microsoft.com/office/drawing/2014/main" id="{FA3E787C-DA17-2ACE-6BB6-DCEB18BDB364}"/>
                </a:ext>
              </a:extLst>
            </p:cNvPr>
            <p:cNvSpPr/>
            <p:nvPr/>
          </p:nvSpPr>
          <p:spPr>
            <a:xfrm>
              <a:off x="2486031" y="2925307"/>
              <a:ext cx="1945026" cy="19634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shared with students and understanding checked</a:t>
              </a:r>
            </a:p>
          </p:txBody>
        </p:sp>
        <p:pic>
          <p:nvPicPr>
            <p:cNvPr id="25" name="Graphic 24" descr="Add with solid fill">
              <a:extLst>
                <a:ext uri="{FF2B5EF4-FFF2-40B4-BE49-F238E27FC236}">
                  <a16:creationId xmlns:a16="http://schemas.microsoft.com/office/drawing/2014/main" id="{D8190CFF-9EE1-7736-FECA-21D5B8A52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50062" y="3649486"/>
              <a:ext cx="375480" cy="375480"/>
            </a:xfrm>
            <a:prstGeom prst="rect">
              <a:avLst/>
            </a:prstGeom>
          </p:spPr>
        </p:pic>
      </p:grpSp>
      <p:grpSp>
        <p:nvGrpSpPr>
          <p:cNvPr id="36" name="Group 35" descr="referred to throughout the learning for formative assessment&#10;">
            <a:extLst>
              <a:ext uri="{FF2B5EF4-FFF2-40B4-BE49-F238E27FC236}">
                <a16:creationId xmlns:a16="http://schemas.microsoft.com/office/drawing/2014/main" id="{74B20184-44E3-DDC0-A603-5AA45DF820B1}"/>
              </a:ext>
            </a:extLst>
          </p:cNvPr>
          <p:cNvGrpSpPr/>
          <p:nvPr/>
        </p:nvGrpSpPr>
        <p:grpSpPr>
          <a:xfrm>
            <a:off x="5753209" y="2599635"/>
            <a:ext cx="2876694" cy="2363082"/>
            <a:chOff x="6196061" y="2399798"/>
            <a:chExt cx="2768683" cy="2363082"/>
          </a:xfrm>
        </p:grpSpPr>
        <p:sp>
          <p:nvSpPr>
            <p:cNvPr id="19" name="Oval 18">
              <a:extLst>
                <a:ext uri="{FF2B5EF4-FFF2-40B4-BE49-F238E27FC236}">
                  <a16:creationId xmlns:a16="http://schemas.microsoft.com/office/drawing/2014/main" id="{483747F0-0DD7-45AD-3F22-13E983A2FC47}"/>
                </a:ext>
              </a:extLst>
            </p:cNvPr>
            <p:cNvSpPr/>
            <p:nvPr/>
          </p:nvSpPr>
          <p:spPr>
            <a:xfrm>
              <a:off x="6644237" y="2399798"/>
              <a:ext cx="2320507" cy="23630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bg1"/>
                  </a:solidFill>
                  <a:latin typeface="+mj-lt"/>
                </a:rPr>
                <a:t>referred to throughout the learning for formative assessment</a:t>
              </a:r>
            </a:p>
          </p:txBody>
        </p:sp>
        <p:pic>
          <p:nvPicPr>
            <p:cNvPr id="29" name="Graphic 28" descr="Add with solid fill">
              <a:extLst>
                <a:ext uri="{FF2B5EF4-FFF2-40B4-BE49-F238E27FC236}">
                  <a16:creationId xmlns:a16="http://schemas.microsoft.com/office/drawing/2014/main" id="{A04B23ED-F71C-A400-1373-C45289F7AD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061" y="3393599"/>
              <a:ext cx="375480" cy="375480"/>
            </a:xfrm>
            <a:prstGeom prst="rect">
              <a:avLst/>
            </a:prstGeom>
          </p:spPr>
        </p:pic>
      </p:grpSp>
      <p:grpSp>
        <p:nvGrpSpPr>
          <p:cNvPr id="37" name="Group 36" descr="Students know what they are learning and what they need to do to be successful&#10;">
            <a:extLst>
              <a:ext uri="{FF2B5EF4-FFF2-40B4-BE49-F238E27FC236}">
                <a16:creationId xmlns:a16="http://schemas.microsoft.com/office/drawing/2014/main" id="{9F130BE1-5DDB-17A2-3652-FD60AF4D6DB3}"/>
              </a:ext>
            </a:extLst>
          </p:cNvPr>
          <p:cNvGrpSpPr/>
          <p:nvPr/>
        </p:nvGrpSpPr>
        <p:grpSpPr>
          <a:xfrm>
            <a:off x="8678893" y="2335645"/>
            <a:ext cx="3300803" cy="2889112"/>
            <a:chOff x="9228103" y="2515645"/>
            <a:chExt cx="2890135" cy="2531062"/>
          </a:xfrm>
        </p:grpSpPr>
        <p:sp>
          <p:nvSpPr>
            <p:cNvPr id="22" name="Oval 21">
              <a:extLst>
                <a:ext uri="{FF2B5EF4-FFF2-40B4-BE49-F238E27FC236}">
                  <a16:creationId xmlns:a16="http://schemas.microsoft.com/office/drawing/2014/main" id="{16A274C0-5669-409E-D495-B64BAFE68E52}"/>
                </a:ext>
              </a:extLst>
            </p:cNvPr>
            <p:cNvSpPr/>
            <p:nvPr/>
          </p:nvSpPr>
          <p:spPr>
            <a:xfrm>
              <a:off x="9581372" y="2515645"/>
              <a:ext cx="2536866" cy="2531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lnSpc>
                  <a:spcPct val="150000"/>
                </a:lnSpc>
              </a:pPr>
              <a:r>
                <a:rPr lang="en-AU" sz="1600" b="1">
                  <a:solidFill>
                    <a:schemeClr val="accent1"/>
                  </a:solidFill>
                  <a:latin typeface="+mj-lt"/>
                </a:rPr>
                <a:t>Students know what they are learning and what they need to do to be successful</a:t>
              </a:r>
            </a:p>
          </p:txBody>
        </p:sp>
        <p:grpSp>
          <p:nvGrpSpPr>
            <p:cNvPr id="33" name="Group 32">
              <a:extLst>
                <a:ext uri="{FF2B5EF4-FFF2-40B4-BE49-F238E27FC236}">
                  <a16:creationId xmlns:a16="http://schemas.microsoft.com/office/drawing/2014/main" id="{CA45FAD6-B5D2-B2B1-4B41-C194C2086481}"/>
                </a:ext>
              </a:extLst>
            </p:cNvPr>
            <p:cNvGrpSpPr/>
            <p:nvPr/>
          </p:nvGrpSpPr>
          <p:grpSpPr>
            <a:xfrm>
              <a:off x="9228103" y="3683937"/>
              <a:ext cx="308998" cy="194475"/>
              <a:chOff x="6834783" y="2293034"/>
              <a:chExt cx="308998" cy="194475"/>
            </a:xfrm>
          </p:grpSpPr>
          <p:cxnSp>
            <p:nvCxnSpPr>
              <p:cNvPr id="31" name="Straight Connector 30">
                <a:extLst>
                  <a:ext uri="{FF2B5EF4-FFF2-40B4-BE49-F238E27FC236}">
                    <a16:creationId xmlns:a16="http://schemas.microsoft.com/office/drawing/2014/main" id="{A4376D47-AAEA-F6DF-7E7B-449AC06552DD}"/>
                  </a:ext>
                </a:extLst>
              </p:cNvPr>
              <p:cNvCxnSpPr/>
              <p:nvPr/>
            </p:nvCxnSpPr>
            <p:spPr>
              <a:xfrm>
                <a:off x="6834783" y="2293034"/>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1298CD2-693E-8050-24DF-79F99B9DE9F6}"/>
                  </a:ext>
                </a:extLst>
              </p:cNvPr>
              <p:cNvCxnSpPr/>
              <p:nvPr/>
            </p:nvCxnSpPr>
            <p:spPr>
              <a:xfrm>
                <a:off x="6834783" y="2487509"/>
                <a:ext cx="308998"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grpSp>
      </p:grpSp>
      <p:sp>
        <p:nvSpPr>
          <p:cNvPr id="4" name="Slide Number Placeholder 3">
            <a:extLst>
              <a:ext uri="{FF2B5EF4-FFF2-40B4-BE49-F238E27FC236}">
                <a16:creationId xmlns:a16="http://schemas.microsoft.com/office/drawing/2014/main" id="{774ABFD8-4B6E-9C77-A94D-FA5686503E7D}"/>
              </a:ext>
              <a:ext uri="{C183D7F6-B498-43B3-948B-1728B52AA6E4}">
                <adec:decorative xmlns:adec="http://schemas.microsoft.com/office/drawing/2017/decorative" val="1"/>
              </a:ext>
            </a:extLst>
          </p:cNvPr>
          <p:cNvSpPr>
            <a:spLocks noGrp="1"/>
          </p:cNvSpPr>
          <p:nvPr>
            <p:ph type="sldNum" sz="quarter" idx="10"/>
          </p:nvPr>
        </p:nvSpPr>
        <p:spPr/>
        <p:txBody>
          <a:bodyPr/>
          <a:lstStyle/>
          <a:p>
            <a:r>
              <a:rPr lang="en-AU"/>
              <a:t>67</a:t>
            </a:r>
          </a:p>
        </p:txBody>
      </p:sp>
    </p:spTree>
    <p:extLst>
      <p:ext uri="{BB962C8B-B14F-4D97-AF65-F5344CB8AC3E}">
        <p14:creationId xmlns:p14="http://schemas.microsoft.com/office/powerpoint/2010/main" val="279330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additive="base">
                                        <p:cTn id="19" dur="500" fill="hold"/>
                                        <p:tgtEl>
                                          <p:spTgt spid="36"/>
                                        </p:tgtEl>
                                        <p:attrNameLst>
                                          <p:attrName>ppt_x</p:attrName>
                                        </p:attrNameLst>
                                      </p:cBhvr>
                                      <p:tavLst>
                                        <p:tav tm="0">
                                          <p:val>
                                            <p:strVal val="#ppt_x"/>
                                          </p:val>
                                        </p:tav>
                                        <p:tav tm="100000">
                                          <p:val>
                                            <p:strVal val="#ppt_x"/>
                                          </p:val>
                                        </p:tav>
                                      </p:tavLst>
                                    </p:anim>
                                    <p:anim calcmode="lin" valueType="num">
                                      <p:cBhvr additive="base">
                                        <p:cTn id="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 </a:t>
            </a:r>
            <a:r>
              <a:rPr lang="en-GB">
                <a:solidFill>
                  <a:schemeClr val="bg1"/>
                </a:solidFill>
              </a:rPr>
              <a:t>(2)</a:t>
            </a:r>
            <a:endParaRPr lang="en-US">
              <a:solidFill>
                <a:schemeClr val="bg1"/>
              </a:solidFill>
            </a:endParaRPr>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7283973" cy="4536000"/>
          </a:xfrm>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Saves learning time</a:t>
            </a:r>
            <a:r>
              <a:rPr lang="en-GB" baseline="30000">
                <a:solidFill>
                  <a:prstClr val="black"/>
                </a:solidFill>
              </a:rPr>
              <a:t>1</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rPr>
              <a:t>Frees up students’ working memory</a:t>
            </a:r>
            <a:r>
              <a:rPr lang="en-GB" baseline="30000">
                <a:solidFill>
                  <a:prstClr val="black"/>
                </a:solidFill>
              </a:rPr>
              <a:t>2</a:t>
            </a:r>
            <a:r>
              <a:rPr kumimoji="0" lang="en-GB" b="0" i="0" u="none" strike="noStrike" kern="1200" cap="none" spc="0" normalizeH="0" baseline="0" noProof="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Certain and consistent expectations for students</a:t>
            </a:r>
            <a:r>
              <a:rPr lang="en-GB" baseline="30000">
                <a:solidFill>
                  <a:prstClr val="black"/>
                </a:solidFill>
              </a:rPr>
              <a:t>3</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Students learn the routine more quickly when it is done in the same way across the school</a:t>
            </a:r>
            <a:r>
              <a:rPr lang="en-GB" baseline="30000">
                <a:solidFill>
                  <a:prstClr val="black"/>
                </a:solidFill>
              </a:rPr>
              <a:t>4</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Fosters a strong sense of belonging</a:t>
            </a:r>
            <a:r>
              <a:rPr lang="en-GB" baseline="30000">
                <a:solidFill>
                  <a:prstClr val="black"/>
                </a:solidFill>
              </a:rPr>
              <a:t>5</a:t>
            </a:r>
            <a:r>
              <a:rPr lang="en-GB">
                <a:solidFill>
                  <a:prstClr val="black"/>
                </a:solidFill>
              </a:rPr>
              <a:t> </a:t>
            </a:r>
            <a:endParaRPr lang="en-GB" baseline="30000">
              <a:solidFill>
                <a:prstClr val="black"/>
              </a:solidFill>
            </a:endParaRPr>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68</a:t>
            </a:fld>
            <a:endParaRPr lang="en-AU"/>
          </a:p>
        </p:txBody>
      </p:sp>
    </p:spTree>
    <p:extLst>
      <p:ext uri="{BB962C8B-B14F-4D97-AF65-F5344CB8AC3E}">
        <p14:creationId xmlns:p14="http://schemas.microsoft.com/office/powerpoint/2010/main" val="184969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Planning and rehearsing </a:t>
            </a:r>
            <a:r>
              <a:rPr lang="en-AU">
                <a:solidFill>
                  <a:schemeClr val="bg1"/>
                </a:solidFill>
              </a:rPr>
              <a:t>(2)</a:t>
            </a:r>
          </a:p>
        </p:txBody>
      </p:sp>
      <p:grpSp>
        <p:nvGrpSpPr>
          <p:cNvPr id="12" name="Group 11" descr="Plan">
            <a:extLst>
              <a:ext uri="{FF2B5EF4-FFF2-40B4-BE49-F238E27FC236}">
                <a16:creationId xmlns:a16="http://schemas.microsoft.com/office/drawing/2014/main" id="{E6C87132-8735-51AA-B318-79340F06B19E}"/>
              </a:ext>
            </a:extLst>
          </p:cNvPr>
          <p:cNvGrpSpPr/>
          <p:nvPr/>
        </p:nvGrpSpPr>
        <p:grpSpPr>
          <a:xfrm>
            <a:off x="337720" y="2336107"/>
            <a:ext cx="1768157" cy="3217533"/>
            <a:chOff x="337720" y="2336107"/>
            <a:chExt cx="1768157" cy="3217533"/>
          </a:xfrm>
        </p:grpSpPr>
        <p:pic>
          <p:nvPicPr>
            <p:cNvPr id="14" name="Graphic 13" descr="Pen with solid fill">
              <a:extLst>
                <a:ext uri="{FF2B5EF4-FFF2-40B4-BE49-F238E27FC236}">
                  <a16:creationId xmlns:a16="http://schemas.microsoft.com/office/drawing/2014/main" id="{3A0FE7B9-6DEA-9554-668F-C3BCE5B92F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9325" y="2336107"/>
              <a:ext cx="914400" cy="914400"/>
            </a:xfrm>
            <a:prstGeom prst="rect">
              <a:avLst/>
            </a:prstGeom>
          </p:spPr>
        </p:pic>
        <p:pic>
          <p:nvPicPr>
            <p:cNvPr id="19" name="Graphic 18" descr="Document outline">
              <a:extLst>
                <a:ext uri="{FF2B5EF4-FFF2-40B4-BE49-F238E27FC236}">
                  <a16:creationId xmlns:a16="http://schemas.microsoft.com/office/drawing/2014/main" id="{63682FD1-0F8B-0784-3345-D11E1951A1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8981" y="2483382"/>
              <a:ext cx="1393159" cy="1393159"/>
            </a:xfrm>
            <a:prstGeom prst="rect">
              <a:avLst/>
            </a:prstGeom>
          </p:spPr>
        </p:pic>
        <p:sp>
          <p:nvSpPr>
            <p:cNvPr id="20" name="Rectangle: Rounded Corners 16">
              <a:extLst>
                <a:ext uri="{FF2B5EF4-FFF2-40B4-BE49-F238E27FC236}">
                  <a16:creationId xmlns:a16="http://schemas.microsoft.com/office/drawing/2014/main" id="{49D4F74B-DA6D-E151-74CC-1E8825120B6B}"/>
                </a:ext>
              </a:extLst>
            </p:cNvPr>
            <p:cNvSpPr/>
            <p:nvPr/>
          </p:nvSpPr>
          <p:spPr>
            <a:xfrm>
              <a:off x="337720" y="3926206"/>
              <a:ext cx="1768157"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lIns="91440" tIns="45720" rIns="91440" bIns="45720" rtlCol="0" anchor="ctr"/>
            <a:lstStyle/>
            <a:p>
              <a:pPr algn="ctr"/>
              <a:r>
                <a:rPr lang="en-AU" sz="2000"/>
                <a:t>Plan</a:t>
              </a:r>
            </a:p>
          </p:txBody>
        </p:sp>
      </p:grpSp>
      <p:grpSp>
        <p:nvGrpSpPr>
          <p:cNvPr id="7" name="Group 6" descr="Rehearse">
            <a:extLst>
              <a:ext uri="{FF2B5EF4-FFF2-40B4-BE49-F238E27FC236}">
                <a16:creationId xmlns:a16="http://schemas.microsoft.com/office/drawing/2014/main" id="{76176AC0-DC0B-48D2-787A-E6F316380AC7}"/>
              </a:ext>
            </a:extLst>
          </p:cNvPr>
          <p:cNvGrpSpPr/>
          <p:nvPr/>
        </p:nvGrpSpPr>
        <p:grpSpPr>
          <a:xfrm>
            <a:off x="2594396" y="2483382"/>
            <a:ext cx="1790876" cy="3070258"/>
            <a:chOff x="2594396" y="2483382"/>
            <a:chExt cx="1790876" cy="3070258"/>
          </a:xfrm>
        </p:grpSpPr>
        <p:sp>
          <p:nvSpPr>
            <p:cNvPr id="23" name="Rectangle 22">
              <a:extLst>
                <a:ext uri="{FF2B5EF4-FFF2-40B4-BE49-F238E27FC236}">
                  <a16:creationId xmlns:a16="http://schemas.microsoft.com/office/drawing/2014/main" id="{45E218BE-47C5-F05F-5586-55A59A5725AF}"/>
                </a:ext>
              </a:extLst>
            </p:cNvPr>
            <p:cNvSpPr/>
            <p:nvPr/>
          </p:nvSpPr>
          <p:spPr>
            <a:xfrm>
              <a:off x="3092044"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Rectangle: Rounded Corners 17">
              <a:extLst>
                <a:ext uri="{FF2B5EF4-FFF2-40B4-BE49-F238E27FC236}">
                  <a16:creationId xmlns:a16="http://schemas.microsoft.com/office/drawing/2014/main" id="{F2394C6A-B131-23AC-81CA-5D5DD47C8699}"/>
                </a:ext>
              </a:extLst>
            </p:cNvPr>
            <p:cNvSpPr/>
            <p:nvPr/>
          </p:nvSpPr>
          <p:spPr>
            <a:xfrm>
              <a:off x="2594396"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Rehearse</a:t>
              </a:r>
            </a:p>
          </p:txBody>
        </p:sp>
        <p:pic>
          <p:nvPicPr>
            <p:cNvPr id="29" name="Graphic 28" descr="Classroom outline">
              <a:extLst>
                <a:ext uri="{FF2B5EF4-FFF2-40B4-BE49-F238E27FC236}">
                  <a16:creationId xmlns:a16="http://schemas.microsoft.com/office/drawing/2014/main" id="{99896150-40F6-68B5-2C99-B3E5B90C16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10269" y="2483382"/>
              <a:ext cx="1393159" cy="1393159"/>
            </a:xfrm>
            <a:prstGeom prst="rect">
              <a:avLst/>
            </a:prstGeom>
          </p:spPr>
        </p:pic>
        <p:sp>
          <p:nvSpPr>
            <p:cNvPr id="30" name="Rectangle 29">
              <a:extLst>
                <a:ext uri="{FF2B5EF4-FFF2-40B4-BE49-F238E27FC236}">
                  <a16:creationId xmlns:a16="http://schemas.microsoft.com/office/drawing/2014/main" id="{44F43C15-9F80-2376-4D89-555E34B2CBB3}"/>
                </a:ext>
              </a:extLst>
            </p:cNvPr>
            <p:cNvSpPr/>
            <p:nvPr/>
          </p:nvSpPr>
          <p:spPr>
            <a:xfrm>
              <a:off x="3278078" y="3272735"/>
              <a:ext cx="935958" cy="615265"/>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grpSp>
        <p:nvGrpSpPr>
          <p:cNvPr id="31" name="Group 30" descr="Feedback">
            <a:extLst>
              <a:ext uri="{FF2B5EF4-FFF2-40B4-BE49-F238E27FC236}">
                <a16:creationId xmlns:a16="http://schemas.microsoft.com/office/drawing/2014/main" id="{12B982DC-6454-A2C8-8917-AA094C92F525}"/>
              </a:ext>
            </a:extLst>
          </p:cNvPr>
          <p:cNvGrpSpPr/>
          <p:nvPr/>
        </p:nvGrpSpPr>
        <p:grpSpPr>
          <a:xfrm>
            <a:off x="4840017" y="2483382"/>
            <a:ext cx="1790876" cy="3070258"/>
            <a:chOff x="4840017" y="2483382"/>
            <a:chExt cx="1790876" cy="3070258"/>
          </a:xfrm>
        </p:grpSpPr>
        <p:pic>
          <p:nvPicPr>
            <p:cNvPr id="32" name="Graphic 31" descr="List outline">
              <a:extLst>
                <a:ext uri="{FF2B5EF4-FFF2-40B4-BE49-F238E27FC236}">
                  <a16:creationId xmlns:a16="http://schemas.microsoft.com/office/drawing/2014/main" id="{B157A369-7F80-BE15-9FA1-FF909DDDCF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038875" y="2483382"/>
              <a:ext cx="1393159" cy="1393159"/>
            </a:xfrm>
            <a:prstGeom prst="rect">
              <a:avLst/>
            </a:prstGeom>
          </p:spPr>
        </p:pic>
        <p:sp>
          <p:nvSpPr>
            <p:cNvPr id="33" name="Rectangle: Rounded Corners 23">
              <a:extLst>
                <a:ext uri="{FF2B5EF4-FFF2-40B4-BE49-F238E27FC236}">
                  <a16:creationId xmlns:a16="http://schemas.microsoft.com/office/drawing/2014/main" id="{7BADAAE4-8505-1A4F-7454-59E12B755BE9}"/>
                </a:ext>
              </a:extLst>
            </p:cNvPr>
            <p:cNvSpPr/>
            <p:nvPr/>
          </p:nvSpPr>
          <p:spPr>
            <a:xfrm>
              <a:off x="4840017" y="3926206"/>
              <a:ext cx="1790876" cy="1627434"/>
            </a:xfrm>
            <a:prstGeom prst="roundRect">
              <a:avLst/>
            </a:prstGeom>
            <a:solidFill>
              <a:srgbClr val="0046B8"/>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AU" sz="2000"/>
                <a:t>Feedback</a:t>
              </a:r>
            </a:p>
          </p:txBody>
        </p:sp>
      </p:grpSp>
      <p:grpSp>
        <p:nvGrpSpPr>
          <p:cNvPr id="3" name="Group 2">
            <a:extLst>
              <a:ext uri="{FF2B5EF4-FFF2-40B4-BE49-F238E27FC236}">
                <a16:creationId xmlns:a16="http://schemas.microsoft.com/office/drawing/2014/main" id="{41FAAE79-EED6-2774-D821-CEA17AEC2167}"/>
              </a:ext>
              <a:ext uri="{C183D7F6-B498-43B3-948B-1728B52AA6E4}">
                <adec:decorative xmlns:adec="http://schemas.microsoft.com/office/drawing/2017/decorative" val="1"/>
              </a:ext>
            </a:extLst>
          </p:cNvPr>
          <p:cNvGrpSpPr/>
          <p:nvPr/>
        </p:nvGrpSpPr>
        <p:grpSpPr>
          <a:xfrm>
            <a:off x="8464309" y="1951402"/>
            <a:ext cx="2752016" cy="3643219"/>
            <a:chOff x="735266" y="1125657"/>
            <a:chExt cx="3588486" cy="4493181"/>
          </a:xfrm>
        </p:grpSpPr>
        <p:pic>
          <p:nvPicPr>
            <p:cNvPr id="4" name="Picture 3">
              <a:extLst>
                <a:ext uri="{FF2B5EF4-FFF2-40B4-BE49-F238E27FC236}">
                  <a16:creationId xmlns:a16="http://schemas.microsoft.com/office/drawing/2014/main" id="{85C78A55-3A93-0981-B920-48673FD9913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3B530D18-4464-3126-FE61-5C176540F21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DFD6AF66-822E-7FBA-95FC-9509E2304065}"/>
                </a:ext>
              </a:extLst>
            </p:cNvPr>
            <p:cNvPicPr>
              <a:picLocks noChangeAspect="1"/>
            </p:cNvPicPr>
            <p:nvPr/>
          </p:nvPicPr>
          <p:blipFill>
            <a:blip r:embed="rId11">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BAEE86D-7FCA-5DD6-E954-D18BB4865EAA}"/>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rot="21181454">
            <a:off x="8454564" y="1973816"/>
            <a:ext cx="2583879" cy="3644537"/>
          </a:xfrm>
          <a:prstGeom prst="rect">
            <a:avLst/>
          </a:prstGeom>
        </p:spPr>
      </p:pic>
      <p:sp>
        <p:nvSpPr>
          <p:cNvPr id="16" name="TextBox 15">
            <a:extLst>
              <a:ext uri="{FF2B5EF4-FFF2-40B4-BE49-F238E27FC236}">
                <a16:creationId xmlns:a16="http://schemas.microsoft.com/office/drawing/2014/main" id="{54C42BD4-5803-4C48-CE2A-A42B718911C0}"/>
              </a:ext>
            </a:extLst>
          </p:cNvPr>
          <p:cNvSpPr txBox="1"/>
          <p:nvPr/>
        </p:nvSpPr>
        <p:spPr>
          <a:xfrm>
            <a:off x="261850" y="6452027"/>
            <a:ext cx="1177010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t>Evidence for Learning (2022) </a:t>
            </a:r>
            <a:r>
              <a:rPr lang="en-AU" sz="1200" i="1">
                <a:hlinkClick r:id="rId13"/>
              </a:rPr>
              <a:t>Effective Professional Development</a:t>
            </a:r>
            <a:r>
              <a:rPr lang="en-AU" sz="1200"/>
              <a:t>, Sydney: Evidence for Learning.</a:t>
            </a:r>
          </a:p>
        </p:txBody>
      </p:sp>
      <p:sp>
        <p:nvSpPr>
          <p:cNvPr id="2" name="Slide Number Placeholder 3">
            <a:extLst>
              <a:ext uri="{FF2B5EF4-FFF2-40B4-BE49-F238E27FC236}">
                <a16:creationId xmlns:a16="http://schemas.microsoft.com/office/drawing/2014/main" id="{01F418DE-B5F8-0F6E-B50A-83F3F660BE3E}"/>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69</a:t>
            </a:fld>
            <a:endParaRPr lang="en-AU"/>
          </a:p>
        </p:txBody>
      </p:sp>
    </p:spTree>
    <p:extLst>
      <p:ext uri="{BB962C8B-B14F-4D97-AF65-F5344CB8AC3E}">
        <p14:creationId xmlns:p14="http://schemas.microsoft.com/office/powerpoint/2010/main" val="216766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GB"/>
              <a:t>The importance of all moving together</a:t>
            </a:r>
            <a:endParaRPr lang="en-US"/>
          </a:p>
        </p:txBody>
      </p:sp>
      <p:sp>
        <p:nvSpPr>
          <p:cNvPr id="6" name="Content Placeholder 5">
            <a:extLst>
              <a:ext uri="{FF2B5EF4-FFF2-40B4-BE49-F238E27FC236}">
                <a16:creationId xmlns:a16="http://schemas.microsoft.com/office/drawing/2014/main" id="{77F2502B-104D-06EA-3D32-206FE979DB66}"/>
              </a:ext>
            </a:extLst>
          </p:cNvPr>
          <p:cNvSpPr>
            <a:spLocks noGrp="1"/>
          </p:cNvSpPr>
          <p:nvPr>
            <p:ph idx="1"/>
          </p:nvPr>
        </p:nvSpPr>
        <p:spPr>
          <a:xfrm>
            <a:off x="360000" y="1620000"/>
            <a:ext cx="7140938" cy="4536000"/>
          </a:xfrm>
        </p:spPr>
        <p:txBody>
          <a:bodyPr/>
          <a:lstStyle/>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Saves learning time</a:t>
            </a:r>
            <a:r>
              <a:rPr lang="en-GB" baseline="30000">
                <a:solidFill>
                  <a:prstClr val="black"/>
                </a:solidFill>
              </a:rPr>
              <a:t>1</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rPr>
              <a:t>Frees up students’ working memory</a:t>
            </a:r>
            <a:r>
              <a:rPr lang="en-GB" baseline="30000">
                <a:solidFill>
                  <a:prstClr val="black"/>
                </a:solidFill>
              </a:rPr>
              <a:t>2</a:t>
            </a:r>
            <a:r>
              <a:rPr kumimoji="0" lang="en-GB" b="0" i="0" u="none" strike="noStrike" kern="1200" cap="none" spc="0" normalizeH="0" baseline="0" noProof="0">
                <a:ln>
                  <a:noFill/>
                </a:ln>
                <a:solidFill>
                  <a:prstClr val="black"/>
                </a:solidFill>
                <a:effectLst/>
                <a:uLnTx/>
                <a:uFillTx/>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Certain and consistent expectations for students</a:t>
            </a:r>
            <a:r>
              <a:rPr lang="en-GB" baseline="30000">
                <a:solidFill>
                  <a:prstClr val="black"/>
                </a:solidFill>
              </a:rPr>
              <a:t>3</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Students learn the routine more quickly when it is done in the same way across the school</a:t>
            </a:r>
            <a:r>
              <a:rPr lang="en-GB" baseline="30000">
                <a:solidFill>
                  <a:prstClr val="black"/>
                </a:solidFill>
              </a:rPr>
              <a:t>4</a:t>
            </a:r>
            <a:r>
              <a:rPr lang="en-GB">
                <a:solidFill>
                  <a:prstClr val="black"/>
                </a:solidFill>
              </a:rPr>
              <a:t> </a:t>
            </a:r>
          </a:p>
          <a:p>
            <a:pPr marL="285750" marR="0" lvl="0" indent="-285750" algn="l" defTabSz="914400" rtl="0" eaLnBrk="1" fontAlgn="auto" latinLnBrk="0" hangingPunct="1">
              <a:lnSpc>
                <a:spcPct val="150000"/>
              </a:lnSpc>
              <a:spcAft>
                <a:spcPts val="600"/>
              </a:spcAft>
              <a:buClrTx/>
              <a:buSzTx/>
              <a:buFont typeface="Arial" panose="020B0604020202020204" pitchFamily="34" charset="0"/>
              <a:buChar char="•"/>
              <a:tabLst/>
              <a:defRPr/>
            </a:pPr>
            <a:r>
              <a:rPr lang="en-GB">
                <a:solidFill>
                  <a:prstClr val="black"/>
                </a:solidFill>
              </a:rPr>
              <a:t>Fosters a strong sense of belonging</a:t>
            </a:r>
            <a:r>
              <a:rPr lang="en-GB" baseline="30000">
                <a:solidFill>
                  <a:prstClr val="black"/>
                </a:solidFill>
              </a:rPr>
              <a:t>5</a:t>
            </a:r>
            <a:r>
              <a:rPr lang="en-GB">
                <a:solidFill>
                  <a:prstClr val="black"/>
                </a:solidFill>
              </a:rPr>
              <a:t> </a:t>
            </a:r>
            <a:endParaRPr lang="en-GB" baseline="30000">
              <a:solidFill>
                <a:prstClr val="black"/>
              </a:solidFill>
            </a:endParaRPr>
          </a:p>
        </p:txBody>
      </p:sp>
      <p:grpSp>
        <p:nvGrpSpPr>
          <p:cNvPr id="2" name="Group 1">
            <a:extLst>
              <a:ext uri="{FF2B5EF4-FFF2-40B4-BE49-F238E27FC236}">
                <a16:creationId xmlns:a16="http://schemas.microsoft.com/office/drawing/2014/main" id="{514BE02D-7026-DC98-F904-1D3759F7118D}"/>
              </a:ext>
              <a:ext uri="{C183D7F6-B498-43B3-948B-1728B52AA6E4}">
                <adec:decorative xmlns:adec="http://schemas.microsoft.com/office/drawing/2017/decorative" val="1"/>
              </a:ext>
            </a:extLst>
          </p:cNvPr>
          <p:cNvGrpSpPr/>
          <p:nvPr/>
        </p:nvGrpSpPr>
        <p:grpSpPr>
          <a:xfrm>
            <a:off x="8350051" y="1938702"/>
            <a:ext cx="2752015" cy="3643219"/>
            <a:chOff x="735266" y="1125657"/>
            <a:chExt cx="3588486" cy="4493181"/>
          </a:xfrm>
        </p:grpSpPr>
        <p:pic>
          <p:nvPicPr>
            <p:cNvPr id="4" name="Picture 3">
              <a:extLst>
                <a:ext uri="{FF2B5EF4-FFF2-40B4-BE49-F238E27FC236}">
                  <a16:creationId xmlns:a16="http://schemas.microsoft.com/office/drawing/2014/main" id="{29E25E73-5DF0-9E31-F689-CD3570D70F2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8" name="Picture 7">
              <a:extLst>
                <a:ext uri="{FF2B5EF4-FFF2-40B4-BE49-F238E27FC236}">
                  <a16:creationId xmlns:a16="http://schemas.microsoft.com/office/drawing/2014/main" id="{BD0AF878-3186-340F-AD31-A43B15B45712}"/>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9" name="Picture 8">
              <a:extLst>
                <a:ext uri="{FF2B5EF4-FFF2-40B4-BE49-F238E27FC236}">
                  <a16:creationId xmlns:a16="http://schemas.microsoft.com/office/drawing/2014/main" id="{6E17261B-F62A-D5CD-2ECC-6B05FFB78B6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pic>
        <p:nvPicPr>
          <p:cNvPr id="11" name="Picture 10">
            <a:extLst>
              <a:ext uri="{FF2B5EF4-FFF2-40B4-BE49-F238E27FC236}">
                <a16:creationId xmlns:a16="http://schemas.microsoft.com/office/drawing/2014/main" id="{5E975FF2-D8F1-5A97-8861-BE9BD5DC100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21268937">
            <a:off x="8423016" y="2003591"/>
            <a:ext cx="2439795" cy="3585397"/>
          </a:xfrm>
          <a:prstGeom prst="rect">
            <a:avLst/>
          </a:prstGeom>
        </p:spPr>
      </p:pic>
      <p:sp>
        <p:nvSpPr>
          <p:cNvPr id="3" name="Slide Number Placeholder 3">
            <a:extLst>
              <a:ext uri="{FF2B5EF4-FFF2-40B4-BE49-F238E27FC236}">
                <a16:creationId xmlns:a16="http://schemas.microsoft.com/office/drawing/2014/main" id="{F12CE80C-DB8F-CCB7-E81B-1B7BFBA6157B}"/>
              </a:ext>
              <a:ext uri="{C183D7F6-B498-43B3-948B-1728B52AA6E4}">
                <adec:decorative xmlns:adec="http://schemas.microsoft.com/office/drawing/2017/decorative" val="1"/>
              </a:ext>
            </a:extLst>
          </p:cNvPr>
          <p:cNvSpPr>
            <a:spLocks noGrp="1"/>
          </p:cNvSpPr>
          <p:nvPr>
            <p:ph type="sldNum" sz="quarter" idx="10"/>
          </p:nvPr>
        </p:nvSpPr>
        <p:spPr>
          <a:xfrm>
            <a:off x="11124000" y="6516000"/>
            <a:ext cx="720000" cy="180000"/>
          </a:xfrm>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73883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9573BF7-26C1-A400-9A36-8DD3B0481112}"/>
              </a:ext>
            </a:extLst>
          </p:cNvPr>
          <p:cNvSpPr>
            <a:spLocks noGrp="1"/>
          </p:cNvSpPr>
          <p:nvPr>
            <p:ph type="title"/>
          </p:nvPr>
        </p:nvSpPr>
        <p:spPr>
          <a:xfrm>
            <a:off x="348000" y="360000"/>
            <a:ext cx="10080000" cy="545601"/>
          </a:xfrm>
        </p:spPr>
        <p:txBody>
          <a:bodyPr/>
          <a:lstStyle/>
          <a:p>
            <a:r>
              <a:rPr lang="en-US"/>
              <a:t>Rehearsal </a:t>
            </a:r>
            <a:r>
              <a:rPr lang="en-US">
                <a:solidFill>
                  <a:schemeClr val="bg1"/>
                </a:solidFill>
              </a:rPr>
              <a:t>(2)</a:t>
            </a:r>
          </a:p>
        </p:txBody>
      </p:sp>
      <p:pic>
        <p:nvPicPr>
          <p:cNvPr id="10" name="Picture 9" descr="A teacher delivering a lesson without rehearsal.">
            <a:extLst>
              <a:ext uri="{FF2B5EF4-FFF2-40B4-BE49-F238E27FC236}">
                <a16:creationId xmlns:a16="http://schemas.microsoft.com/office/drawing/2014/main" id="{98FF4998-DE73-EB25-D7DC-0576D5901E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478" y="2139482"/>
            <a:ext cx="6003521" cy="3644664"/>
          </a:xfrm>
          <a:prstGeom prst="rect">
            <a:avLst/>
          </a:prstGeom>
        </p:spPr>
      </p:pic>
      <p:pic>
        <p:nvPicPr>
          <p:cNvPr id="15" name="Picture 14" descr="A teacher delivering a lesson after rehearsal.&#10;">
            <a:extLst>
              <a:ext uri="{FF2B5EF4-FFF2-40B4-BE49-F238E27FC236}">
                <a16:creationId xmlns:a16="http://schemas.microsoft.com/office/drawing/2014/main" id="{F04D63C3-933A-C814-E9AB-C599581DAF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23297" y="2139482"/>
            <a:ext cx="5968703" cy="3623526"/>
          </a:xfrm>
          <a:prstGeom prst="rect">
            <a:avLst/>
          </a:prstGeom>
        </p:spPr>
      </p:pic>
      <p:sp>
        <p:nvSpPr>
          <p:cNvPr id="4" name="Slide Number Placeholder 3">
            <a:extLst>
              <a:ext uri="{FF2B5EF4-FFF2-40B4-BE49-F238E27FC236}">
                <a16:creationId xmlns:a16="http://schemas.microsoft.com/office/drawing/2014/main" id="{FD5E9CFD-D894-AD5F-A49F-6EE4F4EF9D46}"/>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70</a:t>
            </a:fld>
            <a:endParaRPr lang="en-AU"/>
          </a:p>
        </p:txBody>
      </p:sp>
    </p:spTree>
    <p:extLst>
      <p:ext uri="{BB962C8B-B14F-4D97-AF65-F5344CB8AC3E}">
        <p14:creationId xmlns:p14="http://schemas.microsoft.com/office/powerpoint/2010/main" val="3360355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8FBEC7-434A-A315-EB52-0D08CB4BB7D7}"/>
              </a:ext>
            </a:extLst>
          </p:cNvPr>
          <p:cNvSpPr>
            <a:spLocks noGrp="1"/>
          </p:cNvSpPr>
          <p:nvPr>
            <p:ph type="ctrTitle"/>
          </p:nvPr>
        </p:nvSpPr>
        <p:spPr/>
        <p:txBody>
          <a:bodyPr/>
          <a:lstStyle/>
          <a:p>
            <a:r>
              <a:rPr lang="en-AU"/>
              <a:t>Evaluating impact on students</a:t>
            </a:r>
          </a:p>
        </p:txBody>
      </p:sp>
      <p:sp>
        <p:nvSpPr>
          <p:cNvPr id="2" name="Text">
            <a:extLst>
              <a:ext uri="{FF2B5EF4-FFF2-40B4-BE49-F238E27FC236}">
                <a16:creationId xmlns:a16="http://schemas.microsoft.com/office/drawing/2014/main" id="{AB39DB0B-2CF5-0196-2FD2-639A388055F1}"/>
              </a:ext>
              <a:ext uri="{C183D7F6-B498-43B3-948B-1728B52AA6E4}">
                <adec:decorative xmlns:adec="http://schemas.microsoft.com/office/drawing/2017/decorative" val="1"/>
              </a:ext>
            </a:extLst>
          </p:cNvPr>
          <p:cNvSpPr>
            <a:spLocks noGrp="1"/>
          </p:cNvSpPr>
          <p:nvPr>
            <p:ph type="ftr" sz="quarter" idx="3"/>
          </p:nvPr>
        </p:nvSpPr>
        <p:spPr/>
        <p:txBody>
          <a:bodyPr/>
          <a:lstStyle/>
          <a:p>
            <a:r>
              <a:rPr lang="en-AU"/>
              <a:t>NSW Department of Education</a:t>
            </a:r>
          </a:p>
          <a:p>
            <a:endParaRPr lang="en-AU"/>
          </a:p>
        </p:txBody>
      </p:sp>
    </p:spTree>
    <p:extLst>
      <p:ext uri="{BB962C8B-B14F-4D97-AF65-F5344CB8AC3E}">
        <p14:creationId xmlns:p14="http://schemas.microsoft.com/office/powerpoint/2010/main" val="2805387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61F032-1FB6-CA0E-A1F6-B548CD04CE9E}"/>
              </a:ext>
              <a:ext uri="{C183D7F6-B498-43B3-948B-1728B52AA6E4}">
                <adec:decorative xmlns:adec="http://schemas.microsoft.com/office/drawing/2017/decorative" val="1"/>
              </a:ext>
            </a:extLst>
          </p:cNvPr>
          <p:cNvSpPr/>
          <p:nvPr/>
        </p:nvSpPr>
        <p:spPr>
          <a:xfrm>
            <a:off x="0" y="0"/>
            <a:ext cx="2777555" cy="6858001"/>
          </a:xfrm>
          <a:prstGeom prst="rect">
            <a:avLst/>
          </a:prstGeom>
          <a:solidFill>
            <a:schemeClr val="accent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91095DF0-1978-7C02-6E2D-36D9ACE44163}"/>
              </a:ext>
            </a:extLst>
          </p:cNvPr>
          <p:cNvSpPr>
            <a:spLocks noGrp="1"/>
          </p:cNvSpPr>
          <p:nvPr>
            <p:ph type="title" idx="4294967295"/>
          </p:nvPr>
        </p:nvSpPr>
        <p:spPr>
          <a:xfrm>
            <a:off x="3511550" y="2036763"/>
            <a:ext cx="8108950" cy="34575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US" sz="2400" b="0" i="0" u="none" strike="noStrike" kern="1200" cap="none" spc="0" normalizeH="0" baseline="0" noProof="0">
                <a:ln>
                  <a:noFill/>
                </a:ln>
                <a:solidFill>
                  <a:schemeClr val="accent1"/>
                </a:solidFill>
                <a:effectLst/>
                <a:uLnTx/>
                <a:uFillTx/>
                <a:latin typeface="+mj-lt"/>
                <a:ea typeface="+mn-ea"/>
                <a:cs typeface="+mn-cs"/>
              </a:rPr>
              <a:t>'When implementing a new evidence-based practice, school personnel should measure fidelity early and often to provide timely and responsive professional development and </a:t>
            </a:r>
            <a:r>
              <a:rPr kumimoji="0" lang="en-US" sz="2400" b="0" i="0" u="none" strike="noStrike" kern="1200" cap="none" spc="0" normalizeH="0" baseline="0" noProof="0" err="1">
                <a:ln>
                  <a:noFill/>
                </a:ln>
                <a:solidFill>
                  <a:schemeClr val="accent1"/>
                </a:solidFill>
                <a:effectLst/>
                <a:uLnTx/>
                <a:uFillTx/>
                <a:latin typeface="+mj-lt"/>
                <a:ea typeface="+mn-ea"/>
                <a:cs typeface="+mn-cs"/>
              </a:rPr>
              <a:t>maximise</a:t>
            </a:r>
            <a:r>
              <a:rPr kumimoji="0" lang="en-US" sz="2400" b="0" i="0" u="none" strike="noStrike" kern="1200" cap="none" spc="0" normalizeH="0" baseline="0" noProof="0">
                <a:ln>
                  <a:noFill/>
                </a:ln>
                <a:solidFill>
                  <a:schemeClr val="accent1"/>
                </a:solidFill>
                <a:effectLst/>
                <a:uLnTx/>
                <a:uFillTx/>
                <a:latin typeface="+mj-lt"/>
                <a:ea typeface="+mn-ea"/>
                <a:cs typeface="+mn-cs"/>
              </a:rPr>
              <a:t> student outcomes.'</a:t>
            </a: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a:ln>
                <a:noFill/>
              </a:ln>
              <a:solidFill>
                <a:schemeClr val="accent1"/>
              </a:solidFill>
              <a:effectLst/>
              <a:uLnTx/>
              <a:uFillTx/>
              <a:latin typeface="+mj-lt"/>
              <a:ea typeface="+mn-ea"/>
              <a:cs typeface="+mn-cs"/>
            </a:endParaRPr>
          </a:p>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endParaRPr kumimoji="0" lang="en-US" sz="2400" b="0" i="0" u="none" strike="noStrike" kern="1200" cap="none" spc="0" normalizeH="0" baseline="0" noProof="0">
              <a:ln>
                <a:noFill/>
              </a:ln>
              <a:solidFill>
                <a:schemeClr val="accent1"/>
              </a:solidFill>
              <a:effectLst/>
              <a:uLnTx/>
              <a:uFillTx/>
              <a:latin typeface="+mj-lt"/>
              <a:ea typeface="+mn-ea"/>
              <a:cs typeface="+mn-cs"/>
            </a:endParaRPr>
          </a:p>
        </p:txBody>
      </p:sp>
      <p:sp>
        <p:nvSpPr>
          <p:cNvPr id="3" name="Content Placeholder 2">
            <a:extLst>
              <a:ext uri="{FF2B5EF4-FFF2-40B4-BE49-F238E27FC236}">
                <a16:creationId xmlns:a16="http://schemas.microsoft.com/office/drawing/2014/main" id="{82EC4BA1-D231-88D5-C9DF-31C1DD2EAB6B}"/>
              </a:ext>
            </a:extLst>
          </p:cNvPr>
          <p:cNvSpPr>
            <a:spLocks noGrp="1"/>
          </p:cNvSpPr>
          <p:nvPr>
            <p:ph type="body" sz="quarter" idx="15"/>
          </p:nvPr>
        </p:nvSpPr>
        <p:spPr/>
        <p:txBody>
          <a:bodyPr vert="horz" lIns="0" tIns="0" rIns="0" bIns="0" rtlCol="0" anchor="t">
            <a:noAutofit/>
          </a:bodyPr>
          <a:lstStyle/>
          <a:p>
            <a:r>
              <a:rPr lang="en-US"/>
              <a:t>(</a:t>
            </a:r>
            <a:r>
              <a:rPr lang="en-US" err="1"/>
              <a:t>Harn</a:t>
            </a:r>
            <a:r>
              <a:rPr lang="en-US"/>
              <a:t> et al. 2013:186)</a:t>
            </a:r>
          </a:p>
        </p:txBody>
      </p:sp>
      <p:sp>
        <p:nvSpPr>
          <p:cNvPr id="4" name="Slide Number Placeholder 3">
            <a:extLst>
              <a:ext uri="{FF2B5EF4-FFF2-40B4-BE49-F238E27FC236}">
                <a16:creationId xmlns:a16="http://schemas.microsoft.com/office/drawing/2014/main" id="{2A5677DF-EB57-869E-C743-775BFE0FEFA4}"/>
              </a:ext>
              <a:ext uri="{C183D7F6-B498-43B3-948B-1728B52AA6E4}">
                <adec:decorative xmlns:adec="http://schemas.microsoft.com/office/drawing/2017/decorative" val="1"/>
              </a:ext>
            </a:extLst>
          </p:cNvPr>
          <p:cNvSpPr>
            <a:spLocks noGrp="1"/>
          </p:cNvSpPr>
          <p:nvPr>
            <p:ph type="sldNum" sz="quarter" idx="4294967295"/>
          </p:nvPr>
        </p:nvSpPr>
        <p:spPr>
          <a:xfrm>
            <a:off x="11136313" y="6516688"/>
            <a:ext cx="720725" cy="179387"/>
          </a:xfrm>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Public Sans Light"/>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a:ln>
                <a:noFill/>
              </a:ln>
              <a:solidFill>
                <a:srgbClr val="22272B"/>
              </a:solidFill>
              <a:effectLst/>
              <a:uLnTx/>
              <a:uFillTx/>
              <a:latin typeface="Public Sans Light"/>
              <a:ea typeface="+mn-ea"/>
              <a:cs typeface="+mn-cs"/>
            </a:endParaRPr>
          </a:p>
        </p:txBody>
      </p:sp>
    </p:spTree>
    <p:extLst>
      <p:ext uri="{BB962C8B-B14F-4D97-AF65-F5344CB8AC3E}">
        <p14:creationId xmlns:p14="http://schemas.microsoft.com/office/powerpoint/2010/main" val="56334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58913A7-E9E9-0BBF-4CCD-C03960127583}"/>
              </a:ext>
            </a:extLst>
          </p:cNvPr>
          <p:cNvSpPr>
            <a:spLocks noGrp="1"/>
          </p:cNvSpPr>
          <p:nvPr>
            <p:ph type="title"/>
          </p:nvPr>
        </p:nvSpPr>
        <p:spPr/>
        <p:txBody>
          <a:bodyPr/>
          <a:lstStyle/>
          <a:p>
            <a:r>
              <a:rPr lang="en-AU"/>
              <a:t>Measuring success</a:t>
            </a:r>
          </a:p>
        </p:txBody>
      </p:sp>
      <p:sp>
        <p:nvSpPr>
          <p:cNvPr id="7" name="Text Placeholder 6">
            <a:extLst>
              <a:ext uri="{FF2B5EF4-FFF2-40B4-BE49-F238E27FC236}">
                <a16:creationId xmlns:a16="http://schemas.microsoft.com/office/drawing/2014/main" id="{7681DDB8-9C85-20EF-5796-5DA442851D14}"/>
              </a:ext>
            </a:extLst>
          </p:cNvPr>
          <p:cNvSpPr>
            <a:spLocks noGrp="1"/>
          </p:cNvSpPr>
          <p:nvPr>
            <p:ph type="body" sz="quarter" idx="18"/>
          </p:nvPr>
        </p:nvSpPr>
        <p:spPr/>
        <p:txBody>
          <a:bodyPr/>
          <a:lstStyle/>
          <a:p>
            <a:r>
              <a:rPr lang="en-AU"/>
              <a:t>What should our early measures of impact be?</a:t>
            </a:r>
          </a:p>
        </p:txBody>
      </p:sp>
      <p:sp>
        <p:nvSpPr>
          <p:cNvPr id="14" name="Freeform: Shape 13">
            <a:extLst>
              <a:ext uri="{FF2B5EF4-FFF2-40B4-BE49-F238E27FC236}">
                <a16:creationId xmlns:a16="http://schemas.microsoft.com/office/drawing/2014/main" id="{81F23A54-6DCE-B5CD-F6C7-285AC702CCDD}"/>
              </a:ext>
              <a:ext uri="{C183D7F6-B498-43B3-948B-1728B52AA6E4}">
                <adec:decorative xmlns:adec="http://schemas.microsoft.com/office/drawing/2017/decorative" val="1"/>
              </a:ext>
            </a:extLst>
          </p:cNvPr>
          <p:cNvSpPr/>
          <p:nvPr/>
        </p:nvSpPr>
        <p:spPr>
          <a:xfrm>
            <a:off x="360000" y="1733870"/>
            <a:ext cx="11484000" cy="4308260"/>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15" name="Rectangle: Rounded Corners 14">
            <a:extLst>
              <a:ext uri="{FF2B5EF4-FFF2-40B4-BE49-F238E27FC236}">
                <a16:creationId xmlns:a16="http://schemas.microsoft.com/office/drawing/2014/main" id="{F298E847-CDB7-39B4-E323-A798D4AC1472}"/>
              </a:ext>
            </a:extLst>
          </p:cNvPr>
          <p:cNvSpPr/>
          <p:nvPr/>
        </p:nvSpPr>
        <p:spPr>
          <a:xfrm>
            <a:off x="2670900" y="2611646"/>
            <a:ext cx="3770998" cy="2559441"/>
          </a:xfrm>
          <a:prstGeom prst="roundRect">
            <a:avLst>
              <a:gd name="adj" fmla="val 7352"/>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20000"/>
              </a:lnSpc>
              <a:spcBef>
                <a:spcPct val="0"/>
              </a:spcBef>
              <a:spcAft>
                <a:spcPts val="600"/>
              </a:spcAft>
              <a:buNone/>
            </a:pPr>
            <a:r>
              <a:rPr lang="en-AU" sz="1800" b="1" kern="1200">
                <a:solidFill>
                  <a:schemeClr val="bg1"/>
                </a:solidFill>
                <a:latin typeface="+mj-lt"/>
              </a:rPr>
              <a:t>Short term</a:t>
            </a:r>
          </a:p>
          <a:p>
            <a:pPr marL="285750" lvl="0" indent="-285750" defTabSz="889000">
              <a:lnSpc>
                <a:spcPct val="120000"/>
              </a:lnSpc>
              <a:spcBef>
                <a:spcPct val="0"/>
              </a:spcBef>
              <a:spcAft>
                <a:spcPts val="600"/>
              </a:spcAft>
              <a:buFont typeface="Arial" panose="020B0604020202020204" pitchFamily="34" charset="0"/>
              <a:buChar char="•"/>
            </a:pPr>
            <a:r>
              <a:rPr lang="en-AU" sz="1800" kern="1200">
                <a:solidFill>
                  <a:schemeClr val="bg1"/>
                </a:solidFill>
              </a:rPr>
              <a:t>Increased engagement</a:t>
            </a:r>
          </a:p>
          <a:p>
            <a:pPr marL="285750" lvl="0" indent="-285750" defTabSz="889000">
              <a:lnSpc>
                <a:spcPct val="120000"/>
              </a:lnSpc>
              <a:spcBef>
                <a:spcPct val="0"/>
              </a:spcBef>
              <a:spcAft>
                <a:spcPts val="600"/>
              </a:spcAft>
              <a:buFont typeface="Arial" panose="020B0604020202020204" pitchFamily="34" charset="0"/>
              <a:buChar char="•"/>
            </a:pPr>
            <a:r>
              <a:rPr lang="en-AU" sz="1800" kern="1200">
                <a:solidFill>
                  <a:schemeClr val="bg1"/>
                </a:solidFill>
              </a:rPr>
              <a:t>Increased ability to articulate the lesson’s learning intention(s) and success criteria</a:t>
            </a:r>
          </a:p>
        </p:txBody>
      </p:sp>
      <p:sp>
        <p:nvSpPr>
          <p:cNvPr id="16" name="Rectangle: Rounded Corners 15">
            <a:extLst>
              <a:ext uri="{FF2B5EF4-FFF2-40B4-BE49-F238E27FC236}">
                <a16:creationId xmlns:a16="http://schemas.microsoft.com/office/drawing/2014/main" id="{E4570102-E737-B7B1-2D63-01B6E292D0B9}"/>
              </a:ext>
            </a:extLst>
          </p:cNvPr>
          <p:cNvSpPr/>
          <p:nvPr/>
        </p:nvSpPr>
        <p:spPr>
          <a:xfrm>
            <a:off x="6591164" y="2611647"/>
            <a:ext cx="3770998" cy="2559440"/>
          </a:xfrm>
          <a:prstGeom prst="roundRect">
            <a:avLst>
              <a:gd name="adj" fmla="val 6929"/>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20000"/>
              </a:lnSpc>
              <a:spcBef>
                <a:spcPct val="0"/>
              </a:spcBef>
              <a:spcAft>
                <a:spcPts val="600"/>
              </a:spcAft>
              <a:buNone/>
            </a:pPr>
            <a:r>
              <a:rPr lang="en-AU" sz="1800" b="1" kern="1200">
                <a:latin typeface="+mj-lt"/>
              </a:rPr>
              <a:t>Longer term</a:t>
            </a:r>
          </a:p>
          <a:p>
            <a:pPr marL="285750" lvl="0" indent="-285750" defTabSz="889000">
              <a:lnSpc>
                <a:spcPct val="120000"/>
              </a:lnSpc>
              <a:spcBef>
                <a:spcPct val="0"/>
              </a:spcBef>
              <a:spcAft>
                <a:spcPts val="600"/>
              </a:spcAft>
              <a:buFont typeface="Arial" panose="020B0604020202020204" pitchFamily="34" charset="0"/>
              <a:buChar char="•"/>
            </a:pPr>
            <a:r>
              <a:rPr lang="en-AU" sz="1800" kern="1200"/>
              <a:t>Increased understanding</a:t>
            </a:r>
          </a:p>
          <a:p>
            <a:pPr marL="285750" lvl="0" indent="-285750" defTabSz="889000">
              <a:lnSpc>
                <a:spcPct val="120000"/>
              </a:lnSpc>
              <a:spcBef>
                <a:spcPct val="0"/>
              </a:spcBef>
              <a:spcAft>
                <a:spcPts val="600"/>
              </a:spcAft>
              <a:buFont typeface="Arial" panose="020B0604020202020204" pitchFamily="34" charset="0"/>
              <a:buChar char="•"/>
            </a:pPr>
            <a:r>
              <a:rPr lang="en-AU" sz="1800" kern="1200"/>
              <a:t>Increased learning</a:t>
            </a:r>
          </a:p>
          <a:p>
            <a:pPr marL="285750" lvl="0" indent="-285750" defTabSz="889000">
              <a:lnSpc>
                <a:spcPct val="120000"/>
              </a:lnSpc>
              <a:spcBef>
                <a:spcPct val="0"/>
              </a:spcBef>
              <a:spcAft>
                <a:spcPts val="600"/>
              </a:spcAft>
              <a:buFont typeface="Arial" panose="020B0604020202020204" pitchFamily="34" charset="0"/>
              <a:buChar char="•"/>
            </a:pPr>
            <a:r>
              <a:rPr lang="en-AU" sz="1800" kern="1200"/>
              <a:t>Student data indicates learning gains</a:t>
            </a:r>
          </a:p>
        </p:txBody>
      </p:sp>
      <p:sp>
        <p:nvSpPr>
          <p:cNvPr id="4" name="Slide Number Placeholder 3">
            <a:extLst>
              <a:ext uri="{FF2B5EF4-FFF2-40B4-BE49-F238E27FC236}">
                <a16:creationId xmlns:a16="http://schemas.microsoft.com/office/drawing/2014/main" id="{E57C35F3-1916-83AD-9273-15D60B59E3ED}"/>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73</a:t>
            </a:fld>
            <a:endParaRPr lang="en-AU"/>
          </a:p>
        </p:txBody>
      </p:sp>
    </p:spTree>
    <p:extLst>
      <p:ext uri="{BB962C8B-B14F-4D97-AF65-F5344CB8AC3E}">
        <p14:creationId xmlns:p14="http://schemas.microsoft.com/office/powerpoint/2010/main" val="273930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p:txBody>
          <a:bodyPr/>
          <a:lstStyle/>
          <a:p>
            <a:r>
              <a:rPr lang="en-AU"/>
              <a:t>Data sources to measure impact</a:t>
            </a:r>
          </a:p>
        </p:txBody>
      </p:sp>
      <p:sp>
        <p:nvSpPr>
          <p:cNvPr id="7" name="Freeform: Shape 13">
            <a:extLst>
              <a:ext uri="{FF2B5EF4-FFF2-40B4-BE49-F238E27FC236}">
                <a16:creationId xmlns:a16="http://schemas.microsoft.com/office/drawing/2014/main" id="{01B7393F-0B7A-C4A6-8DDA-7917832C3266}"/>
              </a:ext>
              <a:ext uri="{C183D7F6-B498-43B3-948B-1728B52AA6E4}">
                <adec:decorative xmlns:adec="http://schemas.microsoft.com/office/drawing/2017/decorative" val="1"/>
              </a:ext>
            </a:extLst>
          </p:cNvPr>
          <p:cNvSpPr/>
          <p:nvPr/>
        </p:nvSpPr>
        <p:spPr>
          <a:xfrm>
            <a:off x="360000" y="922212"/>
            <a:ext cx="11484000" cy="2816166"/>
          </a:xfrm>
          <a:custGeom>
            <a:avLst/>
            <a:gdLst>
              <a:gd name="connsiteX0" fmla="*/ 0 w 11484000"/>
              <a:gd name="connsiteY0" fmla="*/ 0 h 4308260"/>
              <a:gd name="connsiteX1" fmla="*/ 9329870 w 11484000"/>
              <a:gd name="connsiteY1" fmla="*/ 0 h 4308260"/>
              <a:gd name="connsiteX2" fmla="*/ 11484000 w 11484000"/>
              <a:gd name="connsiteY2" fmla="*/ 2154130 h 4308260"/>
              <a:gd name="connsiteX3" fmla="*/ 9329870 w 11484000"/>
              <a:gd name="connsiteY3" fmla="*/ 4308260 h 4308260"/>
              <a:gd name="connsiteX4" fmla="*/ 0 w 11484000"/>
              <a:gd name="connsiteY4" fmla="*/ 4308260 h 4308260"/>
              <a:gd name="connsiteX5" fmla="*/ 2157754 w 11484000"/>
              <a:gd name="connsiteY5" fmla="*/ 2154130 h 4308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84000" h="4308260">
                <a:moveTo>
                  <a:pt x="0" y="0"/>
                </a:moveTo>
                <a:lnTo>
                  <a:pt x="9329870" y="0"/>
                </a:lnTo>
                <a:lnTo>
                  <a:pt x="11484000" y="2154130"/>
                </a:lnTo>
                <a:lnTo>
                  <a:pt x="9329870" y="4308260"/>
                </a:lnTo>
                <a:lnTo>
                  <a:pt x="0" y="4308260"/>
                </a:lnTo>
                <a:lnTo>
                  <a:pt x="2157754" y="2154130"/>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wrap="square">
            <a:noAutofit/>
          </a:bodyPr>
          <a:lstStyle/>
          <a:p>
            <a:endParaRPr lang="en-AU"/>
          </a:p>
        </p:txBody>
      </p:sp>
      <p:sp>
        <p:nvSpPr>
          <p:cNvPr id="11" name="Rectangle: Rounded Corners 14">
            <a:extLst>
              <a:ext uri="{FF2B5EF4-FFF2-40B4-BE49-F238E27FC236}">
                <a16:creationId xmlns:a16="http://schemas.microsoft.com/office/drawing/2014/main" id="{88B5C128-A372-218C-EB59-8506A2DF3A48}"/>
              </a:ext>
            </a:extLst>
          </p:cNvPr>
          <p:cNvSpPr/>
          <p:nvPr/>
        </p:nvSpPr>
        <p:spPr>
          <a:xfrm>
            <a:off x="2670900" y="1368000"/>
            <a:ext cx="3770998" cy="1917838"/>
          </a:xfrm>
          <a:prstGeom prst="roundRect">
            <a:avLst>
              <a:gd name="adj" fmla="val 7352"/>
            </a:avLst>
          </a:pr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20000"/>
              </a:lnSpc>
              <a:spcBef>
                <a:spcPct val="0"/>
              </a:spcBef>
              <a:spcAft>
                <a:spcPts val="600"/>
              </a:spcAft>
              <a:buNone/>
            </a:pPr>
            <a:r>
              <a:rPr lang="en-AU" sz="1400" b="1" kern="1200">
                <a:solidFill>
                  <a:schemeClr val="bg1"/>
                </a:solidFill>
                <a:latin typeface="+mj-lt"/>
              </a:rPr>
              <a:t>Short term</a:t>
            </a:r>
          </a:p>
          <a:p>
            <a:pPr marL="285750" lvl="0" indent="-285750" defTabSz="889000">
              <a:lnSpc>
                <a:spcPct val="120000"/>
              </a:lnSpc>
              <a:spcBef>
                <a:spcPct val="0"/>
              </a:spcBef>
              <a:spcAft>
                <a:spcPts val="600"/>
              </a:spcAft>
              <a:buFont typeface="Arial" panose="020B0604020202020204" pitchFamily="34" charset="0"/>
              <a:buChar char="•"/>
            </a:pPr>
            <a:r>
              <a:rPr lang="en-AU" sz="1400" kern="1200">
                <a:solidFill>
                  <a:schemeClr val="bg1"/>
                </a:solidFill>
              </a:rPr>
              <a:t>Increased engagement</a:t>
            </a:r>
          </a:p>
          <a:p>
            <a:pPr marL="285750" lvl="0" indent="-285750" defTabSz="889000">
              <a:lnSpc>
                <a:spcPct val="120000"/>
              </a:lnSpc>
              <a:spcBef>
                <a:spcPct val="0"/>
              </a:spcBef>
              <a:spcAft>
                <a:spcPts val="600"/>
              </a:spcAft>
              <a:buFont typeface="Arial" panose="020B0604020202020204" pitchFamily="34" charset="0"/>
              <a:buChar char="•"/>
            </a:pPr>
            <a:r>
              <a:rPr lang="en-AU" sz="1400" kern="1200">
                <a:solidFill>
                  <a:schemeClr val="bg1"/>
                </a:solidFill>
              </a:rPr>
              <a:t>Increased ability to articulate the lesson’s learning intention(s) and success criteria</a:t>
            </a:r>
          </a:p>
        </p:txBody>
      </p:sp>
      <p:sp>
        <p:nvSpPr>
          <p:cNvPr id="12" name="Rectangle: Rounded Corners 15">
            <a:extLst>
              <a:ext uri="{FF2B5EF4-FFF2-40B4-BE49-F238E27FC236}">
                <a16:creationId xmlns:a16="http://schemas.microsoft.com/office/drawing/2014/main" id="{22904054-4D27-FCAA-9297-50731411C871}"/>
              </a:ext>
            </a:extLst>
          </p:cNvPr>
          <p:cNvSpPr/>
          <p:nvPr/>
        </p:nvSpPr>
        <p:spPr>
          <a:xfrm>
            <a:off x="6591164" y="1368000"/>
            <a:ext cx="3770998" cy="1917838"/>
          </a:xfrm>
          <a:prstGeom prst="roundRect">
            <a:avLst>
              <a:gd name="adj" fmla="val 6929"/>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007" tIns="182007" rIns="182007" bIns="182007" numCol="1" spcCol="1270" anchor="t" anchorCtr="0">
            <a:noAutofit/>
          </a:bodyPr>
          <a:lstStyle/>
          <a:p>
            <a:pPr marL="0" lvl="0" indent="0" defTabSz="889000">
              <a:lnSpc>
                <a:spcPct val="120000"/>
              </a:lnSpc>
              <a:spcBef>
                <a:spcPct val="0"/>
              </a:spcBef>
              <a:spcAft>
                <a:spcPts val="600"/>
              </a:spcAft>
              <a:buNone/>
            </a:pPr>
            <a:r>
              <a:rPr lang="en-AU" sz="1400" b="1" kern="1200">
                <a:latin typeface="+mj-lt"/>
              </a:rPr>
              <a:t>Longer term</a:t>
            </a:r>
          </a:p>
          <a:p>
            <a:pPr marL="285750" lvl="0" indent="-285750" defTabSz="889000">
              <a:lnSpc>
                <a:spcPct val="120000"/>
              </a:lnSpc>
              <a:spcBef>
                <a:spcPct val="0"/>
              </a:spcBef>
              <a:spcAft>
                <a:spcPts val="600"/>
              </a:spcAft>
              <a:buFont typeface="Arial" panose="020B0604020202020204" pitchFamily="34" charset="0"/>
              <a:buChar char="•"/>
            </a:pPr>
            <a:r>
              <a:rPr lang="en-AU" sz="1400" kern="1200"/>
              <a:t>Increased understanding</a:t>
            </a:r>
          </a:p>
          <a:p>
            <a:pPr marL="285750" lvl="0" indent="-285750" defTabSz="889000">
              <a:lnSpc>
                <a:spcPct val="120000"/>
              </a:lnSpc>
              <a:spcBef>
                <a:spcPct val="0"/>
              </a:spcBef>
              <a:spcAft>
                <a:spcPts val="600"/>
              </a:spcAft>
              <a:buFont typeface="Arial" panose="020B0604020202020204" pitchFamily="34" charset="0"/>
              <a:buChar char="•"/>
            </a:pPr>
            <a:r>
              <a:rPr lang="en-AU" sz="1400" kern="1200"/>
              <a:t>Increased learning</a:t>
            </a:r>
          </a:p>
          <a:p>
            <a:pPr marL="285750" lvl="0" indent="-285750" defTabSz="889000">
              <a:lnSpc>
                <a:spcPct val="120000"/>
              </a:lnSpc>
              <a:spcBef>
                <a:spcPct val="0"/>
              </a:spcBef>
              <a:spcAft>
                <a:spcPts val="600"/>
              </a:spcAft>
              <a:buFont typeface="Arial" panose="020B0604020202020204" pitchFamily="34" charset="0"/>
              <a:buChar char="•"/>
            </a:pPr>
            <a:r>
              <a:rPr lang="en-AU" sz="1400" kern="1200"/>
              <a:t>Student data indicates learning gains</a:t>
            </a:r>
          </a:p>
        </p:txBody>
      </p:sp>
      <p:graphicFrame>
        <p:nvGraphicFramePr>
          <p:cNvPr id="14" name="Table 13">
            <a:extLst>
              <a:ext uri="{FF2B5EF4-FFF2-40B4-BE49-F238E27FC236}">
                <a16:creationId xmlns:a16="http://schemas.microsoft.com/office/drawing/2014/main" id="{2F8C324A-1F60-1114-EA45-3AB8EA99670D}"/>
              </a:ext>
            </a:extLst>
          </p:cNvPr>
          <p:cNvGraphicFramePr>
            <a:graphicFrameLocks noGrp="1"/>
          </p:cNvGraphicFramePr>
          <p:nvPr>
            <p:extLst>
              <p:ext uri="{D42A27DB-BD31-4B8C-83A1-F6EECF244321}">
                <p14:modId xmlns:p14="http://schemas.microsoft.com/office/powerpoint/2010/main" val="3046062403"/>
              </p:ext>
            </p:extLst>
          </p:nvPr>
        </p:nvGraphicFramePr>
        <p:xfrm>
          <a:off x="341747" y="3867084"/>
          <a:ext cx="11455015" cy="2524276"/>
        </p:xfrm>
        <a:graphic>
          <a:graphicData uri="http://schemas.openxmlformats.org/drawingml/2006/table">
            <a:tbl>
              <a:tblPr firstRow="1" bandRow="1">
                <a:tableStyleId>{5DA37D80-6434-44D0-A028-1B22A696006F}</a:tableStyleId>
              </a:tblPr>
              <a:tblGrid>
                <a:gridCol w="1668825">
                  <a:extLst>
                    <a:ext uri="{9D8B030D-6E8A-4147-A177-3AD203B41FA5}">
                      <a16:colId xmlns:a16="http://schemas.microsoft.com/office/drawing/2014/main" val="1685374467"/>
                    </a:ext>
                  </a:extLst>
                </a:gridCol>
                <a:gridCol w="1957238">
                  <a:extLst>
                    <a:ext uri="{9D8B030D-6E8A-4147-A177-3AD203B41FA5}">
                      <a16:colId xmlns:a16="http://schemas.microsoft.com/office/drawing/2014/main" val="2635120977"/>
                    </a:ext>
                  </a:extLst>
                </a:gridCol>
                <a:gridCol w="1957238">
                  <a:extLst>
                    <a:ext uri="{9D8B030D-6E8A-4147-A177-3AD203B41FA5}">
                      <a16:colId xmlns:a16="http://schemas.microsoft.com/office/drawing/2014/main" val="1277159083"/>
                    </a:ext>
                  </a:extLst>
                </a:gridCol>
                <a:gridCol w="1957238">
                  <a:extLst>
                    <a:ext uri="{9D8B030D-6E8A-4147-A177-3AD203B41FA5}">
                      <a16:colId xmlns:a16="http://schemas.microsoft.com/office/drawing/2014/main" val="2555503646"/>
                    </a:ext>
                  </a:extLst>
                </a:gridCol>
                <a:gridCol w="1957238">
                  <a:extLst>
                    <a:ext uri="{9D8B030D-6E8A-4147-A177-3AD203B41FA5}">
                      <a16:colId xmlns:a16="http://schemas.microsoft.com/office/drawing/2014/main" val="2410483046"/>
                    </a:ext>
                  </a:extLst>
                </a:gridCol>
                <a:gridCol w="1957238">
                  <a:extLst>
                    <a:ext uri="{9D8B030D-6E8A-4147-A177-3AD203B41FA5}">
                      <a16:colId xmlns:a16="http://schemas.microsoft.com/office/drawing/2014/main" val="1627932129"/>
                    </a:ext>
                  </a:extLst>
                </a:gridCol>
              </a:tblGrid>
              <a:tr h="255452">
                <a:tc>
                  <a:txBody>
                    <a:bodyPr/>
                    <a:lstStyle/>
                    <a:p>
                      <a:pPr>
                        <a:lnSpc>
                          <a:spcPct val="120000"/>
                        </a:lnSpc>
                        <a:spcAft>
                          <a:spcPts val="600"/>
                        </a:spcAft>
                      </a:pPr>
                      <a:r>
                        <a:rPr lang="en-AU" sz="1400">
                          <a:solidFill>
                            <a:schemeClr val="accent1"/>
                          </a:solidFill>
                          <a:latin typeface="+mj-lt"/>
                        </a:rPr>
                        <a:t>Student responses</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0</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1</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2</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3</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sz="1400">
                          <a:solidFill>
                            <a:schemeClr val="accent1"/>
                          </a:solidFill>
                          <a:latin typeface="+mj-lt"/>
                        </a:rPr>
                        <a:t>4</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279390422"/>
                  </a:ext>
                </a:extLst>
              </a:tr>
              <a:tr h="851558">
                <a:tc>
                  <a:txBody>
                    <a:bodyPr/>
                    <a:lstStyle/>
                    <a:p>
                      <a:pPr>
                        <a:lnSpc>
                          <a:spcPct val="120000"/>
                        </a:lnSpc>
                        <a:spcAft>
                          <a:spcPts val="600"/>
                        </a:spcAft>
                      </a:pPr>
                      <a:r>
                        <a:rPr lang="en-AU" sz="1400"/>
                        <a:t>In today’s lesson, what did you learn about? </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Mentions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Repeats the learning intention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sz="1400"/>
                        <a:t>Articulates the learning in their own words</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062865"/>
                  </a:ext>
                </a:extLst>
              </a:tr>
              <a:tr h="1091557">
                <a:tc>
                  <a:txBody>
                    <a:bodyPr/>
                    <a:lstStyle/>
                    <a:p>
                      <a:pPr>
                        <a:lnSpc>
                          <a:spcPct val="120000"/>
                        </a:lnSpc>
                        <a:spcAft>
                          <a:spcPts val="600"/>
                        </a:spcAft>
                      </a:pPr>
                      <a:r>
                        <a:rPr lang="en-AU" sz="1400"/>
                        <a:t>How did you know you had learnt it?</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Lists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a:t>Articulates the criteria</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sz="1400" dirty="0"/>
                        <a:t>Articulates the feedback they took onboard or used to guide a peer</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482519"/>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74</a:t>
            </a:fld>
            <a:endParaRPr lang="en-AU"/>
          </a:p>
        </p:txBody>
      </p:sp>
    </p:spTree>
    <p:extLst>
      <p:ext uri="{BB962C8B-B14F-4D97-AF65-F5344CB8AC3E}">
        <p14:creationId xmlns:p14="http://schemas.microsoft.com/office/powerpoint/2010/main" val="305959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FD2C9-18B6-49E6-A2F0-B14128E1463B}"/>
              </a:ext>
            </a:extLst>
          </p:cNvPr>
          <p:cNvSpPr>
            <a:spLocks noGrp="1"/>
          </p:cNvSpPr>
          <p:nvPr>
            <p:ph type="title"/>
          </p:nvPr>
        </p:nvSpPr>
        <p:spPr/>
        <p:txBody>
          <a:bodyPr/>
          <a:lstStyle/>
          <a:p>
            <a:r>
              <a:rPr lang="en-AU"/>
              <a:t>Maintaining a whole school approach</a:t>
            </a:r>
          </a:p>
        </p:txBody>
      </p:sp>
      <p:sp>
        <p:nvSpPr>
          <p:cNvPr id="5" name="Text Placeholder 4">
            <a:extLst>
              <a:ext uri="{FF2B5EF4-FFF2-40B4-BE49-F238E27FC236}">
                <a16:creationId xmlns:a16="http://schemas.microsoft.com/office/drawing/2014/main" id="{18F36C2F-B712-AE6C-ED95-BAE8987C0C59}"/>
              </a:ext>
            </a:extLst>
          </p:cNvPr>
          <p:cNvSpPr>
            <a:spLocks noGrp="1"/>
          </p:cNvSpPr>
          <p:nvPr>
            <p:ph type="body" sz="quarter" idx="18"/>
          </p:nvPr>
        </p:nvSpPr>
        <p:spPr/>
        <p:txBody>
          <a:bodyPr/>
          <a:lstStyle/>
          <a:p>
            <a:r>
              <a:rPr lang="en-AU"/>
              <a:t>Using data</a:t>
            </a:r>
          </a:p>
        </p:txBody>
      </p:sp>
      <p:pic>
        <p:nvPicPr>
          <p:cNvPr id="21" name="Picture 20">
            <a:extLst>
              <a:ext uri="{FF2B5EF4-FFF2-40B4-BE49-F238E27FC236}">
                <a16:creationId xmlns:a16="http://schemas.microsoft.com/office/drawing/2014/main" id="{74C99885-6D0C-6DD6-6327-3B3865609A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626720" y="1574956"/>
            <a:ext cx="4938560" cy="4468220"/>
          </a:xfrm>
          <a:prstGeom prst="rect">
            <a:avLst/>
          </a:prstGeom>
        </p:spPr>
      </p:pic>
      <p:sp>
        <p:nvSpPr>
          <p:cNvPr id="23" name="Rectangle: Rounded Corners 22">
            <a:extLst>
              <a:ext uri="{FF2B5EF4-FFF2-40B4-BE49-F238E27FC236}">
                <a16:creationId xmlns:a16="http://schemas.microsoft.com/office/drawing/2014/main" id="{D213BED4-12D8-8350-0FAF-D4C13666F7E9}"/>
              </a:ext>
            </a:extLst>
          </p:cNvPr>
          <p:cNvSpPr/>
          <p:nvPr/>
        </p:nvSpPr>
        <p:spPr>
          <a:xfrm>
            <a:off x="348000" y="1574956"/>
            <a:ext cx="2991102" cy="1310506"/>
          </a:xfrm>
          <a:prstGeom prst="roundRect">
            <a:avLst>
              <a:gd name="adj" fmla="val 8043"/>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177800">
              <a:lnSpc>
                <a:spcPct val="150000"/>
              </a:lnSpc>
              <a:spcAft>
                <a:spcPts val="1200"/>
              </a:spcAft>
            </a:pPr>
            <a:r>
              <a:rPr lang="en-AU" sz="1800" b="1">
                <a:solidFill>
                  <a:schemeClr val="accent1"/>
                </a:solidFill>
                <a:latin typeface="+mj-lt"/>
              </a:rPr>
              <a:t>Video observation and reflection</a:t>
            </a:r>
          </a:p>
        </p:txBody>
      </p:sp>
      <p:sp>
        <p:nvSpPr>
          <p:cNvPr id="8" name="Rectangle: Rounded Corners 22">
            <a:extLst>
              <a:ext uri="{FF2B5EF4-FFF2-40B4-BE49-F238E27FC236}">
                <a16:creationId xmlns:a16="http://schemas.microsoft.com/office/drawing/2014/main" id="{D61C234B-DC22-4C3F-5318-5DDBEE9815AB}"/>
              </a:ext>
            </a:extLst>
          </p:cNvPr>
          <p:cNvSpPr/>
          <p:nvPr/>
        </p:nvSpPr>
        <p:spPr>
          <a:xfrm>
            <a:off x="8861380" y="1574956"/>
            <a:ext cx="2991102" cy="1310506"/>
          </a:xfrm>
          <a:prstGeom prst="roundRect">
            <a:avLst>
              <a:gd name="adj" fmla="val 8043"/>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230188">
              <a:lnSpc>
                <a:spcPct val="150000"/>
              </a:lnSpc>
              <a:spcAft>
                <a:spcPts val="1200"/>
              </a:spcAft>
            </a:pPr>
            <a:r>
              <a:rPr lang="en-AU" sz="1800" b="1">
                <a:solidFill>
                  <a:schemeClr val="accent1"/>
                </a:solidFill>
                <a:latin typeface="+mj-lt"/>
              </a:rPr>
              <a:t>Peer observation and feedback</a:t>
            </a:r>
          </a:p>
        </p:txBody>
      </p:sp>
      <p:sp>
        <p:nvSpPr>
          <p:cNvPr id="3" name="Rectangle: Rounded Corners 22">
            <a:extLst>
              <a:ext uri="{FF2B5EF4-FFF2-40B4-BE49-F238E27FC236}">
                <a16:creationId xmlns:a16="http://schemas.microsoft.com/office/drawing/2014/main" id="{FE20617B-2BC2-D22E-DDB8-0612D7FBE2A4}"/>
              </a:ext>
            </a:extLst>
          </p:cNvPr>
          <p:cNvSpPr/>
          <p:nvPr/>
        </p:nvSpPr>
        <p:spPr>
          <a:xfrm>
            <a:off x="348000" y="4549581"/>
            <a:ext cx="2991102" cy="1310506"/>
          </a:xfrm>
          <a:prstGeom prst="roundRect">
            <a:avLst>
              <a:gd name="adj" fmla="val 8043"/>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177800">
              <a:lnSpc>
                <a:spcPct val="150000"/>
              </a:lnSpc>
              <a:spcAft>
                <a:spcPts val="1200"/>
              </a:spcAft>
            </a:pPr>
            <a:r>
              <a:rPr lang="en-AU" sz="1800" b="1">
                <a:solidFill>
                  <a:schemeClr val="accent1"/>
                </a:solidFill>
                <a:latin typeface="+mj-lt"/>
              </a:rPr>
              <a:t>Teacher and student survey</a:t>
            </a:r>
          </a:p>
        </p:txBody>
      </p:sp>
      <p:sp>
        <p:nvSpPr>
          <p:cNvPr id="16" name="Rectangle: Rounded Corners 22">
            <a:extLst>
              <a:ext uri="{FF2B5EF4-FFF2-40B4-BE49-F238E27FC236}">
                <a16:creationId xmlns:a16="http://schemas.microsoft.com/office/drawing/2014/main" id="{11378259-1EE0-2518-9B61-02C5CDEDFE60}"/>
              </a:ext>
            </a:extLst>
          </p:cNvPr>
          <p:cNvSpPr/>
          <p:nvPr/>
        </p:nvSpPr>
        <p:spPr>
          <a:xfrm>
            <a:off x="8861380" y="4549581"/>
            <a:ext cx="2991102" cy="1310506"/>
          </a:xfrm>
          <a:prstGeom prst="roundRect">
            <a:avLst>
              <a:gd name="adj" fmla="val 8043"/>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marL="230188">
              <a:lnSpc>
                <a:spcPct val="150000"/>
              </a:lnSpc>
              <a:spcAft>
                <a:spcPts val="1200"/>
              </a:spcAft>
            </a:pPr>
            <a:r>
              <a:rPr lang="en-AU" sz="1800" b="1">
                <a:solidFill>
                  <a:schemeClr val="accent1"/>
                </a:solidFill>
                <a:latin typeface="+mj-lt"/>
              </a:rPr>
              <a:t>Growth in assessment data</a:t>
            </a:r>
          </a:p>
        </p:txBody>
      </p:sp>
      <p:sp>
        <p:nvSpPr>
          <p:cNvPr id="4" name="Slide Number Placeholder 3">
            <a:extLst>
              <a:ext uri="{FF2B5EF4-FFF2-40B4-BE49-F238E27FC236}">
                <a16:creationId xmlns:a16="http://schemas.microsoft.com/office/drawing/2014/main" id="{CE644EBA-9A9C-B31B-8342-8CC1539BD05C}"/>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75</a:t>
            </a:fld>
            <a:endParaRPr lang="en-AU"/>
          </a:p>
        </p:txBody>
      </p:sp>
    </p:spTree>
    <p:extLst>
      <p:ext uri="{BB962C8B-B14F-4D97-AF65-F5344CB8AC3E}">
        <p14:creationId xmlns:p14="http://schemas.microsoft.com/office/powerpoint/2010/main" val="1998310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21AD-B715-73E4-E4E4-62ECF908E9C6}"/>
              </a:ext>
            </a:extLst>
          </p:cNvPr>
          <p:cNvSpPr>
            <a:spLocks noGrp="1"/>
          </p:cNvSpPr>
          <p:nvPr>
            <p:ph type="title"/>
          </p:nvPr>
        </p:nvSpPr>
        <p:spPr/>
        <p:txBody>
          <a:bodyPr/>
          <a:lstStyle/>
          <a:p>
            <a:r>
              <a:rPr lang="en-GB"/>
              <a:t>School Excellence Framework</a:t>
            </a:r>
          </a:p>
        </p:txBody>
      </p:sp>
      <p:sp>
        <p:nvSpPr>
          <p:cNvPr id="16" name="Text Placeholder 15">
            <a:extLst>
              <a:ext uri="{FF2B5EF4-FFF2-40B4-BE49-F238E27FC236}">
                <a16:creationId xmlns:a16="http://schemas.microsoft.com/office/drawing/2014/main" id="{D88C859E-CCF5-43E1-185E-309F32421391}"/>
              </a:ext>
            </a:extLst>
          </p:cNvPr>
          <p:cNvSpPr>
            <a:spLocks noGrp="1"/>
          </p:cNvSpPr>
          <p:nvPr>
            <p:ph type="body" sz="quarter" idx="18"/>
          </p:nvPr>
        </p:nvSpPr>
        <p:spPr/>
        <p:txBody>
          <a:bodyPr/>
          <a:lstStyle/>
          <a:p>
            <a:r>
              <a:rPr lang="en-AU"/>
              <a:t>Explicit teaching in NSW Public Schools</a:t>
            </a:r>
            <a:endParaRPr lang="en-US"/>
          </a:p>
        </p:txBody>
      </p:sp>
      <p:pic>
        <p:nvPicPr>
          <p:cNvPr id="11" name="Content Placeholder 10" descr="A screenshot of a Effective classroom practice.">
            <a:extLst>
              <a:ext uri="{FF2B5EF4-FFF2-40B4-BE49-F238E27FC236}">
                <a16:creationId xmlns:a16="http://schemas.microsoft.com/office/drawing/2014/main" id="{DCFEBBA6-6E7C-A905-7ACD-7D9E296157D3}"/>
              </a:ext>
            </a:extLst>
          </p:cNvPr>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l="-67" r="-37"/>
          <a:stretch/>
        </p:blipFill>
        <p:spPr>
          <a:xfrm>
            <a:off x="361958" y="1655181"/>
            <a:ext cx="6288022" cy="4373939"/>
          </a:xfrm>
          <a:effectLst>
            <a:outerShdw blurRad="50800" dist="38100" dir="2700000" algn="tl" rotWithShape="0">
              <a:prstClr val="black">
                <a:alpha val="40000"/>
              </a:prstClr>
            </a:outerShdw>
          </a:effectLst>
        </p:spPr>
      </p:pic>
      <p:sp>
        <p:nvSpPr>
          <p:cNvPr id="3" name="Rectangle: Rounded Corners 2">
            <a:extLst>
              <a:ext uri="{FF2B5EF4-FFF2-40B4-BE49-F238E27FC236}">
                <a16:creationId xmlns:a16="http://schemas.microsoft.com/office/drawing/2014/main" id="{CF9EBD22-C913-1487-E4E7-DC03BC6BBDB2}"/>
              </a:ext>
              <a:ext uri="{C183D7F6-B498-43B3-948B-1728B52AA6E4}">
                <adec:decorative xmlns:adec="http://schemas.microsoft.com/office/drawing/2017/decorative" val="1"/>
              </a:ext>
            </a:extLst>
          </p:cNvPr>
          <p:cNvSpPr/>
          <p:nvPr/>
        </p:nvSpPr>
        <p:spPr>
          <a:xfrm>
            <a:off x="1607077" y="4788392"/>
            <a:ext cx="4930362" cy="873457"/>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Content Placeholder 3">
            <a:extLst>
              <a:ext uri="{FF2B5EF4-FFF2-40B4-BE49-F238E27FC236}">
                <a16:creationId xmlns:a16="http://schemas.microsoft.com/office/drawing/2014/main" id="{9BACBEF6-E9C3-5BED-7790-33BB34DEFEF0}"/>
              </a:ext>
            </a:extLst>
          </p:cNvPr>
          <p:cNvSpPr>
            <a:spLocks noGrp="1"/>
          </p:cNvSpPr>
          <p:nvPr>
            <p:ph idx="1"/>
          </p:nvPr>
        </p:nvSpPr>
        <p:spPr>
          <a:xfrm>
            <a:off x="6979919" y="1620000"/>
            <a:ext cx="4850123" cy="4536000"/>
          </a:xfrm>
        </p:spPr>
        <p:txBody>
          <a:bodyPr vert="horz" lIns="0" tIns="0" rIns="0" bIns="0" rtlCol="0" anchor="t">
            <a:noAutofit/>
          </a:bodyPr>
          <a:lstStyle/>
          <a:p>
            <a:pPr>
              <a:spcAft>
                <a:spcPts val="600"/>
              </a:spcAft>
            </a:pPr>
            <a:r>
              <a:rPr lang="en-GB"/>
              <a:t>‘School-wide explicit teaching approaches incorporate modelled, guided and independent practice.</a:t>
            </a:r>
          </a:p>
          <a:p>
            <a:pPr>
              <a:spcAft>
                <a:spcPts val="600"/>
              </a:spcAft>
            </a:pPr>
            <a:r>
              <a:rPr lang="en-GB"/>
              <a:t>Teachers consider students’ cognitive load and employ explicit teaching strategies to optimise learning progress of students across the full range of abilities. Effective methods are identified, promoted and modelled, and students’ learning improvement is monitored, demonstrating growth.’</a:t>
            </a:r>
          </a:p>
        </p:txBody>
      </p:sp>
      <p:sp>
        <p:nvSpPr>
          <p:cNvPr id="15" name="TextBox 14">
            <a:extLst>
              <a:ext uri="{FF2B5EF4-FFF2-40B4-BE49-F238E27FC236}">
                <a16:creationId xmlns:a16="http://schemas.microsoft.com/office/drawing/2014/main" id="{54EA7781-77FE-B595-B73A-1176C4B8EF24}"/>
              </a:ext>
            </a:extLst>
          </p:cNvPr>
          <p:cNvSpPr txBox="1"/>
          <p:nvPr/>
        </p:nvSpPr>
        <p:spPr>
          <a:xfrm>
            <a:off x="283194" y="6442475"/>
            <a:ext cx="4194214" cy="276999"/>
          </a:xfrm>
          <a:prstGeom prst="rect">
            <a:avLst/>
          </a:prstGeom>
          <a:noFill/>
        </p:spPr>
        <p:txBody>
          <a:bodyPr wrap="square">
            <a:spAutoFit/>
          </a:bodyPr>
          <a:lstStyle/>
          <a:p>
            <a:r>
              <a:rPr lang="en-AU" sz="1200">
                <a:hlinkClick r:id="rId4"/>
              </a:rPr>
              <a:t>School Excellence Framework</a:t>
            </a:r>
            <a:r>
              <a:rPr lang="en-AU" sz="1200"/>
              <a:t>, Teaching Domain (p 11)</a:t>
            </a:r>
            <a:endParaRPr lang="en-GB" sz="1200"/>
          </a:p>
        </p:txBody>
      </p:sp>
      <p:sp>
        <p:nvSpPr>
          <p:cNvPr id="9" name="Slide Number Placeholder 3">
            <a:extLst>
              <a:ext uri="{FF2B5EF4-FFF2-40B4-BE49-F238E27FC236}">
                <a16:creationId xmlns:a16="http://schemas.microsoft.com/office/drawing/2014/main" id="{07C85864-E6EE-3EDB-A2E0-98DAA42BB507}"/>
              </a:ext>
              <a:ext uri="{C183D7F6-B498-43B3-948B-1728B52AA6E4}">
                <adec:decorative xmlns:adec="http://schemas.microsoft.com/office/drawing/2017/decorative" val="1"/>
              </a:ext>
            </a:extLst>
          </p:cNvPr>
          <p:cNvSpPr txBox="1">
            <a:spLocks/>
          </p:cNvSpPr>
          <p:nvPr/>
        </p:nvSpPr>
        <p:spPr>
          <a:xfrm>
            <a:off x="11139240" y="6457353"/>
            <a:ext cx="720000" cy="180000"/>
          </a:xfrm>
          <a:prstGeom prst="rect">
            <a:avLst/>
          </a:prstGeom>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fld id="{10A01DC5-1685-4615-8240-15192985C6A2}" type="slidenum">
              <a:rPr lang="en-AU" sz="1200" smtClean="0"/>
              <a:pPr algn="r"/>
              <a:t>76</a:t>
            </a:fld>
            <a:endParaRPr lang="en-AU" sz="1200"/>
          </a:p>
        </p:txBody>
      </p:sp>
    </p:spTree>
    <p:extLst>
      <p:ext uri="{BB962C8B-B14F-4D97-AF65-F5344CB8AC3E}">
        <p14:creationId xmlns:p14="http://schemas.microsoft.com/office/powerpoint/2010/main" val="21458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FD4CE3-BB3B-FD49-A72C-91D74FF9181A}"/>
              </a:ext>
            </a:extLst>
          </p:cNvPr>
          <p:cNvSpPr>
            <a:spLocks noGrp="1"/>
          </p:cNvSpPr>
          <p:nvPr>
            <p:ph type="title"/>
          </p:nvPr>
        </p:nvSpPr>
        <p:spPr/>
        <p:txBody>
          <a:bodyPr/>
          <a:lstStyle/>
          <a:p>
            <a:r>
              <a:rPr lang="en-AU"/>
              <a:t>Feedback</a:t>
            </a:r>
          </a:p>
        </p:txBody>
      </p:sp>
      <p:sp>
        <p:nvSpPr>
          <p:cNvPr id="13" name="Text Placeholder 12">
            <a:extLst>
              <a:ext uri="{FF2B5EF4-FFF2-40B4-BE49-F238E27FC236}">
                <a16:creationId xmlns:a16="http://schemas.microsoft.com/office/drawing/2014/main" id="{F5F5AB63-A216-5C12-90A6-6FA4658EC8A0}"/>
              </a:ext>
            </a:extLst>
          </p:cNvPr>
          <p:cNvSpPr>
            <a:spLocks noGrp="1"/>
          </p:cNvSpPr>
          <p:nvPr>
            <p:ph type="body" sz="quarter" idx="19"/>
          </p:nvPr>
        </p:nvSpPr>
        <p:spPr>
          <a:xfrm>
            <a:off x="360000" y="2088011"/>
            <a:ext cx="5794202" cy="1441961"/>
          </a:xfrm>
        </p:spPr>
        <p:txBody>
          <a:bodyPr vert="horz" lIns="0" tIns="0" rIns="0" bIns="0" rtlCol="0" anchor="t">
            <a:noAutofit/>
          </a:bodyPr>
          <a:lstStyle/>
          <a:p>
            <a:r>
              <a:rPr lang="en-AU" sz="1800"/>
              <a:t>Please complete the </a:t>
            </a:r>
            <a:r>
              <a:rPr lang="en-AU" sz="1800">
                <a:hlinkClick r:id="rId3"/>
              </a:rPr>
              <a:t>Sharing learning intentions and Success criteria strategy learning module</a:t>
            </a:r>
            <a:r>
              <a:rPr lang="en-AU" sz="1800"/>
              <a:t> to help us improve future professional learning and provide further support.</a:t>
            </a:r>
          </a:p>
        </p:txBody>
      </p:sp>
      <p:sp>
        <p:nvSpPr>
          <p:cNvPr id="14" name="Text Placeholder 12">
            <a:extLst>
              <a:ext uri="{FF2B5EF4-FFF2-40B4-BE49-F238E27FC236}">
                <a16:creationId xmlns:a16="http://schemas.microsoft.com/office/drawing/2014/main" id="{68E4A05C-964F-F041-02D3-7309942E3408}"/>
              </a:ext>
            </a:extLst>
          </p:cNvPr>
          <p:cNvSpPr txBox="1">
            <a:spLocks/>
          </p:cNvSpPr>
          <p:nvPr/>
        </p:nvSpPr>
        <p:spPr>
          <a:xfrm>
            <a:off x="360000" y="4297031"/>
            <a:ext cx="6040800" cy="1441961"/>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800"/>
              </a:spcAft>
            </a:pPr>
            <a:r>
              <a:rPr lang="en-US" sz="1800" b="1">
                <a:solidFill>
                  <a:schemeClr val="accent1"/>
                </a:solidFill>
                <a:latin typeface="+mj-lt"/>
                <a:ea typeface="+mj-ea"/>
                <a:cs typeface="+mj-cs"/>
              </a:rPr>
              <a:t>Contact</a:t>
            </a:r>
            <a:r>
              <a:rPr lang="en-US" sz="1800" b="1">
                <a:latin typeface="+mj-lt"/>
              </a:rPr>
              <a:t> </a:t>
            </a:r>
            <a:r>
              <a:rPr lang="en-US" sz="1800" b="1">
                <a:solidFill>
                  <a:schemeClr val="accent1"/>
                </a:solidFill>
                <a:latin typeface="+mj-lt"/>
                <a:ea typeface="+mj-ea"/>
                <a:cs typeface="+mj-cs"/>
              </a:rPr>
              <a:t>us</a:t>
            </a:r>
          </a:p>
          <a:p>
            <a:pPr>
              <a:lnSpc>
                <a:spcPct val="100000"/>
              </a:lnSpc>
              <a:spcAft>
                <a:spcPts val="800"/>
              </a:spcAft>
            </a:pPr>
            <a:r>
              <a:rPr lang="en-AU" sz="1800">
                <a:hlinkClick r:id="rId4"/>
              </a:rPr>
              <a:t>ContactCurriculumImplementation@det.nsw.edu.au</a:t>
            </a:r>
            <a:endParaRPr lang="en-US" sz="1800" b="1"/>
          </a:p>
        </p:txBody>
      </p:sp>
      <p:pic>
        <p:nvPicPr>
          <p:cNvPr id="5" name="Graphic 4">
            <a:extLst>
              <a:ext uri="{FF2B5EF4-FFF2-40B4-BE49-F238E27FC236}">
                <a16:creationId xmlns:a16="http://schemas.microsoft.com/office/drawing/2014/main" id="{4657F610-CCCF-23CF-A725-AD57BCCF04F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42217">
            <a:off x="6141044" y="2357865"/>
            <a:ext cx="1989666" cy="1989666"/>
          </a:xfrm>
          <a:prstGeom prst="rect">
            <a:avLst/>
          </a:prstGeom>
        </p:spPr>
      </p:pic>
      <p:pic>
        <p:nvPicPr>
          <p:cNvPr id="2" name="Picture 1">
            <a:extLst>
              <a:ext uri="{FF2B5EF4-FFF2-40B4-BE49-F238E27FC236}">
                <a16:creationId xmlns:a16="http://schemas.microsoft.com/office/drawing/2014/main" id="{C5ECA40B-2A9E-90F7-6713-B0176468681A}"/>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609438" y="2085743"/>
            <a:ext cx="3234319" cy="3281247"/>
          </a:xfrm>
          <a:prstGeom prst="rect">
            <a:avLst/>
          </a:prstGeom>
        </p:spPr>
      </p:pic>
      <p:sp>
        <p:nvSpPr>
          <p:cNvPr id="6" name="Slide Number Placeholder 5">
            <a:extLst>
              <a:ext uri="{FF2B5EF4-FFF2-40B4-BE49-F238E27FC236}">
                <a16:creationId xmlns:a16="http://schemas.microsoft.com/office/drawing/2014/main" id="{91CC9984-1EC5-63F2-1511-A931BD1294B0}"/>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77</a:t>
            </a:fld>
            <a:endParaRPr lang="en-AU"/>
          </a:p>
        </p:txBody>
      </p:sp>
    </p:spTree>
    <p:extLst>
      <p:ext uri="{BB962C8B-B14F-4D97-AF65-F5344CB8AC3E}">
        <p14:creationId xmlns:p14="http://schemas.microsoft.com/office/powerpoint/2010/main" val="22515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1A16B-8EBE-9BF5-51F2-BDC88F7C027B}"/>
              </a:ext>
            </a:extLst>
          </p:cNvPr>
          <p:cNvSpPr>
            <a:spLocks noGrp="1"/>
          </p:cNvSpPr>
          <p:nvPr>
            <p:ph type="title"/>
          </p:nvPr>
        </p:nvSpPr>
        <p:spPr>
          <a:xfrm>
            <a:off x="360000" y="360000"/>
            <a:ext cx="10080000" cy="571729"/>
          </a:xfrm>
        </p:spPr>
        <p:txBody>
          <a:bodyPr/>
          <a:lstStyle/>
          <a:p>
            <a:r>
              <a:rPr lang="en-AU"/>
              <a:t>Explicit teaching strategies and resources</a:t>
            </a:r>
          </a:p>
        </p:txBody>
      </p:sp>
      <p:grpSp>
        <p:nvGrpSpPr>
          <p:cNvPr id="5" name="Group 4">
            <a:extLst>
              <a:ext uri="{FF2B5EF4-FFF2-40B4-BE49-F238E27FC236}">
                <a16:creationId xmlns:a16="http://schemas.microsoft.com/office/drawing/2014/main" id="{DFFAE74D-C770-16D4-8A4F-FBE94A916A9C}"/>
              </a:ext>
              <a:ext uri="{C183D7F6-B498-43B3-948B-1728B52AA6E4}">
                <adec:decorative xmlns:adec="http://schemas.microsoft.com/office/drawing/2017/decorative" val="1"/>
              </a:ext>
            </a:extLst>
          </p:cNvPr>
          <p:cNvGrpSpPr/>
          <p:nvPr/>
        </p:nvGrpSpPr>
        <p:grpSpPr>
          <a:xfrm>
            <a:off x="273282" y="1229452"/>
            <a:ext cx="8019712" cy="4688317"/>
            <a:chOff x="273282" y="1229452"/>
            <a:chExt cx="8019712" cy="4688317"/>
          </a:xfrm>
        </p:grpSpPr>
        <p:pic>
          <p:nvPicPr>
            <p:cNvPr id="14" name="Picture 4">
              <a:extLst>
                <a:ext uri="{FF2B5EF4-FFF2-40B4-BE49-F238E27FC236}">
                  <a16:creationId xmlns:a16="http://schemas.microsoft.com/office/drawing/2014/main" id="{DC72B1E0-317A-03DF-6784-30A49F18379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3282" y="1229452"/>
              <a:ext cx="8019712" cy="46883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screenshot of the department's Explicit teaching strategies webpage.">
              <a:extLst>
                <a:ext uri="{FF2B5EF4-FFF2-40B4-BE49-F238E27FC236}">
                  <a16:creationId xmlns:a16="http://schemas.microsoft.com/office/drawing/2014/main" id="{C37A2A34-DBD7-57E5-23AE-604F195451BA}"/>
                </a:ext>
                <a:ext uri="{C183D7F6-B498-43B3-948B-1728B52AA6E4}">
                  <adec:decorative xmlns:adec="http://schemas.microsoft.com/office/drawing/2017/decorative" val="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752000" y="1668223"/>
              <a:ext cx="5056156" cy="3157272"/>
            </a:xfrm>
            <a:prstGeom prst="rect">
              <a:avLst/>
            </a:prstGeom>
          </p:spPr>
        </p:pic>
        <p:sp>
          <p:nvSpPr>
            <p:cNvPr id="7" name="Rectangle: Rounded Corners 6">
              <a:extLst>
                <a:ext uri="{FF2B5EF4-FFF2-40B4-BE49-F238E27FC236}">
                  <a16:creationId xmlns:a16="http://schemas.microsoft.com/office/drawing/2014/main" id="{E38C257A-D714-1B9B-1F76-B502A36CDAAE}"/>
                </a:ext>
                <a:ext uri="{C183D7F6-B498-43B3-948B-1728B52AA6E4}">
                  <adec:decorative xmlns:adec="http://schemas.microsoft.com/office/drawing/2017/decorative" val="1"/>
                </a:ext>
              </a:extLst>
            </p:cNvPr>
            <p:cNvSpPr/>
            <p:nvPr/>
          </p:nvSpPr>
          <p:spPr>
            <a:xfrm>
              <a:off x="1752782" y="2103650"/>
              <a:ext cx="1684962" cy="2721428"/>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D63A669D-76D6-8F55-20B2-8BF46DF0C86F}"/>
              </a:ext>
            </a:extLst>
          </p:cNvPr>
          <p:cNvSpPr txBox="1"/>
          <p:nvPr/>
        </p:nvSpPr>
        <p:spPr>
          <a:xfrm>
            <a:off x="7717100" y="2103650"/>
            <a:ext cx="4109224" cy="264219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AU" sz="1800">
                <a:cs typeface="Segoe UI"/>
              </a:rPr>
              <a:t>More information is available about:</a:t>
            </a:r>
            <a:endParaRPr lang="en-US" sz="1800">
              <a:cs typeface="Segoe UI"/>
            </a:endParaRPr>
          </a:p>
          <a:p>
            <a:pPr marL="285750" indent="-285750">
              <a:lnSpc>
                <a:spcPct val="150000"/>
              </a:lnSpc>
              <a:spcAft>
                <a:spcPts val="1200"/>
              </a:spcAft>
              <a:buFont typeface="Arial" panose="020B0604020202020204" pitchFamily="34" charset="0"/>
              <a:buChar char="•"/>
            </a:pPr>
            <a:r>
              <a:rPr lang="en-AU" sz="1800">
                <a:cs typeface="Segoe UI"/>
              </a:rPr>
              <a:t>​</a:t>
            </a:r>
            <a:r>
              <a:rPr lang="en-AU" sz="1800">
                <a:cs typeface="Segoe UI"/>
                <a:hlinkClick r:id="rId5"/>
              </a:rPr>
              <a:t>explicit teaching</a:t>
            </a:r>
            <a:endParaRPr lang="en-AU" sz="1800">
              <a:cs typeface="Segoe UI"/>
            </a:endParaRPr>
          </a:p>
          <a:p>
            <a:pPr marL="285750" indent="-285750">
              <a:lnSpc>
                <a:spcPct val="150000"/>
              </a:lnSpc>
              <a:spcAft>
                <a:spcPts val="1200"/>
              </a:spcAft>
              <a:buFont typeface="Arial" panose="020B0604020202020204" pitchFamily="34" charset="0"/>
              <a:buChar char="•"/>
            </a:pPr>
            <a:r>
              <a:rPr lang="en-AU" sz="1800">
                <a:cs typeface="Segoe UI"/>
                <a:hlinkClick r:id="rId6"/>
              </a:rPr>
              <a:t>how learning happens</a:t>
            </a:r>
            <a:endParaRPr lang="en-AU" sz="1800">
              <a:cs typeface="Segoe UI"/>
            </a:endParaRPr>
          </a:p>
          <a:p>
            <a:pPr marL="285750" indent="-285750">
              <a:lnSpc>
                <a:spcPct val="150000"/>
              </a:lnSpc>
              <a:spcAft>
                <a:spcPts val="1200"/>
              </a:spcAft>
              <a:buFont typeface="Arial" panose="020B0604020202020204" pitchFamily="34" charset="0"/>
              <a:buChar char="•"/>
            </a:pPr>
            <a:r>
              <a:rPr lang="en-AU" sz="1800">
                <a:cs typeface="Segoe UI"/>
                <a:hlinkClick r:id="rId7"/>
              </a:rPr>
              <a:t>the enabling factors</a:t>
            </a:r>
            <a:endParaRPr lang="en-AU" sz="1800">
              <a:cs typeface="Segoe UI"/>
            </a:endParaRPr>
          </a:p>
          <a:p>
            <a:pPr marL="285750" indent="-285750">
              <a:lnSpc>
                <a:spcPct val="150000"/>
              </a:lnSpc>
              <a:spcAft>
                <a:spcPts val="1200"/>
              </a:spcAft>
              <a:buFont typeface="Arial" panose="020B0604020202020204" pitchFamily="34" charset="0"/>
              <a:buChar char="•"/>
            </a:pPr>
            <a:r>
              <a:rPr lang="en-AU" sz="1800">
                <a:cs typeface="Segoe UI"/>
                <a:hlinkClick r:id="rId8"/>
              </a:rPr>
              <a:t>the explicit teaching strategies</a:t>
            </a:r>
            <a:endParaRPr lang="en-AU"/>
          </a:p>
        </p:txBody>
      </p:sp>
      <p:sp>
        <p:nvSpPr>
          <p:cNvPr id="6" name="TextBox 5">
            <a:extLst>
              <a:ext uri="{FF2B5EF4-FFF2-40B4-BE49-F238E27FC236}">
                <a16:creationId xmlns:a16="http://schemas.microsoft.com/office/drawing/2014/main" id="{7F8247A7-39FE-BC2A-CC53-CB9EF9CF83C2}"/>
              </a:ext>
            </a:extLst>
          </p:cNvPr>
          <p:cNvSpPr txBox="1"/>
          <p:nvPr/>
        </p:nvSpPr>
        <p:spPr>
          <a:xfrm>
            <a:off x="1334404" y="5917769"/>
            <a:ext cx="5891348" cy="335413"/>
          </a:xfrm>
          <a:prstGeom prst="rect">
            <a:avLst/>
          </a:prstGeom>
          <a:noFill/>
        </p:spPr>
        <p:txBody>
          <a:bodyPr wrap="square">
            <a:spAutoFit/>
          </a:bodyPr>
          <a:lstStyle/>
          <a:p>
            <a:pPr>
              <a:lnSpc>
                <a:spcPct val="150000"/>
              </a:lnSpc>
            </a:pPr>
            <a:r>
              <a:rPr lang="en-AU" sz="1200">
                <a:solidFill>
                  <a:schemeClr val="accent2"/>
                </a:solidFill>
                <a:hlinkClick r:id="rId8">
                  <a:extLst>
                    <a:ext uri="{A12FA001-AC4F-418D-AE19-62706E023703}">
                      <ahyp:hlinkClr xmlns:ahyp="http://schemas.microsoft.com/office/drawing/2018/hyperlinkcolor" val="tx"/>
                    </a:ext>
                  </a:extLst>
                </a:hlinkClick>
              </a:rPr>
              <a:t>https://education.nsw.gov.au/teaching-and-learning/curriculum/explicit-teaching</a:t>
            </a:r>
            <a:r>
              <a:rPr lang="en-AU" sz="1200">
                <a:solidFill>
                  <a:schemeClr val="accent2"/>
                </a:solidFill>
              </a:rPr>
              <a:t> </a:t>
            </a:r>
          </a:p>
        </p:txBody>
      </p:sp>
      <p:sp>
        <p:nvSpPr>
          <p:cNvPr id="2" name="Slide Number Placeholder 1">
            <a:extLst>
              <a:ext uri="{FF2B5EF4-FFF2-40B4-BE49-F238E27FC236}">
                <a16:creationId xmlns:a16="http://schemas.microsoft.com/office/drawing/2014/main" id="{A3948B60-8D3A-4351-541F-DB1FD5B579B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78</a:t>
            </a:fld>
            <a:endParaRPr lang="en-AU"/>
          </a:p>
        </p:txBody>
      </p:sp>
    </p:spTree>
    <p:extLst>
      <p:ext uri="{BB962C8B-B14F-4D97-AF65-F5344CB8AC3E}">
        <p14:creationId xmlns:p14="http://schemas.microsoft.com/office/powerpoint/2010/main" val="253218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3ADFD-F371-5D75-DCA1-C62CC3FA03F9}"/>
              </a:ext>
            </a:extLst>
          </p:cNvPr>
          <p:cNvSpPr>
            <a:spLocks noGrp="1"/>
          </p:cNvSpPr>
          <p:nvPr>
            <p:ph type="title"/>
          </p:nvPr>
        </p:nvSpPr>
        <p:spPr/>
        <p:txBody>
          <a:bodyPr anchor="t">
            <a:normAutofit/>
          </a:bodyPr>
          <a:lstStyle/>
          <a:p>
            <a:r>
              <a:rPr lang="en-US"/>
              <a:t>Further reading</a:t>
            </a:r>
          </a:p>
        </p:txBody>
      </p:sp>
      <p:sp>
        <p:nvSpPr>
          <p:cNvPr id="3" name="Content Placeholder 2">
            <a:extLst>
              <a:ext uri="{FF2B5EF4-FFF2-40B4-BE49-F238E27FC236}">
                <a16:creationId xmlns:a16="http://schemas.microsoft.com/office/drawing/2014/main" id="{17D1D479-A69F-8F1B-A053-059575A14056}"/>
              </a:ext>
            </a:extLst>
          </p:cNvPr>
          <p:cNvSpPr>
            <a:spLocks noGrp="1"/>
          </p:cNvSpPr>
          <p:nvPr>
            <p:ph idx="1"/>
          </p:nvPr>
        </p:nvSpPr>
        <p:spPr/>
        <p:txBody>
          <a:bodyPr>
            <a:noAutofit/>
          </a:bodyPr>
          <a:lstStyle/>
          <a:p>
            <a:pPr>
              <a:spcAft>
                <a:spcPts val="600"/>
              </a:spcAft>
            </a:pPr>
            <a:r>
              <a:rPr lang="en-AU"/>
              <a:t>AERO (Australian Education Research Organisation) (2024) </a:t>
            </a:r>
            <a:r>
              <a:rPr lang="en-AU" i="1">
                <a:hlinkClick r:id="rId3"/>
              </a:rPr>
              <a:t>Foundational classroom management resources handbook</a:t>
            </a:r>
            <a:r>
              <a:rPr lang="en-AU"/>
              <a:t>, AERO.</a:t>
            </a:r>
            <a:endParaRPr lang="en-US" i="0">
              <a:effectLst/>
              <a:highlight>
                <a:srgbClr val="FFFFFF"/>
              </a:highlight>
            </a:endParaRPr>
          </a:p>
          <a:p>
            <a:pPr>
              <a:spcAft>
                <a:spcPts val="600"/>
              </a:spcAft>
            </a:pPr>
            <a:r>
              <a:rPr lang="en-AU" kern="100">
                <a:ea typeface="Aptos" panose="020B0004020202020204" pitchFamily="34" charset="0"/>
                <a:cs typeface="Times New Roman"/>
              </a:rPr>
              <a:t>CESE (Centre</a:t>
            </a:r>
            <a:r>
              <a:rPr lang="en-AU" kern="100">
                <a:effectLst/>
                <a:ea typeface="Aptos" panose="020B0004020202020204" pitchFamily="34" charset="0"/>
                <a:cs typeface="Times New Roman"/>
              </a:rPr>
              <a:t> for Education Statistics and </a:t>
            </a:r>
            <a:r>
              <a:rPr lang="en-AU" kern="100">
                <a:ea typeface="Aptos" panose="020B0004020202020204" pitchFamily="34" charset="0"/>
                <a:cs typeface="Times New Roman"/>
              </a:rPr>
              <a:t>Evaluation)</a:t>
            </a:r>
            <a:r>
              <a:rPr lang="en-US" i="0">
                <a:effectLst/>
                <a:highlight>
                  <a:srgbClr val="FFFFFF"/>
                </a:highlight>
              </a:rPr>
              <a:t> </a:t>
            </a:r>
            <a:r>
              <a:rPr lang="en-US">
                <a:highlight>
                  <a:srgbClr val="FFFFFF"/>
                </a:highlight>
              </a:rPr>
              <a:t>(2024) </a:t>
            </a:r>
            <a:r>
              <a:rPr lang="en-AU" i="1">
                <a:effectLst/>
                <a:highlight>
                  <a:srgbClr val="FFFFFF"/>
                </a:highlight>
                <a:hlinkClick r:id="rId4"/>
              </a:rPr>
              <a:t>Guide to evidence-based models of collaborative inquiry</a:t>
            </a:r>
            <a:r>
              <a:rPr lang="en-AU" i="0">
                <a:effectLst/>
                <a:highlight>
                  <a:srgbClr val="FFFFFF"/>
                </a:highlight>
              </a:rPr>
              <a:t>, NSW Department of Education.</a:t>
            </a:r>
          </a:p>
          <a:p>
            <a:pPr>
              <a:spcAft>
                <a:spcPts val="600"/>
              </a:spcAft>
            </a:pPr>
            <a:r>
              <a:rPr lang="en-AU">
                <a:highlight>
                  <a:srgbClr val="FFFFFF"/>
                </a:highlight>
              </a:rPr>
              <a:t>NSW Department of Education (2024) </a:t>
            </a:r>
            <a:r>
              <a:rPr lang="en-AU" i="1">
                <a:highlight>
                  <a:srgbClr val="FFFFFF"/>
                </a:highlight>
                <a:hlinkClick r:id="rId5"/>
              </a:rPr>
              <a:t>What is high impact professional learning?</a:t>
            </a:r>
            <a:r>
              <a:rPr lang="en-AU">
                <a:highlight>
                  <a:srgbClr val="FFFFFF"/>
                </a:highlight>
              </a:rPr>
              <a:t>, NSW Department of Education, accessed 4 October 2024.</a:t>
            </a:r>
            <a:endParaRPr lang="en-US" i="0">
              <a:effectLst/>
              <a:highlight>
                <a:srgbClr val="FFFFFF"/>
              </a:highlight>
            </a:endParaRPr>
          </a:p>
          <a:p>
            <a:pPr>
              <a:spcAft>
                <a:spcPts val="600"/>
              </a:spcAft>
            </a:pPr>
            <a:r>
              <a:rPr lang="en-AU">
                <a:highlight>
                  <a:srgbClr val="FFFFFF"/>
                </a:highlight>
              </a:rPr>
              <a:t>Timperley H, Parr J and </a:t>
            </a:r>
            <a:r>
              <a:rPr lang="en-AU" err="1">
                <a:highlight>
                  <a:srgbClr val="FFFFFF"/>
                </a:highlight>
              </a:rPr>
              <a:t>Bertanees</a:t>
            </a:r>
            <a:r>
              <a:rPr lang="en-AU">
                <a:highlight>
                  <a:srgbClr val="FFFFFF"/>
                </a:highlight>
              </a:rPr>
              <a:t> C (2009) </a:t>
            </a:r>
            <a:r>
              <a:rPr lang="en-AU" i="1">
                <a:highlight>
                  <a:srgbClr val="FFFFFF"/>
                </a:highlight>
              </a:rPr>
              <a:t>Promoting professional inquiry for improved outcomes for students in New Zealand,</a:t>
            </a:r>
            <a:r>
              <a:rPr lang="en-AU">
                <a:highlight>
                  <a:srgbClr val="FFFFFF"/>
                </a:highlight>
              </a:rPr>
              <a:t> Professional Development in Education, 35(2):227</a:t>
            </a:r>
            <a:r>
              <a:rPr lang="en-AU">
                <a:ea typeface="+mn-lt"/>
                <a:cs typeface="+mn-lt"/>
              </a:rPr>
              <a:t>–</a:t>
            </a:r>
            <a:r>
              <a:rPr lang="en-AU">
                <a:highlight>
                  <a:srgbClr val="FFFFFF"/>
                </a:highlight>
              </a:rPr>
              <a:t>245.</a:t>
            </a:r>
          </a:p>
          <a:p>
            <a:pPr>
              <a:spcAft>
                <a:spcPts val="600"/>
              </a:spcAft>
            </a:pPr>
            <a:r>
              <a:rPr lang="en-US"/>
              <a:t>Tips for Teachers (14 December 2022) </a:t>
            </a:r>
            <a:r>
              <a:rPr lang="en-US">
                <a:hlinkClick r:id="rId6"/>
              </a:rPr>
              <a:t>‘Check for understanding: tips for teachers’</a:t>
            </a:r>
            <a:r>
              <a:rPr lang="en-US"/>
              <a:t>[video], YouTube, accessed 12 September 2024.</a:t>
            </a:r>
          </a:p>
        </p:txBody>
      </p:sp>
      <p:sp>
        <p:nvSpPr>
          <p:cNvPr id="4" name="Slide Number Placeholder 3">
            <a:extLst>
              <a:ext uri="{FF2B5EF4-FFF2-40B4-BE49-F238E27FC236}">
                <a16:creationId xmlns:a16="http://schemas.microsoft.com/office/drawing/2014/main" id="{9DAEAFAD-B96D-9EC7-E548-A615CF8261FC}"/>
              </a:ext>
              <a:ext uri="{C183D7F6-B498-43B3-948B-1728B52AA6E4}">
                <adec:decorative xmlns:adec="http://schemas.microsoft.com/office/drawing/2017/decorative" val="1"/>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79</a:t>
            </a:fld>
            <a:endParaRPr lang="en-AU"/>
          </a:p>
        </p:txBody>
      </p:sp>
    </p:spTree>
    <p:extLst>
      <p:ext uri="{BB962C8B-B14F-4D97-AF65-F5344CB8AC3E}">
        <p14:creationId xmlns:p14="http://schemas.microsoft.com/office/powerpoint/2010/main" val="363737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6F0E0-EF71-0E27-F87B-E6FFBF2CF5AA}"/>
              </a:ext>
            </a:extLst>
          </p:cNvPr>
          <p:cNvSpPr>
            <a:spLocks noGrp="1"/>
          </p:cNvSpPr>
          <p:nvPr>
            <p:ph type="title"/>
          </p:nvPr>
        </p:nvSpPr>
        <p:spPr>
          <a:xfrm>
            <a:off x="360000" y="360000"/>
            <a:ext cx="10588086" cy="1037645"/>
          </a:xfrm>
        </p:spPr>
        <p:txBody>
          <a:bodyPr/>
          <a:lstStyle/>
          <a:p>
            <a:pPr>
              <a:lnSpc>
                <a:spcPct val="100000"/>
              </a:lnSpc>
              <a:spcAft>
                <a:spcPts val="600"/>
              </a:spcAft>
            </a:pPr>
            <a:r>
              <a:rPr lang="en-GB"/>
              <a:t>Sharing learning intentions and success criteria professional learning</a:t>
            </a:r>
          </a:p>
        </p:txBody>
      </p:sp>
      <p:sp>
        <p:nvSpPr>
          <p:cNvPr id="18" name="TextBox 17">
            <a:extLst>
              <a:ext uri="{FF2B5EF4-FFF2-40B4-BE49-F238E27FC236}">
                <a16:creationId xmlns:a16="http://schemas.microsoft.com/office/drawing/2014/main" id="{1C23A02A-F6FF-EAE3-5A6D-D13229DF008F}"/>
              </a:ext>
            </a:extLst>
          </p:cNvPr>
          <p:cNvSpPr txBox="1"/>
          <p:nvPr/>
        </p:nvSpPr>
        <p:spPr>
          <a:xfrm>
            <a:off x="3885264" y="1687675"/>
            <a:ext cx="4829420" cy="36465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Measure baseline student data and set a goal</a:t>
            </a:r>
          </a:p>
        </p:txBody>
      </p:sp>
      <p:sp>
        <p:nvSpPr>
          <p:cNvPr id="24" name="TextBox 23">
            <a:extLst>
              <a:ext uri="{FF2B5EF4-FFF2-40B4-BE49-F238E27FC236}">
                <a16:creationId xmlns:a16="http://schemas.microsoft.com/office/drawing/2014/main" id="{0230DB55-908F-44A7-E56C-2E486CBF984A}"/>
              </a:ext>
            </a:extLst>
          </p:cNvPr>
          <p:cNvSpPr txBox="1"/>
          <p:nvPr/>
        </p:nvSpPr>
        <p:spPr>
          <a:xfrm>
            <a:off x="820181" y="2551849"/>
            <a:ext cx="282123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Analyse data to determine further cycles</a:t>
            </a:r>
          </a:p>
        </p:txBody>
      </p:sp>
      <p:pic>
        <p:nvPicPr>
          <p:cNvPr id="1026" name="Picture 2" descr="The High Impact Professional Learning (HIPL) model forms the basis of this professional learning.  This model has five elements.  &#10;Professional learning is driven by identified student needs &#10;School leadership teams enable professional learning &#10;Collaborative and applied professional learning strengthens teaching practice &#10;Professional learning is continuous and coherent &#10;Teachers and school leaders are responsible for the impact of professional learning on student growth and performance.&#10;">
            <a:extLst>
              <a:ext uri="{FF2B5EF4-FFF2-40B4-BE49-F238E27FC236}">
                <a16:creationId xmlns:a16="http://schemas.microsoft.com/office/drawing/2014/main" id="{4B460EA3-0FD9-196B-0037-E29626C29E49}"/>
              </a:ext>
              <a:ext uri="{C183D7F6-B498-43B3-948B-1728B52AA6E4}">
                <adec:decorative xmlns:adec="http://schemas.microsoft.com/office/drawing/2017/decorative" val="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37546" y="2106325"/>
            <a:ext cx="6092375" cy="46524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C1C0070D-E1A7-7097-2EAE-27785707679E}"/>
              </a:ext>
            </a:extLst>
          </p:cNvPr>
          <p:cNvSpPr txBox="1"/>
          <p:nvPr/>
        </p:nvSpPr>
        <p:spPr>
          <a:xfrm>
            <a:off x="8714684" y="2551849"/>
            <a:ext cx="2943916" cy="1611147"/>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Use the whole-school teaching routines and, together, plan the questions they will ask</a:t>
            </a:r>
          </a:p>
        </p:txBody>
      </p:sp>
      <p:sp>
        <p:nvSpPr>
          <p:cNvPr id="22" name="TextBox 21">
            <a:extLst>
              <a:ext uri="{FF2B5EF4-FFF2-40B4-BE49-F238E27FC236}">
                <a16:creationId xmlns:a16="http://schemas.microsoft.com/office/drawing/2014/main" id="{166A442E-7EAF-C64C-513C-9CC4C70D9E05}"/>
              </a:ext>
            </a:extLst>
          </p:cNvPr>
          <p:cNvSpPr txBox="1"/>
          <p:nvPr/>
        </p:nvSpPr>
        <p:spPr>
          <a:xfrm>
            <a:off x="656080" y="4901702"/>
            <a:ext cx="2821237" cy="1195648"/>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Implement the teaching routine in the classroom and measure impact</a:t>
            </a:r>
          </a:p>
        </p:txBody>
      </p:sp>
      <p:sp>
        <p:nvSpPr>
          <p:cNvPr id="21" name="TextBox 20">
            <a:extLst>
              <a:ext uri="{FF2B5EF4-FFF2-40B4-BE49-F238E27FC236}">
                <a16:creationId xmlns:a16="http://schemas.microsoft.com/office/drawing/2014/main" id="{A4C9B1DE-2BE0-8428-3742-83A613FB9540}"/>
              </a:ext>
            </a:extLst>
          </p:cNvPr>
          <p:cNvSpPr txBox="1"/>
          <p:nvPr/>
        </p:nvSpPr>
        <p:spPr>
          <a:xfrm>
            <a:off x="8714684" y="5317200"/>
            <a:ext cx="2943916" cy="780150"/>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spcAft>
                <a:spcPts val="1200"/>
              </a:spcAft>
            </a:pPr>
            <a:r>
              <a:rPr lang="en-GB" sz="1800"/>
              <a:t>Rehearse and give each other feedback</a:t>
            </a:r>
          </a:p>
        </p:txBody>
      </p:sp>
      <p:sp>
        <p:nvSpPr>
          <p:cNvPr id="3" name="Slide Number Placeholder 2">
            <a:extLst>
              <a:ext uri="{FF2B5EF4-FFF2-40B4-BE49-F238E27FC236}">
                <a16:creationId xmlns:a16="http://schemas.microsoft.com/office/drawing/2014/main" id="{0DDCB5F0-B0B5-1BFF-2FFD-4F879EBA943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62158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normAutofit/>
          </a:bodyPr>
          <a:lstStyle/>
          <a:p>
            <a:r>
              <a:rPr lang="en-US"/>
              <a:t>Reference list </a:t>
            </a:r>
            <a:r>
              <a:rPr lang="en-US">
                <a:solidFill>
                  <a:schemeClr val="accent4"/>
                </a:solidFill>
              </a:rPr>
              <a:t>(1)</a:t>
            </a:r>
          </a:p>
        </p:txBody>
      </p:sp>
      <p:sp>
        <p:nvSpPr>
          <p:cNvPr id="5" name="TextBox 4">
            <a:extLst>
              <a:ext uri="{FF2B5EF4-FFF2-40B4-BE49-F238E27FC236}">
                <a16:creationId xmlns:a16="http://schemas.microsoft.com/office/drawing/2014/main" id="{D63A5BF4-E361-B37C-651A-E719330D06F2}"/>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a:ln>
                  <a:noFill/>
                </a:ln>
                <a:solidFill>
                  <a:srgbClr val="CBEDFD"/>
                </a:solidFill>
                <a:effectLst/>
                <a:uLnTx/>
                <a:uFillTx/>
                <a:ea typeface="+mn-ea"/>
                <a:cs typeface="+mn-cs"/>
              </a:rPr>
              <a:t> </a:t>
            </a:r>
            <a:r>
              <a:rPr kumimoji="0" lang="en-AU" sz="1200" b="0" i="0" u="none" strike="noStrike" kern="1200" cap="none" spc="0" normalizeH="0" baseline="0" noProof="0">
                <a:ln>
                  <a:noFill/>
                </a:ln>
                <a:solidFill>
                  <a:srgbClr val="FFFFFF"/>
                </a:solidFill>
                <a:effectLst/>
                <a:uLnTx/>
                <a:uFillTx/>
                <a:ea typeface="+mn-ea"/>
                <a:cs typeface="+mn-cs"/>
              </a:rPr>
              <a:t>and the NSW Curriculum website </a:t>
            </a:r>
            <a:r>
              <a:rPr kumimoji="0" lang="en-AU" sz="1200" b="0" i="0" u="none" strike="noStrike" kern="1200" cap="none" spc="0" normalizeH="0" baseline="0" noProof="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EBD82D5C-EBB5-198B-1D1E-9DDE8105A224}"/>
              </a:ext>
            </a:extLst>
          </p:cNvPr>
          <p:cNvSpPr>
            <a:spLocks noGrp="1"/>
          </p:cNvSpPr>
          <p:nvPr>
            <p:ph idx="1"/>
          </p:nvPr>
        </p:nvSpPr>
        <p:spPr>
          <a:xfrm>
            <a:off x="446523" y="3428999"/>
            <a:ext cx="11410516" cy="3062591"/>
          </a:xfrm>
        </p:spPr>
        <p:txBody>
          <a:bodyPr vert="horz" lIns="0" tIns="0" rIns="0" bIns="0" rtlCol="0" anchor="t">
            <a:noAutofit/>
          </a:bodyPr>
          <a:lstStyle/>
          <a:p>
            <a:pPr marL="0" indent="0">
              <a:spcAft>
                <a:spcPts val="600"/>
              </a:spcAft>
              <a:buNone/>
            </a:pPr>
            <a:r>
              <a:rPr lang="en-AU" err="1">
                <a:latin typeface="Public Sans Light" pitchFamily="2" charset="0"/>
              </a:rPr>
              <a:t>Almarode</a:t>
            </a:r>
            <a:r>
              <a:rPr lang="en-AU">
                <a:latin typeface="Public Sans Light" pitchFamily="2" charset="0"/>
              </a:rPr>
              <a:t> J and Vandas KL (2018) </a:t>
            </a:r>
            <a:r>
              <a:rPr lang="en-AU" i="1">
                <a:latin typeface="Public Sans Light" pitchFamily="2" charset="0"/>
              </a:rPr>
              <a:t>Clarity for learning: five essential practices that empower students and teachers</a:t>
            </a:r>
            <a:r>
              <a:rPr lang="en-AU">
                <a:latin typeface="Public Sans Light" pitchFamily="2" charset="0"/>
              </a:rPr>
              <a:t>, Sage Corwin.</a:t>
            </a:r>
          </a:p>
          <a:p>
            <a:pPr marL="0" indent="0">
              <a:spcAft>
                <a:spcPts val="600"/>
              </a:spcAft>
              <a:buNone/>
            </a:pPr>
            <a:r>
              <a:rPr lang="en-AU">
                <a:latin typeface="Public Sans Light" pitchFamily="2" charset="0"/>
              </a:rPr>
              <a:t>Archer A and Hughes C (2011) </a:t>
            </a:r>
            <a:r>
              <a:rPr lang="en-AU" i="1">
                <a:latin typeface="Public Sans Light" pitchFamily="2" charset="0"/>
              </a:rPr>
              <a:t>Explicit instruction: effective and efficient teaching</a:t>
            </a:r>
            <a:r>
              <a:rPr lang="en-AU">
                <a:latin typeface="Public Sans Light" pitchFamily="2" charset="0"/>
              </a:rPr>
              <a:t>, Guilford Press. </a:t>
            </a:r>
          </a:p>
          <a:p>
            <a:pPr marL="0" indent="0">
              <a:spcAft>
                <a:spcPts val="600"/>
              </a:spcAft>
              <a:buNone/>
            </a:pPr>
            <a:r>
              <a:rPr lang="en-AU">
                <a:latin typeface="Public Sans Light" pitchFamily="2" charset="0"/>
              </a:rPr>
              <a:t>AERO (Australian Education Research Organisation) (2021) </a:t>
            </a:r>
            <a:r>
              <a:rPr lang="en-AU" i="1">
                <a:solidFill>
                  <a:srgbClr val="146CFD"/>
                </a:solidFill>
                <a:latin typeface="Public Sans Light" pitchFamily="2" charset="0"/>
                <a:hlinkClick r:id="rId6"/>
              </a:rPr>
              <a:t>Focused classrooms: managing the classroom to maximise learning</a:t>
            </a:r>
            <a:r>
              <a:rPr lang="en-AU" i="1">
                <a:latin typeface="Public Sans Light" pitchFamily="2" charset="0"/>
              </a:rPr>
              <a:t>, </a:t>
            </a:r>
            <a:r>
              <a:rPr lang="en-AU">
                <a:latin typeface="Public Sans Light" pitchFamily="2" charset="0"/>
              </a:rPr>
              <a:t>AERO.</a:t>
            </a:r>
          </a:p>
          <a:p>
            <a:pPr>
              <a:spcAft>
                <a:spcPts val="600"/>
              </a:spcAft>
            </a:pPr>
            <a:r>
              <a:rPr lang="en-AU">
                <a:latin typeface="Public Sans Light" pitchFamily="2" charset="0"/>
              </a:rPr>
              <a:t>AERO (Australian Education Research Organisation) (2023a) </a:t>
            </a:r>
            <a:r>
              <a:rPr lang="en-AU" i="1">
                <a:solidFill>
                  <a:srgbClr val="146CFD"/>
                </a:solidFill>
                <a:latin typeface="Public Sans Light" pitchFamily="2" charset="0"/>
                <a:hlinkClick r:id="rId7"/>
              </a:rPr>
              <a:t>Teaching routines: their role in classroom management</a:t>
            </a:r>
            <a:r>
              <a:rPr lang="en-AU">
                <a:latin typeface="Public Sans Light" pitchFamily="2" charset="0"/>
              </a:rPr>
              <a:t>, AERO.</a:t>
            </a:r>
          </a:p>
          <a:p>
            <a:pPr marL="0" indent="0">
              <a:spcAft>
                <a:spcPts val="600"/>
              </a:spcAft>
              <a:buNone/>
            </a:pPr>
            <a:r>
              <a:rPr lang="en-AU">
                <a:latin typeface="Public Sans Light" pitchFamily="2" charset="0"/>
              </a:rPr>
              <a:t>AERO (Australian Education Research Organisation) (2023b) </a:t>
            </a:r>
            <a:r>
              <a:rPr lang="en-AU" i="1">
                <a:solidFill>
                  <a:srgbClr val="146CFD"/>
                </a:solidFill>
                <a:latin typeface="Public Sans Light" pitchFamily="2" charset="0"/>
                <a:hlinkClick r:id="rId8"/>
              </a:rPr>
              <a:t>How students learn best: a</a:t>
            </a:r>
            <a:r>
              <a:rPr lang="en-AU" i="1">
                <a:latin typeface="Public Sans Light" pitchFamily="2" charset="0"/>
                <a:hlinkClick r:id="rId8"/>
              </a:rPr>
              <a:t>n overview of the learning process and the most effective teaching practices</a:t>
            </a:r>
            <a:r>
              <a:rPr lang="en-AU" i="1">
                <a:latin typeface="Public Sans Light" pitchFamily="2" charset="0"/>
              </a:rPr>
              <a:t>, </a:t>
            </a:r>
            <a:r>
              <a:rPr lang="en-AU">
                <a:latin typeface="Public Sans Light" pitchFamily="2" charset="0"/>
              </a:rPr>
              <a:t>AERO.</a:t>
            </a:r>
          </a:p>
          <a:p>
            <a:pPr>
              <a:spcAft>
                <a:spcPts val="600"/>
              </a:spcAft>
            </a:pPr>
            <a:r>
              <a:rPr lang="en-AU"/>
              <a:t>AERO (Australian Education Research Organisation) (2023c)</a:t>
            </a:r>
            <a:r>
              <a:rPr lang="en-AU">
                <a:solidFill>
                  <a:schemeClr val="accent2"/>
                </a:solidFill>
              </a:rPr>
              <a:t> </a:t>
            </a:r>
            <a:r>
              <a:rPr lang="en-AU" i="1">
                <a:solidFill>
                  <a:schemeClr val="accent2"/>
                </a:solidFill>
                <a:hlinkClick r:id="rId9">
                  <a:extLst>
                    <a:ext uri="{A12FA001-AC4F-418D-AE19-62706E023703}">
                      <ahyp:hlinkClr xmlns:ahyp="http://schemas.microsoft.com/office/drawing/2018/hyperlinkcolor" val="tx"/>
                    </a:ext>
                  </a:extLst>
                </a:hlinkClick>
              </a:rPr>
              <a:t>Gaining all students’ attention</a:t>
            </a:r>
            <a:r>
              <a:rPr lang="en-AU" i="1"/>
              <a:t>, </a:t>
            </a:r>
            <a:r>
              <a:rPr lang="en-AU"/>
              <a:t>AERO.</a:t>
            </a:r>
            <a:endParaRPr lang="en-AU">
              <a:latin typeface="Public Sans Light" pitchFamily="2" charset="0"/>
            </a:endParaRPr>
          </a:p>
          <a:p>
            <a:pPr>
              <a:spcAft>
                <a:spcPts val="600"/>
              </a:spcAft>
            </a:pPr>
            <a:r>
              <a:rPr lang="en-AU">
                <a:latin typeface="Public Sans Light" pitchFamily="2" charset="0"/>
              </a:rPr>
              <a:t>AERO (Australian Education Research Organisation) (2024a) </a:t>
            </a:r>
            <a:r>
              <a:rPr lang="en-AU" i="1">
                <a:latin typeface="Public Sans Light" pitchFamily="2" charset="0"/>
                <a:hlinkClick r:id="rId10"/>
              </a:rPr>
              <a:t>Explain learning objectives</a:t>
            </a:r>
            <a:r>
              <a:rPr lang="en-AU">
                <a:latin typeface="Public Sans Light" pitchFamily="2" charset="0"/>
              </a:rPr>
              <a:t>, AERO. </a:t>
            </a:r>
          </a:p>
          <a:p>
            <a:pPr>
              <a:spcAft>
                <a:spcPts val="600"/>
              </a:spcAft>
            </a:pPr>
            <a:r>
              <a:rPr lang="en-AU">
                <a:latin typeface="Public Sans Light" pitchFamily="2" charset="0"/>
              </a:rPr>
              <a:t>AERO (Australian Education Research Organisation) (2024b) </a:t>
            </a:r>
            <a:r>
              <a:rPr lang="en-AU" i="1">
                <a:latin typeface="Public Sans Light" pitchFamily="2" charset="0"/>
                <a:hlinkClick r:id="rId11"/>
              </a:rPr>
              <a:t>A knowledge-rich approach to curriculum design</a:t>
            </a:r>
            <a:r>
              <a:rPr lang="en-AU">
                <a:latin typeface="Public Sans Light" pitchFamily="2" charset="0"/>
              </a:rPr>
              <a:t>, AERO</a:t>
            </a: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80</a:t>
            </a:fld>
            <a:endParaRPr lang="en-AU"/>
          </a:p>
        </p:txBody>
      </p:sp>
    </p:spTree>
    <p:extLst>
      <p:ext uri="{BB962C8B-B14F-4D97-AF65-F5344CB8AC3E}">
        <p14:creationId xmlns:p14="http://schemas.microsoft.com/office/powerpoint/2010/main" val="38814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58E4C-990E-BA36-87AD-1F5F98A01E74}"/>
              </a:ext>
            </a:extLst>
          </p:cNvPr>
          <p:cNvSpPr>
            <a:spLocks noGrp="1"/>
          </p:cNvSpPr>
          <p:nvPr>
            <p:ph type="title"/>
          </p:nvPr>
        </p:nvSpPr>
        <p:spPr/>
        <p:txBody>
          <a:bodyPr>
            <a:normAutofit/>
          </a:bodyPr>
          <a:lstStyle/>
          <a:p>
            <a:r>
              <a:rPr lang="en-US"/>
              <a:t>Reference list </a:t>
            </a:r>
            <a:r>
              <a:rPr lang="en-US">
                <a:solidFill>
                  <a:schemeClr val="bg1"/>
                </a:solidFill>
              </a:rPr>
              <a:t>(2)</a:t>
            </a:r>
          </a:p>
        </p:txBody>
      </p:sp>
      <p:sp>
        <p:nvSpPr>
          <p:cNvPr id="5" name="Text Placeholder 4">
            <a:extLst>
              <a:ext uri="{FF2B5EF4-FFF2-40B4-BE49-F238E27FC236}">
                <a16:creationId xmlns:a16="http://schemas.microsoft.com/office/drawing/2014/main" id="{805F95C7-B006-DCA5-4A7C-F19BED843385}"/>
              </a:ext>
            </a:extLst>
          </p:cNvPr>
          <p:cNvSpPr>
            <a:spLocks noGrp="1"/>
          </p:cNvSpPr>
          <p:nvPr>
            <p:ph type="body" sz="quarter" idx="19"/>
          </p:nvPr>
        </p:nvSpPr>
        <p:spPr>
          <a:xfrm>
            <a:off x="360000" y="1761892"/>
            <a:ext cx="11644828" cy="4538547"/>
          </a:xfrm>
        </p:spPr>
        <p:txBody>
          <a:bodyPr vert="horz" lIns="0" tIns="0" rIns="0" bIns="0" rtlCol="0" anchor="t">
            <a:noAutofit/>
          </a:bodyPr>
          <a:lstStyle/>
          <a:p>
            <a:pPr marL="0" indent="0">
              <a:spcAft>
                <a:spcPts val="600"/>
              </a:spcAft>
              <a:buNone/>
              <a:defRPr/>
            </a:pPr>
            <a:r>
              <a:rPr lang="en-AU" sz="1200"/>
              <a:t>Bransford JD and Johnson MK (1972) 'Contextual prerequisites for understanding some investigations of comprehension and recall', </a:t>
            </a:r>
            <a:r>
              <a:rPr lang="en-AU" sz="1200" i="1"/>
              <a:t>Journal of verbal learning and verbal </a:t>
            </a:r>
            <a:r>
              <a:rPr lang="en-AU" sz="1200" i="1" err="1"/>
              <a:t>behavior</a:t>
            </a:r>
            <a:r>
              <a:rPr lang="en-AU" sz="1200" i="1"/>
              <a:t>,</a:t>
            </a:r>
            <a:r>
              <a:rPr lang="en-AU" sz="1200"/>
              <a:t> 11:717-726 </a:t>
            </a:r>
          </a:p>
          <a:p>
            <a:pPr marL="0" indent="0">
              <a:spcAft>
                <a:spcPts val="600"/>
              </a:spcAft>
              <a:buNone/>
              <a:defRPr/>
            </a:pPr>
            <a:r>
              <a:rPr lang="en-AU" sz="1200" kern="100">
                <a:ea typeface="Aptos" panose="020B0004020202020204" pitchFamily="34" charset="0"/>
                <a:cs typeface="Times New Roman"/>
              </a:rPr>
              <a:t>CESE (Centre</a:t>
            </a:r>
            <a:r>
              <a:rPr lang="en-AU" sz="1200" kern="100">
                <a:effectLst/>
                <a:ea typeface="Aptos" panose="020B0004020202020204" pitchFamily="34" charset="0"/>
                <a:cs typeface="Times New Roman"/>
              </a:rPr>
              <a:t> for Education Statistics and </a:t>
            </a:r>
            <a:r>
              <a:rPr lang="en-AU" sz="1200" kern="100">
                <a:ea typeface="Aptos" panose="020B0004020202020204" pitchFamily="34" charset="0"/>
                <a:cs typeface="Times New Roman"/>
              </a:rPr>
              <a:t>Evaluation) (</a:t>
            </a:r>
            <a:r>
              <a:rPr lang="en-AU" sz="1200" kern="100">
                <a:effectLst/>
                <a:ea typeface="Aptos" panose="020B0004020202020204" pitchFamily="34" charset="0"/>
                <a:cs typeface="Times New Roman"/>
              </a:rPr>
              <a:t>2017</a:t>
            </a:r>
            <a:r>
              <a:rPr lang="en-AU" sz="1200" kern="100">
                <a:ea typeface="Aptos" panose="020B0004020202020204" pitchFamily="34" charset="0"/>
                <a:cs typeface="Times New Roman"/>
              </a:rPr>
              <a:t>)</a:t>
            </a:r>
            <a:r>
              <a:rPr lang="en-AU" sz="1200" kern="100">
                <a:effectLst/>
                <a:ea typeface="Aptos" panose="020B0004020202020204" pitchFamily="34" charset="0"/>
                <a:cs typeface="Times New Roman"/>
              </a:rPr>
              <a:t> </a:t>
            </a:r>
            <a:r>
              <a:rPr lang="en-AU" sz="1200" i="1" kern="100">
                <a:solidFill>
                  <a:srgbClr val="146CFD"/>
                </a:solidFill>
                <a:effectLst/>
                <a:ea typeface="Aptos" panose="020B0004020202020204" pitchFamily="34" charset="0"/>
                <a:cs typeface="Times New Roman"/>
                <a:hlinkClick r:id="rId3"/>
              </a:rPr>
              <a:t>Cognitive load theory: </a:t>
            </a:r>
            <a:r>
              <a:rPr lang="en-AU" sz="1200" i="1" kern="100">
                <a:solidFill>
                  <a:srgbClr val="146CFD"/>
                </a:solidFill>
                <a:ea typeface="Aptos" panose="020B0004020202020204" pitchFamily="34" charset="0"/>
                <a:cs typeface="Times New Roman"/>
                <a:hlinkClick r:id="rId3"/>
              </a:rPr>
              <a:t>research</a:t>
            </a:r>
            <a:r>
              <a:rPr lang="en-AU" sz="1200" i="1" kern="100">
                <a:solidFill>
                  <a:srgbClr val="146CFD"/>
                </a:solidFill>
                <a:effectLst/>
                <a:ea typeface="Aptos" panose="020B0004020202020204" pitchFamily="34" charset="0"/>
                <a:cs typeface="Times New Roman"/>
                <a:hlinkClick r:id="rId3"/>
              </a:rPr>
              <a:t> that teachers really need to understand</a:t>
            </a:r>
            <a:r>
              <a:rPr lang="en-AU" sz="1200" i="1" kern="100">
                <a:solidFill>
                  <a:srgbClr val="146CFD"/>
                </a:solidFill>
                <a:ea typeface="Aptos" panose="020B0004020202020204" pitchFamily="34" charset="0"/>
                <a:cs typeface="Times New Roman"/>
              </a:rPr>
              <a:t>,</a:t>
            </a:r>
            <a:r>
              <a:rPr lang="en-AU" sz="1200" kern="100">
                <a:solidFill>
                  <a:srgbClr val="146CFD"/>
                </a:solidFill>
                <a:effectLst/>
                <a:ea typeface="Aptos" panose="020B0004020202020204" pitchFamily="34" charset="0"/>
                <a:cs typeface="Times New Roman"/>
              </a:rPr>
              <a:t> </a:t>
            </a:r>
            <a:r>
              <a:rPr lang="en-AU" sz="1200" kern="100">
                <a:effectLst/>
                <a:ea typeface="Aptos" panose="020B0004020202020204" pitchFamily="34" charset="0"/>
                <a:cs typeface="Times New Roman"/>
              </a:rPr>
              <a:t>NSW Department of </a:t>
            </a:r>
            <a:r>
              <a:rPr lang="en-AU" sz="1200" kern="100">
                <a:ea typeface="Aptos" panose="020B0004020202020204" pitchFamily="34" charset="0"/>
                <a:cs typeface="Times New Roman"/>
              </a:rPr>
              <a:t>Education.</a:t>
            </a:r>
            <a:endParaRPr lang="en-US" sz="1200">
              <a:solidFill>
                <a:srgbClr val="000000"/>
              </a:solidFill>
              <a:cs typeface="Calibri"/>
            </a:endParaRPr>
          </a:p>
          <a:p>
            <a:pPr marL="0" indent="0">
              <a:spcAft>
                <a:spcPts val="600"/>
              </a:spcAft>
              <a:buNone/>
              <a:defRPr/>
            </a:pPr>
            <a:r>
              <a:rPr lang="en-AU" sz="1200">
                <a:solidFill>
                  <a:srgbClr val="000000"/>
                </a:solidFill>
              </a:rPr>
              <a:t>Clarke S (2021) </a:t>
            </a:r>
            <a:r>
              <a:rPr lang="en-AU" sz="1200" i="1">
                <a:solidFill>
                  <a:srgbClr val="000000"/>
                </a:solidFill>
              </a:rPr>
              <a:t>Unlocking learning intentions and success criteria: shifting from product to process across the disciplines</a:t>
            </a:r>
            <a:r>
              <a:rPr lang="en-AU" sz="1200">
                <a:solidFill>
                  <a:srgbClr val="000000"/>
                </a:solidFill>
              </a:rPr>
              <a:t>, SAGE Publications.</a:t>
            </a:r>
          </a:p>
          <a:p>
            <a:pPr marL="0" indent="0">
              <a:spcAft>
                <a:spcPts val="600"/>
              </a:spcAft>
              <a:buNone/>
            </a:pPr>
            <a:r>
              <a:rPr lang="en-AU" sz="1200">
                <a:cs typeface="Calibri"/>
              </a:rPr>
              <a:t>English K-10 Syllabus© NSW Education Standards Authority (NESA) for and on behalf of the Crown in right of the State of New South Wales 2023.</a:t>
            </a:r>
            <a:endParaRPr lang="en-AU" sz="1200">
              <a:solidFill>
                <a:srgbClr val="000000"/>
              </a:solidFill>
              <a:cs typeface="Calibri"/>
            </a:endParaRPr>
          </a:p>
          <a:p>
            <a:pPr marL="0" marR="0" lvl="0" indent="0" algn="l" defTabSz="914400" rtl="0" eaLnBrk="1" fontAlgn="auto" latinLnBrk="0" hangingPunct="1">
              <a:lnSpc>
                <a:spcPct val="100000"/>
              </a:lnSpc>
              <a:spcAft>
                <a:spcPts val="600"/>
              </a:spcAft>
              <a:buClrTx/>
              <a:buSzTx/>
              <a:buFontTx/>
              <a:buNone/>
              <a:tabLst/>
              <a:defRPr/>
            </a:pPr>
            <a:r>
              <a:rPr lang="en-AU" sz="1200"/>
              <a:t>Evidence for Learning (2022) </a:t>
            </a:r>
            <a:r>
              <a:rPr lang="en-AU" sz="1200" i="1">
                <a:hlinkClick r:id="rId4"/>
              </a:rPr>
              <a:t>Effective professional development</a:t>
            </a:r>
            <a:r>
              <a:rPr lang="en-AU" sz="1200" i="1"/>
              <a:t>, </a:t>
            </a:r>
            <a:r>
              <a:rPr lang="en-AU" sz="1200"/>
              <a:t>Evidence for Learning.</a:t>
            </a:r>
          </a:p>
          <a:p>
            <a:pPr marL="0" indent="0">
              <a:spcAft>
                <a:spcPts val="600"/>
              </a:spcAft>
              <a:buNone/>
            </a:pPr>
            <a:r>
              <a:rPr lang="en-AU" sz="1200" b="0" i="0">
                <a:solidFill>
                  <a:srgbClr val="000000"/>
                </a:solidFill>
                <a:effectLst/>
                <a:cs typeface="Arial"/>
              </a:rPr>
              <a:t>Griffin P (2018) </a:t>
            </a:r>
            <a:r>
              <a:rPr lang="en-AU" sz="1200" b="0" i="1">
                <a:solidFill>
                  <a:srgbClr val="000000"/>
                </a:solidFill>
                <a:effectLst/>
                <a:cs typeface="Arial"/>
              </a:rPr>
              <a:t>Assessment for teaching</a:t>
            </a:r>
            <a:r>
              <a:rPr lang="en-AU" sz="1200" i="1">
                <a:solidFill>
                  <a:srgbClr val="000000"/>
                </a:solidFill>
                <a:cs typeface="Arial"/>
              </a:rPr>
              <a:t>,</a:t>
            </a:r>
            <a:r>
              <a:rPr lang="en-AU" sz="1200" b="0" i="0">
                <a:solidFill>
                  <a:srgbClr val="000000"/>
                </a:solidFill>
                <a:effectLst/>
                <a:cs typeface="Arial"/>
              </a:rPr>
              <a:t> Cambridge University Press.  </a:t>
            </a:r>
            <a:endParaRPr lang="en-AU" sz="1200">
              <a:cs typeface="Arial"/>
            </a:endParaRPr>
          </a:p>
          <a:p>
            <a:pPr marL="0" indent="0">
              <a:spcAft>
                <a:spcPts val="600"/>
              </a:spcAft>
              <a:buNone/>
            </a:pPr>
            <a:r>
              <a:rPr lang="en-AU" sz="1200">
                <a:cs typeface="Calibri"/>
              </a:rPr>
              <a:t>Harn B,  Parisi D and </a:t>
            </a:r>
            <a:r>
              <a:rPr lang="en-AU" sz="1200" err="1">
                <a:cs typeface="Calibri"/>
              </a:rPr>
              <a:t>Stoolmiller</a:t>
            </a:r>
            <a:r>
              <a:rPr lang="en-AU" sz="1200">
                <a:cs typeface="Calibri"/>
              </a:rPr>
              <a:t> M (2013) ‘</a:t>
            </a:r>
            <a:r>
              <a:rPr lang="en-AU" sz="1200">
                <a:cs typeface="Calibri"/>
                <a:hlinkClick r:id="rId5"/>
              </a:rPr>
              <a:t>Balancing fidelity with flexibility and fit: what do we really know about fidelity of implementation in schools?</a:t>
            </a:r>
            <a:r>
              <a:rPr lang="en-AU" sz="1200">
                <a:cs typeface="Calibri"/>
              </a:rPr>
              <a:t>’ </a:t>
            </a:r>
            <a:r>
              <a:rPr lang="en-AU" sz="1200" i="1">
                <a:cs typeface="Calibri"/>
              </a:rPr>
              <a:t>Exceptional Children</a:t>
            </a:r>
            <a:r>
              <a:rPr lang="en-AU" sz="1200">
                <a:cs typeface="Calibri"/>
              </a:rPr>
              <a:t>, 79:181</a:t>
            </a:r>
            <a:r>
              <a:rPr lang="en-AU" sz="1200">
                <a:ea typeface="+mn-lt"/>
                <a:cs typeface="+mn-lt"/>
              </a:rPr>
              <a:t>–</a:t>
            </a:r>
            <a:r>
              <a:rPr lang="en-AU" sz="1200">
                <a:cs typeface="Calibri"/>
              </a:rPr>
              <a:t>193.</a:t>
            </a:r>
          </a:p>
          <a:p>
            <a:pPr marL="0" indent="0">
              <a:spcAft>
                <a:spcPts val="600"/>
              </a:spcAft>
              <a:buNone/>
            </a:pPr>
            <a:r>
              <a:rPr lang="en-AU" sz="1200"/>
              <a:t>Johnson MK, Bransford JD, Nyberg SE and Cleary JJ (1972) ‘Comprehension factors in interpreting memory for abstract and concrete sentences’, </a:t>
            </a:r>
            <a:r>
              <a:rPr lang="en-AU" sz="1200" i="1"/>
              <a:t>Journal of Verbal Learning and Verbal </a:t>
            </a:r>
            <a:r>
              <a:rPr lang="en-AU" sz="1200" i="1" err="1"/>
              <a:t>Behavior</a:t>
            </a:r>
            <a:r>
              <a:rPr lang="en-AU" sz="1200"/>
              <a:t>, 11(4):451-454, doi 10.1016/S0022-5371(72)80026-4.</a:t>
            </a:r>
          </a:p>
          <a:p>
            <a:pPr marL="0" indent="0">
              <a:spcAft>
                <a:spcPts val="600"/>
              </a:spcAft>
              <a:buNone/>
            </a:pPr>
            <a:r>
              <a:rPr lang="en-AU" sz="1200">
                <a:solidFill>
                  <a:srgbClr val="333333"/>
                </a:solidFill>
              </a:rPr>
              <a:t>Martin A and Evans P (2018) ‘Load Reduction Instruction: exploring a framework that assesses explicit instruction through to independent learning’, </a:t>
            </a:r>
            <a:r>
              <a:rPr lang="en-AU" sz="1200" i="1">
                <a:solidFill>
                  <a:srgbClr val="333333"/>
                </a:solidFill>
              </a:rPr>
              <a:t>Teaching and Teacher Education</a:t>
            </a:r>
            <a:r>
              <a:rPr lang="en-AU" sz="1200">
                <a:solidFill>
                  <a:srgbClr val="333333"/>
                </a:solidFill>
              </a:rPr>
              <a:t>, 73:203-214.</a:t>
            </a:r>
          </a:p>
          <a:p>
            <a:pPr>
              <a:spcAft>
                <a:spcPts val="600"/>
              </a:spcAft>
            </a:pPr>
            <a:r>
              <a:rPr lang="en-US" sz="1200">
                <a:cs typeface="Calibri"/>
              </a:rPr>
              <a:t>McCrea P (2020) </a:t>
            </a:r>
            <a:r>
              <a:rPr lang="en-US" sz="1200" i="1">
                <a:cs typeface="Calibri"/>
              </a:rPr>
              <a:t>Motivated teaching: harnessing the science of motivation to boost attention and effort in the classroom</a:t>
            </a:r>
            <a:r>
              <a:rPr lang="en-US" sz="1200">
                <a:cs typeface="Calibri"/>
              </a:rPr>
              <a:t>, </a:t>
            </a:r>
            <a:r>
              <a:rPr lang="en-US" sz="1200" err="1">
                <a:cs typeface="Calibri"/>
              </a:rPr>
              <a:t>Createspace</a:t>
            </a:r>
            <a:r>
              <a:rPr lang="en-US" sz="1200">
                <a:cs typeface="Calibri"/>
              </a:rPr>
              <a:t> Independent Publishing Platform.</a:t>
            </a:r>
          </a:p>
          <a:p>
            <a:pPr marL="0" indent="0">
              <a:spcAft>
                <a:spcPts val="600"/>
              </a:spcAft>
              <a:buNone/>
            </a:pPr>
            <a:endParaRPr lang="en-AU" sz="1200">
              <a:solidFill>
                <a:srgbClr val="333333"/>
              </a:solidFill>
            </a:endParaRPr>
          </a:p>
        </p:txBody>
      </p:sp>
      <p:sp>
        <p:nvSpPr>
          <p:cNvPr id="3" name="Slide Number Placeholder 2">
            <a:extLst>
              <a:ext uri="{FF2B5EF4-FFF2-40B4-BE49-F238E27FC236}">
                <a16:creationId xmlns:a16="http://schemas.microsoft.com/office/drawing/2014/main" id="{24EB819A-F11B-8877-7C34-845A19590888}"/>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81</a:t>
            </a:fld>
            <a:endParaRPr lang="en-AU"/>
          </a:p>
        </p:txBody>
      </p:sp>
    </p:spTree>
    <p:extLst>
      <p:ext uri="{BB962C8B-B14F-4D97-AF65-F5344CB8AC3E}">
        <p14:creationId xmlns:p14="http://schemas.microsoft.com/office/powerpoint/2010/main" val="214658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E3A88-1E4C-96BD-A8E8-33A8B29DFF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31B70B-4C2C-F7D9-DBB4-46AA010E6610}"/>
              </a:ext>
            </a:extLst>
          </p:cNvPr>
          <p:cNvSpPr>
            <a:spLocks noGrp="1"/>
          </p:cNvSpPr>
          <p:nvPr>
            <p:ph type="title"/>
          </p:nvPr>
        </p:nvSpPr>
        <p:spPr/>
        <p:txBody>
          <a:bodyPr>
            <a:normAutofit/>
          </a:bodyPr>
          <a:lstStyle/>
          <a:p>
            <a:r>
              <a:rPr lang="en-US"/>
              <a:t>Reference list </a:t>
            </a:r>
            <a:r>
              <a:rPr lang="en-US">
                <a:solidFill>
                  <a:schemeClr val="bg1"/>
                </a:solidFill>
              </a:rPr>
              <a:t>(3)</a:t>
            </a:r>
          </a:p>
        </p:txBody>
      </p:sp>
      <p:sp>
        <p:nvSpPr>
          <p:cNvPr id="5" name="Text Placeholder 4">
            <a:extLst>
              <a:ext uri="{FF2B5EF4-FFF2-40B4-BE49-F238E27FC236}">
                <a16:creationId xmlns:a16="http://schemas.microsoft.com/office/drawing/2014/main" id="{4166E3F5-2BEB-288D-39CD-8A948910FE84}"/>
              </a:ext>
            </a:extLst>
          </p:cNvPr>
          <p:cNvSpPr>
            <a:spLocks noGrp="1"/>
          </p:cNvSpPr>
          <p:nvPr>
            <p:ph type="body" sz="quarter" idx="19"/>
          </p:nvPr>
        </p:nvSpPr>
        <p:spPr>
          <a:xfrm>
            <a:off x="359999" y="1794723"/>
            <a:ext cx="11181513" cy="4271540"/>
          </a:xfrm>
        </p:spPr>
        <p:txBody>
          <a:bodyPr vert="horz" lIns="0" tIns="0" rIns="0" bIns="0" rtlCol="0" anchor="t">
            <a:noAutofit/>
          </a:bodyPr>
          <a:lstStyle/>
          <a:p>
            <a:pPr marL="0" indent="0">
              <a:spcAft>
                <a:spcPts val="600"/>
              </a:spcAft>
              <a:buNone/>
            </a:pPr>
            <a:r>
              <a:rPr lang="en-US" sz="1200" kern="100">
                <a:ea typeface="Aptos" panose="020B0004020202020204" pitchFamily="34" charset="0"/>
                <a:cs typeface="Times New Roman"/>
              </a:rPr>
              <a:t>NSW Department of Education (2023) </a:t>
            </a:r>
            <a:r>
              <a:rPr lang="en-AU" sz="1200" i="1" kern="100">
                <a:ea typeface="Aptos" panose="020B0004020202020204" pitchFamily="34" charset="0"/>
                <a:cs typeface="Times New Roman"/>
                <a:hlinkClick r:id="rId3"/>
              </a:rPr>
              <a:t>Classrooms of possibility</a:t>
            </a:r>
            <a:r>
              <a:rPr lang="en-AU" sz="1200" kern="100">
                <a:ea typeface="Aptos" panose="020B0004020202020204" pitchFamily="34" charset="0"/>
                <a:cs typeface="Times New Roman"/>
              </a:rPr>
              <a:t>, </a:t>
            </a:r>
            <a:r>
              <a:rPr lang="en-US" sz="1200" kern="100">
                <a:ea typeface="Aptos" panose="020B0004020202020204" pitchFamily="34" charset="0"/>
                <a:cs typeface="Times New Roman"/>
              </a:rPr>
              <a:t>NSW Department of Education, accessed 19 November 2024.</a:t>
            </a:r>
            <a:endParaRPr lang="en-US" sz="1200"/>
          </a:p>
          <a:p>
            <a:pPr>
              <a:spcAft>
                <a:spcPts val="600"/>
              </a:spcAft>
            </a:pPr>
            <a:r>
              <a:rPr lang="en-AU" sz="1200">
                <a:ea typeface="+mn-lt"/>
                <a:cs typeface="+mn-lt"/>
              </a:rPr>
              <a:t>Panadero E and Jonsson A (2013) 'The use of scoring rubrics for formative assessment purposes revisited: a review', </a:t>
            </a:r>
            <a:r>
              <a:rPr lang="en-AU" sz="1200" i="1">
                <a:ea typeface="+mn-lt"/>
                <a:cs typeface="+mn-lt"/>
              </a:rPr>
              <a:t>Educational Research Review</a:t>
            </a:r>
            <a:r>
              <a:rPr lang="en-AU" sz="1200">
                <a:ea typeface="+mn-lt"/>
                <a:cs typeface="+mn-lt"/>
              </a:rPr>
              <a:t>, 9:129–144.</a:t>
            </a:r>
            <a:endParaRPr lang="en-AU" sz="1200"/>
          </a:p>
          <a:p>
            <a:pPr marL="0" indent="0">
              <a:spcAft>
                <a:spcPts val="600"/>
              </a:spcAft>
              <a:buNone/>
            </a:pPr>
            <a:r>
              <a:rPr lang="en-AU" sz="1200">
                <a:effectLst/>
                <a:ea typeface="Aptos" panose="020B0004020202020204" pitchFamily="34" charset="0"/>
                <a:cs typeface="Times New Roman" panose="02020603050405020304" pitchFamily="18" charset="0"/>
              </a:rPr>
              <a:t>Sims S, Fletcher-Wood H, O’Mara-Eves A, Cottingham S, Stansfield C, Van </a:t>
            </a:r>
            <a:r>
              <a:rPr lang="en-AU" sz="1200" err="1">
                <a:effectLst/>
                <a:ea typeface="Aptos" panose="020B0004020202020204" pitchFamily="34" charset="0"/>
                <a:cs typeface="Times New Roman" panose="02020603050405020304" pitchFamily="18" charset="0"/>
              </a:rPr>
              <a:t>Herwegen</a:t>
            </a:r>
            <a:r>
              <a:rPr lang="en-AU" sz="1200">
                <a:effectLst/>
                <a:ea typeface="Aptos" panose="020B0004020202020204" pitchFamily="34" charset="0"/>
                <a:cs typeface="Times New Roman" panose="02020603050405020304" pitchFamily="18" charset="0"/>
              </a:rPr>
              <a:t> J and Anders J (2021) </a:t>
            </a:r>
            <a:r>
              <a:rPr lang="en-AU" sz="1200" i="1" u="sng">
                <a:solidFill>
                  <a:srgbClr val="467886"/>
                </a:solidFill>
                <a:effectLst/>
                <a:ea typeface="Aptos" panose="020B0004020202020204" pitchFamily="34" charset="0"/>
                <a:cs typeface="Times New Roman" panose="02020603050405020304" pitchFamily="18" charset="0"/>
                <a:hlinkClick r:id="rId4"/>
              </a:rPr>
              <a:t>What are the characteristics of teacher professional development that increase pupil achievement? A systematic review and meta-analysis</a:t>
            </a:r>
            <a:r>
              <a:rPr lang="en-AU" sz="1200" i="1">
                <a:effectLst/>
                <a:ea typeface="Aptos" panose="020B0004020202020204" pitchFamily="34" charset="0"/>
                <a:cs typeface="Times New Roman" panose="02020603050405020304" pitchFamily="18" charset="0"/>
              </a:rPr>
              <a:t>,</a:t>
            </a:r>
            <a:r>
              <a:rPr lang="en-AU" sz="1200">
                <a:effectLst/>
                <a:ea typeface="Aptos" panose="020B0004020202020204" pitchFamily="34" charset="0"/>
                <a:cs typeface="Times New Roman" panose="02020603050405020304" pitchFamily="18" charset="0"/>
              </a:rPr>
              <a:t> Education Endowment Foundation. </a:t>
            </a:r>
          </a:p>
          <a:p>
            <a:pPr marL="0" indent="0">
              <a:spcAft>
                <a:spcPts val="600"/>
              </a:spcAft>
              <a:buNone/>
            </a:pPr>
            <a:r>
              <a:rPr lang="en-US" sz="1200"/>
              <a:t>Tharby A (12 May 2023) </a:t>
            </a:r>
            <a:r>
              <a:rPr lang="en-US" sz="1200">
                <a:hlinkClick r:id="rId5"/>
              </a:rPr>
              <a:t>‘We are what we do: the case for explicit and consistent school-wide routines’, </a:t>
            </a:r>
            <a:r>
              <a:rPr lang="en-US" sz="1200" i="1"/>
              <a:t>Class Teaching, find the bright spots</a:t>
            </a:r>
            <a:r>
              <a:rPr lang="en-US" sz="1200"/>
              <a:t> blog, accessed 20 November 2024.</a:t>
            </a:r>
          </a:p>
          <a:p>
            <a:pPr marL="0" indent="0">
              <a:spcAft>
                <a:spcPts val="600"/>
              </a:spcAft>
              <a:buNone/>
            </a:pPr>
            <a:r>
              <a:rPr lang="en-AU" sz="1200">
                <a:solidFill>
                  <a:srgbClr val="000000"/>
                </a:solidFill>
              </a:rPr>
              <a:t>Timperley H, Parr J and </a:t>
            </a:r>
            <a:r>
              <a:rPr lang="en-AU" sz="1200" err="1">
                <a:solidFill>
                  <a:srgbClr val="000000"/>
                </a:solidFill>
              </a:rPr>
              <a:t>Bertanees</a:t>
            </a:r>
            <a:r>
              <a:rPr lang="en-AU" sz="1200">
                <a:solidFill>
                  <a:srgbClr val="000000"/>
                </a:solidFill>
              </a:rPr>
              <a:t> C (2009) 'Promoting professional inquiry for improved outcomes for students in NEW Zealand’, </a:t>
            </a:r>
            <a:r>
              <a:rPr lang="en-AU" sz="1200" i="1">
                <a:solidFill>
                  <a:srgbClr val="000000"/>
                </a:solidFill>
              </a:rPr>
              <a:t>Professional Development in Education</a:t>
            </a:r>
            <a:r>
              <a:rPr lang="en-AU" sz="1200">
                <a:solidFill>
                  <a:srgbClr val="000000"/>
                </a:solidFill>
              </a:rPr>
              <a:t>, 35(2)227</a:t>
            </a:r>
            <a:r>
              <a:rPr lang="en-AU" sz="1200">
                <a:solidFill>
                  <a:srgbClr val="414141"/>
                </a:solidFill>
                <a:ea typeface="+mn-lt"/>
                <a:cs typeface="+mn-lt"/>
              </a:rPr>
              <a:t>–</a:t>
            </a:r>
            <a:r>
              <a:rPr lang="en-AU" sz="1200">
                <a:solidFill>
                  <a:srgbClr val="000000"/>
                </a:solidFill>
              </a:rPr>
              <a:t>245</a:t>
            </a:r>
            <a:endParaRPr lang="en-AU" sz="1200"/>
          </a:p>
          <a:p>
            <a:pPr marL="0" indent="0">
              <a:spcAft>
                <a:spcPts val="600"/>
              </a:spcAft>
              <a:buNone/>
            </a:pPr>
            <a:r>
              <a:rPr lang="en-US" sz="1200">
                <a:solidFill>
                  <a:srgbClr val="000000"/>
                </a:solidFill>
                <a:ea typeface="Calibri"/>
              </a:rPr>
              <a:t>Willingham D (2009) </a:t>
            </a:r>
            <a:r>
              <a:rPr lang="en-US" sz="1200" i="1">
                <a:solidFill>
                  <a:srgbClr val="000000"/>
                </a:solidFill>
                <a:ea typeface="Calibri"/>
              </a:rPr>
              <a:t>Why don't students like school? A cognitive scientist answers questions about how the mind works and what it means for the classroom</a:t>
            </a:r>
            <a:r>
              <a:rPr lang="en-US" sz="1200">
                <a:solidFill>
                  <a:srgbClr val="000000"/>
                </a:solidFill>
                <a:ea typeface="Calibri"/>
              </a:rPr>
              <a:t>. Jossey-Bass/Wiley. </a:t>
            </a:r>
            <a:endParaRPr lang="en-US" sz="1200">
              <a:solidFill>
                <a:srgbClr val="22272B"/>
              </a:solidFill>
              <a:ea typeface="Calibri"/>
            </a:endParaRPr>
          </a:p>
          <a:p>
            <a:pPr>
              <a:spcAft>
                <a:spcPts val="600"/>
              </a:spcAft>
            </a:pPr>
            <a:r>
              <a:rPr lang="en-AU" sz="1200">
                <a:solidFill>
                  <a:srgbClr val="000000"/>
                </a:solidFill>
                <a:ea typeface="Times New Roman" panose="02020603050405020304" pitchFamily="18" charset="0"/>
              </a:rPr>
              <a:t>Wiliam D (2011) </a:t>
            </a:r>
            <a:r>
              <a:rPr lang="en-AU" sz="1200" i="1">
                <a:solidFill>
                  <a:srgbClr val="000000"/>
                </a:solidFill>
                <a:ea typeface="Times New Roman" panose="02020603050405020304" pitchFamily="18" charset="0"/>
              </a:rPr>
              <a:t>Embedded formative assessment</a:t>
            </a:r>
            <a:r>
              <a:rPr lang="en-AU" sz="1200">
                <a:solidFill>
                  <a:srgbClr val="000000"/>
                </a:solidFill>
                <a:ea typeface="Times New Roman" panose="02020603050405020304" pitchFamily="18" charset="0"/>
              </a:rPr>
              <a:t>, Solution Tree Press.</a:t>
            </a:r>
          </a:p>
          <a:p>
            <a:pPr marL="0" indent="0">
              <a:spcAft>
                <a:spcPts val="600"/>
              </a:spcAft>
              <a:buNone/>
            </a:pPr>
            <a:r>
              <a:rPr lang="en-AU" sz="1200">
                <a:solidFill>
                  <a:srgbClr val="000000"/>
                </a:solidFill>
              </a:rPr>
              <a:t>Wiliam D (2018) </a:t>
            </a:r>
            <a:r>
              <a:rPr lang="en-AU" sz="1200" i="1">
                <a:solidFill>
                  <a:srgbClr val="000000"/>
                </a:solidFill>
              </a:rPr>
              <a:t>Embedded formative assessment</a:t>
            </a:r>
            <a:r>
              <a:rPr lang="en-AU" sz="1200">
                <a:solidFill>
                  <a:srgbClr val="000000"/>
                </a:solidFill>
              </a:rPr>
              <a:t>, 2nd </a:t>
            </a:r>
            <a:r>
              <a:rPr lang="en-AU" sz="1200" err="1">
                <a:solidFill>
                  <a:srgbClr val="000000"/>
                </a:solidFill>
              </a:rPr>
              <a:t>edn</a:t>
            </a:r>
            <a:r>
              <a:rPr lang="en-AU" sz="1200">
                <a:solidFill>
                  <a:srgbClr val="000000"/>
                </a:solidFill>
              </a:rPr>
              <a:t>, Solution Tree Press. </a:t>
            </a:r>
          </a:p>
          <a:p>
            <a:pPr marL="0" indent="0">
              <a:spcAft>
                <a:spcPts val="600"/>
              </a:spcAft>
              <a:buNone/>
            </a:pPr>
            <a:r>
              <a:rPr lang="en-AU" sz="1200">
                <a:solidFill>
                  <a:srgbClr val="000000"/>
                </a:solidFill>
                <a:ea typeface="Calibri"/>
              </a:rPr>
              <a:t>Wiliam</a:t>
            </a:r>
            <a:r>
              <a:rPr lang="en-AU" sz="1200">
                <a:solidFill>
                  <a:srgbClr val="000000"/>
                </a:solidFill>
                <a:effectLst/>
                <a:ea typeface="Calibri"/>
              </a:rPr>
              <a:t> D and Leahy S (2015) </a:t>
            </a:r>
            <a:r>
              <a:rPr lang="en-AU" sz="1200" i="1">
                <a:solidFill>
                  <a:srgbClr val="000000"/>
                </a:solidFill>
                <a:effectLst/>
                <a:ea typeface="Calibri"/>
              </a:rPr>
              <a:t>Embedding formative assessment</a:t>
            </a:r>
            <a:r>
              <a:rPr lang="en-AU" sz="1200" i="1">
                <a:solidFill>
                  <a:srgbClr val="000000"/>
                </a:solidFill>
                <a:ea typeface="Calibri"/>
              </a:rPr>
              <a:t>,</a:t>
            </a:r>
            <a:r>
              <a:rPr lang="en-AU" sz="1200">
                <a:solidFill>
                  <a:srgbClr val="000000"/>
                </a:solidFill>
                <a:effectLst/>
                <a:ea typeface="Calibri"/>
              </a:rPr>
              <a:t> Hawker Brownlow Education.</a:t>
            </a:r>
            <a:endParaRPr lang="en-AU" sz="1200">
              <a:ea typeface="Calibri"/>
            </a:endParaRPr>
          </a:p>
        </p:txBody>
      </p:sp>
      <p:sp>
        <p:nvSpPr>
          <p:cNvPr id="3" name="Slide Number Placeholder 2">
            <a:extLst>
              <a:ext uri="{FF2B5EF4-FFF2-40B4-BE49-F238E27FC236}">
                <a16:creationId xmlns:a16="http://schemas.microsoft.com/office/drawing/2014/main" id="{D5C3657C-FBCC-588C-3749-A0D2A576059E}"/>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82</a:t>
            </a:fld>
            <a:endParaRPr lang="en-AU"/>
          </a:p>
        </p:txBody>
      </p:sp>
    </p:spTree>
    <p:extLst>
      <p:ext uri="{BB962C8B-B14F-4D97-AF65-F5344CB8AC3E}">
        <p14:creationId xmlns:p14="http://schemas.microsoft.com/office/powerpoint/2010/main" val="279985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a:hlinkClick r:id="rId2">
                  <a:extLst>
                    <a:ext uri="{A12FA001-AC4F-418D-AE19-62706E023703}">
                      <ahyp:hlinkClr xmlns:ahyp="http://schemas.microsoft.com/office/drawing/2018/hyperlinkcolor" val="tx"/>
                    </a:ext>
                  </a:extLst>
                </a:hlinkClick>
              </a:rPr>
              <a:t>© State of New South Wales (Department of Education), 2025</a:t>
            </a:r>
            <a:endParaRPr lang="en-AU"/>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a:solidFill>
                  <a:schemeClr val="bg1"/>
                </a:solidFill>
              </a:rPr>
              <a:t>The copyright material published in this resource is subject to the </a:t>
            </a:r>
            <a:r>
              <a:rPr lang="en-AU" sz="1200" i="1">
                <a:solidFill>
                  <a:schemeClr val="bg1"/>
                </a:solidFill>
              </a:rPr>
              <a:t>Copyright Act 1968</a:t>
            </a:r>
            <a:r>
              <a:rPr lang="en-AU" sz="1200">
                <a:solidFill>
                  <a:schemeClr val="bg1"/>
                </a:solidFill>
              </a:rPr>
              <a:t> (</a:t>
            </a:r>
            <a:r>
              <a:rPr lang="en-AU" sz="1200" err="1">
                <a:solidFill>
                  <a:schemeClr val="bg1"/>
                </a:solidFill>
              </a:rPr>
              <a:t>Cth</a:t>
            </a:r>
            <a:r>
              <a:rPr lang="en-AU" sz="120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a:solidFill>
                  <a:schemeClr val="bg1"/>
                </a:solidFill>
              </a:rPr>
              <a:t>Copyright material available in this resource and owned by the NSW Department of Education is licensed under a </a:t>
            </a:r>
            <a:r>
              <a:rPr lang="en-AU" sz="120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a:solidFill>
                  <a:schemeClr val="bg1"/>
                </a:solidFill>
              </a:rPr>
              <a:t>.</a:t>
            </a:r>
          </a:p>
          <a:p>
            <a:pPr algn="l">
              <a:lnSpc>
                <a:spcPct val="150000"/>
              </a:lnSpc>
              <a:spcAft>
                <a:spcPts val="600"/>
              </a:spcAft>
            </a:pPr>
            <a:r>
              <a:rPr lang="en-AU" sz="1200">
                <a:solidFill>
                  <a:schemeClr val="bg1"/>
                </a:solidFill>
              </a:rPr>
              <a:t>This license allows you to share and adapt the material for any purpose, even commercially.</a:t>
            </a:r>
          </a:p>
          <a:p>
            <a:pPr algn="l">
              <a:lnSpc>
                <a:spcPct val="150000"/>
              </a:lnSpc>
              <a:spcAft>
                <a:spcPts val="600"/>
              </a:spcAft>
            </a:pPr>
            <a:r>
              <a:rPr lang="en-AU" sz="1200">
                <a:solidFill>
                  <a:schemeClr val="bg1"/>
                </a:solidFill>
              </a:rPr>
              <a:t>Attribution should be given to © State of New South Wales (Department of Education), 2025.</a:t>
            </a:r>
          </a:p>
          <a:p>
            <a:pPr algn="l">
              <a:lnSpc>
                <a:spcPct val="150000"/>
              </a:lnSpc>
            </a:pPr>
            <a:r>
              <a:rPr lang="en-AU" sz="120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a:solidFill>
                  <a:schemeClr val="bg1"/>
                </a:solidFill>
                <a:latin typeface="+mj-lt"/>
              </a:rPr>
              <a:t>Links to third-party material and websites</a:t>
            </a:r>
          </a:p>
          <a:p>
            <a:pPr algn="l">
              <a:lnSpc>
                <a:spcPct val="150000"/>
              </a:lnSpc>
              <a:spcAft>
                <a:spcPts val="600"/>
              </a:spcAft>
            </a:pPr>
            <a:r>
              <a:rPr lang="en-AU" sz="120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a:solidFill>
                  <a:schemeClr val="bg1"/>
                </a:solidFill>
              </a:rPr>
              <a:t>Copyright Act 1968 (</a:t>
            </a:r>
            <a:r>
              <a:rPr lang="en-AU" sz="1200" i="1" err="1">
                <a:solidFill>
                  <a:schemeClr val="bg1"/>
                </a:solidFill>
              </a:rPr>
              <a:t>Cth</a:t>
            </a:r>
            <a:r>
              <a:rPr lang="en-AU" sz="1200" i="1">
                <a:solidFill>
                  <a:schemeClr val="bg1"/>
                </a:solidFill>
              </a:rPr>
              <a:t>). </a:t>
            </a:r>
            <a:r>
              <a:rPr lang="en-AU" sz="1200">
                <a:solidFill>
                  <a:schemeClr val="bg1"/>
                </a:solidFill>
              </a:rPr>
              <a:t>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90B40-2BC1-CEA3-0C86-A4CC9C84AA1B}"/>
              </a:ext>
            </a:extLst>
          </p:cNvPr>
          <p:cNvSpPr>
            <a:spLocks noGrp="1"/>
          </p:cNvSpPr>
          <p:nvPr>
            <p:ph type="title"/>
          </p:nvPr>
        </p:nvSpPr>
        <p:spPr>
          <a:xfrm>
            <a:off x="360000" y="360000"/>
            <a:ext cx="10080000" cy="545601"/>
          </a:xfrm>
        </p:spPr>
        <p:txBody>
          <a:bodyPr/>
          <a:lstStyle/>
          <a:p>
            <a:r>
              <a:rPr lang="en-AU"/>
              <a:t>Initial data reflection point</a:t>
            </a:r>
          </a:p>
        </p:txBody>
      </p:sp>
      <p:graphicFrame>
        <p:nvGraphicFramePr>
          <p:cNvPr id="4" name="Table 3">
            <a:extLst>
              <a:ext uri="{FF2B5EF4-FFF2-40B4-BE49-F238E27FC236}">
                <a16:creationId xmlns:a16="http://schemas.microsoft.com/office/drawing/2014/main" id="{0EDF9AFB-FE7A-47CB-5032-131AC5E9BA51}"/>
              </a:ext>
            </a:extLst>
          </p:cNvPr>
          <p:cNvGraphicFramePr>
            <a:graphicFrameLocks noGrp="1"/>
          </p:cNvGraphicFramePr>
          <p:nvPr>
            <p:extLst>
              <p:ext uri="{D42A27DB-BD31-4B8C-83A1-F6EECF244321}">
                <p14:modId xmlns:p14="http://schemas.microsoft.com/office/powerpoint/2010/main" val="2720384809"/>
              </p:ext>
            </p:extLst>
          </p:nvPr>
        </p:nvGraphicFramePr>
        <p:xfrm>
          <a:off x="347472" y="1713617"/>
          <a:ext cx="11467543" cy="3992239"/>
        </p:xfrm>
        <a:graphic>
          <a:graphicData uri="http://schemas.openxmlformats.org/drawingml/2006/table">
            <a:tbl>
              <a:tblPr firstRow="1" bandRow="1">
                <a:tableStyleId>{5DA37D80-6434-44D0-A028-1B22A696006F}</a:tableStyleId>
              </a:tblPr>
              <a:tblGrid>
                <a:gridCol w="1681353">
                  <a:extLst>
                    <a:ext uri="{9D8B030D-6E8A-4147-A177-3AD203B41FA5}">
                      <a16:colId xmlns:a16="http://schemas.microsoft.com/office/drawing/2014/main" val="1685374467"/>
                    </a:ext>
                  </a:extLst>
                </a:gridCol>
                <a:gridCol w="1976247">
                  <a:extLst>
                    <a:ext uri="{9D8B030D-6E8A-4147-A177-3AD203B41FA5}">
                      <a16:colId xmlns:a16="http://schemas.microsoft.com/office/drawing/2014/main" val="2635120977"/>
                    </a:ext>
                  </a:extLst>
                </a:gridCol>
                <a:gridCol w="1938229">
                  <a:extLst>
                    <a:ext uri="{9D8B030D-6E8A-4147-A177-3AD203B41FA5}">
                      <a16:colId xmlns:a16="http://schemas.microsoft.com/office/drawing/2014/main" val="1277159083"/>
                    </a:ext>
                  </a:extLst>
                </a:gridCol>
                <a:gridCol w="1957238">
                  <a:extLst>
                    <a:ext uri="{9D8B030D-6E8A-4147-A177-3AD203B41FA5}">
                      <a16:colId xmlns:a16="http://schemas.microsoft.com/office/drawing/2014/main" val="2555503646"/>
                    </a:ext>
                  </a:extLst>
                </a:gridCol>
                <a:gridCol w="1957238">
                  <a:extLst>
                    <a:ext uri="{9D8B030D-6E8A-4147-A177-3AD203B41FA5}">
                      <a16:colId xmlns:a16="http://schemas.microsoft.com/office/drawing/2014/main" val="2410483046"/>
                    </a:ext>
                  </a:extLst>
                </a:gridCol>
                <a:gridCol w="1957238">
                  <a:extLst>
                    <a:ext uri="{9D8B030D-6E8A-4147-A177-3AD203B41FA5}">
                      <a16:colId xmlns:a16="http://schemas.microsoft.com/office/drawing/2014/main" val="1627932129"/>
                    </a:ext>
                  </a:extLst>
                </a:gridCol>
              </a:tblGrid>
              <a:tr h="613646">
                <a:tc>
                  <a:txBody>
                    <a:bodyPr/>
                    <a:lstStyle/>
                    <a:p>
                      <a:pPr>
                        <a:lnSpc>
                          <a:spcPct val="120000"/>
                        </a:lnSpc>
                        <a:spcAft>
                          <a:spcPts val="600"/>
                        </a:spcAft>
                      </a:pPr>
                      <a:r>
                        <a:rPr lang="en-AU">
                          <a:solidFill>
                            <a:schemeClr val="accent1"/>
                          </a:solidFill>
                          <a:latin typeface="+mj-lt"/>
                        </a:rPr>
                        <a:t>Student responses</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0</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1</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2</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3</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nSpc>
                          <a:spcPct val="120000"/>
                        </a:lnSpc>
                        <a:spcAft>
                          <a:spcPts val="600"/>
                        </a:spcAft>
                      </a:pPr>
                      <a:r>
                        <a:rPr lang="en-AU">
                          <a:solidFill>
                            <a:schemeClr val="accent1"/>
                          </a:solidFill>
                          <a:latin typeface="+mj-lt"/>
                        </a:rPr>
                        <a:t>4</a:t>
                      </a:r>
                    </a:p>
                  </a:txBody>
                  <a:tcPr anchor="ct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279390422"/>
                  </a:ext>
                </a:extLst>
              </a:tr>
              <a:tr h="1438268">
                <a:tc>
                  <a:txBody>
                    <a:bodyPr/>
                    <a:lstStyle/>
                    <a:p>
                      <a:pPr>
                        <a:lnSpc>
                          <a:spcPct val="120000"/>
                        </a:lnSpc>
                        <a:spcAft>
                          <a:spcPts val="600"/>
                        </a:spcAft>
                      </a:pPr>
                      <a:r>
                        <a:rPr lang="en-AU"/>
                        <a:t>In today’s lesson, what did you learn about? </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Mentions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Repeats the learning intention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77" rtl="0" eaLnBrk="1" fontAlgn="auto" latinLnBrk="0" hangingPunct="1">
                        <a:lnSpc>
                          <a:spcPct val="120000"/>
                        </a:lnSpc>
                        <a:spcBef>
                          <a:spcPts val="0"/>
                        </a:spcBef>
                        <a:spcAft>
                          <a:spcPts val="600"/>
                        </a:spcAft>
                        <a:buClrTx/>
                        <a:buSzTx/>
                        <a:buFontTx/>
                        <a:buNone/>
                        <a:tabLst/>
                        <a:defRPr/>
                      </a:pPr>
                      <a:r>
                        <a:rPr lang="en-AU"/>
                        <a:t>Articulates the learning in their own words</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062865"/>
                  </a:ext>
                </a:extLst>
              </a:tr>
              <a:tr h="1833944">
                <a:tc>
                  <a:txBody>
                    <a:bodyPr/>
                    <a:lstStyle/>
                    <a:p>
                      <a:pPr>
                        <a:lnSpc>
                          <a:spcPct val="120000"/>
                        </a:lnSpc>
                        <a:spcAft>
                          <a:spcPts val="600"/>
                        </a:spcAft>
                      </a:pPr>
                      <a:r>
                        <a:rPr lang="en-AU"/>
                        <a:t>How did you know you had learnt it?</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Cannot recall</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Recalls but can’t articulate</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Lists the activities undertaken</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a:t>Articulates the criteria</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20000"/>
                        </a:lnSpc>
                        <a:spcAft>
                          <a:spcPts val="600"/>
                        </a:spcAft>
                      </a:pPr>
                      <a:r>
                        <a:rPr lang="en-AU" dirty="0"/>
                        <a:t>Articulates the feedback they took onboard or used to guide a peer</a:t>
                      </a:r>
                    </a:p>
                  </a:txBody>
                  <a:tcPr>
                    <a:lnL w="9525" cap="flat" cmpd="sng" algn="ctr">
                      <a:solidFill>
                        <a:schemeClr val="accent3"/>
                      </a:solidFill>
                      <a:prstDash val="solid"/>
                      <a:round/>
                      <a:headEnd type="none" w="med" len="med"/>
                      <a:tailEnd type="none" w="med" len="med"/>
                    </a:lnL>
                    <a:lnR w="9525" cap="flat" cmpd="sng" algn="ctr">
                      <a:solidFill>
                        <a:schemeClr val="accent3"/>
                      </a:solidFill>
                      <a:prstDash val="solid"/>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4482519"/>
                  </a:ext>
                </a:extLst>
              </a:tr>
            </a:tbl>
          </a:graphicData>
        </a:graphic>
      </p:graphicFrame>
      <p:sp>
        <p:nvSpPr>
          <p:cNvPr id="5" name="Slide Number Placeholder 3">
            <a:extLst>
              <a:ext uri="{FF2B5EF4-FFF2-40B4-BE49-F238E27FC236}">
                <a16:creationId xmlns:a16="http://schemas.microsoft.com/office/drawing/2014/main" id="{C22173D3-68E8-50FC-B0A6-4F0EF066FB45}"/>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9</a:t>
            </a:fld>
            <a:endParaRPr lang="en-AU"/>
          </a:p>
        </p:txBody>
      </p:sp>
    </p:spTree>
    <p:extLst>
      <p:ext uri="{BB962C8B-B14F-4D97-AF65-F5344CB8AC3E}">
        <p14:creationId xmlns:p14="http://schemas.microsoft.com/office/powerpoint/2010/main" val="146071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rategy-learning-module-cfu-TEMPLATE.pptx" id="{48BC25BB-D41A-4FB1-93BE-7C6E1CDA732D}" vid="{3871CE4A-8E61-4A44-86FD-69F58C3EA8B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strategy-learning-module-SLI&amp;SC</Template>
  <TotalTime>1</TotalTime>
  <Words>15182</Words>
  <Application>Microsoft Office PowerPoint</Application>
  <PresentationFormat>Widescreen</PresentationFormat>
  <Paragraphs>1504</Paragraphs>
  <Slides>83</Slides>
  <Notes>82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Public Sans Light</vt:lpstr>
      <vt:lpstr>Wingdings</vt:lpstr>
      <vt:lpstr>Symbol</vt:lpstr>
      <vt:lpstr>Arial</vt:lpstr>
      <vt:lpstr>Times New Roman</vt:lpstr>
      <vt:lpstr>Public Sans</vt:lpstr>
      <vt:lpstr>Calibri</vt:lpstr>
      <vt:lpstr>Segoe UI</vt:lpstr>
      <vt:lpstr>Aptos</vt:lpstr>
      <vt:lpstr>2_NSWG Corporate</vt:lpstr>
      <vt:lpstr>About this presentation</vt:lpstr>
      <vt:lpstr>Sharing learning intentions and success criteria(1)</vt:lpstr>
      <vt:lpstr>Acknowledgement of Country</vt:lpstr>
      <vt:lpstr>Introduction</vt:lpstr>
      <vt:lpstr>Enabling factors</vt:lpstr>
      <vt:lpstr>Explicit teaching strategies</vt:lpstr>
      <vt:lpstr>The importance of all moving together</vt:lpstr>
      <vt:lpstr>Sharing learning intentions and success criteria professional learning</vt:lpstr>
      <vt:lpstr>Initial data reflection point</vt:lpstr>
      <vt:lpstr>Planning and rehearsing (1)</vt:lpstr>
      <vt:lpstr>Rehearsal (1)</vt:lpstr>
      <vt:lpstr>Overview of this module</vt:lpstr>
      <vt:lpstr>Understanding the strategies</vt:lpstr>
      <vt:lpstr>Purpose and outcome (1)</vt:lpstr>
      <vt:lpstr>Learning intentions and success criteria</vt:lpstr>
      <vt:lpstr>Illustrating schema (1)</vt:lpstr>
      <vt:lpstr>Illustrating schema (2)</vt:lpstr>
      <vt:lpstr>Illustrating schema (3) 3</vt:lpstr>
      <vt:lpstr>Why sharing learning intentions and success criteria are important</vt:lpstr>
      <vt:lpstr>What it isn’t</vt:lpstr>
      <vt:lpstr>What it is</vt:lpstr>
      <vt:lpstr>The mechanisms of sharing learning intentions and success criteria (1)</vt:lpstr>
      <vt:lpstr>Activity 1 – Technique guide discussion</vt:lpstr>
      <vt:lpstr>In the next part of this module, we will work on implementing the strategies through techniques. We will have opportunity to plan and rehearse techniques when sharing learning intentions and success criteria.</vt:lpstr>
      <vt:lpstr>Implementing the strategies through techniques</vt:lpstr>
      <vt:lpstr>Part B instructions</vt:lpstr>
      <vt:lpstr>Purpose and outcome</vt:lpstr>
      <vt:lpstr>The mechanisms of sharing learning intentions and success criteria (2)</vt:lpstr>
      <vt:lpstr>Writing learning intentions and success criteria</vt:lpstr>
      <vt:lpstr>Importance of planning </vt:lpstr>
      <vt:lpstr>Planning learning intentions</vt:lpstr>
      <vt:lpstr>Planning learning intentions – from syllabus</vt:lpstr>
      <vt:lpstr>Planning learning intentions – decontextualise</vt:lpstr>
      <vt:lpstr>Planning learning intentions – learning</vt:lpstr>
      <vt:lpstr>Planning learning intentions – verbs</vt:lpstr>
      <vt:lpstr>Turn and talk</vt:lpstr>
      <vt:lpstr>Planning success criteria (1)</vt:lpstr>
      <vt:lpstr>Planning success criteria (2)</vt:lpstr>
      <vt:lpstr>Planning success criteria (3)</vt:lpstr>
      <vt:lpstr>Planning success criteria (4)</vt:lpstr>
      <vt:lpstr>Planning success criteria – decontextualise</vt:lpstr>
      <vt:lpstr>Planning success criteria – scaffolding</vt:lpstr>
      <vt:lpstr>Sharing learning intentions and success criteria</vt:lpstr>
      <vt:lpstr>Sharing learning intentions and success criteria (1)</vt:lpstr>
      <vt:lpstr>Sharing learning intentions and success criteria (2)</vt:lpstr>
      <vt:lpstr>Sharing learning intentions and success criteria (3)</vt:lpstr>
      <vt:lpstr>Sharing learning intentions and success criteria (4)</vt:lpstr>
      <vt:lpstr>Using learning intentions and success criteria throughout the lesson (1)</vt:lpstr>
      <vt:lpstr>Using learning intentions and success criteria throughout the lesson (2)</vt:lpstr>
      <vt:lpstr>Using learning intentions and success criteria throughout the lesson (3)</vt:lpstr>
      <vt:lpstr>Using learning intentions and success criteria throughout the lesson (4)</vt:lpstr>
      <vt:lpstr>Using learning intentions and success criteria throughout the lesson (5)</vt:lpstr>
      <vt:lpstr>Turn and talk (1)</vt:lpstr>
      <vt:lpstr>Developmental rubrics</vt:lpstr>
      <vt:lpstr>Developmental rubrics (1)</vt:lpstr>
      <vt:lpstr>Writing developmental rubrics</vt:lpstr>
      <vt:lpstr>Planning, rehearsing and developing routines</vt:lpstr>
      <vt:lpstr>A whole school approach (1)</vt:lpstr>
      <vt:lpstr>Creating whole-school routines</vt:lpstr>
      <vt:lpstr>Planning and rehearsing</vt:lpstr>
      <vt:lpstr>Rehearsal steps and feedback prompts</vt:lpstr>
      <vt:lpstr>In the next part of this module, we will work on evaluating our approach to implementing the strategies through techniques.</vt:lpstr>
      <vt:lpstr>Evaluating a whole-school approach</vt:lpstr>
      <vt:lpstr>Purpose and outcome (3)</vt:lpstr>
      <vt:lpstr>A whole school approach</vt:lpstr>
      <vt:lpstr>Initial data reflection point (2)</vt:lpstr>
      <vt:lpstr>The mechanisms of sharing learning intentions and success criteria (2) (2)</vt:lpstr>
      <vt:lpstr>The importance of all moving together (2)</vt:lpstr>
      <vt:lpstr>Planning and rehearsing (2)</vt:lpstr>
      <vt:lpstr>Rehearsal (2)</vt:lpstr>
      <vt:lpstr>Evaluating impact on students</vt:lpstr>
      <vt:lpstr>'When implementing a new evidence-based practice, school personnel should measure fidelity early and often to provide timely and responsive professional development and maximise student outcomes.'  </vt:lpstr>
      <vt:lpstr>Measuring success</vt:lpstr>
      <vt:lpstr>Data sources to measure impact</vt:lpstr>
      <vt:lpstr>Maintaining a whole school approach</vt:lpstr>
      <vt:lpstr>School Excellence Framework</vt:lpstr>
      <vt:lpstr>Feedback</vt:lpstr>
      <vt:lpstr>Explicit teaching strategies and resources</vt:lpstr>
      <vt:lpstr>Further reading</vt:lpstr>
      <vt:lpstr>Reference list (1)</vt:lpstr>
      <vt:lpstr>Reference list (2)</vt:lpstr>
      <vt:lpstr>Reference list (3)</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Sharing learning intentions and success criteria</dc:title>
  <dc:subject/>
  <dc:creator>NSW Department of Education</dc:creator>
  <cp:keywords/>
  <dc:description/>
  <dcterms:created xsi:type="dcterms:W3CDTF">2025-04-10T23:42:13Z</dcterms:created>
  <dcterms:modified xsi:type="dcterms:W3CDTF">2025-04-14T01:58:51Z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2025-04-10T23:42:24Z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3d139246-804a-4681-8cbb-38d281b19ae9</vt:lpwstr>
  </property>
  <property fmtid="{D5CDD505-2E9C-101B-9397-08002B2CF9AE}" pid="8" name="MSIP_Label_b603dfd7-d93a-4381-a340-2995d8282205_ContentBits">
    <vt:lpwstr>0</vt:lpwstr>
  </property>
  <property fmtid="{D5CDD505-2E9C-101B-9397-08002B2CF9AE}" pid="9" name="MSIP_Label_b603dfd7-d93a-4381-a340-2995d8282205_Tag">
    <vt:lpwstr>10, 3, 0, 1</vt:lpwstr>
  </property>
</Properties>
</file>