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141411582" r:id="rId3"/>
    <p:sldId id="2141411577" r:id="rId4"/>
    <p:sldId id="2141411579" r:id="rId5"/>
    <p:sldId id="2141411596" r:id="rId6"/>
    <p:sldId id="2141411600" r:id="rId7"/>
    <p:sldId id="2141411599" r:id="rId8"/>
    <p:sldId id="26380" r:id="rId9"/>
    <p:sldId id="26389" r:id="rId10"/>
    <p:sldId id="360" r:id="rId11"/>
    <p:sldId id="361" r:id="rId12"/>
  </p:sldIdLst>
  <p:sldSz cx="12192000" cy="6858000"/>
  <p:notesSz cx="6858000" cy="9144000"/>
  <p:embeddedFontLst>
    <p:embeddedFont>
      <p:font typeface="Montserrat" panose="00000500000000000000" pitchFamily="2" charset="0"/>
      <p:regular r:id="rId15"/>
      <p:bold r:id="rId16"/>
      <p:italic r:id="rId17"/>
      <p:boldItalic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Roboto" panose="02000000000000000000"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18A1AD-97C2-E5AB-73F5-C5195B97A116}" name="Melissa Ellis" initials="ME" userId="S::Melissa.ELLIS13@det.nsw.edu.au::256dc9ba-729a-41e3-ae2d-aa8692cb5800" providerId="AD"/>
  <p188:author id="{C45BE1FD-1D76-FF4B-9268-ED6C3C772169}" name="Louise Dark" initials="LD" userId="S::Louise.Dark@det.nsw.edu.au::74f29dce-466e-4f6e-809f-66290da3f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118"/>
    <a:srgbClr val="EDED5C"/>
    <a:srgbClr val="9752CC"/>
    <a:srgbClr val="ECD3F5"/>
    <a:srgbClr val="DAB3E8"/>
    <a:srgbClr val="FF9933"/>
    <a:srgbClr val="FAE6C2"/>
    <a:srgbClr val="E5F7FC"/>
    <a:srgbClr val="FBDBE7"/>
    <a:srgbClr val="EDF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59503" autoAdjust="0"/>
  </p:normalViewPr>
  <p:slideViewPr>
    <p:cSldViewPr snapToGrid="0">
      <p:cViewPr varScale="1">
        <p:scale>
          <a:sx n="56" d="100"/>
          <a:sy n="56" d="100"/>
        </p:scale>
        <p:origin x="1302"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57585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a:p>
            <a:r>
              <a:rPr lang="en-AU" b="1" dirty="0">
                <a:cs typeface="Calibri"/>
              </a:rPr>
              <a:t>Pre test and post test:</a:t>
            </a:r>
          </a:p>
          <a:p>
            <a:pPr marL="285750" indent="-285750">
              <a:buFont typeface="Arial" panose="020B0604020202020204" pitchFamily="34" charset="0"/>
              <a:buChar char="•"/>
            </a:pPr>
            <a:r>
              <a:rPr lang="en-AU" b="0" dirty="0">
                <a:cs typeface="Calibri"/>
              </a:rPr>
              <a:t>Set 86A - Geography – Maps</a:t>
            </a:r>
          </a:p>
          <a:p>
            <a:pPr marL="285750" indent="-285750">
              <a:buFont typeface="Arial" panose="020B0604020202020204" pitchFamily="34" charset="0"/>
              <a:buChar char="•"/>
            </a:pPr>
            <a:r>
              <a:rPr lang="en-AU" b="0">
                <a:cs typeface="Calibri"/>
              </a:rPr>
              <a:t>Set 86B - Geography - Maps</a:t>
            </a:r>
            <a:endParaRPr lang="en-AU" b="0" dirty="0">
              <a:cs typeface="Calibri"/>
            </a:endParaRPr>
          </a:p>
          <a:p>
            <a:pPr marL="285750" indent="-285750">
              <a:buFont typeface="Arial" panose="020B0604020202020204" pitchFamily="34" charset="0"/>
              <a:buChar char="•"/>
            </a:pPr>
            <a:endParaRPr lang="en-AU" b="0"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92974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 equipment (compass) required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5664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39707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 </a:t>
            </a:r>
            <a:r>
              <a:rPr lang="en-AU" dirty="0"/>
              <a:t>The scale of the map tells the relationship between distances on the map and distances in real life. It provides the ratio of map distance to actual distance.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26606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42005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BOLTTS and scale video: Check for understanding questions</a:t>
            </a:r>
          </a:p>
          <a:p>
            <a:endParaRPr lang="en-AU" dirty="0"/>
          </a:p>
          <a:p>
            <a:r>
              <a:rPr lang="en-AU" b="1" dirty="0"/>
              <a:t>True/False Questions</a:t>
            </a:r>
          </a:p>
          <a:p>
            <a:pPr marL="342900" indent="-342900">
              <a:buFont typeface="+mj-lt"/>
              <a:buAutoNum type="arabicPeriod"/>
            </a:pPr>
            <a:r>
              <a:rPr lang="en-AU" b="1"/>
              <a:t>A </a:t>
            </a:r>
            <a:r>
              <a:rPr lang="en-AU" b="1" dirty="0"/>
              <a:t>map’s orientation is shown by a compass indicating direction.</a:t>
            </a:r>
            <a:br>
              <a:rPr lang="en-AU" dirty="0"/>
            </a:br>
            <a:r>
              <a:rPr lang="en-AU" b="0" dirty="0"/>
              <a:t>Answer: True.</a:t>
            </a:r>
            <a:br>
              <a:rPr lang="en-AU" b="0" dirty="0"/>
            </a:br>
            <a:r>
              <a:rPr lang="en-AU" b="0" dirty="0"/>
              <a:t>Explainer: Orientation is represented by a compass, helping users understand the directions on the map.</a:t>
            </a:r>
          </a:p>
          <a:p>
            <a:pPr marL="342900" indent="-342900">
              <a:buFont typeface="+mj-lt"/>
              <a:buAutoNum type="arabicPeriod"/>
            </a:pPr>
            <a:r>
              <a:rPr lang="en-AU" b="1" dirty="0"/>
              <a:t>The title of a map is unnecessary as long as there is a legend.</a:t>
            </a:r>
            <a:br>
              <a:rPr lang="en-AU" dirty="0"/>
            </a:br>
            <a:r>
              <a:rPr lang="en-AU" b="0" dirty="0"/>
              <a:t>Answer: False.</a:t>
            </a:r>
            <a:br>
              <a:rPr lang="en-AU" b="0" dirty="0"/>
            </a:br>
            <a:r>
              <a:rPr lang="en-AU" b="0" dirty="0"/>
              <a:t>Explainer: The title is a critical part of BOLTSS, as it provides the name or purpose of the map, making it clear what the map represents.</a:t>
            </a:r>
          </a:p>
          <a:p>
            <a:pPr marL="342900" indent="-342900">
              <a:buFont typeface="+mj-lt"/>
              <a:buAutoNum type="arabicPeriod"/>
            </a:pPr>
            <a:r>
              <a:rPr lang="en-AU" b="1" dirty="0"/>
              <a:t>A representative fraction scale of 1:250,000 means that 1 centimetre on the map equals 25 kilometres in real life.</a:t>
            </a:r>
            <a:br>
              <a:rPr lang="en-AU" dirty="0"/>
            </a:br>
            <a:r>
              <a:rPr lang="en-AU" b="0" dirty="0"/>
              <a:t>Answer: False.</a:t>
            </a:r>
            <a:br>
              <a:rPr lang="en-AU" b="0" dirty="0"/>
            </a:br>
            <a:r>
              <a:rPr lang="en-AU" b="0" dirty="0"/>
              <a:t>Explainer: A scale of 1:250,000 means 1 centimetre on the map equals 2.5 kilometres in real life, not 25 kilometres.</a:t>
            </a:r>
          </a:p>
          <a:p>
            <a:pPr marL="342900" indent="-342900">
              <a:buFont typeface="+mj-lt"/>
              <a:buAutoNum type="arabicPeriod"/>
            </a:pPr>
            <a:r>
              <a:rPr lang="en-AU" b="1" dirty="0"/>
              <a:t>Linear scales use a numbered line to visually represent scale on a map.</a:t>
            </a:r>
            <a:br>
              <a:rPr lang="en-AU" dirty="0"/>
            </a:br>
            <a:r>
              <a:rPr lang="en-AU" b="0" dirty="0"/>
              <a:t>Answer: True.</a:t>
            </a:r>
            <a:br>
              <a:rPr lang="en-AU" b="0" dirty="0"/>
            </a:br>
            <a:r>
              <a:rPr lang="en-AU" b="0" dirty="0"/>
              <a:t>Explainer: Linear scales provide a visual way to measure distances, making it easier to interpret the map's scale.</a:t>
            </a:r>
          </a:p>
          <a:p>
            <a:pPr marL="342900" indent="-342900">
              <a:buFont typeface="+mj-lt"/>
              <a:buAutoNum type="arabicPeriod"/>
            </a:pPr>
            <a:r>
              <a:rPr lang="en-AU" b="1" dirty="0"/>
              <a:t>The source on a map indicates where the information or data used to create the map came from.</a:t>
            </a:r>
            <a:br>
              <a:rPr lang="en-AU" dirty="0"/>
            </a:br>
            <a:r>
              <a:rPr lang="en-AU" b="0" dirty="0"/>
              <a:t>Answer: True.</a:t>
            </a:r>
            <a:br>
              <a:rPr lang="en-AU" b="0" dirty="0"/>
            </a:br>
            <a:r>
              <a:rPr lang="en-AU" b="0" dirty="0"/>
              <a:t>Explainer: The source is an important part of BOLTSS, providing credibility and context for the map's data.</a:t>
            </a:r>
          </a:p>
          <a:p>
            <a:pPr>
              <a:buFont typeface="+mj-lt"/>
              <a:buAutoNum type="arabicPeriod"/>
            </a:pPr>
            <a:endParaRPr lang="en-AU" dirty="0"/>
          </a:p>
          <a:p>
            <a:pPr>
              <a:buFont typeface="+mj-lt"/>
              <a:buNone/>
            </a:pPr>
            <a:r>
              <a:rPr lang="en-AU" b="1" dirty="0"/>
              <a:t>Short answer questions</a:t>
            </a:r>
          </a:p>
          <a:p>
            <a:pPr marL="342900" indent="-342900">
              <a:buFont typeface="+mj-lt"/>
              <a:buAutoNum type="arabicPeriod"/>
            </a:pPr>
            <a:r>
              <a:rPr lang="en-AU" b="1" dirty="0"/>
              <a:t>What does BOLTSS stand for in map reading?</a:t>
            </a:r>
            <a:br>
              <a:rPr lang="en-AU" dirty="0"/>
            </a:br>
            <a:r>
              <a:rPr lang="en-AU" b="0" dirty="0"/>
              <a:t>Answer: BOLTSS stands for Border, Orientation, Legend, Title, Scale, and Source.</a:t>
            </a:r>
            <a:br>
              <a:rPr lang="en-AU" b="0" dirty="0"/>
            </a:br>
            <a:r>
              <a:rPr lang="en-AU" b="0" dirty="0"/>
              <a:t>Explainer: These are the essential elements that every map should include to ensure it is useful and accurate.</a:t>
            </a:r>
          </a:p>
          <a:p>
            <a:pPr marL="342900" indent="-342900">
              <a:buFont typeface="+mj-lt"/>
              <a:buAutoNum type="arabicPeriod"/>
            </a:pPr>
            <a:r>
              <a:rPr lang="en-AU" b="1" dirty="0"/>
              <a:t>What is the purpose of scale on a map?</a:t>
            </a:r>
            <a:br>
              <a:rPr lang="en-AU" dirty="0"/>
            </a:br>
            <a:r>
              <a:rPr lang="en-AU" b="0" dirty="0"/>
              <a:t>Answer: Scale shows the ratio of map distance to actual distance, allowing users to understand how the map represents the real-world size of areas and distances.</a:t>
            </a:r>
            <a:br>
              <a:rPr lang="en-AU" b="0" dirty="0"/>
            </a:br>
            <a:r>
              <a:rPr lang="en-AU" b="0" dirty="0"/>
              <a:t>Explainer: Scale helps users translate measurements on the map into real-life distances, which is essential for navigation and understanding spatial relationships.</a:t>
            </a:r>
          </a:p>
          <a:p>
            <a:pPr marL="342900" indent="-342900">
              <a:buFont typeface="+mj-lt"/>
              <a:buAutoNum type="arabicPeriod"/>
            </a:pPr>
            <a:r>
              <a:rPr lang="en-AU" b="1" dirty="0"/>
              <a:t>How is a scale of 1:100,000 represented in words?</a:t>
            </a:r>
            <a:br>
              <a:rPr lang="en-AU" dirty="0"/>
            </a:br>
            <a:r>
              <a:rPr lang="en-AU" b="0" dirty="0"/>
              <a:t>Answer: A scale of 1:100,000 is represented as 1 centimetre on the map equals 1 kilometre in real life.</a:t>
            </a:r>
            <a:br>
              <a:rPr lang="en-AU" b="0" dirty="0"/>
            </a:br>
            <a:r>
              <a:rPr lang="en-AU" b="0" dirty="0"/>
              <a:t>Explainer: The ratio means that every unit of measurement on the map is 100,000 times smaller than in reality, and this is often converted to simpler terms for practical use.</a:t>
            </a:r>
          </a:p>
          <a:p>
            <a:pPr>
              <a:buFont typeface="+mj-lt"/>
              <a:buAutoNum type="arabicPeriod"/>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6041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762557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339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01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49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4035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235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252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376447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632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457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0573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190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071357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geography-7-10-2024/overview/course" TargetMode="External"/><Relationship Id="rId4" Type="http://schemas.openxmlformats.org/officeDocument/2006/relationships/hyperlink" Target="https://curriculum.nsw.edu.a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education.nsw.gov.au/teaching-and-learning/curriculum/hsie/hsie-curriculum-resources-k-12/hsie-11-12-curriculum-resources/boltss-and-sca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4 – BOLTSS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Landscapes and landforms</a:t>
            </a:r>
            <a:endParaRPr lang="en-AU" dirty="0">
              <a:latin typeface="+mj-lt"/>
            </a:endParaRP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hlinkClick r:id="rId5"/>
              </a:rPr>
              <a:t>Geography 7-10 </a:t>
            </a:r>
            <a:r>
              <a:rPr lang="en-AU" dirty="0"/>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46E18233-B532-1FCB-DAA8-DAA560424D10}"/>
              </a:ext>
            </a:extLst>
          </p:cNvPr>
          <p:cNvSpPr>
            <a:spLocks noGrp="1"/>
          </p:cNvSpPr>
          <p:nvPr>
            <p:ph type="pic" sz="quarter" idx="13"/>
          </p:nvPr>
        </p:nvSpPr>
        <p:spPr/>
        <p: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22272B"/>
                </a:solidFill>
                <a:effectLst/>
                <a:uLnTx/>
                <a:uFillTx/>
                <a:latin typeface="+mn-lt"/>
                <a:ea typeface="+mn-ea"/>
                <a:cs typeface="Arial" panose="020B0604020202020204" pitchFamily="34" charset="0"/>
              </a:rPr>
              <a:t>identify mapping conventions </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dirty="0">
                <a:ln>
                  <a:noFill/>
                </a:ln>
                <a:solidFill>
                  <a:srgbClr val="22272B"/>
                </a:solidFill>
                <a:effectLst/>
                <a:uLnTx/>
                <a:uFillTx/>
                <a:latin typeface="+mn-lt"/>
                <a:ea typeface="+mn-lt"/>
                <a:cs typeface="Arial" panose="020B0604020202020204" pitchFamily="34" charset="0"/>
              </a:rPr>
              <a:t>recognise the purpose of mapping conventions </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dirty="0">
                <a:ln>
                  <a:noFill/>
                </a:ln>
                <a:solidFill>
                  <a:srgbClr val="22272B"/>
                </a:solidFill>
                <a:effectLst/>
                <a:uLnTx/>
                <a:uFillTx/>
                <a:latin typeface="+mn-lt"/>
                <a:ea typeface="+mn-lt"/>
                <a:cs typeface="Arial" panose="020B0604020202020204" pitchFamily="34" charset="0"/>
              </a:rPr>
              <a:t>understand and interpreting maps using mapping conventions.</a:t>
            </a:r>
          </a:p>
          <a:p>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7224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48000" y="360000"/>
            <a:ext cx="6407148" cy="554400"/>
          </a:xfrm>
        </p:spPr>
        <p:txBody>
          <a:bodyPr anchor="t">
            <a:normAutofit/>
          </a:bodyPr>
          <a:lstStyle/>
          <a:p>
            <a:r>
              <a:rPr lang="en-AU" dirty="0">
                <a:latin typeface="+mj-lt"/>
              </a:rPr>
              <a:t>BOLTSS</a:t>
            </a:r>
          </a:p>
        </p:txBody>
      </p:sp>
      <p:sp>
        <p:nvSpPr>
          <p:cNvPr id="7" name="Text Placeholder 6">
            <a:extLst>
              <a:ext uri="{FF2B5EF4-FFF2-40B4-BE49-F238E27FC236}">
                <a16:creationId xmlns:a16="http://schemas.microsoft.com/office/drawing/2014/main" id="{8C96966F-0F8D-D46A-258B-63128B899AB2}"/>
              </a:ext>
            </a:extLst>
          </p:cNvPr>
          <p:cNvSpPr>
            <a:spLocks noGrp="1"/>
          </p:cNvSpPr>
          <p:nvPr>
            <p:ph type="body" sz="quarter" idx="18"/>
          </p:nvPr>
        </p:nvSpPr>
        <p:spPr>
          <a:xfrm>
            <a:off x="347998" y="982520"/>
            <a:ext cx="6407150" cy="294189"/>
          </a:xfrm>
        </p:spPr>
        <p:txBody>
          <a:bodyPr/>
          <a:lstStyle/>
          <a:p>
            <a:r>
              <a:rPr lang="en-AU" dirty="0">
                <a:latin typeface="+mj-lt"/>
              </a:rPr>
              <a:t>Identify BOLTSS</a:t>
            </a:r>
          </a:p>
        </p:txBody>
      </p:sp>
      <p:pic>
        <p:nvPicPr>
          <p:cNvPr id="4" name="Picture 3" descr="A BOLTSS map of Camp Island.">
            <a:extLst>
              <a:ext uri="{FF2B5EF4-FFF2-40B4-BE49-F238E27FC236}">
                <a16:creationId xmlns:a16="http://schemas.microsoft.com/office/drawing/2014/main" id="{148E984B-D6F5-2CFC-8A3B-AF3337161C36}"/>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419" r="4086"/>
          <a:stretch/>
        </p:blipFill>
        <p:spPr>
          <a:xfrm>
            <a:off x="6096000" y="975497"/>
            <a:ext cx="5748000" cy="572050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950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265873" y="360000"/>
            <a:ext cx="4642335" cy="554400"/>
          </a:xfrm>
        </p:spPr>
        <p:txBody>
          <a:bodyPr anchor="t">
            <a:normAutofit/>
          </a:bodyPr>
          <a:lstStyle/>
          <a:p>
            <a:r>
              <a:rPr lang="en-AU" dirty="0">
                <a:latin typeface="+mj-lt"/>
              </a:rPr>
              <a:t>Border and orientation</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a:xfrm>
            <a:off x="265872" y="1289337"/>
            <a:ext cx="4642336" cy="3635589"/>
          </a:xfrm>
        </p:spPr>
        <p:txBody>
          <a:bodyPr/>
          <a:lstStyle/>
          <a:p>
            <a:r>
              <a:rPr lang="en-US" b="1" dirty="0">
                <a:latin typeface="+mj-lt"/>
              </a:rPr>
              <a:t>Border</a:t>
            </a:r>
            <a:endParaRPr lang="en-US" dirty="0">
              <a:latin typeface="+mj-lt"/>
            </a:endParaRPr>
          </a:p>
          <a:p>
            <a:pPr marL="285750" indent="-285750">
              <a:buFont typeface="Arial" panose="020B0604020202020204" pitchFamily="34" charset="0"/>
              <a:buChar char="•"/>
            </a:pPr>
            <a:r>
              <a:rPr lang="en-US" sz="1800" dirty="0">
                <a:latin typeface="+mn-lt"/>
              </a:rPr>
              <a:t>Why do we need a border on a map?</a:t>
            </a:r>
          </a:p>
          <a:p>
            <a:r>
              <a:rPr lang="en-US" b="1" dirty="0">
                <a:latin typeface="+mj-lt"/>
              </a:rPr>
              <a:t>Orientation</a:t>
            </a:r>
          </a:p>
          <a:p>
            <a:pPr marL="342900" indent="-342900">
              <a:buFont typeface="Arial" panose="020B0604020202020204" pitchFamily="34" charset="0"/>
              <a:buChar char="•"/>
            </a:pPr>
            <a:r>
              <a:rPr lang="en-US" sz="1800" dirty="0">
                <a:latin typeface="+mn-lt"/>
              </a:rPr>
              <a:t>Why do we need to know the orientation of a map? </a:t>
            </a:r>
          </a:p>
          <a:p>
            <a:pPr marL="342900" indent="-342900">
              <a:buFont typeface="Arial" panose="020B0604020202020204" pitchFamily="34" charset="0"/>
              <a:buChar char="•"/>
            </a:pPr>
            <a:r>
              <a:rPr lang="en-US" sz="1800" dirty="0">
                <a:latin typeface="+mn-lt"/>
              </a:rPr>
              <a:t>Use a compass to find north in your classroom.</a:t>
            </a:r>
          </a:p>
          <a:p>
            <a:endParaRPr lang="en-US" dirty="0"/>
          </a:p>
        </p:txBody>
      </p:sp>
      <p:pic>
        <p:nvPicPr>
          <p:cNvPr id="3" name="Picture 2" descr="A BOLTSS map of Camp Island.">
            <a:extLst>
              <a:ext uri="{FF2B5EF4-FFF2-40B4-BE49-F238E27FC236}">
                <a16:creationId xmlns:a16="http://schemas.microsoft.com/office/drawing/2014/main" id="{48A82841-7D67-E197-2AF1-9A4B83E2BC4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3419" r="4086"/>
          <a:stretch/>
        </p:blipFill>
        <p:spPr>
          <a:xfrm>
            <a:off x="6096000" y="975497"/>
            <a:ext cx="5748000" cy="572050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0518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226601" y="360000"/>
            <a:ext cx="4697649" cy="554400"/>
          </a:xfrm>
        </p:spPr>
        <p:txBody>
          <a:bodyPr anchor="t">
            <a:normAutofit/>
          </a:bodyPr>
          <a:lstStyle/>
          <a:p>
            <a:r>
              <a:rPr lang="en-AU" dirty="0">
                <a:latin typeface="+mj-lt"/>
              </a:rPr>
              <a:t>Legend and title</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a:xfrm>
            <a:off x="226601" y="1286653"/>
            <a:ext cx="4697650" cy="4536000"/>
          </a:xfrm>
        </p:spPr>
        <p:txBody>
          <a:bodyPr/>
          <a:lstStyle/>
          <a:p>
            <a:r>
              <a:rPr lang="en-US" b="1" dirty="0">
                <a:latin typeface="+mj-lt"/>
              </a:rPr>
              <a:t>Legend</a:t>
            </a:r>
          </a:p>
          <a:p>
            <a:pPr marL="342900" indent="-342900">
              <a:buFont typeface="Arial" panose="020B0604020202020204" pitchFamily="34" charset="0"/>
              <a:buChar char="•"/>
            </a:pPr>
            <a:r>
              <a:rPr lang="en-US" sz="1800" dirty="0">
                <a:latin typeface="+mn-lt"/>
              </a:rPr>
              <a:t>What is the symbol for a picnic spot on our map?</a:t>
            </a:r>
          </a:p>
          <a:p>
            <a:pPr marL="342900" indent="-342900">
              <a:buFont typeface="Arial" panose="020B0604020202020204" pitchFamily="34" charset="0"/>
              <a:buChar char="•"/>
            </a:pPr>
            <a:r>
              <a:rPr lang="en-US" sz="1800" dirty="0">
                <a:latin typeface="+mn-lt"/>
              </a:rPr>
              <a:t>What is the purpose of a legend on a map?</a:t>
            </a:r>
          </a:p>
          <a:p>
            <a:r>
              <a:rPr lang="en-US" b="1" dirty="0">
                <a:latin typeface="+mj-lt"/>
              </a:rPr>
              <a:t>Title</a:t>
            </a:r>
          </a:p>
          <a:p>
            <a:pPr marL="342900" indent="-342900">
              <a:buFont typeface="Arial" panose="020B0604020202020204" pitchFamily="34" charset="0"/>
              <a:buChar char="•"/>
            </a:pPr>
            <a:r>
              <a:rPr lang="en-US" sz="1800" dirty="0">
                <a:latin typeface="+mn-lt"/>
              </a:rPr>
              <a:t>What is the purpose of a title on a map?</a:t>
            </a:r>
          </a:p>
          <a:p>
            <a:pPr marL="342900" indent="-342900">
              <a:buFont typeface="Arial" panose="020B0604020202020204" pitchFamily="34" charset="0"/>
              <a:buChar char="•"/>
            </a:pPr>
            <a:r>
              <a:rPr lang="en-US" sz="1800" dirty="0">
                <a:latin typeface="+mn-lt"/>
              </a:rPr>
              <a:t>If you created a map of your classroom, what title would you give it?</a:t>
            </a:r>
          </a:p>
        </p:txBody>
      </p:sp>
      <p:pic>
        <p:nvPicPr>
          <p:cNvPr id="8" name="Picture 7" descr="A BOLTSS map of Camp Island.">
            <a:extLst>
              <a:ext uri="{FF2B5EF4-FFF2-40B4-BE49-F238E27FC236}">
                <a16:creationId xmlns:a16="http://schemas.microsoft.com/office/drawing/2014/main" id="{4528A53E-C512-E6EA-6EC6-D209B2C682D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3419" r="4086"/>
          <a:stretch/>
        </p:blipFill>
        <p:spPr>
          <a:xfrm>
            <a:off x="6096000" y="975497"/>
            <a:ext cx="5748000" cy="572050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64357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14652" y="360000"/>
            <a:ext cx="4612908" cy="554400"/>
          </a:xfrm>
        </p:spPr>
        <p:txBody>
          <a:bodyPr anchor="t">
            <a:normAutofit/>
          </a:bodyPr>
          <a:lstStyle/>
          <a:p>
            <a:r>
              <a:rPr lang="en-AU" dirty="0">
                <a:latin typeface="+mj-lt"/>
              </a:rPr>
              <a:t>Scale</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a:xfrm>
            <a:off x="314652" y="1278633"/>
            <a:ext cx="4612908" cy="1113994"/>
          </a:xfrm>
        </p:spPr>
        <p:txBody>
          <a:bodyPr/>
          <a:lstStyle/>
          <a:p>
            <a:pPr marL="342900" indent="-342900">
              <a:buFont typeface="Arial" panose="020B0604020202020204" pitchFamily="34" charset="0"/>
              <a:buChar char="•"/>
            </a:pPr>
            <a:r>
              <a:rPr lang="en-US" sz="1800" dirty="0">
                <a:latin typeface="+mn-lt"/>
              </a:rPr>
              <a:t>What is the purpose of scale on a map?</a:t>
            </a:r>
          </a:p>
          <a:p>
            <a:pPr marL="342900" indent="-342900">
              <a:buFont typeface="Arial" panose="020B0604020202020204" pitchFamily="34" charset="0"/>
              <a:buChar char="•"/>
            </a:pPr>
            <a:r>
              <a:rPr lang="en-US" sz="1800" dirty="0">
                <a:latin typeface="+mn-lt"/>
              </a:rPr>
              <a:t>What type of scale is used on the map?</a:t>
            </a:r>
          </a:p>
        </p:txBody>
      </p:sp>
      <p:sp>
        <p:nvSpPr>
          <p:cNvPr id="5" name="TextBox 4">
            <a:extLst>
              <a:ext uri="{FF2B5EF4-FFF2-40B4-BE49-F238E27FC236}">
                <a16:creationId xmlns:a16="http://schemas.microsoft.com/office/drawing/2014/main" id="{70DD45DC-814F-F725-994C-2746D36C2454}"/>
              </a:ext>
            </a:extLst>
          </p:cNvPr>
          <p:cNvSpPr txBox="1"/>
          <p:nvPr/>
        </p:nvSpPr>
        <p:spPr>
          <a:xfrm>
            <a:off x="166323" y="2907167"/>
            <a:ext cx="1812370" cy="600076"/>
          </a:xfrm>
          <a:prstGeom prst="rect">
            <a:avLst/>
          </a:prstGeom>
          <a:noFill/>
        </p:spPr>
        <p:txBody>
          <a:bodyPr wrap="square" lIns="0" tIns="0" rIns="0" bIns="0" rtlCol="0" anchor="ctr" anchorCtr="1">
            <a:noAutofit/>
          </a:bodyPr>
          <a:lstStyle/>
          <a:p>
            <a:pPr algn="ctr"/>
            <a:r>
              <a:rPr lang="en-AU" sz="1800" b="1" dirty="0">
                <a:latin typeface="+mj-lt"/>
                <a:cs typeface="Arial" panose="020B0604020202020204" pitchFamily="34" charset="0"/>
              </a:rPr>
              <a:t>Linear scale </a:t>
            </a:r>
            <a:r>
              <a:rPr lang="en-AU" sz="1800" dirty="0">
                <a:latin typeface="+mj-lt"/>
                <a:cs typeface="Arial" panose="020B0604020202020204" pitchFamily="34" charset="0"/>
              </a:rPr>
              <a:t>–</a:t>
            </a:r>
          </a:p>
        </p:txBody>
      </p:sp>
      <p:pic>
        <p:nvPicPr>
          <p:cNvPr id="4" name="Picture 3" descr="An example of a linear scale.">
            <a:extLst>
              <a:ext uri="{FF2B5EF4-FFF2-40B4-BE49-F238E27FC236}">
                <a16:creationId xmlns:a16="http://schemas.microsoft.com/office/drawing/2014/main" id="{A86F292E-1357-FAF9-6C34-5240508ADAD3}"/>
              </a:ext>
            </a:extLst>
          </p:cNvPr>
          <p:cNvPicPr>
            <a:picLocks noChangeAspect="1"/>
          </p:cNvPicPr>
          <p:nvPr/>
        </p:nvPicPr>
        <p:blipFill>
          <a:blip r:embed="rId3"/>
          <a:stretch>
            <a:fillRect/>
          </a:stretch>
        </p:blipFill>
        <p:spPr>
          <a:xfrm>
            <a:off x="2547529" y="2890600"/>
            <a:ext cx="2072820" cy="798645"/>
          </a:xfrm>
          <a:prstGeom prst="rect">
            <a:avLst/>
          </a:prstGeom>
        </p:spPr>
      </p:pic>
      <p:sp>
        <p:nvSpPr>
          <p:cNvPr id="13" name="TextBox 12">
            <a:extLst>
              <a:ext uri="{FF2B5EF4-FFF2-40B4-BE49-F238E27FC236}">
                <a16:creationId xmlns:a16="http://schemas.microsoft.com/office/drawing/2014/main" id="{ED467C22-5023-A04D-7E78-922F8D0506C7}"/>
              </a:ext>
            </a:extLst>
          </p:cNvPr>
          <p:cNvSpPr txBox="1"/>
          <p:nvPr/>
        </p:nvSpPr>
        <p:spPr>
          <a:xfrm>
            <a:off x="102823" y="4165336"/>
            <a:ext cx="1812370" cy="600076"/>
          </a:xfrm>
          <a:prstGeom prst="rect">
            <a:avLst/>
          </a:prstGeom>
          <a:noFill/>
        </p:spPr>
        <p:txBody>
          <a:bodyPr wrap="square" lIns="0" tIns="0" rIns="0" bIns="0" rtlCol="0" anchor="ctr" anchorCtr="1">
            <a:noAutofit/>
          </a:bodyPr>
          <a:lstStyle/>
          <a:p>
            <a:pPr algn="ctr"/>
            <a:r>
              <a:rPr lang="en-AU" sz="1800" b="1" dirty="0">
                <a:latin typeface="+mj-lt"/>
                <a:cs typeface="Arial" panose="020B0604020202020204" pitchFamily="34" charset="0"/>
              </a:rPr>
              <a:t>Ratio scale </a:t>
            </a:r>
            <a:r>
              <a:rPr lang="en-AU" sz="1800" dirty="0">
                <a:latin typeface="+mj-lt"/>
                <a:cs typeface="Arial" panose="020B0604020202020204" pitchFamily="34" charset="0"/>
              </a:rPr>
              <a:t>–</a:t>
            </a:r>
          </a:p>
        </p:txBody>
      </p:sp>
      <p:pic>
        <p:nvPicPr>
          <p:cNvPr id="7" name="Picture 6" descr="An example of a ratio scale.">
            <a:extLst>
              <a:ext uri="{FF2B5EF4-FFF2-40B4-BE49-F238E27FC236}">
                <a16:creationId xmlns:a16="http://schemas.microsoft.com/office/drawing/2014/main" id="{B627AFFD-136B-D48A-E396-839D9FF9F5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4093" y="3908377"/>
            <a:ext cx="3159692" cy="1113994"/>
          </a:xfrm>
          <a:prstGeom prst="rect">
            <a:avLst/>
          </a:prstGeom>
        </p:spPr>
      </p:pic>
      <p:sp>
        <p:nvSpPr>
          <p:cNvPr id="14" name="TextBox 13">
            <a:extLst>
              <a:ext uri="{FF2B5EF4-FFF2-40B4-BE49-F238E27FC236}">
                <a16:creationId xmlns:a16="http://schemas.microsoft.com/office/drawing/2014/main" id="{607B1E4C-0F5A-6A37-C23E-6482F5DF6092}"/>
              </a:ext>
            </a:extLst>
          </p:cNvPr>
          <p:cNvSpPr txBox="1"/>
          <p:nvPr/>
        </p:nvSpPr>
        <p:spPr>
          <a:xfrm>
            <a:off x="77423" y="5300092"/>
            <a:ext cx="4781313" cy="600076"/>
          </a:xfrm>
          <a:prstGeom prst="rect">
            <a:avLst/>
          </a:prstGeom>
          <a:noFill/>
        </p:spPr>
        <p:txBody>
          <a:bodyPr wrap="square" lIns="0" tIns="0" rIns="0" bIns="0" rtlCol="0" anchor="ctr" anchorCtr="1">
            <a:noAutofit/>
          </a:bodyPr>
          <a:lstStyle/>
          <a:p>
            <a:r>
              <a:rPr lang="en-AU" sz="1800" b="1" dirty="0">
                <a:latin typeface="+mj-lt"/>
                <a:cs typeface="Arial" panose="020B0604020202020204" pitchFamily="34" charset="0"/>
              </a:rPr>
              <a:t>Ratio in writing </a:t>
            </a:r>
            <a:r>
              <a:rPr lang="en-AU" sz="1800" dirty="0">
                <a:cs typeface="Arial" panose="020B0604020202020204" pitchFamily="34" charset="0"/>
              </a:rPr>
              <a:t>– 1 centimetre to 100 000 </a:t>
            </a:r>
          </a:p>
          <a:p>
            <a:pPr marL="1908000"/>
            <a:r>
              <a:rPr lang="en-AU" sz="1800" dirty="0">
                <a:cs typeface="Arial" panose="020B0604020202020204" pitchFamily="34" charset="0"/>
              </a:rPr>
              <a:t>metres</a:t>
            </a:r>
          </a:p>
        </p:txBody>
      </p:sp>
      <p:pic>
        <p:nvPicPr>
          <p:cNvPr id="16" name="Picture 15" descr="A BOLTSS map of Camp Island.">
            <a:extLst>
              <a:ext uri="{FF2B5EF4-FFF2-40B4-BE49-F238E27FC236}">
                <a16:creationId xmlns:a16="http://schemas.microsoft.com/office/drawing/2014/main" id="{EBCCB7AE-98C4-EB41-B0DA-9020B672F880}"/>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3419" r="4086"/>
          <a:stretch/>
        </p:blipFill>
        <p:spPr>
          <a:xfrm>
            <a:off x="6096000" y="975497"/>
            <a:ext cx="5748000" cy="572050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dirty="0"/>
          </a:p>
        </p:txBody>
      </p:sp>
    </p:spTree>
    <p:extLst>
      <p:ext uri="{BB962C8B-B14F-4D97-AF65-F5344CB8AC3E}">
        <p14:creationId xmlns:p14="http://schemas.microsoft.com/office/powerpoint/2010/main" val="223734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298611" y="360000"/>
            <a:ext cx="6407148" cy="554400"/>
          </a:xfrm>
        </p:spPr>
        <p:txBody>
          <a:bodyPr anchor="t">
            <a:normAutofit/>
          </a:bodyPr>
          <a:lstStyle/>
          <a:p>
            <a:r>
              <a:rPr lang="en-AU" dirty="0">
                <a:latin typeface="+mj-lt"/>
              </a:rPr>
              <a:t>Source</a:t>
            </a:r>
          </a:p>
        </p:txBody>
      </p:sp>
      <p:sp>
        <p:nvSpPr>
          <p:cNvPr id="5" name="Text Placeholder 4">
            <a:extLst>
              <a:ext uri="{FF2B5EF4-FFF2-40B4-BE49-F238E27FC236}">
                <a16:creationId xmlns:a16="http://schemas.microsoft.com/office/drawing/2014/main" id="{05C7D2E8-8056-ED9C-E6A3-6C4C0CC92911}"/>
              </a:ext>
            </a:extLst>
          </p:cNvPr>
          <p:cNvSpPr>
            <a:spLocks noGrp="1"/>
          </p:cNvSpPr>
          <p:nvPr>
            <p:ph type="body" sz="quarter" idx="18"/>
          </p:nvPr>
        </p:nvSpPr>
        <p:spPr>
          <a:xfrm>
            <a:off x="298609" y="982520"/>
            <a:ext cx="6407150" cy="294189"/>
          </a:xfrm>
        </p:spPr>
        <p:txBody>
          <a:bodyPr/>
          <a:lstStyle/>
          <a:p>
            <a:r>
              <a:rPr lang="en-AU" dirty="0">
                <a:latin typeface="+mj-lt"/>
              </a:rPr>
              <a:t>What is the source of this map?</a:t>
            </a:r>
          </a:p>
        </p:txBody>
      </p:sp>
      <p:pic>
        <p:nvPicPr>
          <p:cNvPr id="7" name="Picture 6" descr="A BOLTSS map of Camp Island.">
            <a:extLst>
              <a:ext uri="{FF2B5EF4-FFF2-40B4-BE49-F238E27FC236}">
                <a16:creationId xmlns:a16="http://schemas.microsoft.com/office/drawing/2014/main" id="{5C2EE2D9-55D5-A211-B043-44965336C22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3419" r="4086"/>
          <a:stretch/>
        </p:blipFill>
        <p:spPr>
          <a:xfrm>
            <a:off x="6096000" y="975497"/>
            <a:ext cx="5748000" cy="572050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45079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1654-8854-BF21-9D2E-ABA9D907C126}"/>
              </a:ext>
            </a:extLst>
          </p:cNvPr>
          <p:cNvSpPr>
            <a:spLocks noGrp="1"/>
          </p:cNvSpPr>
          <p:nvPr>
            <p:ph type="title"/>
          </p:nvPr>
        </p:nvSpPr>
        <p:spPr/>
        <p:txBody>
          <a:bodyPr/>
          <a:lstStyle/>
          <a:p>
            <a:r>
              <a:rPr lang="en-AU" dirty="0">
                <a:latin typeface="+mj-lt"/>
              </a:rPr>
              <a:t>Need more explanation?</a:t>
            </a:r>
          </a:p>
        </p:txBody>
      </p:sp>
      <p:sp>
        <p:nvSpPr>
          <p:cNvPr id="4" name="Text Placeholder 3">
            <a:extLst>
              <a:ext uri="{FF2B5EF4-FFF2-40B4-BE49-F238E27FC236}">
                <a16:creationId xmlns:a16="http://schemas.microsoft.com/office/drawing/2014/main" id="{D4DD928F-A5C6-295C-4C18-8BCEC336D2DF}"/>
              </a:ext>
            </a:extLst>
          </p:cNvPr>
          <p:cNvSpPr>
            <a:spLocks noGrp="1"/>
          </p:cNvSpPr>
          <p:nvPr>
            <p:ph type="body" sz="quarter" idx="18"/>
          </p:nvPr>
        </p:nvSpPr>
        <p:spPr/>
        <p:txBody>
          <a:bodyPr/>
          <a:lstStyle/>
          <a:p>
            <a:r>
              <a:rPr lang="en-AU" dirty="0">
                <a:latin typeface="+mj-lt"/>
              </a:rPr>
              <a:t>BOLTSS and scale</a:t>
            </a:r>
          </a:p>
        </p:txBody>
      </p:sp>
      <p:grpSp>
        <p:nvGrpSpPr>
          <p:cNvPr id="19" name="Group 18" descr="A link to the department's BOLTSS and scale webpage.">
            <a:extLst>
              <a:ext uri="{FF2B5EF4-FFF2-40B4-BE49-F238E27FC236}">
                <a16:creationId xmlns:a16="http://schemas.microsoft.com/office/drawing/2014/main" id="{41788EE0-BE3D-F338-75BD-4B3377482FC2}"/>
              </a:ext>
            </a:extLst>
          </p:cNvPr>
          <p:cNvGrpSpPr/>
          <p:nvPr/>
        </p:nvGrpSpPr>
        <p:grpSpPr>
          <a:xfrm>
            <a:off x="2333096" y="1866423"/>
            <a:ext cx="7525809" cy="4261561"/>
            <a:chOff x="2333096" y="1866423"/>
            <a:chExt cx="7525809" cy="4261561"/>
          </a:xfrm>
        </p:grpSpPr>
        <p:pic>
          <p:nvPicPr>
            <p:cNvPr id="6" name="Picture 5">
              <a:extLst>
                <a:ext uri="{FF2B5EF4-FFF2-40B4-BE49-F238E27FC236}">
                  <a16:creationId xmlns:a16="http://schemas.microsoft.com/office/drawing/2014/main" id="{E7EB2113-31D5-8E0C-84EA-47776884E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3096" y="1866423"/>
              <a:ext cx="7525809" cy="4261561"/>
            </a:xfrm>
            <a:prstGeom prst="rect">
              <a:avLst/>
            </a:prstGeom>
          </p:spPr>
        </p:pic>
        <p:pic>
          <p:nvPicPr>
            <p:cNvPr id="8" name="Picture 7">
              <a:hlinkClick r:id="rId4"/>
              <a:extLst>
                <a:ext uri="{FF2B5EF4-FFF2-40B4-BE49-F238E27FC236}">
                  <a16:creationId xmlns:a16="http://schemas.microsoft.com/office/drawing/2014/main" id="{C5513216-7C2F-C612-B513-02B5F9585194}"/>
                </a:ext>
              </a:extLst>
            </p:cNvPr>
            <p:cNvPicPr>
              <a:picLocks noChangeAspect="1"/>
            </p:cNvPicPr>
            <p:nvPr/>
          </p:nvPicPr>
          <p:blipFill>
            <a:blip r:embed="rId5"/>
            <a:stretch>
              <a:fillRect/>
            </a:stretch>
          </p:blipFill>
          <p:spPr>
            <a:xfrm>
              <a:off x="4700337" y="3191256"/>
              <a:ext cx="2791326" cy="1611894"/>
            </a:xfrm>
            <a:prstGeom prst="rect">
              <a:avLst/>
            </a:prstGeom>
          </p:spPr>
        </p:pic>
      </p:grpSp>
      <p:sp>
        <p:nvSpPr>
          <p:cNvPr id="7" name="TextBox 6">
            <a:extLst>
              <a:ext uri="{FF2B5EF4-FFF2-40B4-BE49-F238E27FC236}">
                <a16:creationId xmlns:a16="http://schemas.microsoft.com/office/drawing/2014/main" id="{889DDC5C-3507-6B57-B2A5-3DC63FEF93F6}"/>
              </a:ext>
            </a:extLst>
          </p:cNvPr>
          <p:cNvSpPr txBox="1"/>
          <p:nvPr/>
        </p:nvSpPr>
        <p:spPr>
          <a:xfrm>
            <a:off x="3762905" y="6231657"/>
            <a:ext cx="6096000" cy="307777"/>
          </a:xfrm>
          <a:prstGeom prst="rect">
            <a:avLst/>
          </a:prstGeom>
          <a:noFill/>
        </p:spPr>
        <p:txBody>
          <a:bodyPr wrap="square">
            <a:spAutoFit/>
          </a:bodyPr>
          <a:lstStyle/>
          <a:p>
            <a:pPr algn="r"/>
            <a:r>
              <a:rPr lang="en-AU" sz="1400" dirty="0"/>
              <a:t>(Duration 4:06)</a:t>
            </a:r>
          </a:p>
        </p:txBody>
      </p:sp>
      <p:sp>
        <p:nvSpPr>
          <p:cNvPr id="2" name="Slide Number Placeholder 1">
            <a:extLst>
              <a:ext uri="{FF2B5EF4-FFF2-40B4-BE49-F238E27FC236}">
                <a16:creationId xmlns:a16="http://schemas.microsoft.com/office/drawing/2014/main" id="{3FF40DB4-FE8A-CC2B-4ABC-5D0E41D54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9187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dirty="0">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4870CF9-6742-4284-8B36-BE7F10C49126}" vid="{B3D1084D-7DF9-4BCE-A661-83C773497D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1320</Words>
  <Application>Microsoft Office PowerPoint</Application>
  <PresentationFormat>Widescreen</PresentationFormat>
  <Paragraphs>109</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Montserrat</vt:lpstr>
      <vt:lpstr>Public Sans</vt:lpstr>
      <vt:lpstr>Roboto</vt:lpstr>
      <vt:lpstr>Arial</vt:lpstr>
      <vt:lpstr>Public Sans Light</vt:lpstr>
      <vt:lpstr>Calibri</vt:lpstr>
      <vt:lpstr>1_NSWG Corporate</vt:lpstr>
      <vt:lpstr>Lesson 4 – BOLTSS </vt:lpstr>
      <vt:lpstr>Learning intentions and success criteria</vt:lpstr>
      <vt:lpstr>BOLTSS</vt:lpstr>
      <vt:lpstr>Border and orientation</vt:lpstr>
      <vt:lpstr>Legend and title</vt:lpstr>
      <vt:lpstr>Scale</vt:lpstr>
      <vt:lpstr>Source</vt:lpstr>
      <vt:lpstr>Need more explanation?</vt:lpstr>
      <vt:lpstr>3-2-1 things I learned today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landforms – Lesson 4 – BOLTSS</dc:title>
  <dc:creator>NSW Department of Education</dc:creator>
  <dcterms:created xsi:type="dcterms:W3CDTF">2025-01-14T01:23:38Z</dcterms:created>
  <dcterms:modified xsi:type="dcterms:W3CDTF">2025-02-04T22:04:20Z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2025-01-14T01:23:58Z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4ac56b33-b0df-42a6-ae18-c0f3d8942c9f</vt:lpwstr>
  </property>
  <property fmtid="{D5CDD505-2E9C-101B-9397-08002B2CF9AE}" pid="8" name="MSIP_Label_b603dfd7-d93a-4381-a340-2995d8282205_ContentBits">
    <vt:lpwstr>0</vt:lpwstr>
  </property>
</Properties>
</file>