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15" r:id="rId2"/>
  </p:sldMasterIdLst>
  <p:notesMasterIdLst>
    <p:notesMasterId r:id="rId22"/>
  </p:notesMasterIdLst>
  <p:handoutMasterIdLst>
    <p:handoutMasterId r:id="rId23"/>
  </p:handoutMasterIdLst>
  <p:sldIdLst>
    <p:sldId id="286" r:id="rId3"/>
    <p:sldId id="401" r:id="rId4"/>
    <p:sldId id="402" r:id="rId5"/>
    <p:sldId id="405" r:id="rId6"/>
    <p:sldId id="415" r:id="rId7"/>
    <p:sldId id="416" r:id="rId8"/>
    <p:sldId id="417" r:id="rId9"/>
    <p:sldId id="418" r:id="rId10"/>
    <p:sldId id="419" r:id="rId11"/>
    <p:sldId id="404" r:id="rId12"/>
    <p:sldId id="421" r:id="rId13"/>
    <p:sldId id="403" r:id="rId14"/>
    <p:sldId id="408" r:id="rId15"/>
    <p:sldId id="411" r:id="rId16"/>
    <p:sldId id="420" r:id="rId17"/>
    <p:sldId id="422" r:id="rId18"/>
    <p:sldId id="423" r:id="rId19"/>
    <p:sldId id="361" r:id="rId20"/>
    <p:sldId id="278" r:id="rId21"/>
  </p:sldIdLst>
  <p:sldSz cx="12192000" cy="6858000"/>
  <p:notesSz cx="6858000" cy="9144000"/>
  <p:embeddedFontLst>
    <p:embeddedFont>
      <p:font typeface="Public Sans" pitchFamily="2" charset="0"/>
      <p:regular r:id="rId24"/>
      <p:bold r:id="rId25"/>
      <p:italic r:id="rId26"/>
      <p:boldItalic r:id="rId27"/>
    </p:embeddedFont>
    <p:embeddedFont>
      <p:font typeface="Public Sans Light" pitchFamily="2" charset="0"/>
      <p:regular r:id="rId28"/>
      <p: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ection>
        <p14:section name="Covers" id="{F30C5FBC-47C2-4ED1-B1FA-B8D562828AEC}">
          <p14:sldIdLst>
            <p14:sldId id="286"/>
          </p14:sldIdLst>
        </p14:section>
        <p14:section name="Main Section" id="{9962DA83-E248-478E-9F5E-043EFB431FA0}">
          <p14:sldIdLst>
            <p14:sldId id="401"/>
            <p14:sldId id="402"/>
            <p14:sldId id="405"/>
            <p14:sldId id="415"/>
            <p14:sldId id="416"/>
            <p14:sldId id="417"/>
            <p14:sldId id="418"/>
            <p14:sldId id="419"/>
            <p14:sldId id="404"/>
            <p14:sldId id="421"/>
            <p14:sldId id="403"/>
            <p14:sldId id="408"/>
            <p14:sldId id="411"/>
            <p14:sldId id="420"/>
            <p14:sldId id="422"/>
            <p14:sldId id="423"/>
            <p14:sldId id="361"/>
            <p14:sldId id="278"/>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0E"/>
    <a:srgbClr val="CDD3D6"/>
    <a:srgbClr val="00296C"/>
    <a:srgbClr val="EBEBEB"/>
    <a:srgbClr val="146CFD"/>
    <a:srgbClr val="0070C0"/>
    <a:srgbClr val="CBEDFD"/>
    <a:srgbClr val="002664"/>
    <a:srgbClr val="0046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84429" autoAdjust="0"/>
  </p:normalViewPr>
  <p:slideViewPr>
    <p:cSldViewPr snapToGrid="0">
      <p:cViewPr varScale="1">
        <p:scale>
          <a:sx n="91" d="100"/>
          <a:sy n="91" d="100"/>
        </p:scale>
        <p:origin x="1176" y="216"/>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i="1" dirty="0"/>
              <a:t>(</a:t>
            </a:r>
            <a:r>
              <a:rPr lang="fr-FR" i="1" noProof="0" dirty="0"/>
              <a:t>tournez</a:t>
            </a:r>
            <a:r>
              <a:rPr lang="en-AU" i="1" dirty="0"/>
              <a:t>) à gauche: </a:t>
            </a:r>
            <a:r>
              <a:rPr lang="en-AU" i="0" dirty="0"/>
              <a:t>turn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83739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deuxième (rue) à gauche</a:t>
            </a:r>
            <a:r>
              <a:rPr lang="en-AU" i="0" dirty="0"/>
              <a:t>: take the first (street) on the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8734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troisième (rue) à droite</a:t>
            </a:r>
            <a:r>
              <a:rPr lang="en-AU" i="0" dirty="0"/>
              <a:t>: take the third (street) on the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10593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cinéma est en face </a:t>
            </a:r>
            <a:r>
              <a:rPr lang="fr-FR" b="1" i="1" noProof="0" dirty="0"/>
              <a:t>de la </a:t>
            </a:r>
            <a:r>
              <a:rPr lang="fr-FR" i="1" noProof="0" dirty="0"/>
              <a:t>piscine</a:t>
            </a:r>
            <a:r>
              <a:rPr lang="en-AU" i="0" dirty="0"/>
              <a:t>: the cinema is opposite the swimming pool</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parc est en face </a:t>
            </a:r>
            <a:r>
              <a:rPr lang="fr-FR" b="1" i="1" noProof="0" dirty="0"/>
              <a:t>de l’</a:t>
            </a:r>
            <a:r>
              <a:rPr lang="fr-FR" i="1" noProof="0" dirty="0"/>
              <a:t>hôpital</a:t>
            </a:r>
            <a:r>
              <a:rPr lang="en-AU" i="0" dirty="0"/>
              <a:t>: the park is opposite the hospital</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la boulangerie est en face</a:t>
            </a:r>
            <a:r>
              <a:rPr lang="fr-FR" b="1" i="1" noProof="0" dirty="0"/>
              <a:t> du </a:t>
            </a:r>
            <a:r>
              <a:rPr lang="fr-FR" i="1" noProof="0" dirty="0"/>
              <a:t>terrain de sport</a:t>
            </a:r>
            <a:r>
              <a:rPr lang="en-AU" i="0" dirty="0"/>
              <a:t>: the bakery is opposite the sports ground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i="1"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85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supermarché est à côté du magasin</a:t>
            </a:r>
            <a:r>
              <a:rPr lang="en-AU" i="0" dirty="0"/>
              <a:t>: the supermarket is beside the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58125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le cinéma est entre le supermarché et le magasin</a:t>
            </a:r>
            <a:r>
              <a:rPr lang="en-AU" i="0" dirty="0"/>
              <a:t>: the cinema is between the supermarket and the shop</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46312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L’église est derrière le magasin</a:t>
            </a:r>
            <a:r>
              <a:rPr lang="fr-FR" i="0" noProof="0" dirty="0"/>
              <a:t>: </a:t>
            </a:r>
            <a:r>
              <a:rPr lang="en-AU" i="0" dirty="0"/>
              <a:t>The church is behind the shop</a:t>
            </a:r>
          </a:p>
          <a:p>
            <a:r>
              <a:rPr lang="fr-FR" i="1" noProof="0" dirty="0"/>
              <a:t>le magasin est devant l’église</a:t>
            </a:r>
            <a:r>
              <a:rPr lang="en-AU" i="0" dirty="0"/>
              <a:t>: The shop is in front of the church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40429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09953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a:t>
            </a:r>
            <a:r>
              <a:rPr lang="fr-FR" i="1" noProof="0" dirty="0"/>
              <a:t>tournez</a:t>
            </a:r>
            <a:r>
              <a:rPr lang="en-AU" i="1" dirty="0"/>
              <a:t>) à droite: </a:t>
            </a:r>
            <a:r>
              <a:rPr lang="en-AU" i="0" dirty="0"/>
              <a:t>turn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18529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continuez/allez tout droit</a:t>
            </a:r>
            <a:r>
              <a:rPr lang="en-AU" i="0" dirty="0"/>
              <a:t>: go straight ahead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79678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Pour aller à la gare? </a:t>
            </a:r>
            <a:r>
              <a:rPr lang="en-AU" i="0" dirty="0"/>
              <a:t>How do you get to the train station?</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Tournez à gauche</a:t>
            </a:r>
            <a:r>
              <a:rPr lang="fr-FR" i="0" noProof="0" dirty="0"/>
              <a:t>:</a:t>
            </a:r>
            <a:r>
              <a:rPr lang="en-AU" i="0" dirty="0"/>
              <a:t> Turn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80990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au cinéma </a:t>
            </a:r>
            <a:r>
              <a:rPr lang="en-AU" i="1" dirty="0"/>
              <a:t>? </a:t>
            </a:r>
            <a:r>
              <a:rPr lang="en-AU" i="0" dirty="0"/>
              <a:t>How do you get to the cinema?</a:t>
            </a:r>
          </a:p>
          <a:p>
            <a:r>
              <a:rPr lang="fr-FR" i="1" noProof="0" dirty="0"/>
              <a:t>Tournez à droite</a:t>
            </a:r>
            <a:r>
              <a:rPr lang="en-AU" i="1" dirty="0"/>
              <a:t>: </a:t>
            </a:r>
            <a:r>
              <a:rPr lang="en-AU" i="0" dirty="0"/>
              <a:t>Turn right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3432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l’église </a:t>
            </a:r>
            <a:r>
              <a:rPr lang="en-AU" i="1" dirty="0"/>
              <a:t>? </a:t>
            </a:r>
            <a:r>
              <a:rPr lang="en-AU" i="0" dirty="0"/>
              <a:t>How do you get to the church?</a:t>
            </a:r>
          </a:p>
          <a:p>
            <a:r>
              <a:rPr lang="fr-FR" i="1" noProof="0" dirty="0"/>
              <a:t>Continuez/allez tout droit</a:t>
            </a:r>
            <a:r>
              <a:rPr lang="en-AU" i="0" dirty="0"/>
              <a:t>: Go straight ahead</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689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l’hôpital </a:t>
            </a:r>
            <a:r>
              <a:rPr lang="en-AU" i="1" dirty="0"/>
              <a:t>? </a:t>
            </a:r>
            <a:r>
              <a:rPr lang="en-AU" i="0" dirty="0"/>
              <a:t>How do you get to the hospital?</a:t>
            </a:r>
          </a:p>
          <a:p>
            <a:r>
              <a:rPr lang="fr-FR" i="1" noProof="0" dirty="0"/>
              <a:t>Allez tout droit</a:t>
            </a:r>
            <a:r>
              <a:rPr lang="en-AU" i="0" dirty="0"/>
              <a:t>: Go straight ahead</a:t>
            </a:r>
          </a:p>
          <a:p>
            <a:endParaRPr lang="en-AU" i="1" dirty="0"/>
          </a:p>
          <a:p>
            <a:r>
              <a:rPr lang="fr-FR" i="1" noProof="0" dirty="0"/>
              <a:t>Pour aller à la piscine </a:t>
            </a:r>
            <a:r>
              <a:rPr lang="en-AU" i="1" dirty="0"/>
              <a:t>? </a:t>
            </a:r>
            <a:r>
              <a:rPr lang="en-AU" i="0" dirty="0"/>
              <a:t>How do you get to the pool?</a:t>
            </a:r>
          </a:p>
          <a:p>
            <a:r>
              <a:rPr lang="fr-FR" i="1" noProof="0" dirty="0"/>
              <a:t>Tournez à droite</a:t>
            </a:r>
            <a:r>
              <a:rPr lang="en-AU" i="1" dirty="0"/>
              <a:t>: </a:t>
            </a:r>
            <a:r>
              <a:rPr lang="en-AU" i="0" dirty="0"/>
              <a:t>turn right </a:t>
            </a:r>
          </a:p>
          <a:p>
            <a:endParaRPr lang="en-AU" i="1" dirty="0"/>
          </a:p>
          <a:p>
            <a:r>
              <a:rPr lang="fr-FR" i="1" noProof="0" dirty="0"/>
              <a:t>Pour aller au cinéma </a:t>
            </a:r>
            <a:r>
              <a:rPr lang="en-AU" i="1" dirty="0"/>
              <a:t>? </a:t>
            </a:r>
            <a:r>
              <a:rPr lang="en-AU" i="0" dirty="0"/>
              <a:t>How do you get to the movies?</a:t>
            </a:r>
          </a:p>
          <a:p>
            <a:r>
              <a:rPr lang="fr-FR" i="1" noProof="0" dirty="0"/>
              <a:t>Pour aller à l’hôpital </a:t>
            </a:r>
          </a:p>
          <a:p>
            <a:r>
              <a:rPr lang="fr-FR" i="1" noProof="0" dirty="0"/>
              <a:t>Allez tout droit</a:t>
            </a:r>
          </a:p>
          <a:p>
            <a:r>
              <a:rPr lang="fr-FR" i="1" noProof="0" dirty="0"/>
              <a:t>Pour aller à la piscine </a:t>
            </a:r>
          </a:p>
          <a:p>
            <a:r>
              <a:rPr lang="fr-FR" i="1" noProof="0" dirty="0"/>
              <a:t>Tournez à droite</a:t>
            </a:r>
          </a:p>
          <a:p>
            <a:r>
              <a:rPr lang="fr-FR" i="1" noProof="0" dirty="0"/>
              <a:t>Pour aller au cinéma Tournez à gauche</a:t>
            </a:r>
            <a:r>
              <a:rPr lang="en-AU" i="0" dirty="0"/>
              <a:t>: Turn left</a:t>
            </a:r>
          </a:p>
          <a:p>
            <a:r>
              <a:rPr lang="en-AU" i="0"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4259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i="1" noProof="0" dirty="0"/>
              <a:t>Pour aller à l’église </a:t>
            </a:r>
            <a:r>
              <a:rPr lang="en-AU" i="1" dirty="0"/>
              <a:t>? </a:t>
            </a:r>
            <a:r>
              <a:rPr lang="en-AU" i="0" dirty="0"/>
              <a:t>How do you get to the church?</a:t>
            </a:r>
          </a:p>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Tournez à gauche</a:t>
            </a:r>
            <a:r>
              <a:rPr lang="en-AU" i="0" dirty="0"/>
              <a:t>: Turn left</a:t>
            </a:r>
          </a:p>
          <a:p>
            <a:endParaRPr lang="en-AU" i="1" dirty="0"/>
          </a:p>
          <a:p>
            <a:r>
              <a:rPr lang="fr-FR" i="1" noProof="0" dirty="0"/>
              <a:t>Pour aller à la gare </a:t>
            </a:r>
            <a:r>
              <a:rPr lang="en-AU" i="1" dirty="0"/>
              <a:t>? </a:t>
            </a:r>
            <a:r>
              <a:rPr lang="en-AU" i="0" dirty="0"/>
              <a:t>How do you get to the train station?</a:t>
            </a:r>
          </a:p>
          <a:p>
            <a:r>
              <a:rPr lang="fr-FR" i="1" noProof="0" dirty="0"/>
              <a:t>Allez tout droit</a:t>
            </a:r>
            <a:r>
              <a:rPr lang="en-AU" i="0" dirty="0"/>
              <a:t>: Go straight ahead</a:t>
            </a:r>
          </a:p>
          <a:p>
            <a:endParaRPr lang="en-AU" i="1" dirty="0"/>
          </a:p>
          <a:p>
            <a:r>
              <a:rPr lang="fr-FR" i="1" noProof="0" dirty="0"/>
              <a:t>Pour aller au terrain de sport </a:t>
            </a:r>
            <a:r>
              <a:rPr lang="en-AU" i="1" dirty="0"/>
              <a:t>? </a:t>
            </a:r>
            <a:r>
              <a:rPr lang="en-AU" i="0" dirty="0"/>
              <a:t>How do you get to the sports field?</a:t>
            </a:r>
          </a:p>
          <a:p>
            <a:r>
              <a:rPr lang="fr-FR" i="1" noProof="0" dirty="0"/>
              <a:t>Tournez à droite</a:t>
            </a:r>
            <a:r>
              <a:rPr lang="en-AU" i="0" dirty="0"/>
              <a:t>: turn right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032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i="1" noProof="0" dirty="0"/>
              <a:t>prenez la première (rue) à gauche</a:t>
            </a:r>
            <a:r>
              <a:rPr lang="en-AU" i="0" dirty="0"/>
              <a:t>: take the first (street) on the left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33043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412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34493551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2209907587"/>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3138040832"/>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2936980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3514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144500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2425715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7780548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5300143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1883509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747932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58653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26857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05671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3621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49344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745619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1823355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34805715"/>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57456782"/>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52978413"/>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970693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4200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451558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05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83484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301426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531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450432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36126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475391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75385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6493841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3645549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026024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372794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1853663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72638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7235101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96416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40976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572280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446344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52851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47" Type="http://schemas.openxmlformats.org/officeDocument/2006/relationships/image" Target="../media/image2.png"/><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image" Target="../media/image1.png"/><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61"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30336819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01A3D8-256A-412E-DD35-C6434CD3124D}"/>
              </a:ext>
            </a:extLst>
          </p:cNvPr>
          <p:cNvSpPr>
            <a:spLocks noGrp="1"/>
          </p:cNvSpPr>
          <p:nvPr>
            <p:ph type="ctrTitle"/>
          </p:nvPr>
        </p:nvSpPr>
        <p:spPr/>
        <p:txBody>
          <a:bodyPr/>
          <a:lstStyle/>
          <a:p>
            <a:r>
              <a:rPr lang="en-AU" dirty="0"/>
              <a:t>Giving directions</a:t>
            </a:r>
          </a:p>
        </p:txBody>
      </p:sp>
      <p:sp>
        <p:nvSpPr>
          <p:cNvPr id="9" name="Text Placeholder 8">
            <a:extLst>
              <a:ext uri="{FF2B5EF4-FFF2-40B4-BE49-F238E27FC236}">
                <a16:creationId xmlns:a16="http://schemas.microsoft.com/office/drawing/2014/main" id="{C6C51917-BC1D-BCEF-45B4-A1777D4CCFBC}"/>
              </a:ext>
            </a:extLst>
          </p:cNvPr>
          <p:cNvSpPr>
            <a:spLocks noGrp="1"/>
          </p:cNvSpPr>
          <p:nvPr>
            <p:ph type="body" sz="quarter" idx="10"/>
          </p:nvPr>
        </p:nvSpPr>
        <p:spPr>
          <a:xfrm>
            <a:off x="360000" y="4284000"/>
            <a:ext cx="3828542" cy="1080000"/>
          </a:xfrm>
        </p:spPr>
        <p:txBody>
          <a:bodyPr/>
          <a:lstStyle/>
          <a:p>
            <a:r>
              <a:rPr lang="fr-FR" i="1" dirty="0"/>
              <a:t>Pour aller à…?</a:t>
            </a:r>
          </a:p>
        </p:txBody>
      </p:sp>
      <p:sp>
        <p:nvSpPr>
          <p:cNvPr id="2" name="Footer Placeholder 1">
            <a:extLst>
              <a:ext uri="{FF2B5EF4-FFF2-40B4-BE49-F238E27FC236}">
                <a16:creationId xmlns:a16="http://schemas.microsoft.com/office/drawing/2014/main" id="{F36A034E-2A68-119E-D212-75483682785A}"/>
              </a:ext>
              <a:ext uri="{C183D7F6-B498-43B3-948B-1728B52AA6E4}">
                <adec:decorative xmlns:adec="http://schemas.microsoft.com/office/drawing/2017/decorative" val="1"/>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664"/>
                </a:solidFill>
                <a:effectLst/>
                <a:uLnTx/>
                <a:uFillTx/>
                <a:latin typeface="Public Sans" pitchFamily="2" charset="0"/>
                <a:ea typeface="+mn-ea"/>
                <a:cs typeface="+mn-cs"/>
              </a:rPr>
              <a:t>NSW Department of Education</a:t>
            </a:r>
            <a:endParaRPr kumimoji="0" lang="en-AU" sz="1400" b="0" i="0" u="none" strike="noStrike" kern="1200" cap="none" spc="0" normalizeH="0" baseline="0" noProof="0" dirty="0">
              <a:ln>
                <a:noFill/>
              </a:ln>
              <a:solidFill>
                <a:srgbClr val="002664"/>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420530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F1D47-DC06-D45E-6478-C607BB16CAF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First street</a:t>
            </a:r>
          </a:p>
        </p:txBody>
      </p:sp>
      <p:grpSp>
        <p:nvGrpSpPr>
          <p:cNvPr id="7" name="Group 6" descr="A black map with white lines signifying roads. There are two horizontal roads and two vertical roads. There is a red arrow on the first vertical road, it is pointing at a 90 degree angle taking the 1st street on the left.">
            <a:extLst>
              <a:ext uri="{FF2B5EF4-FFF2-40B4-BE49-F238E27FC236}">
                <a16:creationId xmlns:a16="http://schemas.microsoft.com/office/drawing/2014/main" id="{AC4D49FC-9E6D-2543-76EF-7F08776A83A6}"/>
              </a:ext>
            </a:extLst>
          </p:cNvPr>
          <p:cNvGrpSpPr/>
          <p:nvPr/>
        </p:nvGrpSpPr>
        <p:grpSpPr>
          <a:xfrm>
            <a:off x="3593110" y="1289705"/>
            <a:ext cx="5005781" cy="4278590"/>
            <a:chOff x="3229761" y="1540087"/>
            <a:chExt cx="5005781" cy="4278590"/>
          </a:xfrm>
        </p:grpSpPr>
        <p:pic>
          <p:nvPicPr>
            <p:cNvPr id="8" name="Picture 7">
              <a:extLst>
                <a:ext uri="{FF2B5EF4-FFF2-40B4-BE49-F238E27FC236}">
                  <a16:creationId xmlns:a16="http://schemas.microsoft.com/office/drawing/2014/main" id="{CD9F4E2F-F5F7-E29C-47AA-CCEBC04033EE}"/>
                </a:ext>
              </a:extLst>
            </p:cNvPr>
            <p:cNvPicPr>
              <a:picLocks noChangeAspect="1"/>
            </p:cNvPicPr>
            <p:nvPr/>
          </p:nvPicPr>
          <p:blipFill>
            <a:blip r:embed="rId3"/>
            <a:stretch>
              <a:fillRect/>
            </a:stretch>
          </p:blipFill>
          <p:spPr>
            <a:xfrm>
              <a:off x="3229761" y="1540087"/>
              <a:ext cx="5005781" cy="4278590"/>
            </a:xfrm>
            <a:prstGeom prst="rect">
              <a:avLst/>
            </a:prstGeom>
          </p:spPr>
        </p:pic>
        <p:sp>
          <p:nvSpPr>
            <p:cNvPr id="9" name="Arrow: Bent 8">
              <a:extLst>
                <a:ext uri="{FF2B5EF4-FFF2-40B4-BE49-F238E27FC236}">
                  <a16:creationId xmlns:a16="http://schemas.microsoft.com/office/drawing/2014/main" id="{71765BB5-76CD-7606-F6C2-009E5E9BA29C}"/>
                </a:ext>
              </a:extLst>
            </p:cNvPr>
            <p:cNvSpPr/>
            <p:nvPr/>
          </p:nvSpPr>
          <p:spPr>
            <a:xfrm flipH="1">
              <a:off x="3660012" y="4243746"/>
              <a:ext cx="945544" cy="1416856"/>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17522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5F44D-65D6-36B5-F1B0-296C70640BD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Second street</a:t>
            </a:r>
          </a:p>
        </p:txBody>
      </p:sp>
      <p:grpSp>
        <p:nvGrpSpPr>
          <p:cNvPr id="7" name="Group 6" descr="A black map with white lines signifying roads. There are two horizontal roads and two vertical roads. There is a red arrow on the first vertical road, it is pointing at a 90 degree angle taking the 2nd street o the left.">
            <a:extLst>
              <a:ext uri="{FF2B5EF4-FFF2-40B4-BE49-F238E27FC236}">
                <a16:creationId xmlns:a16="http://schemas.microsoft.com/office/drawing/2014/main" id="{AC4D49FC-9E6D-2543-76EF-7F08776A83A6}"/>
              </a:ext>
            </a:extLst>
          </p:cNvPr>
          <p:cNvGrpSpPr/>
          <p:nvPr/>
        </p:nvGrpSpPr>
        <p:grpSpPr>
          <a:xfrm>
            <a:off x="3593110" y="1289705"/>
            <a:ext cx="5005781" cy="4278590"/>
            <a:chOff x="3229761" y="1540087"/>
            <a:chExt cx="5005781" cy="4278590"/>
          </a:xfrm>
        </p:grpSpPr>
        <p:pic>
          <p:nvPicPr>
            <p:cNvPr id="8" name="Picture 7">
              <a:extLst>
                <a:ext uri="{FF2B5EF4-FFF2-40B4-BE49-F238E27FC236}">
                  <a16:creationId xmlns:a16="http://schemas.microsoft.com/office/drawing/2014/main" id="{CD9F4E2F-F5F7-E29C-47AA-CCEBC04033EE}"/>
                </a:ext>
              </a:extLst>
            </p:cNvPr>
            <p:cNvPicPr>
              <a:picLocks noChangeAspect="1"/>
            </p:cNvPicPr>
            <p:nvPr/>
          </p:nvPicPr>
          <p:blipFill>
            <a:blip r:embed="rId3"/>
            <a:stretch>
              <a:fillRect/>
            </a:stretch>
          </p:blipFill>
          <p:spPr>
            <a:xfrm>
              <a:off x="3229761" y="1540087"/>
              <a:ext cx="5005781" cy="4278590"/>
            </a:xfrm>
            <a:prstGeom prst="rect">
              <a:avLst/>
            </a:prstGeom>
          </p:spPr>
        </p:pic>
        <p:sp>
          <p:nvSpPr>
            <p:cNvPr id="9" name="Arrow: Bent 8">
              <a:extLst>
                <a:ext uri="{FF2B5EF4-FFF2-40B4-BE49-F238E27FC236}">
                  <a16:creationId xmlns:a16="http://schemas.microsoft.com/office/drawing/2014/main" id="{71765BB5-76CD-7606-F6C2-009E5E9BA29C}"/>
                </a:ext>
              </a:extLst>
            </p:cNvPr>
            <p:cNvSpPr/>
            <p:nvPr/>
          </p:nvSpPr>
          <p:spPr>
            <a:xfrm flipH="1">
              <a:off x="3756264" y="2723951"/>
              <a:ext cx="849291" cy="2822145"/>
            </a:xfrm>
            <a:prstGeom prst="ben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498813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E721C2-AE98-A154-D843-FB1A2F149E8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Third street</a:t>
            </a:r>
          </a:p>
        </p:txBody>
      </p:sp>
      <p:grpSp>
        <p:nvGrpSpPr>
          <p:cNvPr id="7" name="Group 6" descr="A black map with white lines signifying roads. There are three horizontal roads and two vertical roads. There is a red arrow on the 2nd vertical road, it is pointing at a 90 degree angle taking the 3rd right.">
            <a:extLst>
              <a:ext uri="{FF2B5EF4-FFF2-40B4-BE49-F238E27FC236}">
                <a16:creationId xmlns:a16="http://schemas.microsoft.com/office/drawing/2014/main" id="{06EC59EC-C75C-C93F-BC93-C24AE8FEC876}"/>
              </a:ext>
            </a:extLst>
          </p:cNvPr>
          <p:cNvGrpSpPr/>
          <p:nvPr/>
        </p:nvGrpSpPr>
        <p:grpSpPr>
          <a:xfrm>
            <a:off x="3592200" y="683683"/>
            <a:ext cx="5007600" cy="5490635"/>
            <a:chOff x="3592200" y="683683"/>
            <a:chExt cx="5007600" cy="5490635"/>
          </a:xfrm>
        </p:grpSpPr>
        <p:grpSp>
          <p:nvGrpSpPr>
            <p:cNvPr id="5" name="Group 4">
              <a:extLst>
                <a:ext uri="{FF2B5EF4-FFF2-40B4-BE49-F238E27FC236}">
                  <a16:creationId xmlns:a16="http://schemas.microsoft.com/office/drawing/2014/main" id="{939EDD3A-5416-9527-3DBA-2040BD4FB7E7}"/>
                </a:ext>
              </a:extLst>
            </p:cNvPr>
            <p:cNvGrpSpPr/>
            <p:nvPr/>
          </p:nvGrpSpPr>
          <p:grpSpPr>
            <a:xfrm>
              <a:off x="3592200" y="683683"/>
              <a:ext cx="5007600" cy="5490635"/>
              <a:chOff x="3811180" y="742323"/>
              <a:chExt cx="4552906" cy="5490635"/>
            </a:xfrm>
          </p:grpSpPr>
          <p:pic>
            <p:nvPicPr>
              <p:cNvPr id="6" name="Picture 5">
                <a:extLst>
                  <a:ext uri="{FF2B5EF4-FFF2-40B4-BE49-F238E27FC236}">
                    <a16:creationId xmlns:a16="http://schemas.microsoft.com/office/drawing/2014/main" id="{379DFEA8-DBAC-FFB3-F514-1D32253CE540}"/>
                  </a:ext>
                </a:extLst>
              </p:cNvPr>
              <p:cNvPicPr>
                <a:picLocks noChangeAspect="1"/>
              </p:cNvPicPr>
              <p:nvPr/>
            </p:nvPicPr>
            <p:blipFill>
              <a:blip r:embed="rId3"/>
              <a:stretch>
                <a:fillRect/>
              </a:stretch>
            </p:blipFill>
            <p:spPr>
              <a:xfrm>
                <a:off x="3811180" y="2274679"/>
                <a:ext cx="4552906" cy="3958279"/>
              </a:xfrm>
              <a:prstGeom prst="rect">
                <a:avLst/>
              </a:prstGeom>
            </p:spPr>
          </p:pic>
          <p:pic>
            <p:nvPicPr>
              <p:cNvPr id="4" name="Picture 3">
                <a:extLst>
                  <a:ext uri="{FF2B5EF4-FFF2-40B4-BE49-F238E27FC236}">
                    <a16:creationId xmlns:a16="http://schemas.microsoft.com/office/drawing/2014/main" id="{68F80B37-C0E1-7E61-0F3B-4023129F51C2}"/>
                  </a:ext>
                </a:extLst>
              </p:cNvPr>
              <p:cNvPicPr>
                <a:picLocks noChangeAspect="1"/>
              </p:cNvPicPr>
              <p:nvPr/>
            </p:nvPicPr>
            <p:blipFill rotWithShape="1">
              <a:blip r:embed="rId3"/>
              <a:srcRect b="57536"/>
              <a:stretch/>
            </p:blipFill>
            <p:spPr>
              <a:xfrm>
                <a:off x="3811180" y="742323"/>
                <a:ext cx="4552906" cy="1680837"/>
              </a:xfrm>
              <a:prstGeom prst="rect">
                <a:avLst/>
              </a:prstGeom>
            </p:spPr>
          </p:pic>
        </p:grpSp>
        <p:sp>
          <p:nvSpPr>
            <p:cNvPr id="18" name="Arrow: Bent 17">
              <a:extLst>
                <a:ext uri="{FF2B5EF4-FFF2-40B4-BE49-F238E27FC236}">
                  <a16:creationId xmlns:a16="http://schemas.microsoft.com/office/drawing/2014/main" id="{D9C78105-29B4-698E-56A4-CB3584F74AA1}"/>
                </a:ext>
              </a:extLst>
            </p:cNvPr>
            <p:cNvSpPr/>
            <p:nvPr/>
          </p:nvSpPr>
          <p:spPr>
            <a:xfrm>
              <a:off x="7245258" y="1778350"/>
              <a:ext cx="771986" cy="4277525"/>
            </a:xfrm>
            <a:prstGeom prst="bentArrow">
              <a:avLst>
                <a:gd name="adj1" fmla="val 26316"/>
                <a:gd name="adj2" fmla="val 25000"/>
                <a:gd name="adj3" fmla="val 25000"/>
                <a:gd name="adj4" fmla="val 3585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383255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CBE9B-5A7E-B7F1-315C-6DCBE3B89FB0}"/>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Opposite</a:t>
            </a:r>
          </a:p>
        </p:txBody>
      </p:sp>
      <p:pic>
        <p:nvPicPr>
          <p:cNvPr id="7" name="Picture 6" descr="A map containing several buildings. At the top left the cinema is opposite the pool. At the bottom of the map the hospital is opposite the park. On the top right the bakery is opposite the sports ground. ">
            <a:extLst>
              <a:ext uri="{FF2B5EF4-FFF2-40B4-BE49-F238E27FC236}">
                <a16:creationId xmlns:a16="http://schemas.microsoft.com/office/drawing/2014/main" id="{E1CE74BE-470B-5F45-6EB6-287514DF931B}"/>
              </a:ext>
            </a:extLst>
          </p:cNvPr>
          <p:cNvPicPr>
            <a:picLocks noChangeAspect="1"/>
          </p:cNvPicPr>
          <p:nvPr/>
        </p:nvPicPr>
        <p:blipFill>
          <a:blip r:embed="rId3"/>
          <a:stretch>
            <a:fillRect/>
          </a:stretch>
        </p:blipFill>
        <p:spPr>
          <a:xfrm>
            <a:off x="3592200" y="1060395"/>
            <a:ext cx="5007600" cy="4737211"/>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591838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862C99-D54B-09CC-51FC-30CD170A6A3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Next to/beside</a:t>
            </a:r>
          </a:p>
        </p:txBody>
      </p:sp>
      <p:pic>
        <p:nvPicPr>
          <p:cNvPr id="4" name="Picture 3" descr="A map containing the boutique, to the left of the supermarket on the top left.">
            <a:extLst>
              <a:ext uri="{FF2B5EF4-FFF2-40B4-BE49-F238E27FC236}">
                <a16:creationId xmlns:a16="http://schemas.microsoft.com/office/drawing/2014/main" id="{6C88D295-AFD3-D056-8081-97472F6E982A}"/>
              </a:ext>
            </a:extLst>
          </p:cNvPr>
          <p:cNvPicPr>
            <a:picLocks noChangeAspect="1"/>
          </p:cNvPicPr>
          <p:nvPr/>
        </p:nvPicPr>
        <p:blipFill>
          <a:blip r:embed="rId3"/>
          <a:stretch>
            <a:fillRect/>
          </a:stretch>
        </p:blipFill>
        <p:spPr>
          <a:xfrm rot="5400000">
            <a:off x="3592200" y="535264"/>
            <a:ext cx="5007600" cy="5787472"/>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4188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97A1F-AB37-2DD8-9749-F5E6E2D6C6F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Between</a:t>
            </a:r>
          </a:p>
        </p:txBody>
      </p:sp>
      <p:pic>
        <p:nvPicPr>
          <p:cNvPr id="5" name="Picture 4" descr="A line drawing of a t-section. The road moving horizontally contains, from left to right, the supermarket, the cinema and the shop. ">
            <a:extLst>
              <a:ext uri="{FF2B5EF4-FFF2-40B4-BE49-F238E27FC236}">
                <a16:creationId xmlns:a16="http://schemas.microsoft.com/office/drawing/2014/main" id="{E6207E4C-C10E-5E12-F1CF-30B76F8DCE02}"/>
              </a:ext>
            </a:extLst>
          </p:cNvPr>
          <p:cNvPicPr>
            <a:picLocks noChangeAspect="1"/>
          </p:cNvPicPr>
          <p:nvPr/>
        </p:nvPicPr>
        <p:blipFill>
          <a:blip r:embed="rId3"/>
          <a:stretch>
            <a:fillRect/>
          </a:stretch>
        </p:blipFill>
        <p:spPr>
          <a:xfrm>
            <a:off x="2971353" y="539614"/>
            <a:ext cx="5055493" cy="5778771"/>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70781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C4E51A-5386-9FF8-4817-AD5F42CE626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Behind and in front</a:t>
            </a:r>
          </a:p>
        </p:txBody>
      </p:sp>
      <p:pic>
        <p:nvPicPr>
          <p:cNvPr id="4" name="Picture 3" descr="A line drawing of a t-section. On the vertical road, the church is behind the shop and the shop is in front of the church.">
            <a:extLst>
              <a:ext uri="{FF2B5EF4-FFF2-40B4-BE49-F238E27FC236}">
                <a16:creationId xmlns:a16="http://schemas.microsoft.com/office/drawing/2014/main" id="{2AFE5690-21BA-929F-101B-37171B0F5FB8}"/>
              </a:ext>
            </a:extLst>
          </p:cNvPr>
          <p:cNvPicPr>
            <a:picLocks noChangeAspect="1"/>
          </p:cNvPicPr>
          <p:nvPr/>
        </p:nvPicPr>
        <p:blipFill>
          <a:blip r:embed="rId3"/>
          <a:stretch>
            <a:fillRect/>
          </a:stretch>
        </p:blipFill>
        <p:spPr>
          <a:xfrm>
            <a:off x="2967037" y="540000"/>
            <a:ext cx="4780607" cy="5778000"/>
          </a:xfrm>
          <a:prstGeom prst="rect">
            <a:avLst/>
          </a:prstGeom>
        </p:spPr>
      </p:pic>
      <p:sp>
        <p:nvSpPr>
          <p:cNvPr id="2" name="Slide Number Placeholder 1">
            <a:extLst>
              <a:ext uri="{FF2B5EF4-FFF2-40B4-BE49-F238E27FC236}">
                <a16:creationId xmlns:a16="http://schemas.microsoft.com/office/drawing/2014/main" id="{00531C4E-57DF-4365-E35F-8EA32499BB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09824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8DB99-A3B8-A71F-20B0-0346A953D93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Map</a:t>
            </a:r>
          </a:p>
        </p:txBody>
      </p:sp>
      <p:pic>
        <p:nvPicPr>
          <p:cNvPr id="3" name="Picture 2" descr="A map of a city showing the locations of key buildings.&#10;From left to right: &#10;The candy shop is on the bottom left. 2 blocks to the right is the church. The church is opposite the bakery.&#10;The bakery is in front of the butcher, The pool is behind the butcher. Opposite the pool, to the left is the pharmacy. The pharmacy is also opposite the playground which is on the left. The post office is behind the pharmacy. The cinema is opposite the post office and next to the supermarket. The post office is also opposite the hospital. The hospital is behind the sports ground. The sports ground is opposite the pool. The train station and bus stop are to the left of the map.">
            <a:extLst>
              <a:ext uri="{FF2B5EF4-FFF2-40B4-BE49-F238E27FC236}">
                <a16:creationId xmlns:a16="http://schemas.microsoft.com/office/drawing/2014/main" id="{18F94DFB-A123-A1B9-70AA-B8CAE2FAB03A}"/>
              </a:ext>
            </a:extLst>
          </p:cNvPr>
          <p:cNvPicPr>
            <a:picLocks noChangeAspect="1"/>
          </p:cNvPicPr>
          <p:nvPr/>
        </p:nvPicPr>
        <p:blipFill>
          <a:blip r:embed="rId3"/>
          <a:stretch>
            <a:fillRect/>
          </a:stretch>
        </p:blipFill>
        <p:spPr>
          <a:xfrm>
            <a:off x="2913351" y="383335"/>
            <a:ext cx="6493886" cy="6091329"/>
          </a:xfrm>
          <a:prstGeom prst="rect">
            <a:avLst/>
          </a:prstGeom>
        </p:spPr>
      </p:pic>
      <p:sp>
        <p:nvSpPr>
          <p:cNvPr id="2" name="Slide Number Placeholder 1">
            <a:extLst>
              <a:ext uri="{FF2B5EF4-FFF2-40B4-BE49-F238E27FC236}">
                <a16:creationId xmlns:a16="http://schemas.microsoft.com/office/drawing/2014/main" id="{7AA0F4E9-12C6-21AB-B182-CB2C2A9394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401164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B549C4-57F1-D7C5-ABB2-3D9B7D2D240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Turn left</a:t>
            </a:r>
          </a:p>
        </p:txBody>
      </p:sp>
      <p:pic>
        <p:nvPicPr>
          <p:cNvPr id="5" name="Picture 4" descr="A yellow road sign with a black arrow at turning at a 90 degree angle and pointing to the left.">
            <a:extLst>
              <a:ext uri="{FF2B5EF4-FFF2-40B4-BE49-F238E27FC236}">
                <a16:creationId xmlns:a16="http://schemas.microsoft.com/office/drawing/2014/main" id="{93776029-F137-78F1-D3C9-DDBA364A996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7222" t="3443" r="7798" b="8418"/>
          <a:stretch/>
        </p:blipFill>
        <p:spPr>
          <a:xfrm>
            <a:off x="4039186" y="1348200"/>
            <a:ext cx="4113629" cy="416160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908257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1B48CB-0D6D-A123-C8EA-F666F9FD870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Turn right</a:t>
            </a:r>
          </a:p>
        </p:txBody>
      </p:sp>
      <p:pic>
        <p:nvPicPr>
          <p:cNvPr id="8" name="Picture 7" descr="A yellow road sign with a black arrow at turning at a 90 degree angle and pointing to the right.">
            <a:extLst>
              <a:ext uri="{FF2B5EF4-FFF2-40B4-BE49-F238E27FC236}">
                <a16:creationId xmlns:a16="http://schemas.microsoft.com/office/drawing/2014/main" id="{BB80CD98-6635-01AF-BF58-C10764101AE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7222" t="3443" r="7798" b="8418"/>
          <a:stretch/>
        </p:blipFill>
        <p:spPr>
          <a:xfrm flipH="1">
            <a:off x="4067832" y="1348200"/>
            <a:ext cx="4056336" cy="416160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77795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72DDA-24CC-268C-10A2-9C66031CE55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Go straight</a:t>
            </a:r>
          </a:p>
        </p:txBody>
      </p:sp>
      <p:pic>
        <p:nvPicPr>
          <p:cNvPr id="3" name="Picture 2" descr="A yellow sign with black arrow pointing straight ahead&#10;">
            <a:extLst>
              <a:ext uri="{FF2B5EF4-FFF2-40B4-BE49-F238E27FC236}">
                <a16:creationId xmlns:a16="http://schemas.microsoft.com/office/drawing/2014/main" id="{B3F1BC6C-D5F6-C7C9-58DF-83256CA64A0E}"/>
              </a:ext>
            </a:extLst>
          </p:cNvPr>
          <p:cNvPicPr>
            <a:picLocks noChangeAspect="1"/>
          </p:cNvPicPr>
          <p:nvPr/>
        </p:nvPicPr>
        <p:blipFill rotWithShape="1">
          <a:blip r:embed="rId3"/>
          <a:srcRect t="4986" b="3985"/>
          <a:stretch/>
        </p:blipFill>
        <p:spPr>
          <a:xfrm>
            <a:off x="3766884" y="1371601"/>
            <a:ext cx="4658232" cy="4160520"/>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84520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74FD5-2CE9-DBDA-5BB3-1C3AC942DA2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train station</a:t>
            </a:r>
          </a:p>
        </p:txBody>
      </p:sp>
      <p:grpSp>
        <p:nvGrpSpPr>
          <p:cNvPr id="5" name="Group 4" descr="A yellow road sign with a black arrow at turning at a 90 degree angle and pointing to the left and an icon of a train on the tracks at a station.">
            <a:extLst>
              <a:ext uri="{FF2B5EF4-FFF2-40B4-BE49-F238E27FC236}">
                <a16:creationId xmlns:a16="http://schemas.microsoft.com/office/drawing/2014/main" id="{9FFB89EB-7DF9-30CA-0E05-07B50411CD41}"/>
              </a:ext>
            </a:extLst>
          </p:cNvPr>
          <p:cNvGrpSpPr/>
          <p:nvPr/>
        </p:nvGrpSpPr>
        <p:grpSpPr>
          <a:xfrm>
            <a:off x="1999509" y="1573993"/>
            <a:ext cx="8192982" cy="3710013"/>
            <a:chOff x="2430618" y="1831426"/>
            <a:chExt cx="8192982" cy="3710013"/>
          </a:xfrm>
        </p:grpSpPr>
        <p:pic>
          <p:nvPicPr>
            <p:cNvPr id="3" name="Picture 2" descr="An icon of a train on the tracks at a station.">
              <a:extLst>
                <a:ext uri="{FF2B5EF4-FFF2-40B4-BE49-F238E27FC236}">
                  <a16:creationId xmlns:a16="http://schemas.microsoft.com/office/drawing/2014/main" id="{894D3E8F-7C14-48BA-B67D-91726F570EF5}"/>
                </a:ext>
              </a:extLst>
            </p:cNvPr>
            <p:cNvPicPr>
              <a:picLocks noChangeAspect="1"/>
            </p:cNvPicPr>
            <p:nvPr/>
          </p:nvPicPr>
          <p:blipFill>
            <a:blip r:embed="rId3"/>
            <a:stretch>
              <a:fillRect/>
            </a:stretch>
          </p:blipFill>
          <p:spPr>
            <a:xfrm>
              <a:off x="2430618" y="1831426"/>
              <a:ext cx="3985172" cy="3710013"/>
            </a:xfrm>
            <a:prstGeom prst="rect">
              <a:avLst/>
            </a:prstGeom>
          </p:spPr>
        </p:pic>
        <p:pic>
          <p:nvPicPr>
            <p:cNvPr id="7" name="Picture 6" descr="A yellow road sign with a black arrow at turning at a 90 degree angle and pointing to the left.">
              <a:extLst>
                <a:ext uri="{FF2B5EF4-FFF2-40B4-BE49-F238E27FC236}">
                  <a16:creationId xmlns:a16="http://schemas.microsoft.com/office/drawing/2014/main" id="{5CBFDEA3-2DBB-9C00-7FF6-46627DECFC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390800" y="1872000"/>
              <a:ext cx="3232800" cy="3201337"/>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78480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D970C-9F8A-638C-4002-F12A072050CE}"/>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the cinema</a:t>
            </a:r>
          </a:p>
        </p:txBody>
      </p:sp>
      <p:grpSp>
        <p:nvGrpSpPr>
          <p:cNvPr id="5" name="Group 4" descr="A yellow road sign with a black arrow at turning at a 90 degree angle and pointing to the right next an icon of a cinema.">
            <a:extLst>
              <a:ext uri="{FF2B5EF4-FFF2-40B4-BE49-F238E27FC236}">
                <a16:creationId xmlns:a16="http://schemas.microsoft.com/office/drawing/2014/main" id="{A7B2130F-C8A2-254B-553D-2BDEF3C1E217}"/>
              </a:ext>
            </a:extLst>
          </p:cNvPr>
          <p:cNvGrpSpPr/>
          <p:nvPr/>
        </p:nvGrpSpPr>
        <p:grpSpPr>
          <a:xfrm>
            <a:off x="1714886" y="1828569"/>
            <a:ext cx="8762229" cy="3200862"/>
            <a:chOff x="1747137" y="1870157"/>
            <a:chExt cx="8762229" cy="3200862"/>
          </a:xfrm>
        </p:grpSpPr>
        <p:pic>
          <p:nvPicPr>
            <p:cNvPr id="6" name="Picture 5" descr="A yellow road sign with a black arrow at turning at a 90 degree angle and pointing to the right.">
              <a:extLst>
                <a:ext uri="{FF2B5EF4-FFF2-40B4-BE49-F238E27FC236}">
                  <a16:creationId xmlns:a16="http://schemas.microsoft.com/office/drawing/2014/main" id="{FD5EE5DE-332D-CF72-154F-5E971E86E5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090" y="1870157"/>
              <a:ext cx="3117276" cy="3200862"/>
            </a:xfrm>
            <a:prstGeom prst="rect">
              <a:avLst/>
            </a:prstGeom>
          </p:spPr>
        </p:pic>
        <p:pic>
          <p:nvPicPr>
            <p:cNvPr id="4" name="Picture 3" descr="A yellow road sign with a black arrow at turning at a 90 degree angle and pointing to the right.">
              <a:extLst>
                <a:ext uri="{FF2B5EF4-FFF2-40B4-BE49-F238E27FC236}">
                  <a16:creationId xmlns:a16="http://schemas.microsoft.com/office/drawing/2014/main" id="{3DA80F6F-D2A1-60D2-DA56-F7026440F2DD}"/>
                </a:ext>
              </a:extLst>
            </p:cNvPr>
            <p:cNvPicPr>
              <a:picLocks noChangeAspect="1"/>
            </p:cNvPicPr>
            <p:nvPr/>
          </p:nvPicPr>
          <p:blipFill>
            <a:blip r:embed="rId4"/>
            <a:stretch>
              <a:fillRect/>
            </a:stretch>
          </p:blipFill>
          <p:spPr>
            <a:xfrm>
              <a:off x="1747137" y="2011415"/>
              <a:ext cx="4348863" cy="2835170"/>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60570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347BC-F86C-200A-A539-F90241CB2154}"/>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Directions to the church</a:t>
            </a:r>
          </a:p>
        </p:txBody>
      </p:sp>
      <p:grpSp>
        <p:nvGrpSpPr>
          <p:cNvPr id="6" name="Group 5" descr="An icon of a church and a yellow sign with black arrow pointing straight ahead">
            <a:extLst>
              <a:ext uri="{FF2B5EF4-FFF2-40B4-BE49-F238E27FC236}">
                <a16:creationId xmlns:a16="http://schemas.microsoft.com/office/drawing/2014/main" id="{5B163E69-0883-31B7-DD34-AAFD70704565}"/>
              </a:ext>
            </a:extLst>
          </p:cNvPr>
          <p:cNvGrpSpPr/>
          <p:nvPr/>
        </p:nvGrpSpPr>
        <p:grpSpPr>
          <a:xfrm>
            <a:off x="2043644" y="1514769"/>
            <a:ext cx="8104713" cy="3828462"/>
            <a:chOff x="2043644" y="1514769"/>
            <a:chExt cx="8104713" cy="3828462"/>
          </a:xfrm>
        </p:grpSpPr>
        <p:pic>
          <p:nvPicPr>
            <p:cNvPr id="3" name="Picture 2" descr="A yellow church with a cross on top.">
              <a:extLst>
                <a:ext uri="{FF2B5EF4-FFF2-40B4-BE49-F238E27FC236}">
                  <a16:creationId xmlns:a16="http://schemas.microsoft.com/office/drawing/2014/main" id="{BD666298-550C-80CD-A5BA-CB9A80F00F00}"/>
                </a:ext>
              </a:extLst>
            </p:cNvPr>
            <p:cNvPicPr>
              <a:picLocks noChangeAspect="1"/>
            </p:cNvPicPr>
            <p:nvPr/>
          </p:nvPicPr>
          <p:blipFill>
            <a:blip r:embed="rId3"/>
            <a:stretch>
              <a:fillRect/>
            </a:stretch>
          </p:blipFill>
          <p:spPr>
            <a:xfrm>
              <a:off x="2043644" y="1514770"/>
              <a:ext cx="3582346" cy="3828461"/>
            </a:xfrm>
            <a:prstGeom prst="rect">
              <a:avLst/>
            </a:prstGeom>
          </p:spPr>
        </p:pic>
        <p:pic>
          <p:nvPicPr>
            <p:cNvPr id="4" name="Picture 3" descr="A yellow sign with black arrow pointing straight ahead&#10;">
              <a:extLst>
                <a:ext uri="{FF2B5EF4-FFF2-40B4-BE49-F238E27FC236}">
                  <a16:creationId xmlns:a16="http://schemas.microsoft.com/office/drawing/2014/main" id="{FCF36F5D-F848-A410-B750-36C4C0303D61}"/>
                </a:ext>
              </a:extLst>
            </p:cNvPr>
            <p:cNvPicPr>
              <a:picLocks noChangeAspect="1"/>
            </p:cNvPicPr>
            <p:nvPr/>
          </p:nvPicPr>
          <p:blipFill>
            <a:blip r:embed="rId4"/>
            <a:stretch>
              <a:fillRect/>
            </a:stretch>
          </p:blipFill>
          <p:spPr>
            <a:xfrm>
              <a:off x="6440634" y="1514769"/>
              <a:ext cx="3707723" cy="3637905"/>
            </a:xfrm>
            <a:prstGeom prst="rect">
              <a:avLst/>
            </a:prstGeom>
          </p:spPr>
        </p:pic>
      </p:grpSp>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9530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1E28C3-8793-5469-BEDD-D5CB1AB7AF89}"/>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How to you get there</a:t>
            </a:r>
          </a:p>
        </p:txBody>
      </p:sp>
      <p:pic>
        <p:nvPicPr>
          <p:cNvPr id="6" name="Picture 5" descr="A cross roads. There are no buildings at the 1st road at the bottom.  At the end of the road to the left is the cinema. At the end of the road to the right is the pool. At the end of the road heading straight ahead to the top of the image is the hospital. ">
            <a:extLst>
              <a:ext uri="{FF2B5EF4-FFF2-40B4-BE49-F238E27FC236}">
                <a16:creationId xmlns:a16="http://schemas.microsoft.com/office/drawing/2014/main" id="{8573B6CF-2CA9-425F-09C8-AD2F25FFE6E1}"/>
              </a:ext>
            </a:extLst>
          </p:cNvPr>
          <p:cNvPicPr>
            <a:picLocks noChangeAspect="1"/>
          </p:cNvPicPr>
          <p:nvPr/>
        </p:nvPicPr>
        <p:blipFill>
          <a:blip r:embed="rId3"/>
          <a:stretch>
            <a:fillRect/>
          </a:stretch>
        </p:blipFill>
        <p:spPr>
          <a:xfrm>
            <a:off x="1814512" y="328612"/>
            <a:ext cx="8562975" cy="6200775"/>
          </a:xfrm>
          <a:prstGeom prst="rect">
            <a:avLst/>
          </a:prstGeom>
        </p:spPr>
      </p:pic>
      <p:sp>
        <p:nvSpPr>
          <p:cNvPr id="2" name="Slide Number Placeholder 1">
            <a:extLst>
              <a:ext uri="{FF2B5EF4-FFF2-40B4-BE49-F238E27FC236}">
                <a16:creationId xmlns:a16="http://schemas.microsoft.com/office/drawing/2014/main" id="{9E3221A4-5BB6-7E06-DB89-7C0901A252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402183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AA3D9E-71B1-202F-9C8E-AEB1F26AF7FA}"/>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How to you get there continued</a:t>
            </a:r>
          </a:p>
        </p:txBody>
      </p:sp>
      <p:pic>
        <p:nvPicPr>
          <p:cNvPr id="4" name="Picture 3" descr="A cross roads. There are no buildings at the end of the road at the bottom.  At the end of the road to the left is the church. At the end of the road to the right is the sport field. At the end of the road heading straight ahead to the top of the image is the train station. ">
            <a:extLst>
              <a:ext uri="{FF2B5EF4-FFF2-40B4-BE49-F238E27FC236}">
                <a16:creationId xmlns:a16="http://schemas.microsoft.com/office/drawing/2014/main" id="{329FCBA5-2134-235C-156D-0E05468DBE58}"/>
              </a:ext>
            </a:extLst>
          </p:cNvPr>
          <p:cNvPicPr>
            <a:picLocks noChangeAspect="1"/>
          </p:cNvPicPr>
          <p:nvPr/>
        </p:nvPicPr>
        <p:blipFill>
          <a:blip r:embed="rId3"/>
          <a:stretch>
            <a:fillRect/>
          </a:stretch>
        </p:blipFill>
        <p:spPr>
          <a:xfrm>
            <a:off x="2090737" y="319087"/>
            <a:ext cx="8010525" cy="6219825"/>
          </a:xfrm>
          <a:prstGeom prst="rect">
            <a:avLst/>
          </a:prstGeom>
        </p:spPr>
      </p:pic>
      <p:sp>
        <p:nvSpPr>
          <p:cNvPr id="2" name="Slide Number Placeholder 1">
            <a:extLst>
              <a:ext uri="{FF2B5EF4-FFF2-40B4-BE49-F238E27FC236}">
                <a16:creationId xmlns:a16="http://schemas.microsoft.com/office/drawing/2014/main" id="{6B14E5BC-8D3F-60E2-1673-E9A86E3B5A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59561822"/>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1_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Template-V2</Template>
  <TotalTime>0</TotalTime>
  <Words>814</Words>
  <Application>Microsoft Office PowerPoint</Application>
  <PresentationFormat>Widescreen</PresentationFormat>
  <Paragraphs>105</Paragraphs>
  <Slides>19</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Times New Roman</vt:lpstr>
      <vt:lpstr>Public Sans Light</vt:lpstr>
      <vt:lpstr>Public Sans</vt:lpstr>
      <vt:lpstr>Arial</vt:lpstr>
      <vt:lpstr>NSWG Corporate</vt:lpstr>
      <vt:lpstr>1_NSWG Corporate</vt:lpstr>
      <vt:lpstr>Giving directions</vt:lpstr>
      <vt:lpstr>Turn left</vt:lpstr>
      <vt:lpstr>Turn right</vt:lpstr>
      <vt:lpstr>Go straight</vt:lpstr>
      <vt:lpstr>Directions to train station</vt:lpstr>
      <vt:lpstr>Directions to the cinema</vt:lpstr>
      <vt:lpstr>Directions to the church</vt:lpstr>
      <vt:lpstr>How to you get there</vt:lpstr>
      <vt:lpstr>How to you get there continued</vt:lpstr>
      <vt:lpstr>First street</vt:lpstr>
      <vt:lpstr>Second street</vt:lpstr>
      <vt:lpstr>Third street</vt:lpstr>
      <vt:lpstr>Opposite</vt:lpstr>
      <vt:lpstr>Next to/beside</vt:lpstr>
      <vt:lpstr>Between</vt:lpstr>
      <vt:lpstr>Behind and in front</vt:lpstr>
      <vt:lpstr>Map</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directions</dc:title>
  <dc:creator>NSW Department of Education</dc:creator>
  <dcterms:created xsi:type="dcterms:W3CDTF">2024-01-23T00:24:07Z</dcterms:created>
  <dcterms:modified xsi:type="dcterms:W3CDTF">2024-01-23T00:24:25Z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2024-01-23T00:24:18Z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cd80e9c8-6238-4c2b-a9d2-106ccb5f2db7</vt:lpwstr>
  </property>
  <property fmtid="{D5CDD505-2E9C-101B-9397-08002B2CF9AE}" pid="8" name="MSIP_Label_b603dfd7-d93a-4381-a340-2995d8282205_ContentBits">
    <vt:lpwstr>0</vt:lpwstr>
  </property>
</Properties>
</file>