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handoutMasterIdLst>
    <p:handoutMasterId r:id="rId18"/>
  </p:handoutMasterIdLst>
  <p:sldIdLst>
    <p:sldId id="286" r:id="rId5"/>
    <p:sldId id="401" r:id="rId6"/>
    <p:sldId id="402" r:id="rId7"/>
    <p:sldId id="403" r:id="rId8"/>
    <p:sldId id="404" r:id="rId9"/>
    <p:sldId id="405" r:id="rId10"/>
    <p:sldId id="411" r:id="rId11"/>
    <p:sldId id="406" r:id="rId12"/>
    <p:sldId id="407" r:id="rId13"/>
    <p:sldId id="408" r:id="rId14"/>
    <p:sldId id="410" r:id="rId15"/>
    <p:sldId id="361"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1"/>
            <p14:sldId id="402"/>
            <p14:sldId id="403"/>
            <p14:sldId id="404"/>
            <p14:sldId id="405"/>
            <p14:sldId id="411"/>
            <p14:sldId id="406"/>
            <p14:sldId id="407"/>
            <p14:sldId id="408"/>
            <p14:sldId id="410"/>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05" autoAdjust="0"/>
  </p:normalViewPr>
  <p:slideViewPr>
    <p:cSldViewPr snapToGrid="0">
      <p:cViewPr varScale="1">
        <p:scale>
          <a:sx n="93" d="100"/>
          <a:sy n="93" d="100"/>
        </p:scale>
        <p:origin x="108" y="3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Village in the south of France. </a:t>
            </a:r>
            <a:br>
              <a:rPr lang="en-AU" sz="1800" dirty="0">
                <a:effectLst/>
                <a:latin typeface="Segoe UI" panose="020B0502040204020203" pitchFamily="34" charset="0"/>
              </a:rPr>
            </a:br>
            <a:r>
              <a:rPr lang="en-AU" sz="1800" dirty="0">
                <a:effectLst/>
                <a:latin typeface="Segoe UI" panose="020B0502040204020203" pitchFamily="34" charset="0"/>
              </a:rPr>
              <a:t>Houses are built closely together, often from the same building materials. The design of housing is uniform so all the houses look the same. The town is built within a wall. Houses have shutters on their windows. The church is in the centre. There is a castle keep visible in the rear of the picture.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Typical street in a French town, with terrace houses above the shops.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colour of the buildings indicates it is likely a house in the southern towns of France. The streets are narrow and shutters are on the windows. The street sign is written in French and Occitan, a French dialect spoken in Southern France, Italy, Monaco and Spain.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4195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Medieval French village.</a:t>
            </a:r>
          </a:p>
          <a:p>
            <a:r>
              <a:rPr lang="en-AU" sz="1800" dirty="0">
                <a:effectLst/>
                <a:latin typeface="Segoe UI" panose="020B0502040204020203" pitchFamily="34" charset="0"/>
              </a:rPr>
              <a:t>Houses are closely built from the same materials and with the same design. The village is built on the side of a hill in a (presumably) defensible position. Castle ruins are visible to the left of the picture. Shutters are on the windows. The church is the most impressive and biggest building in the town, centrally located.</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Apartment housing.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Shutters on all of the windows and narrow balconies.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Apartment building in the city of Paris.</a:t>
            </a:r>
            <a:br>
              <a:rPr lang="en-AU" sz="1800" dirty="0">
                <a:effectLst/>
                <a:latin typeface="Segoe UI" panose="020B0502040204020203" pitchFamily="34" charset="0"/>
              </a:rPr>
            </a:br>
            <a:r>
              <a:rPr lang="en-AU" sz="1800" dirty="0">
                <a:effectLst/>
                <a:latin typeface="Segoe UI" panose="020B0502040204020203" pitchFamily="34" charset="0"/>
              </a:rPr>
              <a:t>Shutters are located on the interior of the building. These ‘</a:t>
            </a:r>
            <a:r>
              <a:rPr lang="en-AU" sz="1800" i="1" dirty="0" err="1">
                <a:effectLst/>
                <a:latin typeface="Segoe UI" panose="020B0502040204020203" pitchFamily="34" charset="0"/>
              </a:rPr>
              <a:t>maisons</a:t>
            </a:r>
            <a:r>
              <a:rPr lang="en-AU" sz="1800" dirty="0">
                <a:effectLst/>
                <a:latin typeface="Segoe UI" panose="020B0502040204020203" pitchFamily="34" charset="0"/>
              </a:rPr>
              <a:t>’ were at one time the property of a single owner. They have since been divided into apartment buildings (post French revolution).</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Apartment in town.</a:t>
            </a:r>
          </a:p>
          <a:p>
            <a:r>
              <a:rPr lang="en-AU" dirty="0"/>
              <a:t>Narrow cobbled streets. The buildings are closely huddled together from a time where cars were not the means of transport. The gutters run down the middle of the street from an era when raw sewage, refuse and rain ran freely down the streets.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Modern multi-storey apartment block.</a:t>
            </a:r>
          </a:p>
          <a:p>
            <a:r>
              <a:rPr lang="en-AU" dirty="0"/>
              <a:t>Some cities in France have modern apartment blocks, more closely resembling what we see in Australia.</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5879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chalet in the mountains.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High pitched roof to prevent snow remaining on the roof. Timber is likely the most accessible resource at the time of construction.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House (villa).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High gates, letter box built into front fence, shutters on the windows. Multiple chimney stacks from an era when fireplaces were the only source of heat. Houses with gates like these usually have an intercom system to unlock the gate from inside the house.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villa/free-standing house in the country.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new-looking building that has been built in the style of the region, regardless of age. The shutters are still included in houses to facilitate heating and cooling and for added security. The windows open inwards to be able to access the shutters when required. Free-standing single homes like this are usually seen in the country, not within the cities and towns.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85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48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HgBKm0rF4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61y2Y9SoJ-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yPgMTNu57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uTRtKz_MHt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084bRyaP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k8UpDdznLv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dTDLVlVDic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42033648@N00" TargetMode="External"/><Relationship Id="rId4" Type="http://schemas.openxmlformats.org/officeDocument/2006/relationships/hyperlink" Target="https://www.flickr.com/photos/42033648@N00/29405169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wHUFmZRMpL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Ykrh-iyUH7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In France</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59999" y="4284000"/>
            <a:ext cx="3365917" cy="561269"/>
          </a:xfrm>
        </p:spPr>
        <p:txBody>
          <a:bodyPr/>
          <a:lstStyle/>
          <a:p>
            <a:r>
              <a:rPr lang="en-AU" dirty="0"/>
              <a:t>Types of housing in France</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4" name="Title 3">
            <a:extLst>
              <a:ext uri="{FF2B5EF4-FFF2-40B4-BE49-F238E27FC236}">
                <a16:creationId xmlns:a16="http://schemas.microsoft.com/office/drawing/2014/main" id="{6BD5B2B4-09C4-AAD0-86E8-7737FA36078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Country houses</a:t>
            </a:r>
          </a:p>
        </p:txBody>
      </p:sp>
      <p:pic>
        <p:nvPicPr>
          <p:cNvPr id="6" name="Picture 5" descr="A white house with a red roof. There is a hedge in the foreground. &#10;&#10;">
            <a:extLst>
              <a:ext uri="{FF2B5EF4-FFF2-40B4-BE49-F238E27FC236}">
                <a16:creationId xmlns:a16="http://schemas.microsoft.com/office/drawing/2014/main" id="{861284B3-EE9B-F473-D43F-524EAE1131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5122" y="355172"/>
            <a:ext cx="9281757" cy="6147657"/>
          </a:xfrm>
          <a:prstGeom prst="rect">
            <a:avLst/>
          </a:prstGeom>
        </p:spPr>
      </p:pic>
      <p:sp>
        <p:nvSpPr>
          <p:cNvPr id="3" name="TextBox 2">
            <a:extLst>
              <a:ext uri="{FF2B5EF4-FFF2-40B4-BE49-F238E27FC236}">
                <a16:creationId xmlns:a16="http://schemas.microsoft.com/office/drawing/2014/main" id="{3BA3690E-9DC8-20EB-5480-7F0D541E341B}"/>
              </a:ext>
            </a:extLst>
          </p:cNvPr>
          <p:cNvSpPr txBox="1"/>
          <p:nvPr/>
        </p:nvSpPr>
        <p:spPr>
          <a:xfrm>
            <a:off x="7720200" y="6200629"/>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59183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74463DE7-E4F7-2497-C293-B9F5052B150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Terrace houses</a:t>
            </a:r>
          </a:p>
        </p:txBody>
      </p:sp>
      <p:pic>
        <p:nvPicPr>
          <p:cNvPr id="4" name="Picture 3" descr="An alley way with shopfronts and terrace houses along the second level. Some of the wooden shutters on the second level windows are open. Signage on the front of the left shopfront states 'rue du pontin' above 'carriera du pountin'.">
            <a:extLst>
              <a:ext uri="{FF2B5EF4-FFF2-40B4-BE49-F238E27FC236}">
                <a16:creationId xmlns:a16="http://schemas.microsoft.com/office/drawing/2014/main" id="{961E9EE8-C1BA-78EF-32F0-644D59D1F0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800" y="279400"/>
            <a:ext cx="4724400" cy="6299200"/>
          </a:xfrm>
          <a:prstGeom prst="rect">
            <a:avLst/>
          </a:prstGeom>
        </p:spPr>
      </p:pic>
      <p:sp>
        <p:nvSpPr>
          <p:cNvPr id="6" name="TextBox 5">
            <a:extLst>
              <a:ext uri="{FF2B5EF4-FFF2-40B4-BE49-F238E27FC236}">
                <a16:creationId xmlns:a16="http://schemas.microsoft.com/office/drawing/2014/main" id="{E3648DBF-3113-414D-C996-66319FF68623}"/>
              </a:ext>
            </a:extLst>
          </p:cNvPr>
          <p:cNvSpPr txBox="1"/>
          <p:nvPr/>
        </p:nvSpPr>
        <p:spPr>
          <a:xfrm>
            <a:off x="5707625" y="6306008"/>
            <a:ext cx="2745759" cy="261610"/>
          </a:xfrm>
          <a:prstGeom prst="rect">
            <a:avLst/>
          </a:prstGeom>
          <a:solidFill>
            <a:schemeClr val="tx1">
              <a:alpha val="2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09347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6" name="Title 5">
            <a:extLst>
              <a:ext uri="{FF2B5EF4-FFF2-40B4-BE49-F238E27FC236}">
                <a16:creationId xmlns:a16="http://schemas.microsoft.com/office/drawing/2014/main" id="{15E52D48-D3A6-3D3F-7623-0FB49EE047E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Villages</a:t>
            </a:r>
          </a:p>
        </p:txBody>
      </p:sp>
      <p:pic>
        <p:nvPicPr>
          <p:cNvPr id="3" name="Picture 2" descr="A village in the south of France. The houses are a similar design and close together. There is a slope in the foreground which is covered in shrubs.">
            <a:extLst>
              <a:ext uri="{FF2B5EF4-FFF2-40B4-BE49-F238E27FC236}">
                <a16:creationId xmlns:a16="http://schemas.microsoft.com/office/drawing/2014/main" id="{C7ED00B9-03C3-DD9B-381F-A12B436F1C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816" y="268877"/>
            <a:ext cx="9480369" cy="6320246"/>
          </a:xfrm>
          <a:prstGeom prst="rect">
            <a:avLst/>
          </a:prstGeom>
        </p:spPr>
      </p:pic>
      <p:sp>
        <p:nvSpPr>
          <p:cNvPr id="5" name="TextBox 4">
            <a:extLst>
              <a:ext uri="{FF2B5EF4-FFF2-40B4-BE49-F238E27FC236}">
                <a16:creationId xmlns:a16="http://schemas.microsoft.com/office/drawing/2014/main" id="{941AD0DC-6DDD-2F8A-AC05-3C82E56E9763}"/>
              </a:ext>
            </a:extLst>
          </p:cNvPr>
          <p:cNvSpPr txBox="1"/>
          <p:nvPr/>
        </p:nvSpPr>
        <p:spPr>
          <a:xfrm>
            <a:off x="8089490" y="6327513"/>
            <a:ext cx="2746694" cy="261610"/>
          </a:xfrm>
          <a:prstGeom prst="rect">
            <a:avLst/>
          </a:prstGeom>
          <a:solidFill>
            <a:schemeClr val="tx1">
              <a:alpha val="3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5" name="Title 4">
            <a:extLst>
              <a:ext uri="{FF2B5EF4-FFF2-40B4-BE49-F238E27FC236}">
                <a16:creationId xmlns:a16="http://schemas.microsoft.com/office/drawing/2014/main" id="{BB4A19D5-A00A-538C-FF31-15F46777D0B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Medieval villages</a:t>
            </a:r>
          </a:p>
        </p:txBody>
      </p:sp>
      <p:pic>
        <p:nvPicPr>
          <p:cNvPr id="4" name="Picture 3" descr="A medieval french village built on the side of a hill. The houses are made from stone using similar materials and design. Castle ruins in the rear left of the image. A church is in the centre of the image. ">
            <a:extLst>
              <a:ext uri="{FF2B5EF4-FFF2-40B4-BE49-F238E27FC236}">
                <a16:creationId xmlns:a16="http://schemas.microsoft.com/office/drawing/2014/main" id="{E99BB55A-6E8F-F2F3-A442-974CBBFEA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792" y="1072022"/>
            <a:ext cx="10131552" cy="4718304"/>
          </a:xfrm>
          <a:prstGeom prst="rect">
            <a:avLst/>
          </a:prstGeom>
        </p:spPr>
      </p:pic>
      <p:sp>
        <p:nvSpPr>
          <p:cNvPr id="6" name="TextBox 5">
            <a:extLst>
              <a:ext uri="{FF2B5EF4-FFF2-40B4-BE49-F238E27FC236}">
                <a16:creationId xmlns:a16="http://schemas.microsoft.com/office/drawing/2014/main" id="{00C76CCB-6EAB-2E3B-B8D1-BE744EFFE7AE}"/>
              </a:ext>
            </a:extLst>
          </p:cNvPr>
          <p:cNvSpPr txBox="1"/>
          <p:nvPr/>
        </p:nvSpPr>
        <p:spPr>
          <a:xfrm>
            <a:off x="8347586" y="5524368"/>
            <a:ext cx="2813047" cy="261610"/>
          </a:xfrm>
          <a:prstGeom prst="rect">
            <a:avLst/>
          </a:prstGeom>
          <a:solidFill>
            <a:schemeClr val="tx1">
              <a:alpha val="51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8" name="Title 7">
            <a:extLst>
              <a:ext uri="{FF2B5EF4-FFF2-40B4-BE49-F238E27FC236}">
                <a16:creationId xmlns:a16="http://schemas.microsoft.com/office/drawing/2014/main" id="{437AE55C-3B3D-F773-34E1-29FAED8C506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Apartments</a:t>
            </a:r>
          </a:p>
        </p:txBody>
      </p:sp>
      <p:pic>
        <p:nvPicPr>
          <p:cNvPr id="4" name="Picture 3" descr="An apartment building with 4 levels each has a balcony. &#10;&#10;&#10;&#10;&#10;&#10;&#10;&#10;&#10;&#10;&#10;&#10;&#10;&#10;&#10;&#10;&#10;&#10;&#10;&#10;&#10;&#10;&#10;&#10;&#10;&#10;&#10;&#10;&#10;&#10;&#10;&#10;&#10;&#10;&#10;&#10;&#10;&#10;&#10;&#10;&#10;&#10;&#10;&#10;&#10;&#10;&#10;&#10;&#10;&#10;&#10;&#10;&#10;&#10;&#10;&#10;&#10;&#10;&#10;&#10;&#10;">
            <a:extLst>
              <a:ext uri="{FF2B5EF4-FFF2-40B4-BE49-F238E27FC236}">
                <a16:creationId xmlns:a16="http://schemas.microsoft.com/office/drawing/2014/main" id="{37FC1F30-C7D3-5C7E-B064-E0FBF65311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8655" y="972634"/>
            <a:ext cx="4774691" cy="4912733"/>
          </a:xfrm>
          <a:prstGeom prst="rect">
            <a:avLst/>
          </a:prstGeom>
        </p:spPr>
      </p:pic>
      <p:sp>
        <p:nvSpPr>
          <p:cNvPr id="6" name="TextBox 5">
            <a:extLst>
              <a:ext uri="{FF2B5EF4-FFF2-40B4-BE49-F238E27FC236}">
                <a16:creationId xmlns:a16="http://schemas.microsoft.com/office/drawing/2014/main" id="{F2F7BA51-BE77-D87B-486A-0784988895D3}"/>
              </a:ext>
            </a:extLst>
          </p:cNvPr>
          <p:cNvSpPr txBox="1"/>
          <p:nvPr/>
        </p:nvSpPr>
        <p:spPr>
          <a:xfrm>
            <a:off x="5737122" y="5623756"/>
            <a:ext cx="2746223" cy="261610"/>
          </a:xfrm>
          <a:prstGeom prst="rect">
            <a:avLst/>
          </a:prstGeom>
          <a:solidFill>
            <a:schemeClr val="tx1">
              <a:alpha val="27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325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4879A3E5-45B2-395A-A7A5-4643612E56C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Paris apartments</a:t>
            </a:r>
          </a:p>
        </p:txBody>
      </p:sp>
      <p:pic>
        <p:nvPicPr>
          <p:cNvPr id="4" name="Picture 3" descr="A man stands on the upper-storey balcony of an apartment block in Paris. The building has 2 sets of chimneys. These ‘maisons’ were at one time the property of a single owner. They have since been divided into apartment buildings (post French revolution).">
            <a:extLst>
              <a:ext uri="{FF2B5EF4-FFF2-40B4-BE49-F238E27FC236}">
                <a16:creationId xmlns:a16="http://schemas.microsoft.com/office/drawing/2014/main" id="{2DC23FA3-D087-0728-E4E5-815A01818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2488" y="303419"/>
            <a:ext cx="4167025" cy="6251162"/>
          </a:xfrm>
          <a:prstGeom prst="rect">
            <a:avLst/>
          </a:prstGeom>
        </p:spPr>
      </p:pic>
      <p:sp>
        <p:nvSpPr>
          <p:cNvPr id="6" name="TextBox 5">
            <a:extLst>
              <a:ext uri="{FF2B5EF4-FFF2-40B4-BE49-F238E27FC236}">
                <a16:creationId xmlns:a16="http://schemas.microsoft.com/office/drawing/2014/main" id="{60351A62-4E4A-361F-C7B0-BB7F4019067F}"/>
              </a:ext>
            </a:extLst>
          </p:cNvPr>
          <p:cNvSpPr txBox="1"/>
          <p:nvPr/>
        </p:nvSpPr>
        <p:spPr>
          <a:xfrm>
            <a:off x="5173623" y="6254390"/>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4" name="Title 3">
            <a:extLst>
              <a:ext uri="{FF2B5EF4-FFF2-40B4-BE49-F238E27FC236}">
                <a16:creationId xmlns:a16="http://schemas.microsoft.com/office/drawing/2014/main" id="{0F391D8A-5BF1-1199-E1EE-A3E4B78BAA5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Apartment in town</a:t>
            </a:r>
          </a:p>
        </p:txBody>
      </p:sp>
      <p:pic>
        <p:nvPicPr>
          <p:cNvPr id="3" name="Picture 2" descr="A man walks down a narrow cobbled street between 2 apartment buildings. The buildings are closely huddled together from a time where cars were not the means of transport. A gutter runs down the middle of the street from an era when raw sewage, refuse and rain ran freely down the streets. ">
            <a:extLst>
              <a:ext uri="{FF2B5EF4-FFF2-40B4-BE49-F238E27FC236}">
                <a16:creationId xmlns:a16="http://schemas.microsoft.com/office/drawing/2014/main" id="{4F59A965-4067-D9AE-ADC3-CFB2B7D006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7480" y="236220"/>
            <a:ext cx="4257040" cy="6385560"/>
          </a:xfrm>
          <a:prstGeom prst="rect">
            <a:avLst/>
          </a:prstGeom>
        </p:spPr>
      </p:pic>
      <p:sp>
        <p:nvSpPr>
          <p:cNvPr id="5" name="TextBox 4">
            <a:extLst>
              <a:ext uri="{FF2B5EF4-FFF2-40B4-BE49-F238E27FC236}">
                <a16:creationId xmlns:a16="http://schemas.microsoft.com/office/drawing/2014/main" id="{CB59D828-AA24-2DBA-BDFC-AC245323EA4F}"/>
              </a:ext>
            </a:extLst>
          </p:cNvPr>
          <p:cNvSpPr txBox="1"/>
          <p:nvPr/>
        </p:nvSpPr>
        <p:spPr>
          <a:xfrm>
            <a:off x="5142561" y="6360170"/>
            <a:ext cx="3079012" cy="261610"/>
          </a:xfrm>
          <a:prstGeom prst="rect">
            <a:avLst/>
          </a:prstGeom>
          <a:solidFill>
            <a:schemeClr val="tx1">
              <a:alpha val="36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4520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747FA4-8810-57EE-5CA1-D0B551B09E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3" name="Title 2">
            <a:extLst>
              <a:ext uri="{FF2B5EF4-FFF2-40B4-BE49-F238E27FC236}">
                <a16:creationId xmlns:a16="http://schemas.microsoft.com/office/drawing/2014/main" id="{E6EF0E73-11F5-85A4-AD88-4893AB5D456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Multi-storey apartments</a:t>
            </a:r>
          </a:p>
        </p:txBody>
      </p:sp>
      <p:pic>
        <p:nvPicPr>
          <p:cNvPr id="1028" name="Picture 4" descr="A large, modern multi-storey apartment block in Toulouse, France. There are trees in the foreground, and a street light on the left.">
            <a:extLst>
              <a:ext uri="{FF2B5EF4-FFF2-40B4-BE49-F238E27FC236}">
                <a16:creationId xmlns:a16="http://schemas.microsoft.com/office/drawing/2014/main" id="{5B695EAD-7E80-0C7D-8AC8-DA5182B3B3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3963" y="166688"/>
            <a:ext cx="9744075" cy="6524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2B96A4-D9A8-5CB7-BB48-DC8E024F7634}"/>
              </a:ext>
            </a:extLst>
          </p:cNvPr>
          <p:cNvSpPr txBox="1"/>
          <p:nvPr/>
        </p:nvSpPr>
        <p:spPr>
          <a:xfrm>
            <a:off x="3529467" y="6385195"/>
            <a:ext cx="7438570" cy="261610"/>
          </a:xfrm>
          <a:prstGeom prst="rect">
            <a:avLst/>
          </a:prstGeom>
          <a:noFill/>
        </p:spPr>
        <p:txBody>
          <a:bodyPr wrap="square">
            <a:spAutoFit/>
          </a:bodyPr>
          <a:lstStyle/>
          <a:p>
            <a:pPr algn="r"/>
            <a:r>
              <a:rPr lang="en-AU" sz="1100" dirty="0">
                <a:solidFill>
                  <a:schemeClr val="bg1"/>
                </a:solidFill>
                <a:hlinkClick r:id="rId4">
                  <a:extLst>
                    <a:ext uri="{A12FA001-AC4F-418D-AE19-62706E023703}">
                      <ahyp:hlinkClr xmlns:ahyp="http://schemas.microsoft.com/office/drawing/2018/hyperlinkcolor" val="tx"/>
                    </a:ext>
                  </a:extLst>
                </a:hlinkClick>
              </a:rPr>
              <a:t>‘</a:t>
            </a:r>
            <a:r>
              <a:rPr lang="en-AU" sz="1100" b="0" i="0" dirty="0">
                <a:solidFill>
                  <a:schemeClr val="bg1"/>
                </a:solidFill>
                <a:effectLst/>
                <a:hlinkClick r:id="rId4">
                  <a:extLst>
                    <a:ext uri="{A12FA001-AC4F-418D-AE19-62706E023703}">
                      <ahyp:hlinkClr xmlns:ahyp="http://schemas.microsoft.com/office/drawing/2018/hyperlinkcolor" val="tx"/>
                    </a:ext>
                  </a:extLst>
                </a:hlinkClick>
              </a:rPr>
              <a:t>Apartment block, Toulouse, France, Sept. 2008</a:t>
            </a:r>
            <a:r>
              <a:rPr lang="en-AU" sz="1100" b="0" i="0" dirty="0">
                <a:solidFill>
                  <a:schemeClr val="bg1"/>
                </a:solidFill>
                <a:effectLst/>
              </a:rPr>
              <a:t> by </a:t>
            </a:r>
            <a:r>
              <a:rPr lang="en-AU" sz="1100" b="0" i="0" dirty="0">
                <a:solidFill>
                  <a:schemeClr val="bg1"/>
                </a:solidFill>
                <a:effectLst/>
                <a:hlinkClick r:id="rId5">
                  <a:extLst>
                    <a:ext uri="{A12FA001-AC4F-418D-AE19-62706E023703}">
                      <ahyp:hlinkClr xmlns:ahyp="http://schemas.microsoft.com/office/drawing/2018/hyperlinkcolor" val="tx"/>
                    </a:ext>
                  </a:extLst>
                </a:hlinkClick>
              </a:rPr>
              <a:t>In Memoriam: </a:t>
            </a:r>
            <a:r>
              <a:rPr lang="en-AU" sz="1100" b="0" i="0" dirty="0" err="1">
                <a:solidFill>
                  <a:schemeClr val="bg1"/>
                </a:solidFill>
                <a:effectLst/>
                <a:hlinkClick r:id="rId5">
                  <a:extLst>
                    <a:ext uri="{A12FA001-AC4F-418D-AE19-62706E023703}">
                      <ahyp:hlinkClr xmlns:ahyp="http://schemas.microsoft.com/office/drawing/2018/hyperlinkcolor" val="tx"/>
                    </a:ext>
                  </a:extLst>
                </a:hlinkClick>
              </a:rPr>
              <a:t>PhillipC</a:t>
            </a:r>
            <a:r>
              <a:rPr lang="en-AU" sz="1100" b="0" i="0" dirty="0">
                <a:solidFill>
                  <a:schemeClr val="bg1"/>
                </a:solidFill>
                <a:effectLst/>
              </a:rPr>
              <a:t> is licensed under </a:t>
            </a:r>
            <a:r>
              <a:rPr lang="en-AU" sz="1100" b="0" i="0" dirty="0">
                <a:solidFill>
                  <a:schemeClr val="bg1"/>
                </a:solidFill>
                <a:effectLst/>
                <a:hlinkClick r:id="rId6">
                  <a:extLst>
                    <a:ext uri="{A12FA001-AC4F-418D-AE19-62706E023703}">
                      <ahyp:hlinkClr xmlns:ahyp="http://schemas.microsoft.com/office/drawing/2018/hyperlinkcolor" val="tx"/>
                    </a:ext>
                  </a:extLst>
                </a:hlinkClick>
              </a:rPr>
              <a:t>CC BY 2.0</a:t>
            </a:r>
            <a:r>
              <a:rPr lang="en-AU" sz="1100" b="0" i="0" dirty="0">
                <a:solidFill>
                  <a:schemeClr val="bg1"/>
                </a:solidFill>
                <a:effectLst/>
              </a:rPr>
              <a:t>.</a:t>
            </a:r>
            <a:endParaRPr lang="en-AU" sz="1100" dirty="0">
              <a:solidFill>
                <a:schemeClr val="bg1"/>
              </a:solidFill>
            </a:endParaRPr>
          </a:p>
        </p:txBody>
      </p:sp>
    </p:spTree>
    <p:extLst>
      <p:ext uri="{BB962C8B-B14F-4D97-AF65-F5344CB8AC3E}">
        <p14:creationId xmlns:p14="http://schemas.microsoft.com/office/powerpoint/2010/main" val="131388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3" name="Title 2">
            <a:extLst>
              <a:ext uri="{FF2B5EF4-FFF2-40B4-BE49-F238E27FC236}">
                <a16:creationId xmlns:a16="http://schemas.microsoft.com/office/drawing/2014/main" id="{341E9661-8206-CA15-0B7C-5ED2DA912C3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Mountain chalets</a:t>
            </a:r>
          </a:p>
        </p:txBody>
      </p:sp>
      <p:pic>
        <p:nvPicPr>
          <p:cNvPr id="4" name="Picture 3" descr="An alpine chalet in the snow. The pitched roof prevents snow from remaining on the roof. The house is made of timber.">
            <a:extLst>
              <a:ext uri="{FF2B5EF4-FFF2-40B4-BE49-F238E27FC236}">
                <a16:creationId xmlns:a16="http://schemas.microsoft.com/office/drawing/2014/main" id="{B78D4A73-6F86-E60F-0D66-73EBE3AE81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916" y="283185"/>
            <a:ext cx="4734168" cy="6291631"/>
          </a:xfrm>
          <a:prstGeom prst="rect">
            <a:avLst/>
          </a:prstGeom>
        </p:spPr>
      </p:pic>
      <p:sp>
        <p:nvSpPr>
          <p:cNvPr id="6" name="TextBox 5">
            <a:extLst>
              <a:ext uri="{FF2B5EF4-FFF2-40B4-BE49-F238E27FC236}">
                <a16:creationId xmlns:a16="http://schemas.microsoft.com/office/drawing/2014/main" id="{FFC68E01-441F-7655-9561-70A2B0073B81}"/>
              </a:ext>
            </a:extLst>
          </p:cNvPr>
          <p:cNvSpPr txBox="1"/>
          <p:nvPr/>
        </p:nvSpPr>
        <p:spPr>
          <a:xfrm>
            <a:off x="5418618" y="6313205"/>
            <a:ext cx="3079012" cy="261610"/>
          </a:xfrm>
          <a:prstGeom prst="rect">
            <a:avLst/>
          </a:prstGeom>
          <a:noFill/>
        </p:spPr>
        <p:txBody>
          <a:bodyPr wrap="square">
            <a:spAutoFit/>
          </a:bodyPr>
          <a:lstStyle/>
          <a:p>
            <a:pPr algn="r"/>
            <a:r>
              <a:rPr lang="en-AU" sz="1100" b="0" i="0" dirty="0">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effectLst/>
                <a:latin typeface="Arial" panose="020B0604020202020204" pitchFamily="34" charset="0"/>
              </a:rPr>
              <a:t> licensed under </a:t>
            </a:r>
            <a:r>
              <a:rPr lang="en-AU" sz="1100" b="0" i="0" u="sng" strike="noStrike" dirty="0" err="1">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effectLst/>
                <a:latin typeface="Arial" panose="020B0604020202020204" pitchFamily="34" charset="0"/>
              </a:rPr>
              <a:t>. </a:t>
            </a:r>
            <a:endParaRPr lang="en-AU" sz="800" dirty="0"/>
          </a:p>
        </p:txBody>
      </p:sp>
    </p:spTree>
    <p:extLst>
      <p:ext uri="{BB962C8B-B14F-4D97-AF65-F5344CB8AC3E}">
        <p14:creationId xmlns:p14="http://schemas.microsoft.com/office/powerpoint/2010/main" val="352745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3" name="Title 2">
            <a:extLst>
              <a:ext uri="{FF2B5EF4-FFF2-40B4-BE49-F238E27FC236}">
                <a16:creationId xmlns:a16="http://schemas.microsoft.com/office/drawing/2014/main" id="{CE0E8AED-D7C8-2809-D675-AF491491E7D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Villas</a:t>
            </a:r>
          </a:p>
        </p:txBody>
      </p:sp>
      <p:pic>
        <p:nvPicPr>
          <p:cNvPr id="4" name="Picture 3" descr="A house behind a tall, ornate gate. The house has multiple chimney stacks and shutters on the windows, the path to the front gate is cobbled.">
            <a:extLst>
              <a:ext uri="{FF2B5EF4-FFF2-40B4-BE49-F238E27FC236}">
                <a16:creationId xmlns:a16="http://schemas.microsoft.com/office/drawing/2014/main" id="{2EAF9460-AA2A-0209-C747-5093C505E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681" y="164805"/>
            <a:ext cx="4352639" cy="6528391"/>
          </a:xfrm>
          <a:prstGeom prst="rect">
            <a:avLst/>
          </a:prstGeom>
        </p:spPr>
      </p:pic>
      <p:sp>
        <p:nvSpPr>
          <p:cNvPr id="6" name="TextBox 5">
            <a:extLst>
              <a:ext uri="{FF2B5EF4-FFF2-40B4-BE49-F238E27FC236}">
                <a16:creationId xmlns:a16="http://schemas.microsoft.com/office/drawing/2014/main" id="{5B39EB72-37E0-C257-0F6C-862DB5D42AC9}"/>
              </a:ext>
            </a:extLst>
          </p:cNvPr>
          <p:cNvSpPr txBox="1"/>
          <p:nvPr/>
        </p:nvSpPr>
        <p:spPr>
          <a:xfrm>
            <a:off x="5471652" y="6431585"/>
            <a:ext cx="2800668" cy="261610"/>
          </a:xfrm>
          <a:prstGeom prst="rect">
            <a:avLst/>
          </a:prstGeom>
          <a:solidFill>
            <a:schemeClr val="tx1">
              <a:alpha val="32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308448911"/>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1F2C50-7428-4443-B66D-95E3C9B51213}">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2.xml><?xml version="1.0" encoding="utf-8"?>
<ds:datastoreItem xmlns:ds="http://schemas.openxmlformats.org/officeDocument/2006/customXml" ds:itemID="{3F2EADE6-8B4E-4CD0-A75A-5C37320B43F7}">
  <ds:schemaRefs>
    <ds:schemaRef ds:uri="http://schemas.microsoft.com/sharepoint/v3/contenttype/forms"/>
  </ds:schemaRefs>
</ds:datastoreItem>
</file>

<file path=customXml/itemProps3.xml><?xml version="1.0" encoding="utf-8"?>
<ds:datastoreItem xmlns:ds="http://schemas.openxmlformats.org/officeDocument/2006/customXml" ds:itemID="{8134A537-1F0E-472C-9CCF-7A9BD8CA8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1</TotalTime>
  <Words>951</Words>
  <Application>Microsoft Office PowerPoint</Application>
  <PresentationFormat>Widescreen</PresentationFormat>
  <Paragraphs>74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Public Sans</vt:lpstr>
      <vt:lpstr>Times New Roman</vt:lpstr>
      <vt:lpstr>Public Sans Light</vt:lpstr>
      <vt:lpstr>Arial</vt:lpstr>
      <vt:lpstr>Segoe UI</vt:lpstr>
      <vt:lpstr>NSWG Corporate</vt:lpstr>
      <vt:lpstr>In France</vt:lpstr>
      <vt:lpstr>Villages</vt:lpstr>
      <vt:lpstr>Medieval villages</vt:lpstr>
      <vt:lpstr>Apartments</vt:lpstr>
      <vt:lpstr>Paris apartments</vt:lpstr>
      <vt:lpstr>Apartment in town</vt:lpstr>
      <vt:lpstr>Multi-storey apartments</vt:lpstr>
      <vt:lpstr>Mountain chalets</vt:lpstr>
      <vt:lpstr>Villas</vt:lpstr>
      <vt:lpstr>Country houses</vt:lpstr>
      <vt:lpstr>Terrace houses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France – slide deck – French, Stage 4</dc:title>
  <dc:creator>NSW Department of Education</dc:creator>
  <dcterms:created xsi:type="dcterms:W3CDTF">2024-01-22T23:51:30Z</dcterms:created>
  <dcterms:modified xsi:type="dcterms:W3CDTF">2025-03-31T01:38:22Z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2024-01-22T23:51:40Z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cc3fcfb1-f2a8-4df8-a407-5c02e9bcdb74</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