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808" r:id="rId4"/>
  </p:sldMasterIdLst>
  <p:notesMasterIdLst>
    <p:notesMasterId r:id="rId12"/>
  </p:notesMasterIdLst>
  <p:handoutMasterIdLst>
    <p:handoutMasterId r:id="rId13"/>
  </p:handoutMasterIdLst>
  <p:sldIdLst>
    <p:sldId id="2141411557" r:id="rId5"/>
    <p:sldId id="2141411559" r:id="rId6"/>
    <p:sldId id="2141411560" r:id="rId7"/>
    <p:sldId id="2141411561" r:id="rId8"/>
    <p:sldId id="2141411562" r:id="rId9"/>
    <p:sldId id="2141411563" r:id="rId10"/>
    <p:sldId id="2141411556" r:id="rId11"/>
  </p:sldIdLst>
  <p:sldSz cx="12192000" cy="6858000"/>
  <p:notesSz cx="6858000" cy="9144000"/>
  <p:embeddedFontLst>
    <p:embeddedFont>
      <p:font typeface="Malgun Gothic" panose="020B0503020000020004" pitchFamily="34" charset="-127"/>
      <p:regular r:id="rId14"/>
      <p:bold r:id="rId15"/>
    </p:embeddedFont>
    <p:embeddedFont>
      <p:font typeface="Public Sans" pitchFamily="2" charset="0"/>
      <p:regular r:id="rId16"/>
      <p:bold r:id="rId17"/>
      <p:italic r:id="rId18"/>
      <p:boldItalic r:id="rId19"/>
    </p:embeddedFont>
    <p:embeddedFont>
      <p:font typeface="Public Sans Light" pitchFamily="2" charset="0"/>
      <p:regular r:id="rId20"/>
      <p:italic r:id="rId21"/>
    </p:embeddedFont>
    <p:embeddedFont>
      <p:font typeface="Public Sans SemiBold" pitchFamily="2" charset="0"/>
      <p:bold r:id="rId22"/>
      <p:boldItalic r:id="rId2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2B145-A6F3-478C-AF2F-C80B885CEA64}" v="2" dt="2024-07-31T22:23:42.47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329" autoAdjust="0"/>
  </p:normalViewPr>
  <p:slideViewPr>
    <p:cSldViewPr snapToGrid="0">
      <p:cViewPr varScale="1">
        <p:scale>
          <a:sx n="118" d="100"/>
          <a:sy n="118" d="100"/>
        </p:scale>
        <p:origin x="312" y="114"/>
      </p:cViewPr>
      <p:guideLst>
        <p:guide orient="horz" pos="1117"/>
        <p:guide pos="3863"/>
      </p:guideLst>
    </p:cSldViewPr>
  </p:slideViewPr>
  <p:outlineViewPr>
    <p:cViewPr>
      <p:scale>
        <a:sx n="33" d="100"/>
        <a:sy n="33" d="100"/>
      </p:scale>
      <p:origin x="0" y="-18344"/>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1/08/2024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2871417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55738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Korean food markets offer a wide variety of fresh produce, meats, seafood, snacks, and prepared foods including:  </a:t>
            </a:r>
          </a:p>
          <a:p>
            <a:endParaRPr lang="en-AU" dirty="0"/>
          </a:p>
          <a:p>
            <a:pPr marL="285750" indent="-285750">
              <a:buFont typeface="Arial" panose="020B0604020202020204" pitchFamily="34" charset="0"/>
              <a:buChar char="•"/>
            </a:pPr>
            <a:r>
              <a:rPr lang="en-AU" dirty="0"/>
              <a:t>Various types of fruits and vegetables, including staples like kimchi ingredients (cabbage, radish), </a:t>
            </a:r>
          </a:p>
          <a:p>
            <a:pPr marL="285750" indent="-285750">
              <a:buFont typeface="Arial" panose="020B0604020202020204" pitchFamily="34" charset="0"/>
              <a:buChar char="•"/>
            </a:pPr>
            <a:r>
              <a:rPr lang="en-AU" dirty="0"/>
              <a:t>Fresh fish, shrimp, crab, clams, squid, octopus, and seaweed as well as prepared seafood dishes like grilled fish, </a:t>
            </a:r>
            <a:r>
              <a:rPr lang="en-AU" i="1" dirty="0"/>
              <a:t>sushi</a:t>
            </a:r>
            <a:r>
              <a:rPr lang="en-AU" dirty="0"/>
              <a:t>, and </a:t>
            </a:r>
            <a:r>
              <a:rPr lang="en-AU" i="1" dirty="0"/>
              <a:t>sashimi</a:t>
            </a:r>
            <a:r>
              <a:rPr lang="en-AU" dirty="0"/>
              <a:t>.</a:t>
            </a:r>
          </a:p>
          <a:p>
            <a:pPr marL="285750" indent="-285750">
              <a:buFont typeface="Arial" panose="020B0604020202020204" pitchFamily="34" charset="0"/>
              <a:buChar char="•"/>
            </a:pPr>
            <a:r>
              <a:rPr lang="en-AU" dirty="0"/>
              <a:t>Beef, pork, chicken, and duck, including marinated meats for grilling like </a:t>
            </a:r>
            <a:r>
              <a:rPr lang="en-AU" i="1" dirty="0"/>
              <a:t>bulgogi</a:t>
            </a:r>
            <a:r>
              <a:rPr lang="en-AU" dirty="0"/>
              <a:t> and </a:t>
            </a:r>
            <a:r>
              <a:rPr lang="en-AU" i="1" dirty="0"/>
              <a:t>galbi</a:t>
            </a:r>
            <a:r>
              <a:rPr lang="en-AU" dirty="0"/>
              <a:t>.</a:t>
            </a:r>
          </a:p>
          <a:p>
            <a:pPr marL="285750" indent="-285750">
              <a:buFont typeface="Arial" panose="020B0604020202020204" pitchFamily="34" charset="0"/>
              <a:buChar char="•"/>
            </a:pPr>
            <a:r>
              <a:rPr lang="en-AU" dirty="0"/>
              <a:t>Korean street food such as </a:t>
            </a:r>
            <a:r>
              <a:rPr lang="en-AU" i="1" dirty="0" err="1"/>
              <a:t>tteokbokki</a:t>
            </a:r>
            <a:r>
              <a:rPr lang="en-AU" dirty="0"/>
              <a:t> (spicy rice cakes), </a:t>
            </a:r>
            <a:r>
              <a:rPr lang="en-AU" i="1" dirty="0" err="1"/>
              <a:t>hoddeok</a:t>
            </a:r>
            <a:r>
              <a:rPr lang="en-AU" dirty="0"/>
              <a:t> (sweet pancakes), </a:t>
            </a:r>
            <a:r>
              <a:rPr lang="en-AU" i="1" dirty="0" err="1"/>
              <a:t>gimbap</a:t>
            </a:r>
            <a:r>
              <a:rPr lang="en-AU" dirty="0"/>
              <a:t> (seaweed rice rolls), </a:t>
            </a:r>
            <a:r>
              <a:rPr lang="en-AU" i="1" dirty="0" err="1"/>
              <a:t>mandu</a:t>
            </a:r>
            <a:r>
              <a:rPr lang="en-AU" dirty="0"/>
              <a:t> (dumplings), and fried snacks like </a:t>
            </a:r>
            <a:r>
              <a:rPr lang="en-AU" i="1" dirty="0" err="1"/>
              <a:t>twigim</a:t>
            </a:r>
            <a:r>
              <a:rPr lang="en-AU" dirty="0"/>
              <a:t> (tempura).</a:t>
            </a:r>
          </a:p>
          <a:p>
            <a:pPr marL="285750" indent="-285750">
              <a:buFont typeface="Arial" panose="020B0604020202020204" pitchFamily="34" charset="0"/>
              <a:buChar char="•"/>
            </a:pPr>
            <a:r>
              <a:rPr lang="en-AU" dirty="0"/>
              <a:t>Traditional Korean sweets like </a:t>
            </a:r>
            <a:r>
              <a:rPr lang="en-AU" i="1" dirty="0" err="1"/>
              <a:t>hangwa</a:t>
            </a:r>
            <a:r>
              <a:rPr lang="en-AU" i="1" dirty="0"/>
              <a:t> </a:t>
            </a:r>
            <a:r>
              <a:rPr lang="en-AU" dirty="0"/>
              <a:t>(traditional cookies), </a:t>
            </a:r>
            <a:r>
              <a:rPr lang="en-AU" i="1" dirty="0" err="1"/>
              <a:t>yakgwa</a:t>
            </a:r>
            <a:r>
              <a:rPr lang="en-AU" dirty="0"/>
              <a:t> (honey cookies), and rice cakes (</a:t>
            </a:r>
            <a:r>
              <a:rPr lang="en-AU" i="1" dirty="0"/>
              <a:t>tteok</a:t>
            </a:r>
            <a:r>
              <a:rPr lang="en-AU" dirty="0"/>
              <a:t>) and modern desserts like </a:t>
            </a:r>
            <a:r>
              <a:rPr lang="en-AU" i="1" dirty="0" err="1"/>
              <a:t>bingsu</a:t>
            </a:r>
            <a:r>
              <a:rPr lang="en-AU" dirty="0"/>
              <a:t> (shaved ice dessert), </a:t>
            </a:r>
            <a:r>
              <a:rPr lang="en-AU" i="1" dirty="0" err="1"/>
              <a:t>patbingsu</a:t>
            </a:r>
            <a:r>
              <a:rPr lang="en-AU" dirty="0"/>
              <a:t> (shaved ice with sweet red beans), and various types of cakes and pastries.</a:t>
            </a:r>
          </a:p>
          <a:p>
            <a:pPr marL="285750" indent="-285750">
              <a:buFont typeface="Arial" panose="020B0604020202020204" pitchFamily="34" charset="0"/>
              <a:buChar char="•"/>
            </a:pPr>
            <a:r>
              <a:rPr lang="en-AU" dirty="0"/>
              <a:t>Various types of </a:t>
            </a:r>
            <a:r>
              <a:rPr lang="en-AU" i="1" dirty="0"/>
              <a:t>kimchi</a:t>
            </a:r>
            <a:r>
              <a:rPr lang="en-AU" dirty="0"/>
              <a:t> (fermented vegetables), including traditional cabbage </a:t>
            </a:r>
            <a:r>
              <a:rPr lang="en-AU" i="1" dirty="0"/>
              <a:t>kimchi</a:t>
            </a:r>
            <a:r>
              <a:rPr lang="en-AU" dirty="0"/>
              <a:t>, radish </a:t>
            </a:r>
            <a:r>
              <a:rPr lang="en-AU" i="1" dirty="0"/>
              <a:t>kimchi</a:t>
            </a:r>
            <a:r>
              <a:rPr lang="en-AU" dirty="0"/>
              <a:t>, and cucumber </a:t>
            </a:r>
            <a:r>
              <a:rPr lang="en-AU" i="1" dirty="0"/>
              <a:t>kimchi</a:t>
            </a:r>
            <a:r>
              <a:rPr lang="en-AU" dirty="0"/>
              <a:t> and other pickled vegetables and fermented foods like soy sauce, fermented bean paste (</a:t>
            </a:r>
            <a:r>
              <a:rPr lang="en-AU" i="1" dirty="0"/>
              <a:t>doenjang</a:t>
            </a:r>
            <a:r>
              <a:rPr lang="en-AU" dirty="0"/>
              <a:t>), and fermented red pepper paste (</a:t>
            </a:r>
            <a:r>
              <a:rPr lang="en-AU" i="1" dirty="0"/>
              <a:t>gochujang</a:t>
            </a:r>
            <a:r>
              <a:rPr lang="en-AU" dirty="0"/>
              <a:t>).</a:t>
            </a:r>
          </a:p>
          <a:p>
            <a:pPr marL="285750" indent="-285750">
              <a:buFont typeface="Arial" panose="020B0604020202020204" pitchFamily="34" charset="0"/>
              <a:buChar char="•"/>
            </a:pPr>
            <a:r>
              <a:rPr lang="en-AU" dirty="0"/>
              <a:t>Staples like rice, barley, beans and lentils for making traditional Korean dishes like </a:t>
            </a:r>
            <a:r>
              <a:rPr lang="en-AU" i="1" dirty="0"/>
              <a:t>doenjang-jjigae</a:t>
            </a:r>
            <a:r>
              <a:rPr lang="en-AU" dirty="0"/>
              <a:t> (soybean paste stew) and </a:t>
            </a:r>
            <a:r>
              <a:rPr lang="en-AU" i="1" dirty="0" err="1"/>
              <a:t>kongbap</a:t>
            </a:r>
            <a:r>
              <a:rPr lang="en-AU" dirty="0"/>
              <a:t> (bean rice).</a:t>
            </a:r>
          </a:p>
          <a:p>
            <a:pPr marL="285750" indent="-285750">
              <a:buFont typeface="Arial" panose="020B0604020202020204" pitchFamily="34" charset="0"/>
              <a:buChar char="•"/>
            </a:pPr>
            <a:r>
              <a:rPr lang="en-AU" dirty="0"/>
              <a:t>Various spices, herbs, and seasonings used in Korean cuisine, including garlic, ginger, green onions, sesame oil, sesame seeds, and dried red pepper flakes.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11263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688177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405219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7727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0123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198091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07380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33775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90878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a:p>
        </p:txBody>
      </p:sp>
    </p:spTree>
    <p:extLst>
      <p:ext uri="{BB962C8B-B14F-4D97-AF65-F5344CB8AC3E}">
        <p14:creationId xmlns:p14="http://schemas.microsoft.com/office/powerpoint/2010/main" val="391330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38809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46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05733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167508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10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8722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21206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8894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09841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05454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3851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92741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3457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4A1E62-4302-9956-C787-08DD100AA5DD}"/>
              </a:ext>
            </a:extLst>
          </p:cNvPr>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0370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18BCE4-BE14-9E1C-0359-13B655B55668}"/>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232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89700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94671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E40303-8D24-51C3-2D71-030D8F7C3C4F}"/>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4234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DA44BA-5307-F93F-3DEF-2313615E887C}"/>
              </a:ext>
            </a:extLst>
          </p:cNvPr>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2322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C696D1-1BD7-FECD-318D-64F66B08D1C6}"/>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42282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FFCCF1-4696-B040-9C2D-A9E694E82CB7}"/>
              </a:ext>
            </a:extLst>
          </p:cNvPr>
          <p:cNvSpPr/>
          <p:nvPr userDrawn="1"/>
        </p:nvSpPr>
        <p:spPr>
          <a:xfrm>
            <a:off x="0" y="0"/>
            <a:ext cx="12192000" cy="685800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91341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02131504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FEF0B15-45BB-5BF5-60D2-2E168F9D6FE0}"/>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NSW Department of Education</a:t>
            </a:r>
            <a:endParaRPr lang="en-AU" dirty="0"/>
          </a:p>
        </p:txBody>
      </p:sp>
      <p:sp>
        <p:nvSpPr>
          <p:cNvPr id="2" name="Title 1">
            <a:extLst>
              <a:ext uri="{FF2B5EF4-FFF2-40B4-BE49-F238E27FC236}">
                <a16:creationId xmlns:a16="http://schemas.microsoft.com/office/drawing/2014/main" id="{FC64D4EF-9A6E-1BCE-CBC4-79DC393F1978}"/>
              </a:ext>
            </a:extLst>
          </p:cNvPr>
          <p:cNvSpPr>
            <a:spLocks noGrp="1"/>
          </p:cNvSpPr>
          <p:nvPr>
            <p:ph type="ctrTitle"/>
          </p:nvPr>
        </p:nvSpPr>
        <p:spPr>
          <a:xfrm>
            <a:off x="539999" y="2548020"/>
            <a:ext cx="6255979" cy="2033997"/>
          </a:xfrm>
        </p:spPr>
        <p:txBody>
          <a:bodyPr anchor="b"/>
          <a:lstStyle/>
          <a:p>
            <a:r>
              <a:rPr lang="en-AU" dirty="0"/>
              <a:t>When</a:t>
            </a:r>
            <a:r>
              <a:rPr lang="ko-KR" altLang="en-US" dirty="0"/>
              <a:t> </a:t>
            </a:r>
            <a:r>
              <a:rPr lang="en-AU" altLang="ko-KR" dirty="0"/>
              <a:t>I</a:t>
            </a:r>
            <a:r>
              <a:rPr lang="ko-KR" altLang="en-US" dirty="0"/>
              <a:t> </a:t>
            </a:r>
            <a:r>
              <a:rPr lang="en-AU" altLang="ko-KR" dirty="0"/>
              <a:t>go</a:t>
            </a:r>
            <a:r>
              <a:rPr lang="ko-KR" altLang="en-US" dirty="0"/>
              <a:t> </a:t>
            </a:r>
            <a:r>
              <a:rPr lang="en-AU" altLang="ko-KR" dirty="0"/>
              <a:t>to</a:t>
            </a:r>
            <a:r>
              <a:rPr lang="ko-KR" altLang="en-US" dirty="0"/>
              <a:t> </a:t>
            </a:r>
            <a:r>
              <a:rPr lang="en-AU" altLang="ko-KR" dirty="0"/>
              <a:t>the</a:t>
            </a:r>
            <a:r>
              <a:rPr lang="ko-KR" altLang="en-US" dirty="0"/>
              <a:t> </a:t>
            </a:r>
            <a:r>
              <a:rPr lang="en-AU" altLang="ko-KR" dirty="0"/>
              <a:t>markets</a:t>
            </a:r>
            <a:br>
              <a:rPr lang="en-AU" altLang="ko-KR" dirty="0"/>
            </a:br>
            <a:br>
              <a:rPr lang="en-AU" altLang="ko-KR" dirty="0"/>
            </a:br>
            <a:r>
              <a:rPr lang="ko-KR" altLang="en-US" dirty="0">
                <a:latin typeface="Malgun Gothic"/>
                <a:ea typeface="Malgun Gothic"/>
              </a:rPr>
              <a:t>시장에 가면</a:t>
            </a:r>
            <a:endParaRPr lang="en-AU" dirty="0">
              <a:latin typeface="Malgun Gothic"/>
              <a:ea typeface="Malgun Gothic"/>
            </a:endParaRPr>
          </a:p>
        </p:txBody>
      </p:sp>
      <p:sp>
        <p:nvSpPr>
          <p:cNvPr id="17" name="Text Placeholder 16">
            <a:extLst>
              <a:ext uri="{FF2B5EF4-FFF2-40B4-BE49-F238E27FC236}">
                <a16:creationId xmlns:a16="http://schemas.microsoft.com/office/drawing/2014/main" id="{F391C630-B7BA-DA15-F0DE-C7608A0F04A6}"/>
              </a:ext>
            </a:extLst>
          </p:cNvPr>
          <p:cNvSpPr>
            <a:spLocks noGrp="1"/>
          </p:cNvSpPr>
          <p:nvPr>
            <p:ph type="body" sz="quarter" idx="10"/>
          </p:nvPr>
        </p:nvSpPr>
        <p:spPr>
          <a:xfrm>
            <a:off x="539999" y="5347752"/>
            <a:ext cx="6255977" cy="1188000"/>
          </a:xfrm>
        </p:spPr>
        <p:txBody>
          <a:bodyPr anchor="b"/>
          <a:lstStyle/>
          <a:p>
            <a:r>
              <a:rPr lang="en-US" dirty="0"/>
              <a:t>Stage 4 – Korean</a:t>
            </a:r>
          </a:p>
        </p:txBody>
      </p:sp>
      <p:pic>
        <p:nvPicPr>
          <p:cNvPr id="16" name="그림 4" descr="Korean market.">
            <a:extLst>
              <a:ext uri="{FF2B5EF4-FFF2-40B4-BE49-F238E27FC236}">
                <a16:creationId xmlns:a16="http://schemas.microsoft.com/office/drawing/2014/main" id="{31E0E545-FA8F-36FA-DD19-95D18883E85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427" r="25427"/>
          <a:stretch/>
        </p:blipFill>
        <p:spPr>
          <a:xfrm>
            <a:off x="7128001" y="0"/>
            <a:ext cx="5064000" cy="6858000"/>
          </a:xfrm>
          <a:prstGeom prst="rect">
            <a:avLst/>
          </a:prstGeom>
        </p:spPr>
      </p:pic>
    </p:spTree>
    <p:extLst>
      <p:ext uri="{BB962C8B-B14F-4D97-AF65-F5344CB8AC3E}">
        <p14:creationId xmlns:p14="http://schemas.microsoft.com/office/powerpoint/2010/main" val="393807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24D3-C2FB-8D1E-984C-B2DB1FBFDDB9}"/>
              </a:ext>
            </a:extLst>
          </p:cNvPr>
          <p:cNvSpPr>
            <a:spLocks noGrp="1"/>
          </p:cNvSpPr>
          <p:nvPr>
            <p:ph type="title"/>
          </p:nvPr>
        </p:nvSpPr>
        <p:spPr/>
        <p:txBody>
          <a:bodyPr/>
          <a:lstStyle/>
          <a:p>
            <a:r>
              <a:rPr lang="en-AU" dirty="0"/>
              <a:t>Introduction to Korean markets</a:t>
            </a:r>
            <a:r>
              <a:rPr lang="en-AU"/>
              <a:t> – 1</a:t>
            </a:r>
            <a:endParaRPr lang="en-AU" dirty="0"/>
          </a:p>
        </p:txBody>
      </p:sp>
      <p:sp>
        <p:nvSpPr>
          <p:cNvPr id="5" name="Text Placeholder 4">
            <a:extLst>
              <a:ext uri="{FF2B5EF4-FFF2-40B4-BE49-F238E27FC236}">
                <a16:creationId xmlns:a16="http://schemas.microsoft.com/office/drawing/2014/main" id="{3722B049-6622-C112-2A18-6C049700434B}"/>
              </a:ext>
            </a:extLst>
          </p:cNvPr>
          <p:cNvSpPr>
            <a:spLocks noGrp="1"/>
          </p:cNvSpPr>
          <p:nvPr>
            <p:ph type="body" sz="quarter" idx="18"/>
          </p:nvPr>
        </p:nvSpPr>
        <p:spPr/>
        <p:txBody>
          <a:bodyPr/>
          <a:lstStyle/>
          <a:p>
            <a:r>
              <a:rPr lang="ko-KR" altLang="en-US" dirty="0">
                <a:latin typeface="Malgun Gothic" panose="020B0503020000020004" pitchFamily="34" charset="-127"/>
                <a:ea typeface="Malgun Gothic" panose="020B0503020000020004" pitchFamily="34" charset="-127"/>
              </a:rPr>
              <a:t>한국 시장 소개</a:t>
            </a:r>
            <a:endParaRPr lang="en-AU" dirty="0">
              <a:latin typeface="Malgun Gothic" panose="020B0503020000020004" pitchFamily="34" charset="-127"/>
              <a:ea typeface="Malgun Gothic" panose="020B0503020000020004" pitchFamily="34" charset="-127"/>
            </a:endParaRPr>
          </a:p>
        </p:txBody>
      </p:sp>
      <p:sp>
        <p:nvSpPr>
          <p:cNvPr id="3" name="Content Placeholder 2">
            <a:extLst>
              <a:ext uri="{FF2B5EF4-FFF2-40B4-BE49-F238E27FC236}">
                <a16:creationId xmlns:a16="http://schemas.microsoft.com/office/drawing/2014/main" id="{5BEED50A-4265-D453-9A36-2E9E0D823568}"/>
              </a:ext>
            </a:extLst>
          </p:cNvPr>
          <p:cNvSpPr>
            <a:spLocks noGrp="1"/>
          </p:cNvSpPr>
          <p:nvPr>
            <p:ph idx="1"/>
          </p:nvPr>
        </p:nvSpPr>
        <p:spPr/>
        <p:txBody>
          <a:bodyPr vert="horz" lIns="0" tIns="0" rIns="0" bIns="0" rtlCol="0" anchor="t">
            <a:noAutofit/>
          </a:bodyPr>
          <a:lstStyle/>
          <a:p>
            <a:r>
              <a:rPr lang="en-AU" b="0" i="0" dirty="0">
                <a:solidFill>
                  <a:srgbClr val="374151"/>
                </a:solidFill>
                <a:effectLst/>
              </a:rPr>
              <a:t>Korean traditional markets, known as </a:t>
            </a:r>
            <a:r>
              <a:rPr lang="ko-KR" altLang="en-US" b="0" i="0" dirty="0">
                <a:solidFill>
                  <a:srgbClr val="374151"/>
                </a:solidFill>
                <a:effectLst/>
              </a:rPr>
              <a:t>시장</a:t>
            </a:r>
            <a:r>
              <a:rPr lang="en-US" altLang="ko-KR" b="0" i="0" dirty="0">
                <a:solidFill>
                  <a:srgbClr val="374151"/>
                </a:solidFill>
                <a:effectLst/>
              </a:rPr>
              <a:t> (</a:t>
            </a:r>
            <a:r>
              <a:rPr lang="en-AU" b="0" i="0" dirty="0">
                <a:solidFill>
                  <a:srgbClr val="374151"/>
                </a:solidFill>
                <a:effectLst/>
              </a:rPr>
              <a:t>pronounced </a:t>
            </a:r>
            <a:r>
              <a:rPr lang="en-AU" altLang="ko-KR" b="0" i="1" dirty="0" err="1">
                <a:solidFill>
                  <a:srgbClr val="374151"/>
                </a:solidFill>
                <a:effectLst/>
              </a:rPr>
              <a:t>shi-jang</a:t>
            </a:r>
            <a:r>
              <a:rPr lang="en-AU" b="0" i="0" dirty="0">
                <a:solidFill>
                  <a:srgbClr val="374151"/>
                </a:solidFill>
                <a:effectLst/>
              </a:rPr>
              <a:t>), </a:t>
            </a:r>
            <a:r>
              <a:rPr lang="en-AU" dirty="0">
                <a:solidFill>
                  <a:srgbClr val="374151"/>
                </a:solidFill>
              </a:rPr>
              <a:t>are</a:t>
            </a:r>
            <a:r>
              <a:rPr lang="en-AU" b="0" i="0" dirty="0">
                <a:solidFill>
                  <a:srgbClr val="374151"/>
                </a:solidFill>
                <a:effectLst/>
              </a:rPr>
              <a:t> considered a special place for the country’s culture and economy. These markets are often a place where local residents and tourists can experience the rich tapestry of Korean daily life, sample traditional foods and find a wide array of fresh products.</a:t>
            </a:r>
            <a:r>
              <a:rPr lang="en-AU" dirty="0">
                <a:solidFill>
                  <a:srgbClr val="374151"/>
                </a:solidFill>
              </a:rPr>
              <a:t> </a:t>
            </a:r>
            <a:endParaRPr lang="en-AU" b="0" i="0" dirty="0">
              <a:solidFill>
                <a:srgbClr val="374151"/>
              </a:solidFill>
              <a:effectLst/>
            </a:endParaRPr>
          </a:p>
          <a:p>
            <a:endParaRPr lang="en-AU" altLang="ko-KR" b="0" dirty="0">
              <a:solidFill>
                <a:srgbClr val="374151"/>
              </a:solidFill>
              <a:latin typeface="Söhne"/>
            </a:endParaRPr>
          </a:p>
          <a:p>
            <a:endParaRPr lang="en-AU" altLang="ko-KR" dirty="0">
              <a:solidFill>
                <a:srgbClr val="374151"/>
              </a:solidFill>
              <a:latin typeface="Söhne"/>
            </a:endParaRPr>
          </a:p>
          <a:p>
            <a:pPr lvl="2"/>
            <a:endParaRPr lang="en-AU" dirty="0"/>
          </a:p>
        </p:txBody>
      </p:sp>
      <p:grpSp>
        <p:nvGrpSpPr>
          <p:cNvPr id="11" name="Group 10" descr="pictures of food at Korean food stalls">
            <a:extLst>
              <a:ext uri="{FF2B5EF4-FFF2-40B4-BE49-F238E27FC236}">
                <a16:creationId xmlns:a16="http://schemas.microsoft.com/office/drawing/2014/main" id="{AC39BF9E-410C-7DA1-559D-8CFC7725B988}"/>
              </a:ext>
            </a:extLst>
          </p:cNvPr>
          <p:cNvGrpSpPr/>
          <p:nvPr/>
        </p:nvGrpSpPr>
        <p:grpSpPr>
          <a:xfrm>
            <a:off x="348000" y="3538674"/>
            <a:ext cx="11496000" cy="2375407"/>
            <a:chOff x="348000" y="3538674"/>
            <a:chExt cx="11496000" cy="2375407"/>
          </a:xfrm>
        </p:grpSpPr>
        <p:grpSp>
          <p:nvGrpSpPr>
            <p:cNvPr id="12" name="Group 11">
              <a:extLst>
                <a:ext uri="{FF2B5EF4-FFF2-40B4-BE49-F238E27FC236}">
                  <a16:creationId xmlns:a16="http://schemas.microsoft.com/office/drawing/2014/main" id="{BFAEA258-95AF-41C6-9705-70CCC4277A51}"/>
                </a:ext>
              </a:extLst>
            </p:cNvPr>
            <p:cNvGrpSpPr/>
            <p:nvPr/>
          </p:nvGrpSpPr>
          <p:grpSpPr>
            <a:xfrm>
              <a:off x="348000" y="3556073"/>
              <a:ext cx="7833418" cy="2358008"/>
              <a:chOff x="348000" y="3556073"/>
              <a:chExt cx="7833418" cy="2358008"/>
            </a:xfrm>
          </p:grpSpPr>
          <p:pic>
            <p:nvPicPr>
              <p:cNvPr id="14" name="그림 11" descr="Korean market food stall.">
                <a:extLst>
                  <a:ext uri="{FF2B5EF4-FFF2-40B4-BE49-F238E27FC236}">
                    <a16:creationId xmlns:a16="http://schemas.microsoft.com/office/drawing/2014/main" id="{AE4FB297-3C68-D88B-68E2-1446C7FA2F70}"/>
                  </a:ext>
                </a:extLst>
              </p:cNvPr>
              <p:cNvPicPr>
                <a:picLocks noChangeAspect="1"/>
              </p:cNvPicPr>
              <p:nvPr/>
            </p:nvPicPr>
            <p:blipFill>
              <a:blip r:embed="rId3"/>
              <a:stretch>
                <a:fillRect/>
              </a:stretch>
            </p:blipFill>
            <p:spPr>
              <a:xfrm>
                <a:off x="348000" y="3577275"/>
                <a:ext cx="4158837" cy="2336806"/>
              </a:xfrm>
              <a:prstGeom prst="rect">
                <a:avLst/>
              </a:prstGeom>
            </p:spPr>
          </p:pic>
          <p:pic>
            <p:nvPicPr>
              <p:cNvPr id="15" name="그림 15" descr="Korean market food stall.">
                <a:extLst>
                  <a:ext uri="{FF2B5EF4-FFF2-40B4-BE49-F238E27FC236}">
                    <a16:creationId xmlns:a16="http://schemas.microsoft.com/office/drawing/2014/main" id="{7C69F384-460A-A466-E938-55323CF0A2F4}"/>
                  </a:ext>
                </a:extLst>
              </p:cNvPr>
              <p:cNvPicPr>
                <a:picLocks noChangeAspect="1"/>
              </p:cNvPicPr>
              <p:nvPr/>
            </p:nvPicPr>
            <p:blipFill>
              <a:blip r:embed="rId4"/>
              <a:stretch>
                <a:fillRect/>
              </a:stretch>
            </p:blipFill>
            <p:spPr>
              <a:xfrm>
                <a:off x="4647289" y="3556073"/>
                <a:ext cx="3534129" cy="2358008"/>
              </a:xfrm>
              <a:prstGeom prst="rect">
                <a:avLst/>
              </a:prstGeom>
            </p:spPr>
          </p:pic>
        </p:grpSp>
        <p:pic>
          <p:nvPicPr>
            <p:cNvPr id="13" name="그림 17" descr="Korean market food stall.">
              <a:extLst>
                <a:ext uri="{FF2B5EF4-FFF2-40B4-BE49-F238E27FC236}">
                  <a16:creationId xmlns:a16="http://schemas.microsoft.com/office/drawing/2014/main" id="{33A690CF-7864-7C8D-4AF1-8720A2B62D07}"/>
                </a:ext>
              </a:extLst>
            </p:cNvPr>
            <p:cNvPicPr>
              <a:picLocks noChangeAspect="1"/>
            </p:cNvPicPr>
            <p:nvPr/>
          </p:nvPicPr>
          <p:blipFill>
            <a:blip r:embed="rId5"/>
            <a:stretch>
              <a:fillRect/>
            </a:stretch>
          </p:blipFill>
          <p:spPr>
            <a:xfrm>
              <a:off x="8309871" y="3538674"/>
              <a:ext cx="3534129" cy="2336806"/>
            </a:xfrm>
            <a:prstGeom prst="rect">
              <a:avLst/>
            </a:prstGeom>
          </p:spPr>
        </p:pic>
      </p:grpSp>
      <p:sp>
        <p:nvSpPr>
          <p:cNvPr id="4" name="Slide Number Placeholder 3">
            <a:extLst>
              <a:ext uri="{FF2B5EF4-FFF2-40B4-BE49-F238E27FC236}">
                <a16:creationId xmlns:a16="http://schemas.microsoft.com/office/drawing/2014/main" id="{9A77C720-8CA5-1028-A873-542BAD34D30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778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24D3-C2FB-8D1E-984C-B2DB1FBFDDB9}"/>
              </a:ext>
            </a:extLst>
          </p:cNvPr>
          <p:cNvSpPr>
            <a:spLocks noGrp="1"/>
          </p:cNvSpPr>
          <p:nvPr>
            <p:ph type="title"/>
          </p:nvPr>
        </p:nvSpPr>
        <p:spPr/>
        <p:txBody>
          <a:bodyPr/>
          <a:lstStyle/>
          <a:p>
            <a:r>
              <a:rPr lang="en-AU" dirty="0"/>
              <a:t>Introduction to Korean markets – 2</a:t>
            </a:r>
          </a:p>
        </p:txBody>
      </p:sp>
      <p:sp>
        <p:nvSpPr>
          <p:cNvPr id="5" name="Text Placeholder 4">
            <a:extLst>
              <a:ext uri="{FF2B5EF4-FFF2-40B4-BE49-F238E27FC236}">
                <a16:creationId xmlns:a16="http://schemas.microsoft.com/office/drawing/2014/main" id="{3722B049-6622-C112-2A18-6C049700434B}"/>
              </a:ext>
            </a:extLst>
          </p:cNvPr>
          <p:cNvSpPr>
            <a:spLocks noGrp="1"/>
          </p:cNvSpPr>
          <p:nvPr>
            <p:ph type="body" sz="quarter" idx="18"/>
          </p:nvPr>
        </p:nvSpPr>
        <p:spPr/>
        <p:txBody>
          <a:bodyPr/>
          <a:lstStyle/>
          <a:p>
            <a:r>
              <a:rPr lang="ko-KR" altLang="en-US" dirty="0">
                <a:latin typeface="Malgun Gothic" panose="020B0503020000020004" pitchFamily="34" charset="-127"/>
                <a:ea typeface="Malgun Gothic" panose="020B0503020000020004" pitchFamily="34" charset="-127"/>
              </a:rPr>
              <a:t>한국 시장 소개</a:t>
            </a:r>
            <a:endParaRPr lang="en-AU" dirty="0">
              <a:latin typeface="Malgun Gothic" panose="020B0503020000020004" pitchFamily="34" charset="-127"/>
              <a:ea typeface="Malgun Gothic" panose="020B0503020000020004" pitchFamily="34" charset="-127"/>
            </a:endParaRPr>
          </a:p>
        </p:txBody>
      </p:sp>
      <p:sp>
        <p:nvSpPr>
          <p:cNvPr id="3" name="Content Placeholder 2">
            <a:extLst>
              <a:ext uri="{FF2B5EF4-FFF2-40B4-BE49-F238E27FC236}">
                <a16:creationId xmlns:a16="http://schemas.microsoft.com/office/drawing/2014/main" id="{5BEED50A-4265-D453-9A36-2E9E0D823568}"/>
              </a:ext>
            </a:extLst>
          </p:cNvPr>
          <p:cNvSpPr>
            <a:spLocks noGrp="1"/>
          </p:cNvSpPr>
          <p:nvPr>
            <p:ph idx="4294967295"/>
          </p:nvPr>
        </p:nvSpPr>
        <p:spPr>
          <a:xfrm>
            <a:off x="360001" y="1619250"/>
            <a:ext cx="11282270" cy="4537075"/>
          </a:xfrm>
        </p:spPr>
        <p:txBody>
          <a:bodyPr>
            <a:noAutofit/>
          </a:bodyPr>
          <a:lstStyle/>
          <a:p>
            <a:r>
              <a:rPr lang="en-AU" sz="1800" dirty="0">
                <a:solidFill>
                  <a:srgbClr val="374151"/>
                </a:solidFill>
              </a:rPr>
              <a:t>The key features of a </a:t>
            </a:r>
            <a:r>
              <a:rPr lang="ko-KR" altLang="en-US" sz="1800" dirty="0">
                <a:solidFill>
                  <a:srgbClr val="374151"/>
                </a:solidFill>
                <a:latin typeface="Malgun Gothic" panose="020B0503020000020004" pitchFamily="34" charset="-127"/>
                <a:ea typeface="Malgun Gothic" panose="020B0503020000020004" pitchFamily="34" charset="-127"/>
              </a:rPr>
              <a:t>시장 </a:t>
            </a:r>
            <a:r>
              <a:rPr lang="en-AU" altLang="ko-KR" sz="1800" dirty="0">
                <a:solidFill>
                  <a:srgbClr val="374151"/>
                </a:solidFill>
              </a:rPr>
              <a:t>are:</a:t>
            </a:r>
          </a:p>
          <a:p>
            <a:pPr marL="522900" lvl="4" indent="-342900">
              <a:buFont typeface="+mj-lt"/>
              <a:buAutoNum type="arabicPeriod"/>
            </a:pPr>
            <a:r>
              <a:rPr lang="en-AU" altLang="ko-KR" dirty="0">
                <a:solidFill>
                  <a:srgbClr val="374151"/>
                </a:solidFill>
                <a:latin typeface="Public Sans" pitchFamily="2" charset="77"/>
              </a:rPr>
              <a:t>Diverse products: </a:t>
            </a:r>
            <a:r>
              <a:rPr lang="en-AU" altLang="ko-KR" dirty="0">
                <a:solidFill>
                  <a:srgbClr val="374151"/>
                </a:solidFill>
              </a:rPr>
              <a:t>T</a:t>
            </a:r>
            <a:r>
              <a:rPr lang="en-AU" b="0" i="0" dirty="0">
                <a:solidFill>
                  <a:srgbClr val="374151"/>
                </a:solidFill>
                <a:effectLst/>
              </a:rPr>
              <a:t>raditional markets offer a diverse range of products, including fresh produce, seafood, meat, clothing, textiles, kitchenware</a:t>
            </a:r>
            <a:r>
              <a:rPr lang="en-AU" dirty="0">
                <a:solidFill>
                  <a:srgbClr val="374151"/>
                </a:solidFill>
              </a:rPr>
              <a:t> </a:t>
            </a:r>
            <a:r>
              <a:rPr lang="en-AU" b="0" i="0" dirty="0">
                <a:solidFill>
                  <a:srgbClr val="374151"/>
                </a:solidFill>
                <a:effectLst/>
              </a:rPr>
              <a:t>and traditional Korean crafts. You can find everything from fresh vegetables and fruits to </a:t>
            </a:r>
            <a:r>
              <a:rPr lang="en-AU" b="0" i="1" dirty="0">
                <a:solidFill>
                  <a:srgbClr val="374151"/>
                </a:solidFill>
                <a:effectLst/>
              </a:rPr>
              <a:t>hanboks</a:t>
            </a:r>
            <a:r>
              <a:rPr lang="en-AU" b="0" i="0" dirty="0">
                <a:solidFill>
                  <a:srgbClr val="374151"/>
                </a:solidFill>
                <a:effectLst/>
              </a:rPr>
              <a:t> (traditional Korean clothing) and handmade pottery. They also showcase regional, local and seasonal specialties.</a:t>
            </a:r>
            <a:endParaRPr lang="en-AU" altLang="ko-KR" dirty="0">
              <a:solidFill>
                <a:srgbClr val="374151"/>
              </a:solidFill>
            </a:endParaRPr>
          </a:p>
          <a:p>
            <a:pPr marL="522900" lvl="4" indent="-342900">
              <a:buFont typeface="+mj-lt"/>
              <a:buAutoNum type="arabicPeriod"/>
            </a:pPr>
            <a:r>
              <a:rPr lang="en-AU" altLang="ko-KR" dirty="0">
                <a:solidFill>
                  <a:srgbClr val="374151"/>
                </a:solidFill>
                <a:latin typeface="Public Sans" pitchFamily="2" charset="77"/>
              </a:rPr>
              <a:t>Street food and snacks: </a:t>
            </a:r>
            <a:r>
              <a:rPr lang="en-AU" b="0" i="0" dirty="0">
                <a:solidFill>
                  <a:srgbClr val="374151"/>
                </a:solidFill>
                <a:effectLst/>
              </a:rPr>
              <a:t>One of the highlights of Korean traditional markets is the abundance of street food stalls. Visitors can enjoy a variety of snacks and meals, such as </a:t>
            </a:r>
            <a:r>
              <a:rPr lang="ko-KR" altLang="en-US" b="0" i="0" dirty="0">
                <a:solidFill>
                  <a:srgbClr val="374151"/>
                </a:solidFill>
                <a:effectLst/>
                <a:latin typeface="Malgun Gothic" panose="020B0503020000020004" pitchFamily="34" charset="-127"/>
                <a:ea typeface="Malgun Gothic" panose="020B0503020000020004" pitchFamily="34" charset="-127"/>
              </a:rPr>
              <a:t>떡볶이</a:t>
            </a:r>
            <a:r>
              <a:rPr lang="en-AU" b="0" i="0" dirty="0">
                <a:solidFill>
                  <a:srgbClr val="374151"/>
                </a:solidFill>
                <a:effectLst/>
              </a:rPr>
              <a:t> (spicy rice cakes), </a:t>
            </a:r>
            <a:r>
              <a:rPr lang="ko-KR" altLang="en-US" b="0" i="0" dirty="0">
                <a:solidFill>
                  <a:srgbClr val="374151"/>
                </a:solidFill>
                <a:effectLst/>
                <a:latin typeface="Malgun Gothic" panose="020B0503020000020004" pitchFamily="34" charset="-127"/>
                <a:ea typeface="Malgun Gothic" panose="020B0503020000020004" pitchFamily="34" charset="-127"/>
              </a:rPr>
              <a:t>비빔밥</a:t>
            </a:r>
            <a:r>
              <a:rPr lang="en-AU" b="0" i="0" dirty="0">
                <a:solidFill>
                  <a:srgbClr val="374151"/>
                </a:solidFill>
                <a:effectLst/>
              </a:rPr>
              <a:t> (</a:t>
            </a:r>
            <a:r>
              <a:rPr lang="en-AU" b="0" i="1" dirty="0">
                <a:solidFill>
                  <a:srgbClr val="374151"/>
                </a:solidFill>
                <a:effectLst/>
              </a:rPr>
              <a:t>bibimbap</a:t>
            </a:r>
            <a:r>
              <a:rPr lang="en-AU" b="0" i="0" dirty="0">
                <a:solidFill>
                  <a:srgbClr val="374151"/>
                </a:solidFill>
                <a:effectLst/>
              </a:rPr>
              <a:t>), </a:t>
            </a:r>
            <a:r>
              <a:rPr lang="ko-KR" altLang="en-US" b="0" i="0" dirty="0">
                <a:solidFill>
                  <a:srgbClr val="374151"/>
                </a:solidFill>
                <a:effectLst/>
                <a:latin typeface="Malgun Gothic" panose="020B0503020000020004" pitchFamily="34" charset="-127"/>
                <a:ea typeface="Malgun Gothic" panose="020B0503020000020004" pitchFamily="34" charset="-127"/>
              </a:rPr>
              <a:t>호떡</a:t>
            </a:r>
            <a:r>
              <a:rPr lang="en-AU" b="0" i="0" dirty="0">
                <a:solidFill>
                  <a:srgbClr val="374151"/>
                </a:solidFill>
                <a:effectLst/>
              </a:rPr>
              <a:t> (sweet pancakes), and more.</a:t>
            </a:r>
            <a:endParaRPr lang="en-AU" altLang="ko-KR" dirty="0">
              <a:solidFill>
                <a:srgbClr val="374151"/>
              </a:solidFill>
            </a:endParaRPr>
          </a:p>
          <a:p>
            <a:pPr marL="522900" lvl="4" indent="-342900">
              <a:buFont typeface="+mj-lt"/>
              <a:buAutoNum type="arabicPeriod"/>
            </a:pPr>
            <a:r>
              <a:rPr lang="en-AU" altLang="ko-KR" dirty="0">
                <a:solidFill>
                  <a:srgbClr val="374151"/>
                </a:solidFill>
                <a:latin typeface="Public Sans" pitchFamily="2" charset="77"/>
              </a:rPr>
              <a:t>Negotiation and haggling culture: </a:t>
            </a:r>
            <a:r>
              <a:rPr lang="en-AU" altLang="ko-KR" dirty="0">
                <a:solidFill>
                  <a:srgbClr val="374151"/>
                </a:solidFill>
              </a:rPr>
              <a:t>Haggling</a:t>
            </a:r>
            <a:r>
              <a:rPr lang="en-AU" b="0" i="0" dirty="0">
                <a:solidFill>
                  <a:srgbClr val="374151"/>
                </a:solidFill>
                <a:effectLst/>
              </a:rPr>
              <a:t> is a common practice in traditional markets, and vendors may be open to negotiation, especially for non-fixed price items. This adds an interactive element to the shopping experience.</a:t>
            </a:r>
            <a:endParaRPr lang="en-AU" altLang="ko-KR" dirty="0">
              <a:solidFill>
                <a:srgbClr val="374151"/>
              </a:solidFill>
            </a:endParaRPr>
          </a:p>
        </p:txBody>
      </p:sp>
      <p:sp>
        <p:nvSpPr>
          <p:cNvPr id="4" name="Slide Number Placeholder 3">
            <a:extLst>
              <a:ext uri="{FF2B5EF4-FFF2-40B4-BE49-F238E27FC236}">
                <a16:creationId xmlns:a16="http://schemas.microsoft.com/office/drawing/2014/main" id="{9A77C720-8CA5-1028-A873-542BAD34D3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22578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24D3-C2FB-8D1E-984C-B2DB1FBFDDB9}"/>
              </a:ext>
            </a:extLst>
          </p:cNvPr>
          <p:cNvSpPr>
            <a:spLocks noGrp="1"/>
          </p:cNvSpPr>
          <p:nvPr>
            <p:ph type="title"/>
          </p:nvPr>
        </p:nvSpPr>
        <p:spPr/>
        <p:txBody>
          <a:bodyPr/>
          <a:lstStyle/>
          <a:p>
            <a:r>
              <a:rPr lang="en-AU" dirty="0"/>
              <a:t>Types of Korean markets</a:t>
            </a:r>
          </a:p>
        </p:txBody>
      </p:sp>
      <p:sp>
        <p:nvSpPr>
          <p:cNvPr id="5" name="Text Placeholder 4">
            <a:extLst>
              <a:ext uri="{FF2B5EF4-FFF2-40B4-BE49-F238E27FC236}">
                <a16:creationId xmlns:a16="http://schemas.microsoft.com/office/drawing/2014/main" id="{3722B049-6622-C112-2A18-6C049700434B}"/>
              </a:ext>
            </a:extLst>
          </p:cNvPr>
          <p:cNvSpPr>
            <a:spLocks noGrp="1"/>
          </p:cNvSpPr>
          <p:nvPr>
            <p:ph type="body" sz="quarter" idx="18"/>
          </p:nvPr>
        </p:nvSpPr>
        <p:spPr/>
        <p:txBody>
          <a:bodyPr/>
          <a:lstStyle/>
          <a:p>
            <a:r>
              <a:rPr lang="ko-KR" altLang="en-US" dirty="0">
                <a:latin typeface="Malgun Gothic" panose="020B0503020000020004" pitchFamily="34" charset="-127"/>
                <a:ea typeface="Malgun Gothic" panose="020B0503020000020004" pitchFamily="34" charset="-127"/>
              </a:rPr>
              <a:t>한국 시장의 종류</a:t>
            </a:r>
            <a:endParaRPr lang="en-AU" dirty="0">
              <a:latin typeface="Malgun Gothic" panose="020B0503020000020004" pitchFamily="34" charset="-127"/>
              <a:ea typeface="Malgun Gothic" panose="020B0503020000020004" pitchFamily="34" charset="-127"/>
            </a:endParaRPr>
          </a:p>
        </p:txBody>
      </p:sp>
      <p:sp>
        <p:nvSpPr>
          <p:cNvPr id="3" name="Content Placeholder 2">
            <a:extLst>
              <a:ext uri="{FF2B5EF4-FFF2-40B4-BE49-F238E27FC236}">
                <a16:creationId xmlns:a16="http://schemas.microsoft.com/office/drawing/2014/main" id="{5BEED50A-4265-D453-9A36-2E9E0D823568}"/>
              </a:ext>
            </a:extLst>
          </p:cNvPr>
          <p:cNvSpPr>
            <a:spLocks noGrp="1"/>
          </p:cNvSpPr>
          <p:nvPr>
            <p:ph idx="1"/>
          </p:nvPr>
        </p:nvSpPr>
        <p:spPr/>
        <p:txBody>
          <a:bodyPr/>
          <a:lstStyle/>
          <a:p>
            <a:r>
              <a:rPr lang="en-AU" altLang="ko-KR" dirty="0">
                <a:solidFill>
                  <a:srgbClr val="374151"/>
                </a:solidFill>
              </a:rPr>
              <a:t>While there are many different </a:t>
            </a:r>
            <a:r>
              <a:rPr lang="ko-KR" altLang="en-US" dirty="0">
                <a:solidFill>
                  <a:srgbClr val="374151"/>
                </a:solidFill>
                <a:latin typeface="Malgun Gothic" panose="020B0503020000020004" pitchFamily="34" charset="-127"/>
                <a:ea typeface="Malgun Gothic" panose="020B0503020000020004" pitchFamily="34" charset="-127"/>
              </a:rPr>
              <a:t>시장</a:t>
            </a:r>
            <a:r>
              <a:rPr lang="ko-KR" altLang="en-US" dirty="0">
                <a:solidFill>
                  <a:srgbClr val="374151"/>
                </a:solidFill>
              </a:rPr>
              <a:t> </a:t>
            </a:r>
            <a:r>
              <a:rPr lang="en-AU" altLang="ko-KR" dirty="0">
                <a:solidFill>
                  <a:srgbClr val="374151"/>
                </a:solidFill>
              </a:rPr>
              <a:t>in Korea, some of the most well-known</a:t>
            </a:r>
            <a:r>
              <a:rPr lang="ko-KR" altLang="en-US" dirty="0">
                <a:solidFill>
                  <a:srgbClr val="374151"/>
                </a:solidFill>
              </a:rPr>
              <a:t> </a:t>
            </a:r>
            <a:r>
              <a:rPr lang="en-AU" altLang="ko-KR" dirty="0">
                <a:solidFill>
                  <a:srgbClr val="374151"/>
                </a:solidFill>
              </a:rPr>
              <a:t>are:</a:t>
            </a:r>
          </a:p>
          <a:p>
            <a:pPr marL="457200" indent="-457200">
              <a:spcAft>
                <a:spcPts val="600"/>
              </a:spcAft>
              <a:buAutoNum type="arabicPeriod"/>
            </a:pPr>
            <a:r>
              <a:rPr lang="en-AU" altLang="ko-KR" dirty="0" err="1">
                <a:solidFill>
                  <a:srgbClr val="374151"/>
                </a:solidFill>
              </a:rPr>
              <a:t>Namdaemoon</a:t>
            </a:r>
            <a:r>
              <a:rPr lang="en-AU" altLang="ko-KR" dirty="0">
                <a:solidFill>
                  <a:srgbClr val="374151"/>
                </a:solidFill>
              </a:rPr>
              <a:t> Market (</a:t>
            </a:r>
            <a:r>
              <a:rPr lang="ko-KR" altLang="en-US" dirty="0">
                <a:solidFill>
                  <a:srgbClr val="374151"/>
                </a:solidFill>
                <a:latin typeface="Malgun Gothic" panose="020B0503020000020004" pitchFamily="34" charset="-127"/>
                <a:ea typeface="Malgun Gothic" panose="020B0503020000020004" pitchFamily="34" charset="-127"/>
              </a:rPr>
              <a:t>남대문 시장</a:t>
            </a:r>
            <a:r>
              <a:rPr lang="en-AU" altLang="ko-KR" dirty="0">
                <a:solidFill>
                  <a:srgbClr val="374151"/>
                </a:solidFill>
              </a:rPr>
              <a:t>), one of the oldest and largest markets in Korea, also known for its historical landmark </a:t>
            </a:r>
            <a:r>
              <a:rPr lang="en-AU" altLang="ko-KR" dirty="0" err="1">
                <a:solidFill>
                  <a:srgbClr val="374151"/>
                </a:solidFill>
              </a:rPr>
              <a:t>Namdaemoon</a:t>
            </a:r>
            <a:r>
              <a:rPr lang="en-AU" altLang="ko-KR" dirty="0">
                <a:solidFill>
                  <a:srgbClr val="374151"/>
                </a:solidFill>
              </a:rPr>
              <a:t> (South) gate </a:t>
            </a:r>
            <a:r>
              <a:rPr lang="ko-KR" altLang="en-US" dirty="0">
                <a:solidFill>
                  <a:srgbClr val="374151"/>
                </a:solidFill>
                <a:latin typeface="Malgun Gothic" panose="020B0503020000020004" pitchFamily="34" charset="-127"/>
                <a:ea typeface="Malgun Gothic" panose="020B0503020000020004" pitchFamily="34" charset="-127"/>
              </a:rPr>
              <a:t>남대문</a:t>
            </a:r>
            <a:r>
              <a:rPr lang="en-AU" altLang="ko-KR" dirty="0">
                <a:solidFill>
                  <a:srgbClr val="374151"/>
                </a:solidFill>
              </a:rPr>
              <a:t>.</a:t>
            </a:r>
          </a:p>
          <a:p>
            <a:pPr marL="457200" indent="-457200">
              <a:spcAft>
                <a:spcPts val="600"/>
              </a:spcAft>
              <a:buAutoNum type="arabicPeriod"/>
            </a:pPr>
            <a:r>
              <a:rPr lang="en-AU" altLang="ko-KR" dirty="0" err="1">
                <a:solidFill>
                  <a:srgbClr val="374151"/>
                </a:solidFill>
              </a:rPr>
              <a:t>Dongdaemoon</a:t>
            </a:r>
            <a:r>
              <a:rPr lang="en-AU" altLang="ko-KR" dirty="0">
                <a:solidFill>
                  <a:srgbClr val="374151"/>
                </a:solidFill>
              </a:rPr>
              <a:t> Market (</a:t>
            </a:r>
            <a:r>
              <a:rPr lang="ko-KR" altLang="en-US" dirty="0">
                <a:solidFill>
                  <a:srgbClr val="374151"/>
                </a:solidFill>
                <a:latin typeface="Malgun Gothic" panose="020B0503020000020004" pitchFamily="34" charset="-127"/>
                <a:ea typeface="Malgun Gothic" panose="020B0503020000020004" pitchFamily="34" charset="-127"/>
              </a:rPr>
              <a:t>동대문 시장</a:t>
            </a:r>
            <a:r>
              <a:rPr lang="en-AU" altLang="ko-KR" dirty="0">
                <a:solidFill>
                  <a:srgbClr val="374151"/>
                </a:solidFill>
              </a:rPr>
              <a:t>), a popular shopping district also known for its </a:t>
            </a:r>
            <a:r>
              <a:rPr lang="en-AU" b="0" i="0" dirty="0">
                <a:solidFill>
                  <a:srgbClr val="374151"/>
                </a:solidFill>
                <a:effectLst/>
              </a:rPr>
              <a:t>late-night shopping and street food.</a:t>
            </a:r>
            <a:endParaRPr lang="en-AU" altLang="ko-KR" dirty="0">
              <a:solidFill>
                <a:srgbClr val="374151"/>
              </a:solidFill>
            </a:endParaRPr>
          </a:p>
          <a:p>
            <a:pPr marL="457200" indent="-457200">
              <a:spcAft>
                <a:spcPts val="600"/>
              </a:spcAft>
              <a:buAutoNum type="arabicPeriod"/>
            </a:pPr>
            <a:r>
              <a:rPr lang="en-AU" altLang="ko-KR" dirty="0" err="1">
                <a:solidFill>
                  <a:srgbClr val="374151"/>
                </a:solidFill>
              </a:rPr>
              <a:t>Gwangjang</a:t>
            </a:r>
            <a:r>
              <a:rPr lang="en-AU" altLang="ko-KR" dirty="0">
                <a:solidFill>
                  <a:srgbClr val="374151"/>
                </a:solidFill>
              </a:rPr>
              <a:t> Market (</a:t>
            </a:r>
            <a:r>
              <a:rPr lang="ko-KR" altLang="en-US" dirty="0">
                <a:solidFill>
                  <a:srgbClr val="374151"/>
                </a:solidFill>
                <a:latin typeface="Malgun Gothic" panose="020B0503020000020004" pitchFamily="34" charset="-127"/>
                <a:ea typeface="Malgun Gothic" panose="020B0503020000020004" pitchFamily="34" charset="-127"/>
              </a:rPr>
              <a:t>광장시장</a:t>
            </a:r>
            <a:r>
              <a:rPr lang="en-AU" altLang="ko-KR" dirty="0">
                <a:solidFill>
                  <a:srgbClr val="374151"/>
                </a:solidFill>
              </a:rPr>
              <a:t>), </a:t>
            </a:r>
            <a:r>
              <a:rPr lang="en-AU" b="0" i="0" dirty="0">
                <a:solidFill>
                  <a:srgbClr val="374151"/>
                </a:solidFill>
                <a:effectLst/>
              </a:rPr>
              <a:t>one of the oldest markets in </a:t>
            </a:r>
            <a:r>
              <a:rPr lang="en-AU" dirty="0">
                <a:solidFill>
                  <a:srgbClr val="374151"/>
                </a:solidFill>
              </a:rPr>
              <a:t>Seoul</a:t>
            </a:r>
            <a:r>
              <a:rPr lang="en-AU" b="0" i="0" dirty="0">
                <a:solidFill>
                  <a:srgbClr val="374151"/>
                </a:solidFill>
                <a:effectLst/>
              </a:rPr>
              <a:t>, known for traditional Korean textiles, silk goods, </a:t>
            </a:r>
            <a:r>
              <a:rPr lang="en-AU" b="0" i="1" dirty="0">
                <a:solidFill>
                  <a:srgbClr val="374151"/>
                </a:solidFill>
                <a:effectLst/>
              </a:rPr>
              <a:t>hanboks</a:t>
            </a:r>
            <a:r>
              <a:rPr lang="en-AU" b="0" i="0" dirty="0">
                <a:solidFill>
                  <a:srgbClr val="374151"/>
                </a:solidFill>
                <a:effectLst/>
              </a:rPr>
              <a:t> (traditional Korean dress), </a:t>
            </a:r>
            <a:r>
              <a:rPr lang="en-AU" dirty="0">
                <a:solidFill>
                  <a:srgbClr val="374151"/>
                </a:solidFill>
              </a:rPr>
              <a:t>street food and snacks.</a:t>
            </a:r>
            <a:endParaRPr lang="en-AU" altLang="ko-KR" dirty="0">
              <a:solidFill>
                <a:srgbClr val="374151"/>
              </a:solidFill>
            </a:endParaRPr>
          </a:p>
          <a:p>
            <a:pPr marL="457200" indent="-457200">
              <a:spcAft>
                <a:spcPts val="600"/>
              </a:spcAft>
              <a:buAutoNum type="arabicPeriod"/>
            </a:pPr>
            <a:r>
              <a:rPr lang="en-AU" altLang="ko-KR" dirty="0" err="1">
                <a:solidFill>
                  <a:srgbClr val="374151"/>
                </a:solidFill>
              </a:rPr>
              <a:t>Jagalchi</a:t>
            </a:r>
            <a:r>
              <a:rPr lang="en-AU" altLang="ko-KR" dirty="0">
                <a:solidFill>
                  <a:srgbClr val="374151"/>
                </a:solidFill>
              </a:rPr>
              <a:t> Fish Market (</a:t>
            </a:r>
            <a:r>
              <a:rPr lang="ko-KR" altLang="en-US" dirty="0">
                <a:solidFill>
                  <a:srgbClr val="374151"/>
                </a:solidFill>
                <a:latin typeface="Malgun Gothic" panose="020B0503020000020004" pitchFamily="34" charset="-127"/>
                <a:ea typeface="Malgun Gothic" panose="020B0503020000020004" pitchFamily="34" charset="-127"/>
              </a:rPr>
              <a:t>자갈치 시장</a:t>
            </a:r>
            <a:r>
              <a:rPr lang="en-AU" altLang="ko-KR" dirty="0">
                <a:solidFill>
                  <a:srgbClr val="374151"/>
                </a:solidFill>
              </a:rPr>
              <a:t>), one of </a:t>
            </a:r>
            <a:r>
              <a:rPr lang="en-AU" b="0" i="0" dirty="0">
                <a:solidFill>
                  <a:srgbClr val="374151"/>
                </a:solidFill>
                <a:effectLst/>
              </a:rPr>
              <a:t>Korea’s largest seafood markets</a:t>
            </a:r>
            <a:r>
              <a:rPr lang="en-AU" dirty="0">
                <a:solidFill>
                  <a:srgbClr val="374151"/>
                </a:solidFill>
              </a:rPr>
              <a:t>, k</a:t>
            </a:r>
            <a:r>
              <a:rPr lang="en-AU" b="0" i="0" dirty="0">
                <a:solidFill>
                  <a:srgbClr val="374151"/>
                </a:solidFill>
                <a:effectLst/>
              </a:rPr>
              <a:t>nown for its fresh seafood and maritime culture.</a:t>
            </a:r>
            <a:endParaRPr lang="en-AU" altLang="ko-KR" dirty="0">
              <a:solidFill>
                <a:srgbClr val="374151"/>
              </a:solidFill>
            </a:endParaRPr>
          </a:p>
        </p:txBody>
      </p:sp>
      <p:sp>
        <p:nvSpPr>
          <p:cNvPr id="4" name="Slide Number Placeholder 3">
            <a:extLst>
              <a:ext uri="{FF2B5EF4-FFF2-40B4-BE49-F238E27FC236}">
                <a16:creationId xmlns:a16="http://schemas.microsoft.com/office/drawing/2014/main" id="{9A77C720-8CA5-1028-A873-542BAD34D30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85589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24D3-C2FB-8D1E-984C-B2DB1FBFDDB9}"/>
              </a:ext>
            </a:extLst>
          </p:cNvPr>
          <p:cNvSpPr>
            <a:spLocks noGrp="1"/>
          </p:cNvSpPr>
          <p:nvPr>
            <p:ph type="title"/>
          </p:nvPr>
        </p:nvSpPr>
        <p:spPr/>
        <p:txBody>
          <a:bodyPr/>
          <a:lstStyle/>
          <a:p>
            <a:r>
              <a:rPr lang="en-AU" dirty="0">
                <a:latin typeface="+mj-ea"/>
              </a:rPr>
              <a:t>Things</a:t>
            </a:r>
            <a:r>
              <a:rPr lang="ko-KR" altLang="en-US" dirty="0">
                <a:latin typeface="+mj-ea"/>
              </a:rPr>
              <a:t> </a:t>
            </a:r>
            <a:r>
              <a:rPr lang="en-AU" altLang="ko-KR" dirty="0">
                <a:latin typeface="+mj-ea"/>
              </a:rPr>
              <a:t>you</a:t>
            </a:r>
            <a:r>
              <a:rPr lang="ko-KR" altLang="en-US" dirty="0">
                <a:latin typeface="+mj-ea"/>
              </a:rPr>
              <a:t> </a:t>
            </a:r>
            <a:r>
              <a:rPr lang="en-AU" altLang="ko-KR" dirty="0">
                <a:latin typeface="+mj-ea"/>
              </a:rPr>
              <a:t>can</a:t>
            </a:r>
            <a:r>
              <a:rPr lang="ko-KR" altLang="en-US" dirty="0">
                <a:latin typeface="+mj-ea"/>
              </a:rPr>
              <a:t> </a:t>
            </a:r>
            <a:r>
              <a:rPr lang="en-AU" altLang="ko-KR" dirty="0">
                <a:latin typeface="+mj-ea"/>
              </a:rPr>
              <a:t>find</a:t>
            </a:r>
            <a:r>
              <a:rPr lang="ko-KR" altLang="en-US" dirty="0">
                <a:latin typeface="+mj-ea"/>
              </a:rPr>
              <a:t> </a:t>
            </a:r>
            <a:r>
              <a:rPr lang="en-AU" altLang="ko-KR" dirty="0">
                <a:latin typeface="+mj-ea"/>
              </a:rPr>
              <a:t>in</a:t>
            </a:r>
            <a:r>
              <a:rPr lang="ko-KR" altLang="en-US" dirty="0">
                <a:latin typeface="+mj-ea"/>
              </a:rPr>
              <a:t> </a:t>
            </a:r>
            <a:r>
              <a:rPr lang="en-AU" altLang="ko-KR" dirty="0">
                <a:latin typeface="+mj-ea"/>
              </a:rPr>
              <a:t>a</a:t>
            </a:r>
            <a:r>
              <a:rPr lang="ko-KR" altLang="en-US" dirty="0">
                <a:latin typeface="+mj-ea"/>
              </a:rPr>
              <a:t> </a:t>
            </a:r>
            <a:r>
              <a:rPr lang="en-AU" altLang="ko-KR" dirty="0">
                <a:latin typeface="+mj-ea"/>
              </a:rPr>
              <a:t>Korean</a:t>
            </a:r>
            <a:r>
              <a:rPr lang="ko-KR" altLang="en-US" dirty="0">
                <a:latin typeface="+mj-ea"/>
              </a:rPr>
              <a:t> </a:t>
            </a:r>
            <a:r>
              <a:rPr lang="en-AU" altLang="ko-KR" dirty="0">
                <a:latin typeface="+mj-ea"/>
              </a:rPr>
              <a:t>market</a:t>
            </a:r>
            <a:endParaRPr lang="en-AU" dirty="0">
              <a:latin typeface="+mj-ea"/>
            </a:endParaRPr>
          </a:p>
        </p:txBody>
      </p:sp>
      <p:sp>
        <p:nvSpPr>
          <p:cNvPr id="5" name="Text Placeholder 4">
            <a:extLst>
              <a:ext uri="{FF2B5EF4-FFF2-40B4-BE49-F238E27FC236}">
                <a16:creationId xmlns:a16="http://schemas.microsoft.com/office/drawing/2014/main" id="{3722B049-6622-C112-2A18-6C049700434B}"/>
              </a:ext>
            </a:extLst>
          </p:cNvPr>
          <p:cNvSpPr>
            <a:spLocks noGrp="1"/>
          </p:cNvSpPr>
          <p:nvPr>
            <p:ph type="body" sz="quarter" idx="18"/>
          </p:nvPr>
        </p:nvSpPr>
        <p:spPr/>
        <p:txBody>
          <a:bodyPr/>
          <a:lstStyle/>
          <a:p>
            <a:r>
              <a:rPr lang="ko-KR" altLang="en-US" dirty="0">
                <a:latin typeface="Malgun Gothic" panose="020B0503020000020004" pitchFamily="34" charset="-127"/>
                <a:ea typeface="Malgun Gothic" panose="020B0503020000020004" pitchFamily="34" charset="-127"/>
              </a:rPr>
              <a:t>한국 시장에서 볼 수 있는 것 들</a:t>
            </a:r>
            <a:endParaRPr lang="en-AU" dirty="0">
              <a:latin typeface="Malgun Gothic" panose="020B0503020000020004" pitchFamily="34" charset="-127"/>
              <a:ea typeface="Malgun Gothic" panose="020B0503020000020004" pitchFamily="34" charset="-127"/>
            </a:endParaRPr>
          </a:p>
        </p:txBody>
      </p:sp>
      <p:pic>
        <p:nvPicPr>
          <p:cNvPr id="3074" name="Picture 2" descr="Korean girl in traditional costume.">
            <a:extLst>
              <a:ext uri="{FF2B5EF4-FFF2-40B4-BE49-F238E27FC236}">
                <a16:creationId xmlns:a16="http://schemas.microsoft.com/office/drawing/2014/main" id="{03460105-CCD5-3C20-F99C-EEC90EF3F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38" y="2209203"/>
            <a:ext cx="1903390" cy="34450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Fish.">
            <a:extLst>
              <a:ext uri="{FF2B5EF4-FFF2-40B4-BE49-F238E27FC236}">
                <a16:creationId xmlns:a16="http://schemas.microsoft.com/office/drawing/2014/main" id="{F58D1C6A-F3A8-11D8-CAF9-E68D69ACA514}"/>
              </a:ext>
            </a:extLst>
          </p:cNvPr>
          <p:cNvPicPr>
            <a:picLocks noChangeAspect="1"/>
          </p:cNvPicPr>
          <p:nvPr/>
        </p:nvPicPr>
        <p:blipFill>
          <a:blip r:embed="rId4"/>
          <a:stretch>
            <a:fillRect/>
          </a:stretch>
        </p:blipFill>
        <p:spPr>
          <a:xfrm>
            <a:off x="1951958" y="1753327"/>
            <a:ext cx="2541354" cy="1149660"/>
          </a:xfrm>
          <a:prstGeom prst="rect">
            <a:avLst/>
          </a:prstGeom>
        </p:spPr>
      </p:pic>
      <p:pic>
        <p:nvPicPr>
          <p:cNvPr id="9" name="Picture 8" descr="Gimbap.">
            <a:extLst>
              <a:ext uri="{FF2B5EF4-FFF2-40B4-BE49-F238E27FC236}">
                <a16:creationId xmlns:a16="http://schemas.microsoft.com/office/drawing/2014/main" id="{F4BD5353-5E5D-910C-50BC-32FD407E4EF6}"/>
              </a:ext>
            </a:extLst>
          </p:cNvPr>
          <p:cNvPicPr>
            <a:picLocks noChangeAspect="1"/>
          </p:cNvPicPr>
          <p:nvPr/>
        </p:nvPicPr>
        <p:blipFill>
          <a:blip r:embed="rId5"/>
          <a:stretch>
            <a:fillRect/>
          </a:stretch>
        </p:blipFill>
        <p:spPr>
          <a:xfrm>
            <a:off x="2243713" y="3067153"/>
            <a:ext cx="2115593" cy="1519780"/>
          </a:xfrm>
          <a:prstGeom prst="rect">
            <a:avLst/>
          </a:prstGeom>
        </p:spPr>
      </p:pic>
      <p:pic>
        <p:nvPicPr>
          <p:cNvPr id="6" name="Picture 5" descr="Hoddeok.">
            <a:extLst>
              <a:ext uri="{FF2B5EF4-FFF2-40B4-BE49-F238E27FC236}">
                <a16:creationId xmlns:a16="http://schemas.microsoft.com/office/drawing/2014/main" id="{7C6700D1-8BF9-77D5-078B-5466B490E6FE}"/>
              </a:ext>
            </a:extLst>
          </p:cNvPr>
          <p:cNvPicPr>
            <a:picLocks noChangeAspect="1"/>
          </p:cNvPicPr>
          <p:nvPr/>
        </p:nvPicPr>
        <p:blipFill>
          <a:blip r:embed="rId6"/>
          <a:stretch>
            <a:fillRect/>
          </a:stretch>
        </p:blipFill>
        <p:spPr>
          <a:xfrm>
            <a:off x="1891988" y="4910050"/>
            <a:ext cx="2214266" cy="1144818"/>
          </a:xfrm>
          <a:prstGeom prst="rect">
            <a:avLst/>
          </a:prstGeom>
        </p:spPr>
      </p:pic>
      <p:pic>
        <p:nvPicPr>
          <p:cNvPr id="8" name="Picture 7" descr="Bulgogi.">
            <a:extLst>
              <a:ext uri="{FF2B5EF4-FFF2-40B4-BE49-F238E27FC236}">
                <a16:creationId xmlns:a16="http://schemas.microsoft.com/office/drawing/2014/main" id="{CB81C600-B476-5442-065A-89F93B2990C7}"/>
              </a:ext>
            </a:extLst>
          </p:cNvPr>
          <p:cNvPicPr>
            <a:picLocks noChangeAspect="1"/>
          </p:cNvPicPr>
          <p:nvPr/>
        </p:nvPicPr>
        <p:blipFill>
          <a:blip r:embed="rId7"/>
          <a:stretch>
            <a:fillRect/>
          </a:stretch>
        </p:blipFill>
        <p:spPr>
          <a:xfrm>
            <a:off x="4661806" y="1648915"/>
            <a:ext cx="2010057" cy="1946848"/>
          </a:xfrm>
          <a:prstGeom prst="rect">
            <a:avLst/>
          </a:prstGeom>
        </p:spPr>
      </p:pic>
      <p:pic>
        <p:nvPicPr>
          <p:cNvPr id="16" name="Picture 15" descr="Radish.">
            <a:extLst>
              <a:ext uri="{FF2B5EF4-FFF2-40B4-BE49-F238E27FC236}">
                <a16:creationId xmlns:a16="http://schemas.microsoft.com/office/drawing/2014/main" id="{2BCFB10C-DB71-3F29-6349-CA3B5BCF2C7B}"/>
              </a:ext>
            </a:extLst>
          </p:cNvPr>
          <p:cNvPicPr>
            <a:picLocks noChangeAspect="1"/>
          </p:cNvPicPr>
          <p:nvPr/>
        </p:nvPicPr>
        <p:blipFill>
          <a:blip r:embed="rId8"/>
          <a:stretch>
            <a:fillRect/>
          </a:stretch>
        </p:blipFill>
        <p:spPr>
          <a:xfrm>
            <a:off x="4214276" y="3939769"/>
            <a:ext cx="1696486" cy="1650717"/>
          </a:xfrm>
          <a:prstGeom prst="rect">
            <a:avLst/>
          </a:prstGeom>
        </p:spPr>
      </p:pic>
      <p:pic>
        <p:nvPicPr>
          <p:cNvPr id="7" name="Picture 6" descr="Kimchi.">
            <a:extLst>
              <a:ext uri="{FF2B5EF4-FFF2-40B4-BE49-F238E27FC236}">
                <a16:creationId xmlns:a16="http://schemas.microsoft.com/office/drawing/2014/main" id="{56286597-A052-956A-47F9-7AE7ED2C8775}"/>
              </a:ext>
            </a:extLst>
          </p:cNvPr>
          <p:cNvPicPr>
            <a:picLocks noChangeAspect="1"/>
          </p:cNvPicPr>
          <p:nvPr/>
        </p:nvPicPr>
        <p:blipFill>
          <a:blip r:embed="rId9"/>
          <a:stretch>
            <a:fillRect/>
          </a:stretch>
        </p:blipFill>
        <p:spPr>
          <a:xfrm>
            <a:off x="6777956" y="1600253"/>
            <a:ext cx="2207347" cy="1751701"/>
          </a:xfrm>
          <a:prstGeom prst="rect">
            <a:avLst/>
          </a:prstGeom>
        </p:spPr>
      </p:pic>
      <p:pic>
        <p:nvPicPr>
          <p:cNvPr id="15" name="Picture 14" descr="Shikhye.">
            <a:extLst>
              <a:ext uri="{FF2B5EF4-FFF2-40B4-BE49-F238E27FC236}">
                <a16:creationId xmlns:a16="http://schemas.microsoft.com/office/drawing/2014/main" id="{5479EE49-D680-774A-998B-785D70FD66EE}"/>
              </a:ext>
            </a:extLst>
          </p:cNvPr>
          <p:cNvPicPr>
            <a:picLocks noChangeAspect="1"/>
          </p:cNvPicPr>
          <p:nvPr/>
        </p:nvPicPr>
        <p:blipFill>
          <a:blip r:embed="rId10"/>
          <a:stretch>
            <a:fillRect/>
          </a:stretch>
        </p:blipFill>
        <p:spPr>
          <a:xfrm>
            <a:off x="6083605" y="4181030"/>
            <a:ext cx="1394751" cy="1751701"/>
          </a:xfrm>
          <a:prstGeom prst="rect">
            <a:avLst/>
          </a:prstGeom>
        </p:spPr>
      </p:pic>
      <p:pic>
        <p:nvPicPr>
          <p:cNvPr id="21" name="Picture 20" descr="Garlic.">
            <a:extLst>
              <a:ext uri="{FF2B5EF4-FFF2-40B4-BE49-F238E27FC236}">
                <a16:creationId xmlns:a16="http://schemas.microsoft.com/office/drawing/2014/main" id="{15FCDE61-3CAF-7BA7-8A9C-B5DFDCE42608}"/>
              </a:ext>
            </a:extLst>
          </p:cNvPr>
          <p:cNvPicPr>
            <a:picLocks noChangeAspect="1"/>
          </p:cNvPicPr>
          <p:nvPr/>
        </p:nvPicPr>
        <p:blipFill>
          <a:blip r:embed="rId11"/>
          <a:stretch>
            <a:fillRect/>
          </a:stretch>
        </p:blipFill>
        <p:spPr>
          <a:xfrm>
            <a:off x="8925784" y="1719500"/>
            <a:ext cx="1261349" cy="1487488"/>
          </a:xfrm>
          <a:prstGeom prst="rect">
            <a:avLst/>
          </a:prstGeom>
        </p:spPr>
      </p:pic>
      <p:pic>
        <p:nvPicPr>
          <p:cNvPr id="3" name="Picture 2" descr="Onion.">
            <a:extLst>
              <a:ext uri="{FF2B5EF4-FFF2-40B4-BE49-F238E27FC236}">
                <a16:creationId xmlns:a16="http://schemas.microsoft.com/office/drawing/2014/main" id="{EEE7E66A-EF96-B87E-59A7-F8DD0C51AE83}"/>
              </a:ext>
            </a:extLst>
          </p:cNvPr>
          <p:cNvPicPr>
            <a:picLocks noChangeAspect="1"/>
          </p:cNvPicPr>
          <p:nvPr/>
        </p:nvPicPr>
        <p:blipFill>
          <a:blip r:embed="rId12"/>
          <a:stretch>
            <a:fillRect/>
          </a:stretch>
        </p:blipFill>
        <p:spPr>
          <a:xfrm>
            <a:off x="7648507" y="3393025"/>
            <a:ext cx="1682785" cy="1576009"/>
          </a:xfrm>
          <a:prstGeom prst="rect">
            <a:avLst/>
          </a:prstGeom>
        </p:spPr>
      </p:pic>
      <p:pic>
        <p:nvPicPr>
          <p:cNvPr id="3078" name="Picture 6" descr="Girl eating food.">
            <a:extLst>
              <a:ext uri="{FF2B5EF4-FFF2-40B4-BE49-F238E27FC236}">
                <a16:creationId xmlns:a16="http://schemas.microsoft.com/office/drawing/2014/main" id="{EFD7B025-85AB-449C-3AF5-44C622AA022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61947" y="2671956"/>
            <a:ext cx="1864983" cy="2038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abbage.">
            <a:extLst>
              <a:ext uri="{FF2B5EF4-FFF2-40B4-BE49-F238E27FC236}">
                <a16:creationId xmlns:a16="http://schemas.microsoft.com/office/drawing/2014/main" id="{C2F2450A-CCDF-62C1-7B80-F4D7F2BD9D7A}"/>
              </a:ext>
            </a:extLst>
          </p:cNvPr>
          <p:cNvPicPr>
            <a:picLocks noChangeAspect="1"/>
          </p:cNvPicPr>
          <p:nvPr/>
        </p:nvPicPr>
        <p:blipFill>
          <a:blip r:embed="rId14"/>
          <a:stretch>
            <a:fillRect/>
          </a:stretch>
        </p:blipFill>
        <p:spPr>
          <a:xfrm>
            <a:off x="8925784" y="4586933"/>
            <a:ext cx="1864984" cy="1610398"/>
          </a:xfrm>
          <a:prstGeom prst="rect">
            <a:avLst/>
          </a:prstGeom>
        </p:spPr>
      </p:pic>
      <p:sp>
        <p:nvSpPr>
          <p:cNvPr id="4" name="Slide Number Placeholder 3">
            <a:extLst>
              <a:ext uri="{FF2B5EF4-FFF2-40B4-BE49-F238E27FC236}">
                <a16:creationId xmlns:a16="http://schemas.microsoft.com/office/drawing/2014/main" id="{9A77C720-8CA5-1028-A873-542BAD34D30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29075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D24D3-C2FB-8D1E-984C-B2DB1FBFDDB9}"/>
              </a:ext>
            </a:extLst>
          </p:cNvPr>
          <p:cNvSpPr>
            <a:spLocks noGrp="1"/>
          </p:cNvSpPr>
          <p:nvPr>
            <p:ph type="title"/>
          </p:nvPr>
        </p:nvSpPr>
        <p:spPr/>
        <p:txBody>
          <a:bodyPr/>
          <a:lstStyle/>
          <a:p>
            <a:r>
              <a:rPr lang="en-AU" dirty="0"/>
              <a:t>Interesting facts about Korean markets</a:t>
            </a:r>
          </a:p>
        </p:txBody>
      </p:sp>
      <p:sp>
        <p:nvSpPr>
          <p:cNvPr id="5" name="Text Placeholder 4">
            <a:extLst>
              <a:ext uri="{FF2B5EF4-FFF2-40B4-BE49-F238E27FC236}">
                <a16:creationId xmlns:a16="http://schemas.microsoft.com/office/drawing/2014/main" id="{3722B049-6622-C112-2A18-6C049700434B}"/>
              </a:ext>
            </a:extLst>
          </p:cNvPr>
          <p:cNvSpPr>
            <a:spLocks noGrp="1"/>
          </p:cNvSpPr>
          <p:nvPr>
            <p:ph type="body" sz="quarter" idx="18"/>
          </p:nvPr>
        </p:nvSpPr>
        <p:spPr/>
        <p:txBody>
          <a:bodyPr/>
          <a:lstStyle/>
          <a:p>
            <a:r>
              <a:rPr lang="ko-KR" altLang="en-US" dirty="0">
                <a:latin typeface="Malgun Gothic" panose="020B0503020000020004" pitchFamily="34" charset="-127"/>
                <a:ea typeface="Malgun Gothic" panose="020B0503020000020004" pitchFamily="34" charset="-127"/>
              </a:rPr>
              <a:t>한국 시장의 특이점</a:t>
            </a:r>
            <a:endParaRPr lang="en-AU" dirty="0">
              <a:latin typeface="Malgun Gothic" panose="020B0503020000020004" pitchFamily="34" charset="-127"/>
              <a:ea typeface="Malgun Gothic" panose="020B0503020000020004" pitchFamily="34" charset="-127"/>
            </a:endParaRPr>
          </a:p>
        </p:txBody>
      </p:sp>
      <p:sp>
        <p:nvSpPr>
          <p:cNvPr id="3" name="Content Placeholder 2">
            <a:extLst>
              <a:ext uri="{FF2B5EF4-FFF2-40B4-BE49-F238E27FC236}">
                <a16:creationId xmlns:a16="http://schemas.microsoft.com/office/drawing/2014/main" id="{5BEED50A-4265-D453-9A36-2E9E0D823568}"/>
              </a:ext>
            </a:extLst>
          </p:cNvPr>
          <p:cNvSpPr>
            <a:spLocks noGrp="1"/>
          </p:cNvSpPr>
          <p:nvPr>
            <p:ph idx="1"/>
          </p:nvPr>
        </p:nvSpPr>
        <p:spPr>
          <a:xfrm>
            <a:off x="360000" y="1620000"/>
            <a:ext cx="7330757" cy="4536000"/>
          </a:xfrm>
        </p:spPr>
        <p:txBody>
          <a:bodyPr/>
          <a:lstStyle/>
          <a:p>
            <a:pPr algn="l">
              <a:spcAft>
                <a:spcPts val="600"/>
              </a:spcAft>
            </a:pPr>
            <a:r>
              <a:rPr lang="en-AU" i="0" dirty="0">
                <a:solidFill>
                  <a:srgbClr val="374151"/>
                </a:solidFill>
                <a:effectLst/>
                <a:latin typeface="Public Sans" pitchFamily="2" charset="77"/>
              </a:rPr>
              <a:t>Cultural experiences:</a:t>
            </a:r>
          </a:p>
          <a:p>
            <a:pPr algn="l">
              <a:spcAft>
                <a:spcPts val="600"/>
              </a:spcAft>
            </a:pPr>
            <a:r>
              <a:rPr lang="en-AU" dirty="0">
                <a:solidFill>
                  <a:srgbClr val="374151"/>
                </a:solidFill>
              </a:rPr>
              <a:t>Whether</a:t>
            </a:r>
            <a:r>
              <a:rPr lang="ko-KR" altLang="en-US" dirty="0">
                <a:solidFill>
                  <a:srgbClr val="374151"/>
                </a:solidFill>
              </a:rPr>
              <a:t> </a:t>
            </a:r>
            <a:r>
              <a:rPr lang="en-AU" altLang="ko-KR" dirty="0">
                <a:solidFill>
                  <a:srgbClr val="374151"/>
                </a:solidFill>
              </a:rPr>
              <a:t>you</a:t>
            </a:r>
            <a:r>
              <a:rPr lang="ko-KR" altLang="en-US" dirty="0">
                <a:solidFill>
                  <a:srgbClr val="374151"/>
                </a:solidFill>
              </a:rPr>
              <a:t> </a:t>
            </a:r>
            <a:r>
              <a:rPr lang="en-AU" altLang="ko-KR" dirty="0">
                <a:solidFill>
                  <a:srgbClr val="374151"/>
                </a:solidFill>
              </a:rPr>
              <a:t>are</a:t>
            </a:r>
            <a:r>
              <a:rPr lang="ko-KR" altLang="en-US" dirty="0">
                <a:solidFill>
                  <a:srgbClr val="374151"/>
                </a:solidFill>
              </a:rPr>
              <a:t> </a:t>
            </a:r>
            <a:r>
              <a:rPr lang="en-AU" altLang="ko-KR" dirty="0">
                <a:solidFill>
                  <a:srgbClr val="374151"/>
                </a:solidFill>
              </a:rPr>
              <a:t>a</a:t>
            </a:r>
            <a:r>
              <a:rPr lang="ko-KR" altLang="en-US" dirty="0">
                <a:solidFill>
                  <a:srgbClr val="374151"/>
                </a:solidFill>
              </a:rPr>
              <a:t> </a:t>
            </a:r>
            <a:r>
              <a:rPr lang="en-AU" altLang="ko-KR" dirty="0">
                <a:solidFill>
                  <a:srgbClr val="374151"/>
                </a:solidFill>
              </a:rPr>
              <a:t>local</a:t>
            </a:r>
            <a:r>
              <a:rPr lang="ko-KR" altLang="en-US" dirty="0">
                <a:solidFill>
                  <a:srgbClr val="374151"/>
                </a:solidFill>
              </a:rPr>
              <a:t> </a:t>
            </a:r>
            <a:r>
              <a:rPr lang="en-AU" altLang="ko-KR" dirty="0">
                <a:solidFill>
                  <a:srgbClr val="374151"/>
                </a:solidFill>
              </a:rPr>
              <a:t>or</a:t>
            </a:r>
            <a:r>
              <a:rPr lang="ko-KR" altLang="en-US" dirty="0">
                <a:solidFill>
                  <a:srgbClr val="374151"/>
                </a:solidFill>
              </a:rPr>
              <a:t> </a:t>
            </a:r>
            <a:r>
              <a:rPr lang="en-AU" altLang="ko-KR" dirty="0">
                <a:solidFill>
                  <a:srgbClr val="374151"/>
                </a:solidFill>
              </a:rPr>
              <a:t>a</a:t>
            </a:r>
            <a:r>
              <a:rPr lang="ko-KR" altLang="en-US" dirty="0">
                <a:solidFill>
                  <a:srgbClr val="374151"/>
                </a:solidFill>
              </a:rPr>
              <a:t> </a:t>
            </a:r>
            <a:r>
              <a:rPr lang="en-AU" altLang="ko-KR" dirty="0">
                <a:solidFill>
                  <a:srgbClr val="374151"/>
                </a:solidFill>
              </a:rPr>
              <a:t>tourist,</a:t>
            </a:r>
            <a:r>
              <a:rPr lang="ko-KR" altLang="en-US" dirty="0">
                <a:solidFill>
                  <a:srgbClr val="374151"/>
                </a:solidFill>
              </a:rPr>
              <a:t> </a:t>
            </a:r>
            <a:r>
              <a:rPr lang="en-AU" altLang="ko-KR" dirty="0">
                <a:solidFill>
                  <a:srgbClr val="374151"/>
                </a:solidFill>
              </a:rPr>
              <a:t>in these markets you </a:t>
            </a:r>
            <a:r>
              <a:rPr lang="en-AU" b="0" i="0" dirty="0">
                <a:solidFill>
                  <a:srgbClr val="374151"/>
                </a:solidFill>
                <a:effectLst/>
              </a:rPr>
              <a:t>can often view traditional practices, such as artisans crafting goods, and opportunities </a:t>
            </a:r>
            <a:r>
              <a:rPr lang="en-AU" dirty="0">
                <a:solidFill>
                  <a:srgbClr val="374151"/>
                </a:solidFill>
              </a:rPr>
              <a:t>to </a:t>
            </a:r>
            <a:r>
              <a:rPr lang="en-AU" b="0" i="0" dirty="0">
                <a:solidFill>
                  <a:srgbClr val="374151"/>
                </a:solidFill>
                <a:effectLst/>
              </a:rPr>
              <a:t>participate</a:t>
            </a:r>
            <a:r>
              <a:rPr lang="en-AU" dirty="0">
                <a:solidFill>
                  <a:srgbClr val="374151"/>
                </a:solidFill>
              </a:rPr>
              <a:t> </a:t>
            </a:r>
            <a:r>
              <a:rPr lang="en-AU" b="0" i="0" dirty="0">
                <a:solidFill>
                  <a:srgbClr val="374151"/>
                </a:solidFill>
                <a:effectLst/>
              </a:rPr>
              <a:t>in activities like pottery making or trying on Korean traditional clothes such as </a:t>
            </a:r>
            <a:r>
              <a:rPr lang="ko-KR" altLang="en-US" b="0" i="0" dirty="0">
                <a:solidFill>
                  <a:srgbClr val="374151"/>
                </a:solidFill>
                <a:effectLst/>
                <a:latin typeface="Malgun Gothic" panose="020B0503020000020004" pitchFamily="34" charset="-127"/>
                <a:ea typeface="Malgun Gothic" panose="020B0503020000020004" pitchFamily="34" charset="-127"/>
              </a:rPr>
              <a:t>한복</a:t>
            </a:r>
            <a:r>
              <a:rPr lang="ko-KR" altLang="en-US" b="0" i="0" dirty="0">
                <a:solidFill>
                  <a:srgbClr val="374151"/>
                </a:solidFill>
                <a:effectLst/>
              </a:rPr>
              <a:t> </a:t>
            </a:r>
            <a:r>
              <a:rPr lang="en-AU" altLang="ko-KR" b="0" i="0" dirty="0">
                <a:solidFill>
                  <a:srgbClr val="374151"/>
                </a:solidFill>
                <a:effectLst/>
              </a:rPr>
              <a:t>(</a:t>
            </a:r>
            <a:r>
              <a:rPr lang="en-AU" altLang="ko-KR" b="0" i="1" dirty="0">
                <a:solidFill>
                  <a:srgbClr val="374151"/>
                </a:solidFill>
                <a:effectLst/>
              </a:rPr>
              <a:t>hanbok</a:t>
            </a:r>
            <a:r>
              <a:rPr lang="en-AU" altLang="ko-KR" b="0" i="0" dirty="0">
                <a:solidFill>
                  <a:srgbClr val="374151"/>
                </a:solidFill>
                <a:effectLst/>
              </a:rPr>
              <a:t>)</a:t>
            </a:r>
            <a:r>
              <a:rPr lang="en-AU" b="0" i="0" dirty="0">
                <a:solidFill>
                  <a:srgbClr val="374151"/>
                </a:solidFill>
                <a:effectLst/>
              </a:rPr>
              <a:t>.</a:t>
            </a:r>
          </a:p>
          <a:p>
            <a:pPr algn="l">
              <a:spcAft>
                <a:spcPts val="600"/>
              </a:spcAft>
            </a:pPr>
            <a:endParaRPr lang="en-AU" b="0" i="0" dirty="0">
              <a:solidFill>
                <a:srgbClr val="374151"/>
              </a:solidFill>
              <a:effectLst/>
            </a:endParaRPr>
          </a:p>
          <a:p>
            <a:pPr algn="l">
              <a:spcAft>
                <a:spcPts val="600"/>
              </a:spcAft>
            </a:pPr>
            <a:r>
              <a:rPr lang="en-AU" i="0" dirty="0">
                <a:effectLst/>
                <a:latin typeface="Public Sans" pitchFamily="2" charset="77"/>
              </a:rPr>
              <a:t>Night markets:</a:t>
            </a:r>
          </a:p>
          <a:p>
            <a:pPr algn="l">
              <a:spcAft>
                <a:spcPts val="600"/>
              </a:spcAft>
            </a:pPr>
            <a:r>
              <a:rPr lang="en-AU" dirty="0">
                <a:solidFill>
                  <a:srgbClr val="374151"/>
                </a:solidFill>
              </a:rPr>
              <a:t>Many Korean markets come</a:t>
            </a:r>
            <a:r>
              <a:rPr lang="en-AU" b="0" i="0" dirty="0">
                <a:solidFill>
                  <a:srgbClr val="374151"/>
                </a:solidFill>
                <a:effectLst/>
              </a:rPr>
              <a:t> alive at night with various busy street food vendors, eye-catching entertainment, and of course, late-night shoppers.</a:t>
            </a:r>
          </a:p>
          <a:p>
            <a:pPr marL="342900" indent="-342900">
              <a:spcAft>
                <a:spcPts val="600"/>
              </a:spcAft>
              <a:buFont typeface="Arial" panose="020B0604020202020204" pitchFamily="34" charset="0"/>
              <a:buChar char="•"/>
            </a:pPr>
            <a:endParaRPr lang="en-AU" altLang="ko-KR" dirty="0">
              <a:solidFill>
                <a:srgbClr val="374151"/>
              </a:solidFill>
              <a:latin typeface="Söhne"/>
            </a:endParaRPr>
          </a:p>
        </p:txBody>
      </p:sp>
      <p:pic>
        <p:nvPicPr>
          <p:cNvPr id="10" name="Picture 9">
            <a:extLst>
              <a:ext uri="{FF2B5EF4-FFF2-40B4-BE49-F238E27FC236}">
                <a16:creationId xmlns:a16="http://schemas.microsoft.com/office/drawing/2014/main" id="{E04AECA8-4E88-4277-C972-2A894ED8C5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16601" y="4179835"/>
            <a:ext cx="1532321" cy="1976165"/>
          </a:xfrm>
          <a:prstGeom prst="rect">
            <a:avLst/>
          </a:prstGeom>
        </p:spPr>
      </p:pic>
      <p:pic>
        <p:nvPicPr>
          <p:cNvPr id="7" name="Picture 6">
            <a:extLst>
              <a:ext uri="{FF2B5EF4-FFF2-40B4-BE49-F238E27FC236}">
                <a16:creationId xmlns:a16="http://schemas.microsoft.com/office/drawing/2014/main" id="{E369ABC5-9B95-9EF2-46B2-9D35ED2E99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69493" y="4288305"/>
            <a:ext cx="1702520" cy="1751868"/>
          </a:xfrm>
          <a:prstGeom prst="rect">
            <a:avLst/>
          </a:prstGeom>
        </p:spPr>
      </p:pic>
      <p:sp>
        <p:nvSpPr>
          <p:cNvPr id="4" name="Slide Number Placeholder 3">
            <a:extLst>
              <a:ext uri="{FF2B5EF4-FFF2-40B4-BE49-F238E27FC236}">
                <a16:creationId xmlns:a16="http://schemas.microsoft.com/office/drawing/2014/main" id="{9A77C720-8CA5-1028-A873-542BAD34D30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a:t>
            </a:fld>
            <a:endParaRPr lang="en-AU"/>
          </a:p>
        </p:txBody>
      </p:sp>
    </p:spTree>
    <p:extLst>
      <p:ext uri="{BB962C8B-B14F-4D97-AF65-F5344CB8AC3E}">
        <p14:creationId xmlns:p14="http://schemas.microsoft.com/office/powerpoint/2010/main" val="7039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3" name="Content Placeholder 2">
            <a:extLst>
              <a:ext uri="{FF2B5EF4-FFF2-40B4-BE49-F238E27FC236}">
                <a16:creationId xmlns:a16="http://schemas.microsoft.com/office/drawing/2014/main" id="{7EAA4023-2429-765F-D84F-564DD266806A}"/>
              </a:ext>
            </a:extLst>
          </p:cNvPr>
          <p:cNvSpPr>
            <a:spLocks noGrp="1"/>
          </p:cNvSpPr>
          <p:nvPr>
            <p:ph idx="4294967295"/>
          </p:nvPr>
        </p:nvSpPr>
        <p:spPr>
          <a:xfrm>
            <a:off x="359568" y="1493838"/>
            <a:ext cx="11472863" cy="5003800"/>
          </a:xfrm>
        </p:spPr>
        <p:txBody>
          <a:bodyPr/>
          <a:lstStyle/>
          <a:p>
            <a:pPr>
              <a:lnSpc>
                <a:spcPct val="150000"/>
              </a:lnSpc>
              <a:spcAft>
                <a:spcPts val="600"/>
              </a:spcAft>
            </a:pPr>
            <a:r>
              <a:rPr lang="en-AU" sz="1200" b="0" i="0" dirty="0">
                <a:solidFill>
                  <a:schemeClr val="bg1"/>
                </a:solidFill>
                <a:effectLst/>
              </a:rPr>
              <a:t>The copyright material published in this resource is subject to the </a:t>
            </a:r>
            <a:r>
              <a:rPr lang="en-AU" sz="1200" b="0" i="1" dirty="0">
                <a:solidFill>
                  <a:schemeClr val="bg1"/>
                </a:solidFill>
                <a:effectLst/>
              </a:rPr>
              <a:t>Copyright Act 1968</a:t>
            </a:r>
            <a:r>
              <a:rPr lang="en-AU" sz="1200" b="0" i="0" dirty="0">
                <a:solidFill>
                  <a:schemeClr val="bg1"/>
                </a:solidFill>
                <a:effectLst/>
              </a:rPr>
              <a:t> (</a:t>
            </a:r>
            <a:r>
              <a:rPr lang="en-AU" sz="1200" b="0" i="0" dirty="0" err="1">
                <a:solidFill>
                  <a:schemeClr val="bg1"/>
                </a:solidFill>
                <a:effectLst/>
              </a:rPr>
              <a:t>Cth</a:t>
            </a:r>
            <a:r>
              <a:rPr lang="en-AU" sz="1200" b="0" i="0" dirty="0">
                <a:solidFill>
                  <a:schemeClr val="bg1"/>
                </a:solidFill>
                <a:effectLst/>
              </a:rPr>
              <a:t>) and is owned by the NSW Department of Education or, where indicated, by a party other than the NSW Department of Education (third-party material). </a:t>
            </a:r>
          </a:p>
          <a:p>
            <a:pPr>
              <a:lnSpc>
                <a:spcPct val="150000"/>
              </a:lnSpc>
              <a:spcAft>
                <a:spcPts val="600"/>
              </a:spcAft>
            </a:pPr>
            <a:r>
              <a:rPr lang="en-AU" sz="1200" b="0" i="0" dirty="0">
                <a:solidFill>
                  <a:schemeClr val="bg1"/>
                </a:solidFill>
                <a:effectLst/>
              </a:rPr>
              <a:t>Copyright material available in this resource and owned by the NSW Department of Education is licensed under a </a:t>
            </a:r>
            <a:r>
              <a:rPr lang="en-AU" sz="1200" b="0" i="0" u="sng" strike="noStrike" dirty="0">
                <a:solidFill>
                  <a:schemeClr val="accent4"/>
                </a:solidFill>
                <a:effectLst/>
                <a:hlinkClick r:id="rId4">
                  <a:extLst>
                    <a:ext uri="{A12FA001-AC4F-418D-AE19-62706E023703}">
                      <ahyp:hlinkClr xmlns:ahyp="http://schemas.microsoft.com/office/drawing/2018/hyperlinkcolor" val="tx"/>
                    </a:ext>
                  </a:extLst>
                </a:hlinkClick>
              </a:rPr>
              <a:t>Creative Commons Attribution 4.0 International (CC BY 4.0) license</a:t>
            </a:r>
            <a:r>
              <a:rPr lang="en-AU" sz="1200" b="0" i="0" dirty="0">
                <a:solidFill>
                  <a:schemeClr val="bg1"/>
                </a:solidFill>
                <a:effectLst/>
              </a:rPr>
              <a:t>.</a:t>
            </a:r>
            <a:r>
              <a:rPr lang="en-AU" sz="1200" b="0" i="0" dirty="0">
                <a:solidFill>
                  <a:schemeClr val="accent4"/>
                </a:solidFill>
                <a:effectLst/>
              </a:rPr>
              <a:t> </a:t>
            </a:r>
            <a:endParaRPr lang="en-AU" sz="1200" dirty="0">
              <a:solidFill>
                <a:schemeClr val="accent4"/>
              </a:solidFill>
            </a:endParaRPr>
          </a:p>
          <a:p>
            <a:pPr algn="l" rtl="0" fontAlgn="base">
              <a:lnSpc>
                <a:spcPct val="150000"/>
              </a:lnSpc>
              <a:spcAft>
                <a:spcPts val="600"/>
              </a:spcAft>
            </a:pPr>
            <a:r>
              <a:rPr lang="en-AU" sz="1200" b="0" i="0" dirty="0">
                <a:solidFill>
                  <a:schemeClr val="bg1"/>
                </a:solidFill>
                <a:effectLst/>
              </a:rPr>
              <a:t>This license allows you to share and adapt the material for any purpose, even commercially. </a:t>
            </a:r>
          </a:p>
          <a:p>
            <a:pPr algn="l" rtl="0" fontAlgn="base">
              <a:lnSpc>
                <a:spcPct val="150000"/>
              </a:lnSpc>
              <a:spcAft>
                <a:spcPts val="600"/>
              </a:spcAft>
            </a:pPr>
            <a:r>
              <a:rPr lang="en-AU" sz="1200" b="0" i="0" dirty="0">
                <a:solidFill>
                  <a:schemeClr val="bg1"/>
                </a:solidFill>
                <a:effectLst/>
              </a:rPr>
              <a:t>Attribution should be given to © State of New South Wales (Department of Education), 2024. </a:t>
            </a:r>
          </a:p>
          <a:p>
            <a:pPr algn="l" rtl="0" fontAlgn="base">
              <a:lnSpc>
                <a:spcPct val="150000"/>
              </a:lnSpc>
              <a:spcAft>
                <a:spcPts val="0"/>
              </a:spcAft>
            </a:pPr>
            <a:r>
              <a:rPr lang="en-AU" sz="1200" b="0" i="0" dirty="0">
                <a:solidFill>
                  <a:schemeClr val="bg1"/>
                </a:solidFill>
                <a:effectLst/>
              </a:rPr>
              <a:t>Material in this resource not available under a Creative Commons license: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the NSW Department of Education logo, other logos and trademark-protected material </a:t>
            </a:r>
          </a:p>
          <a:p>
            <a:pPr marL="285750" indent="-285750" algn="l" rtl="0" fontAlgn="base">
              <a:lnSpc>
                <a:spcPct val="150000"/>
              </a:lnSpc>
              <a:spcAft>
                <a:spcPts val="0"/>
              </a:spcAft>
              <a:buFont typeface="Arial" panose="020B0604020202020204" pitchFamily="34" charset="0"/>
              <a:buChar char="•"/>
            </a:pPr>
            <a:r>
              <a:rPr lang="en-AU" sz="1200" b="0" i="0" dirty="0">
                <a:solidFill>
                  <a:schemeClr val="bg1"/>
                </a:solidFill>
                <a:effectLst/>
              </a:rPr>
              <a:t>material owned by a third party that has been reproduced with permission. You will need to obtain permission from the third party to reuse its material. </a:t>
            </a:r>
          </a:p>
          <a:p>
            <a:pPr algn="l" rtl="0" fontAlgn="base">
              <a:lnSpc>
                <a:spcPct val="150000"/>
              </a:lnSpc>
              <a:spcBef>
                <a:spcPts val="1200"/>
              </a:spcBef>
              <a:spcAft>
                <a:spcPts val="600"/>
              </a:spcAft>
            </a:pPr>
            <a:r>
              <a:rPr lang="en-AU" sz="1200" b="1" i="0" dirty="0">
                <a:solidFill>
                  <a:schemeClr val="bg1"/>
                </a:solidFill>
                <a:effectLst/>
                <a:latin typeface="+mj-lt"/>
              </a:rPr>
              <a:t>Links to third-party material and websites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 </a:t>
            </a:r>
          </a:p>
          <a:p>
            <a:pPr marL="285750" indent="-285750" algn="l" rtl="0" fontAlgn="base">
              <a:lnSpc>
                <a:spcPct val="150000"/>
              </a:lnSpc>
              <a:spcAft>
                <a:spcPts val="600"/>
              </a:spcAft>
              <a:buFont typeface="Arial" panose="020B0604020202020204" pitchFamily="34" charset="0"/>
              <a:buChar char="•"/>
            </a:pPr>
            <a:r>
              <a:rPr lang="en-AU" sz="1200" b="0" i="0" dirty="0">
                <a:solidFill>
                  <a:schemeClr val="bg1"/>
                </a:solidFill>
                <a:effectLst/>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b="0" i="1" dirty="0">
                <a:solidFill>
                  <a:schemeClr val="bg1"/>
                </a:solidFill>
                <a:effectLst/>
              </a:rPr>
              <a:t>Copyright Act 1968 </a:t>
            </a:r>
            <a:r>
              <a:rPr lang="en-AU" sz="1200" b="0" i="0" dirty="0">
                <a:solidFill>
                  <a:schemeClr val="bg1"/>
                </a:solidFill>
                <a:effectLst/>
              </a:rPr>
              <a:t>(</a:t>
            </a:r>
            <a:r>
              <a:rPr lang="en-AU" sz="1200" b="0" i="0" dirty="0" err="1">
                <a:solidFill>
                  <a:schemeClr val="bg1"/>
                </a:solidFill>
                <a:effectLst/>
              </a:rPr>
              <a:t>Cth</a:t>
            </a:r>
            <a:r>
              <a:rPr lang="en-AU" sz="1200" b="0" i="0" dirty="0">
                <a:solidFill>
                  <a:schemeClr val="bg1"/>
                </a:solidFill>
                <a:effectLst/>
              </a:rPr>
              <a:t>).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1c5a270-2cab-4081-bd60-6681928412a9">
      <Terms xmlns="http://schemas.microsoft.com/office/infopath/2007/PartnerControls"/>
    </lcf76f155ced4ddcb4097134ff3c332f>
    <TaxCatchAll xmlns="654a006b-cedf-4f35-a676-59854467968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http://www.w3.org/XML/1998/namespace"/>
    <ds:schemaRef ds:uri="71c5a270-2cab-4081-bd60-6681928412a9"/>
    <ds:schemaRef ds:uri="http://purl.org/dc/elements/1.1/"/>
    <ds:schemaRef ds:uri="http://purl.org/dc/term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654a006b-cedf-4f35-a676-59854467968c"/>
    <ds:schemaRef ds:uri="http://schemas.microsoft.com/office/2006/metadata/properties"/>
  </ds:schemaRefs>
</ds:datastoreItem>
</file>

<file path=customXml/itemProps3.xml><?xml version="1.0" encoding="utf-8"?>
<ds:datastoreItem xmlns:ds="http://schemas.openxmlformats.org/officeDocument/2006/customXml" ds:itemID="{451359C3-5E0B-468B-96C2-C15E176798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1084</Words>
  <Application>Microsoft Office PowerPoint</Application>
  <PresentationFormat>Widescreen</PresentationFormat>
  <Paragraphs>62</Paragraphs>
  <Slides>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Public Sans</vt:lpstr>
      <vt:lpstr>Public Sans Light</vt:lpstr>
      <vt:lpstr>Arial</vt:lpstr>
      <vt:lpstr>Public Sans SemiBold</vt:lpstr>
      <vt:lpstr>Times New Roman</vt:lpstr>
      <vt:lpstr>Malgun Gothic</vt:lpstr>
      <vt:lpstr>Söhne</vt:lpstr>
      <vt:lpstr>3_NSWG Corporate</vt:lpstr>
      <vt:lpstr>When I go to the markets  시장에 가면</vt:lpstr>
      <vt:lpstr>Introduction to Korean markets – 1</vt:lpstr>
      <vt:lpstr>Introduction to Korean markets – 2</vt:lpstr>
      <vt:lpstr>Types of Korean markets</vt:lpstr>
      <vt:lpstr>Things you can find in a Korean market</vt:lpstr>
      <vt:lpstr>Interesting facts about Korean markets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I go to the markets​ – Stage 4 Korean</dc:title>
  <dc:subject>Stage 4 Korean</dc:subject>
  <dc:creator>NSW Department of Education</dc:creator>
  <cp:keywords>When I go to the markets​, 시장에 가면), stage 4, korean, languages</cp:keywords>
  <dc:description/>
  <cp:lastModifiedBy/>
  <dcterms:created xsi:type="dcterms:W3CDTF">2022-12-14T10:07:55Z</dcterms:created>
  <dcterms:modified xsi:type="dcterms:W3CDTF">2024-07-31T22:27:48Z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0x0101001B702864924864458D8A7651D2138959</vt:lpwstr>
  </property>
  <property fmtid="{D5CDD505-2E9C-101B-9397-08002B2CF9AE}" pid="4" name="MSIP_Label_b603dfd7-d93a-4381-a340-2995d8282205_Enabled">
    <vt:lpwstr>true</vt:lpwstr>
  </property>
  <property fmtid="{D5CDD505-2E9C-101B-9397-08002B2CF9AE}" pid="5" name="MSIP_Label_b603dfd7-d93a-4381-a340-2995d8282205_SetDate">
    <vt:lpwstr>2023-08-07T02:13:14Z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236309a5-a59a-4b9d-99ec-b93407eaf6be</vt:lpwstr>
  </property>
  <property fmtid="{D5CDD505-2E9C-101B-9397-08002B2CF9AE}" pid="10" name="MSIP_Label_b603dfd7-d93a-4381-a340-2995d8282205_ContentBits">
    <vt:lpwstr>0</vt:lpwstr>
  </property>
</Properties>
</file>