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8" r:id="rId4"/>
  </p:sldMasterIdLst>
  <p:notesMasterIdLst>
    <p:notesMasterId r:id="rId34"/>
  </p:notesMasterIdLst>
  <p:handoutMasterIdLst>
    <p:handoutMasterId r:id="rId35"/>
  </p:handoutMasterIdLst>
  <p:sldIdLst>
    <p:sldId id="2141411557" r:id="rId5"/>
    <p:sldId id="2141411566" r:id="rId6"/>
    <p:sldId id="2141411586" r:id="rId7"/>
    <p:sldId id="2141411587" r:id="rId8"/>
    <p:sldId id="2141411588" r:id="rId9"/>
    <p:sldId id="2141411589" r:id="rId10"/>
    <p:sldId id="2141411590" r:id="rId11"/>
    <p:sldId id="2141411591" r:id="rId12"/>
    <p:sldId id="2141411592" r:id="rId13"/>
    <p:sldId id="2141411602" r:id="rId14"/>
    <p:sldId id="2141411567" r:id="rId15"/>
    <p:sldId id="2141411593" r:id="rId16"/>
    <p:sldId id="2141411594" r:id="rId17"/>
    <p:sldId id="2141411595" r:id="rId18"/>
    <p:sldId id="2141411596" r:id="rId19"/>
    <p:sldId id="2141411597" r:id="rId20"/>
    <p:sldId id="2141411598" r:id="rId21"/>
    <p:sldId id="2141411599" r:id="rId22"/>
    <p:sldId id="2141411603" r:id="rId23"/>
    <p:sldId id="2141411606" r:id="rId24"/>
    <p:sldId id="2141411604" r:id="rId25"/>
    <p:sldId id="2141411607" r:id="rId26"/>
    <p:sldId id="2141411605" r:id="rId27"/>
    <p:sldId id="2141411608" r:id="rId28"/>
    <p:sldId id="2141411610" r:id="rId29"/>
    <p:sldId id="2141411609" r:id="rId30"/>
    <p:sldId id="2141411601" r:id="rId31"/>
    <p:sldId id="2141411611" r:id="rId32"/>
    <p:sldId id="2141411556" r:id="rId33"/>
  </p:sldIdLst>
  <p:sldSz cx="12192000" cy="6858000"/>
  <p:notesSz cx="6858000" cy="9144000"/>
  <p:embeddedFontLst>
    <p:embeddedFont>
      <p:font typeface="Malgun Gothic" panose="020B0503020000020004" pitchFamily="34" charset="-127"/>
      <p:regular r:id="rId36"/>
      <p:bold r:id="rId37"/>
    </p:embeddedFont>
    <p:embeddedFont>
      <p:font typeface="Public Sans" pitchFamily="2" charset="0"/>
      <p:regular r:id="rId38"/>
      <p:bold r:id="rId39"/>
      <p:italic r:id="rId40"/>
      <p:boldItalic r:id="rId41"/>
    </p:embeddedFont>
    <p:embeddedFont>
      <p:font typeface="Public Sans Light" pitchFamily="2" charset="0"/>
      <p:regular r:id="rId42"/>
      <p:italic r:id="rId4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3" autoAdjust="0"/>
    <p:restoredTop sz="86400" autoAdjust="0"/>
  </p:normalViewPr>
  <p:slideViewPr>
    <p:cSldViewPr snapToGrid="0">
      <p:cViewPr varScale="1">
        <p:scale>
          <a:sx n="104" d="100"/>
          <a:sy n="104" d="100"/>
        </p:scale>
        <p:origin x="132" y="70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Spicy rice cakes.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9424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30374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Cola.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7098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Korean sweet rice drink.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35813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Milk.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31248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Water.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76038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For slides 19 to 26, show students an image and identify the image in Korean. The students repeat after you if you have used the word that identifies the image correctly. If the word you say is different from the image on the board, they remain silent to win a point. If the word does not match the image and anyone in the class makes a sound, you take the point. The first to 7 points is the winner.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01676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water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58252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Bibimbap.</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704378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Milk.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673449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i="1" dirty="0" err="1">
                <a:effectLst/>
                <a:latin typeface="Arial" panose="020B0604020202020204" pitchFamily="34" charset="0"/>
                <a:ea typeface="Calibri" panose="020F0502020204030204" pitchFamily="34" charset="0"/>
              </a:rPr>
              <a:t>Tteokbokki</a:t>
            </a:r>
            <a:r>
              <a:rPr lang="en-AU" sz="1800" i="1" dirty="0">
                <a:effectLst/>
                <a:latin typeface="Arial" panose="020B0604020202020204" pitchFamily="34" charset="0"/>
                <a:ea typeface="Calibri" panose="020F0502020204030204" pitchFamily="34" charset="0"/>
              </a:rPr>
              <a:t>.</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a:t>
            </a:r>
          </a:p>
          <a:p>
            <a:pPr>
              <a:lnSpc>
                <a:spcPct val="150000"/>
              </a:lnSpc>
              <a:spcBef>
                <a:spcPts val="1200"/>
              </a:spcBef>
              <a:spcAft>
                <a:spcPts val="600"/>
              </a:spcAft>
            </a:pPr>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effectLst/>
                <a:latin typeface="Malgun Gothic" panose="020B0503020000020004" pitchFamily="34" charset="-127"/>
                <a:ea typeface="Calibri" panose="020F0502020204030204" pitchFamily="34" charset="0"/>
                <a:cs typeface="Malgun Gothic" panose="020B0503020000020004" pitchFamily="34" charset="-127"/>
              </a:rPr>
              <a:t> </a:t>
            </a: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a:t>
            </a:r>
            <a:r>
              <a:rPr lang="en-AU" sz="1800" dirty="0">
                <a:effectLst/>
                <a:latin typeface="Malgun Gothic" panose="020B0503020000020004" pitchFamily="34" charset="-127"/>
                <a:ea typeface="Calibri" panose="020F0502020204030204" pitchFamily="34" charset="0"/>
                <a:cs typeface="Malgun Gothic" panose="020B0503020000020004" pitchFamily="34" charset="-127"/>
              </a:rPr>
              <a:t> </a:t>
            </a:r>
            <a:endParaRPr lang="en-AU"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15371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bowl of steamed rice topped with assorted vegetables, meat, a fried egg and a spicy sauce called </a:t>
            </a:r>
            <a:r>
              <a:rPr lang="en-AU" i="1" dirty="0"/>
              <a:t>gochujang.</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00974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Kimchi.</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53370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err="1"/>
              <a:t>Shikhye</a:t>
            </a:r>
            <a:r>
              <a:rPr lang="en-AU" i="1"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03621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Bulgogi.</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388949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7824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a:t>뭐가 있어요</a:t>
            </a:r>
            <a:r>
              <a:rPr lang="en-US" altLang="ko-KR" dirty="0"/>
              <a:t>? What is there?</a:t>
            </a:r>
          </a:p>
          <a:p>
            <a:endParaRPr lang="en-US" altLang="ko-KR" dirty="0"/>
          </a:p>
          <a:p>
            <a:r>
              <a:rPr lang="ko-KR" altLang="en-US" dirty="0"/>
              <a:t>차가 있어요</a:t>
            </a:r>
            <a:r>
              <a:rPr lang="en-US" altLang="ko-KR" dirty="0"/>
              <a:t>. There is a tea.</a:t>
            </a:r>
          </a:p>
          <a:p>
            <a:r>
              <a:rPr lang="ko-KR" altLang="en-US" dirty="0"/>
              <a:t>오이가 있어요</a:t>
            </a:r>
            <a:r>
              <a:rPr lang="en-US" altLang="ko-KR" dirty="0"/>
              <a:t>. There is a cucumber.</a:t>
            </a:r>
          </a:p>
          <a:p>
            <a:r>
              <a:rPr lang="ko-KR" altLang="en-US" dirty="0"/>
              <a:t>토마토가 있어요</a:t>
            </a:r>
            <a:r>
              <a:rPr lang="en-US" altLang="ko-KR" dirty="0"/>
              <a:t>. There is a tomato.</a:t>
            </a:r>
          </a:p>
          <a:p>
            <a:r>
              <a:rPr lang="ko-KR" altLang="en-US" dirty="0"/>
              <a:t>떡볶이가 있어요</a:t>
            </a:r>
            <a:r>
              <a:rPr lang="en-US" altLang="ko-KR" dirty="0"/>
              <a:t>. There is </a:t>
            </a:r>
            <a:r>
              <a:rPr lang="en-US" altLang="ko-KR" i="1" dirty="0" err="1"/>
              <a:t>tteokbokki</a:t>
            </a:r>
            <a:r>
              <a:rPr lang="en-US" altLang="ko-KR" dirty="0"/>
              <a:t>.</a:t>
            </a:r>
          </a:p>
          <a:p>
            <a:r>
              <a:rPr lang="ko-KR" altLang="en-US" dirty="0"/>
              <a:t>식혜가 있어요</a:t>
            </a:r>
            <a:r>
              <a:rPr lang="en-US" altLang="ko-KR" dirty="0"/>
              <a:t>. There is </a:t>
            </a:r>
            <a:r>
              <a:rPr lang="en-US" altLang="ko-KR" i="1" dirty="0" err="1"/>
              <a:t>shikhye</a:t>
            </a:r>
            <a:r>
              <a:rPr lang="en-US" altLang="ko-KR" dirty="0"/>
              <a:t>.</a:t>
            </a:r>
          </a:p>
          <a:p>
            <a:r>
              <a:rPr lang="ko-KR" altLang="en-US" dirty="0"/>
              <a:t>콜라가 있어요</a:t>
            </a:r>
            <a:r>
              <a:rPr lang="en-US" altLang="ko-KR" dirty="0"/>
              <a:t>. There is cola.</a:t>
            </a:r>
          </a:p>
          <a:p>
            <a:r>
              <a:rPr lang="ko-KR" altLang="en-US" dirty="0"/>
              <a:t>커피가 있어요</a:t>
            </a:r>
            <a:r>
              <a:rPr lang="en-US" altLang="ko-KR" dirty="0"/>
              <a:t>. There is coffee.</a:t>
            </a:r>
          </a:p>
          <a:p>
            <a:r>
              <a:rPr lang="ko-KR" altLang="en-US" dirty="0"/>
              <a:t>김치가 있어요</a:t>
            </a:r>
            <a:r>
              <a:rPr lang="en-US" altLang="ko-KR" dirty="0"/>
              <a:t>. There is </a:t>
            </a:r>
            <a:r>
              <a:rPr lang="en-US" altLang="ko-KR" i="1" dirty="0"/>
              <a:t>kimchi</a:t>
            </a:r>
            <a:r>
              <a:rPr lang="en-US" altLang="ko-KR" dirty="0"/>
              <a:t>. </a:t>
            </a:r>
          </a:p>
          <a:p>
            <a:r>
              <a:rPr lang="ko-KR" altLang="en-US" dirty="0"/>
              <a:t>바나나가 있어요</a:t>
            </a:r>
            <a:r>
              <a:rPr lang="en-US" altLang="ko-KR" dirty="0"/>
              <a:t>. There is a banana.</a:t>
            </a:r>
          </a:p>
          <a:p>
            <a:r>
              <a:rPr lang="ko-KR" altLang="en-US" dirty="0"/>
              <a:t>불고기가 있어요</a:t>
            </a:r>
            <a:r>
              <a:rPr lang="en-US" altLang="ko-KR" dirty="0"/>
              <a:t>. There is </a:t>
            </a:r>
            <a:r>
              <a:rPr lang="en-US" altLang="ko-KR" i="1" dirty="0"/>
              <a:t>bulgogi</a:t>
            </a:r>
            <a:r>
              <a:rPr lang="en-US" altLang="ko-KR" dirty="0"/>
              <a:t>.</a:t>
            </a:r>
          </a:p>
          <a:p>
            <a:r>
              <a:rPr lang="ko-KR" altLang="en-US" dirty="0"/>
              <a:t>양파가 있어요</a:t>
            </a:r>
            <a:r>
              <a:rPr lang="en-US" altLang="ko-KR" dirty="0"/>
              <a:t>. There is an onion.</a:t>
            </a:r>
          </a:p>
          <a:p>
            <a:r>
              <a:rPr lang="ko-KR" altLang="en-US" dirty="0"/>
              <a:t>딸기가 있어요</a:t>
            </a:r>
            <a:r>
              <a:rPr lang="en-US" altLang="ko-KR" dirty="0"/>
              <a:t>. There is a strawberry.</a:t>
            </a:r>
          </a:p>
          <a:p>
            <a:r>
              <a:rPr lang="ko-KR" altLang="en-US" dirty="0"/>
              <a:t>우유가 있어요</a:t>
            </a:r>
            <a:r>
              <a:rPr lang="en-US" altLang="ko-KR" dirty="0"/>
              <a:t>.  There is milk.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440850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뭐가 있어요</a:t>
            </a:r>
            <a:r>
              <a:rPr lang="en-US" altLang="ko-KR" dirty="0"/>
              <a:t>? What is there?</a:t>
            </a:r>
          </a:p>
          <a:p>
            <a:endParaRPr lang="en-US" altLang="ko-KR" dirty="0"/>
          </a:p>
          <a:p>
            <a:r>
              <a:rPr lang="ko-KR" altLang="en-US" dirty="0"/>
              <a:t>비빔밥이 있어요</a:t>
            </a:r>
            <a:r>
              <a:rPr lang="en-US" altLang="ko-KR" dirty="0"/>
              <a:t>. There is </a:t>
            </a:r>
            <a:r>
              <a:rPr lang="en-US" altLang="ko-KR" i="1" dirty="0"/>
              <a:t>bibimbap</a:t>
            </a:r>
            <a:r>
              <a:rPr lang="en-US" altLang="ko-KR" dirty="0"/>
              <a:t>.</a:t>
            </a:r>
          </a:p>
          <a:p>
            <a:r>
              <a:rPr lang="ko-KR" altLang="en-US" dirty="0"/>
              <a:t>라면이 있어요</a:t>
            </a:r>
            <a:r>
              <a:rPr lang="en-US" altLang="ko-KR" dirty="0"/>
              <a:t>. There is </a:t>
            </a:r>
            <a:r>
              <a:rPr lang="en-US" altLang="ko-KR" i="1" dirty="0" err="1"/>
              <a:t>ramyeon</a:t>
            </a:r>
            <a:r>
              <a:rPr lang="en-US" altLang="ko-KR" dirty="0"/>
              <a:t>.</a:t>
            </a:r>
          </a:p>
          <a:p>
            <a:r>
              <a:rPr lang="ko-KR" altLang="en-US" dirty="0"/>
              <a:t>수박이 있어요</a:t>
            </a:r>
            <a:r>
              <a:rPr lang="en-US" altLang="ko-KR" dirty="0"/>
              <a:t>. There is watermelon.</a:t>
            </a:r>
          </a:p>
          <a:p>
            <a:r>
              <a:rPr lang="ko-KR" altLang="en-US" dirty="0"/>
              <a:t>감이 있어요</a:t>
            </a:r>
            <a:r>
              <a:rPr lang="en-US" altLang="ko-KR" dirty="0"/>
              <a:t>. There is a persimmon.</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dirty="0"/>
              <a:t>호떡이 있어요</a:t>
            </a:r>
            <a:r>
              <a:rPr lang="en-US" altLang="ko-KR" dirty="0"/>
              <a:t>. There is </a:t>
            </a:r>
            <a:r>
              <a:rPr lang="en-US" altLang="ko-KR" i="1" dirty="0" err="1"/>
              <a:t>hoddeok</a:t>
            </a:r>
            <a:r>
              <a:rPr lang="en-US" altLang="ko-KR" dirty="0"/>
              <a:t>.</a:t>
            </a:r>
          </a:p>
          <a:p>
            <a:r>
              <a:rPr lang="ko-KR" altLang="en-US" dirty="0"/>
              <a:t>물이 있어요</a:t>
            </a:r>
            <a:r>
              <a:rPr lang="en-US" altLang="ko-KR" dirty="0"/>
              <a:t>. There is water.</a:t>
            </a:r>
          </a:p>
          <a:p>
            <a:r>
              <a:rPr lang="ko-KR" altLang="en-US" dirty="0"/>
              <a:t>김밥이 있어요</a:t>
            </a:r>
            <a:r>
              <a:rPr lang="en-US" altLang="ko-KR" dirty="0"/>
              <a:t>. There is </a:t>
            </a:r>
            <a:r>
              <a:rPr lang="en-US" altLang="ko-KR" i="0" dirty="0"/>
              <a:t>rice vegetable rolls.</a:t>
            </a:r>
          </a:p>
          <a:p>
            <a:r>
              <a:rPr lang="ko-KR" altLang="en-US" dirty="0"/>
              <a:t>치킨이 있어요</a:t>
            </a:r>
            <a:r>
              <a:rPr lang="en-US" altLang="ko-KR" dirty="0"/>
              <a:t>. There is chicken.</a:t>
            </a:r>
          </a:p>
          <a:p>
            <a:r>
              <a:rPr lang="ko-KR" altLang="en-US" dirty="0"/>
              <a:t>귤이 있어요</a:t>
            </a:r>
            <a:r>
              <a:rPr lang="en-US" altLang="ko-KR" dirty="0"/>
              <a:t>. There is a tangerine. </a:t>
            </a:r>
          </a:p>
        </p:txBody>
      </p:sp>
      <p:sp>
        <p:nvSpPr>
          <p:cNvPr id="4" name="슬라이드 번호 개체 틀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129660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Instant noodle dish.</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29081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pancake with a sweet filling.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04655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Fermented vegetables (usually cabbage and radish).</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8249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Thinly sliced beef marinated in sweet and savoury sauce.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1682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Korean fried chicken.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1329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Korean rice vegetable rolls.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68282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Coffee.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351604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53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2324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7283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1318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3554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571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25999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6040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751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64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6515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54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27214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84258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97953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45346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5530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877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781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379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183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85246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7278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7414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14169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5054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58417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0925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11929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06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57591787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0.png"/><Relationship Id="rId1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image" Target="../media/image13.pn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AFEF0B15-45BB-5BF5-60D2-2E168F9D6FE0}"/>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NSW Department of Education</a:t>
            </a:r>
            <a:endParaRPr lang="en-AU" dirty="0"/>
          </a:p>
        </p:txBody>
      </p:sp>
      <p:sp>
        <p:nvSpPr>
          <p:cNvPr id="2" name="Title 1">
            <a:extLst>
              <a:ext uri="{FF2B5EF4-FFF2-40B4-BE49-F238E27FC236}">
                <a16:creationId xmlns:a16="http://schemas.microsoft.com/office/drawing/2014/main" id="{FC64D4EF-9A6E-1BCE-CBC4-79DC393F1978}"/>
              </a:ext>
            </a:extLst>
          </p:cNvPr>
          <p:cNvSpPr>
            <a:spLocks noGrp="1"/>
          </p:cNvSpPr>
          <p:nvPr>
            <p:ph type="ctrTitle"/>
          </p:nvPr>
        </p:nvSpPr>
        <p:spPr>
          <a:xfrm>
            <a:off x="359998" y="360000"/>
            <a:ext cx="11484001" cy="2224314"/>
          </a:xfrm>
        </p:spPr>
        <p:txBody>
          <a:bodyPr/>
          <a:lstStyle/>
          <a:p>
            <a:pPr>
              <a:lnSpc>
                <a:spcPct val="150000"/>
              </a:lnSpc>
            </a:pPr>
            <a:r>
              <a:rPr lang="en-AU" dirty="0"/>
              <a:t>Korean food and drinks – </a:t>
            </a:r>
            <a:r>
              <a:rPr lang="ko-KR" altLang="en-US" dirty="0">
                <a:latin typeface="Malgun Gothic" panose="020B0503020000020004" pitchFamily="34" charset="-127"/>
                <a:ea typeface="Malgun Gothic" panose="020B0503020000020004" pitchFamily="34" charset="-127"/>
              </a:rPr>
              <a:t>한국 음식</a:t>
            </a:r>
            <a:r>
              <a:rPr lang="en-AU" altLang="ko-KR" dirty="0">
                <a:latin typeface="Malgun Gothic" panose="020B0503020000020004" pitchFamily="34" charset="-127"/>
                <a:ea typeface="Malgun Gothic" panose="020B0503020000020004" pitchFamily="34" charset="-127"/>
              </a:rPr>
              <a:t>, </a:t>
            </a:r>
            <a:r>
              <a:rPr lang="ko-KR" altLang="en-US" dirty="0">
                <a:latin typeface="Malgun Gothic" panose="020B0503020000020004" pitchFamily="34" charset="-127"/>
                <a:ea typeface="Malgun Gothic" panose="020B0503020000020004" pitchFamily="34" charset="-127"/>
              </a:rPr>
              <a:t>음료</a:t>
            </a:r>
            <a:br>
              <a:rPr lang="en-AU" dirty="0"/>
            </a:br>
            <a:endParaRPr lang="en-AU" dirty="0"/>
          </a:p>
        </p:txBody>
      </p:sp>
      <p:sp>
        <p:nvSpPr>
          <p:cNvPr id="5" name="Text Placeholder 4">
            <a:extLst>
              <a:ext uri="{FF2B5EF4-FFF2-40B4-BE49-F238E27FC236}">
                <a16:creationId xmlns:a16="http://schemas.microsoft.com/office/drawing/2014/main" id="{73D006B1-B216-2CA9-B1AF-9ED8A27C35C5}"/>
              </a:ext>
            </a:extLst>
          </p:cNvPr>
          <p:cNvSpPr>
            <a:spLocks noGrp="1"/>
          </p:cNvSpPr>
          <p:nvPr>
            <p:ph type="body" sz="quarter" idx="14"/>
          </p:nvPr>
        </p:nvSpPr>
        <p:spPr/>
        <p:txBody>
          <a:bodyPr/>
          <a:lstStyle/>
          <a:p>
            <a:r>
              <a:rPr lang="en-US" dirty="0"/>
              <a:t>Stage 4 – Korean</a:t>
            </a:r>
          </a:p>
        </p:txBody>
      </p:sp>
    </p:spTree>
    <p:extLst>
      <p:ext uri="{BB962C8B-B14F-4D97-AF65-F5344CB8AC3E}">
        <p14:creationId xmlns:p14="http://schemas.microsoft.com/office/powerpoint/2010/main" val="39380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0053A2-CC72-5019-8BF7-59F51B1CDE63}"/>
              </a:ext>
              <a:ext uri="{C183D7F6-B498-43B3-948B-1728B52AA6E4}">
                <adec:decorative xmlns:adec="http://schemas.microsoft.com/office/drawing/2017/decorative" val="1"/>
              </a:ext>
            </a:extLst>
          </p:cNvPr>
          <p:cNvSpPr>
            <a:spLocks noGrp="1"/>
          </p:cNvSpPr>
          <p:nvPr>
            <p:ph type="title"/>
          </p:nvPr>
        </p:nvSpPr>
        <p:spPr>
          <a:xfrm>
            <a:off x="360000" y="-673670"/>
            <a:ext cx="6031853" cy="484826"/>
          </a:xfrm>
        </p:spPr>
        <p:txBody>
          <a:bodyPr/>
          <a:lstStyle/>
          <a:p>
            <a:r>
              <a:rPr lang="en-AU" dirty="0"/>
              <a:t>Korean rice vegetable rolls</a:t>
            </a:r>
            <a:endParaRPr lang="en-US" dirty="0"/>
          </a:p>
        </p:txBody>
      </p:sp>
      <p:pic>
        <p:nvPicPr>
          <p:cNvPr id="4" name="Picture 3" descr="Korean rice vegetable rolls.">
            <a:extLst>
              <a:ext uri="{FF2B5EF4-FFF2-40B4-BE49-F238E27FC236}">
                <a16:creationId xmlns:a16="http://schemas.microsoft.com/office/drawing/2014/main" id="{BBF6078A-ED4F-C5C0-A1D6-6802593B0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2949" y="1684423"/>
            <a:ext cx="4478904" cy="3217515"/>
          </a:xfrm>
          <a:prstGeom prst="rect">
            <a:avLst/>
          </a:prstGeom>
        </p:spPr>
      </p:pic>
      <p:sp>
        <p:nvSpPr>
          <p:cNvPr id="5" name="TextBox 4" descr="Gimbap - rice, vegetables, fish and meat rolled in dried sheets of seaweed">
            <a:extLst>
              <a:ext uri="{FF2B5EF4-FFF2-40B4-BE49-F238E27FC236}">
                <a16:creationId xmlns:a16="http://schemas.microsoft.com/office/drawing/2014/main" id="{EBF563EA-7B17-63B4-464A-2BE8BB65BE72}"/>
              </a:ext>
            </a:extLst>
          </p:cNvPr>
          <p:cNvSpPr txBox="1"/>
          <p:nvPr/>
        </p:nvSpPr>
        <p:spPr>
          <a:xfrm>
            <a:off x="7048820" y="3070598"/>
            <a:ext cx="2010339" cy="716805"/>
          </a:xfrm>
          <a:prstGeom prst="rect">
            <a:avLst/>
          </a:prstGeom>
          <a:noFill/>
        </p:spPr>
        <p:txBody>
          <a:bodyPr wrap="square" lIns="0" tIns="0" rIns="0" bIns="0" rtlCol="0">
            <a:noAutofit/>
          </a:bodyPr>
          <a:lstStyle/>
          <a:p>
            <a:r>
              <a:rPr lang="ko-KR" altLang="en-US" b="0" i="0" dirty="0">
                <a:solidFill>
                  <a:schemeClr val="accent1"/>
                </a:solidFill>
                <a:effectLst/>
                <a:latin typeface="Malgun Gothic" panose="020B0503020000020004" pitchFamily="34" charset="-127"/>
                <a:ea typeface="Malgun Gothic" panose="020B0503020000020004" pitchFamily="34" charset="-127"/>
              </a:rPr>
              <a:t>김밥</a:t>
            </a:r>
            <a:endParaRPr lang="en-AU" altLang="ko-KR" b="0" i="0" dirty="0">
              <a:solidFill>
                <a:schemeClr val="accent1"/>
              </a:solidFill>
              <a:effectLst/>
              <a:latin typeface="Malgun Gothic" panose="020B0503020000020004" pitchFamily="34" charset="-127"/>
              <a:ea typeface="Malgun Gothic" panose="020B0503020000020004" pitchFamily="34" charset="-127"/>
            </a:endParaRPr>
          </a:p>
          <a:p>
            <a:r>
              <a:rPr lang="en-AU" dirty="0">
                <a:solidFill>
                  <a:schemeClr val="accent1"/>
                </a:solidFill>
              </a:rPr>
              <a:t>(</a:t>
            </a:r>
            <a:r>
              <a:rPr lang="en-AU" i="1" dirty="0" err="1">
                <a:solidFill>
                  <a:schemeClr val="accent1"/>
                </a:solidFill>
              </a:rPr>
              <a:t>gim</a:t>
            </a:r>
            <a:r>
              <a:rPr lang="en-AU" i="1" dirty="0">
                <a:solidFill>
                  <a:schemeClr val="accent1"/>
                </a:solidFill>
              </a:rPr>
              <a:t>-bap</a:t>
            </a:r>
            <a:r>
              <a:rPr lang="en-AU" dirty="0">
                <a:solidFill>
                  <a:schemeClr val="accent1"/>
                </a:solidFill>
              </a:rPr>
              <a:t>)</a:t>
            </a:r>
          </a:p>
        </p:txBody>
      </p:sp>
      <p:sp>
        <p:nvSpPr>
          <p:cNvPr id="2" name="Slide Number Placeholder 1">
            <a:extLst>
              <a:ext uri="{FF2B5EF4-FFF2-40B4-BE49-F238E27FC236}">
                <a16:creationId xmlns:a16="http://schemas.microsoft.com/office/drawing/2014/main" id="{AB3DF0DB-ACD6-FBCA-F844-7C1D953D2C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76613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18F64D-168D-0E80-B5FC-3782EEC6A7DE}"/>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dirty="0"/>
              <a:t>NSW Department of Education</a:t>
            </a:r>
            <a:endParaRPr lang="en-AU" dirty="0"/>
          </a:p>
        </p:txBody>
      </p:sp>
      <p:sp>
        <p:nvSpPr>
          <p:cNvPr id="4" name="Text Placeholder 3">
            <a:extLst>
              <a:ext uri="{FF2B5EF4-FFF2-40B4-BE49-F238E27FC236}">
                <a16:creationId xmlns:a16="http://schemas.microsoft.com/office/drawing/2014/main" id="{350E80C2-410C-60BA-89AA-51F98F9A6F6D}"/>
              </a:ext>
            </a:extLst>
          </p:cNvPr>
          <p:cNvSpPr>
            <a:spLocks noGrp="1"/>
          </p:cNvSpPr>
          <p:nvPr>
            <p:ph type="body" sz="quarter" idx="11"/>
          </p:nvPr>
        </p:nvSpPr>
        <p:spPr>
          <a:xfrm>
            <a:off x="539999" y="2162846"/>
            <a:ext cx="3023333" cy="800682"/>
          </a:xfrm>
        </p:spPr>
        <p:txBody>
          <a:bodyPr/>
          <a:lstStyle/>
          <a:p>
            <a:r>
              <a:rPr lang="en-AU" sz="7000" dirty="0"/>
              <a:t>Drinks</a:t>
            </a:r>
            <a:endParaRPr lang="en-AU" sz="7000" dirty="0">
              <a:latin typeface="Malgun Gothic" panose="020B0503020000020004" pitchFamily="34" charset="-127"/>
              <a:ea typeface="Malgun Gothic" panose="020B0503020000020004" pitchFamily="34" charset="-127"/>
            </a:endParaRPr>
          </a:p>
        </p:txBody>
      </p:sp>
      <p:sp>
        <p:nvSpPr>
          <p:cNvPr id="3" name="Title 2">
            <a:extLst>
              <a:ext uri="{FF2B5EF4-FFF2-40B4-BE49-F238E27FC236}">
                <a16:creationId xmlns:a16="http://schemas.microsoft.com/office/drawing/2014/main" id="{0AFFE32B-4CC2-A117-4DF2-6898A9B38679}"/>
              </a:ext>
            </a:extLst>
          </p:cNvPr>
          <p:cNvSpPr>
            <a:spLocks noGrp="1"/>
          </p:cNvSpPr>
          <p:nvPr>
            <p:ph type="ctrTitle"/>
          </p:nvPr>
        </p:nvSpPr>
        <p:spPr>
          <a:xfrm>
            <a:off x="540000" y="4067881"/>
            <a:ext cx="4140488" cy="1674241"/>
          </a:xfrm>
        </p:spPr>
        <p:txBody>
          <a:bodyPr/>
          <a:lstStyle/>
          <a:p>
            <a:r>
              <a:rPr lang="ko-KR" altLang="en-US" dirty="0">
                <a:latin typeface="Malgun Gothic" panose="020B0503020000020004" pitchFamily="34" charset="-127"/>
                <a:ea typeface="Malgun Gothic" panose="020B0503020000020004" pitchFamily="34" charset="-127"/>
              </a:rPr>
              <a:t>음료</a:t>
            </a:r>
            <a:br>
              <a:rPr lang="en-AU" dirty="0"/>
            </a:br>
            <a:r>
              <a:rPr lang="en-AU" dirty="0"/>
              <a:t>(</a:t>
            </a:r>
            <a:r>
              <a:rPr lang="en-AU" i="1" dirty="0" err="1"/>
              <a:t>eum-ryo</a:t>
            </a:r>
            <a:r>
              <a:rPr lang="en-AU" dirty="0"/>
              <a:t>)</a:t>
            </a:r>
          </a:p>
        </p:txBody>
      </p:sp>
    </p:spTree>
    <p:extLst>
      <p:ext uri="{BB962C8B-B14F-4D97-AF65-F5344CB8AC3E}">
        <p14:creationId xmlns:p14="http://schemas.microsoft.com/office/powerpoint/2010/main" val="400231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A025A6-9F0D-59E3-7069-13B211FD8A5E}"/>
              </a:ext>
              <a:ext uri="{C183D7F6-B498-43B3-948B-1728B52AA6E4}">
                <adec:decorative xmlns:adec="http://schemas.microsoft.com/office/drawing/2017/decorative" val="1"/>
              </a:ext>
            </a:extLst>
          </p:cNvPr>
          <p:cNvSpPr>
            <a:spLocks noGrp="1"/>
          </p:cNvSpPr>
          <p:nvPr>
            <p:ph type="title"/>
          </p:nvPr>
        </p:nvSpPr>
        <p:spPr>
          <a:xfrm>
            <a:off x="340122" y="-663730"/>
            <a:ext cx="2045270" cy="534522"/>
          </a:xfrm>
        </p:spPr>
        <p:txBody>
          <a:bodyPr/>
          <a:lstStyle/>
          <a:p>
            <a:r>
              <a:rPr lang="en-AU" dirty="0"/>
              <a:t>coffee</a:t>
            </a:r>
            <a:endParaRPr lang="en-US" dirty="0"/>
          </a:p>
        </p:txBody>
      </p:sp>
      <p:pic>
        <p:nvPicPr>
          <p:cNvPr id="6" name="Picture 5" descr="Coffee.">
            <a:extLst>
              <a:ext uri="{FF2B5EF4-FFF2-40B4-BE49-F238E27FC236}">
                <a16:creationId xmlns:a16="http://schemas.microsoft.com/office/drawing/2014/main" id="{673BC78D-DCE2-CA3B-F154-958FCDBC90C8}"/>
              </a:ext>
            </a:extLst>
          </p:cNvPr>
          <p:cNvPicPr>
            <a:picLocks noChangeAspect="1"/>
          </p:cNvPicPr>
          <p:nvPr/>
        </p:nvPicPr>
        <p:blipFill>
          <a:blip r:embed="rId3"/>
          <a:stretch>
            <a:fillRect/>
          </a:stretch>
        </p:blipFill>
        <p:spPr>
          <a:xfrm>
            <a:off x="2246959" y="1513387"/>
            <a:ext cx="4769502" cy="3595193"/>
          </a:xfrm>
          <a:prstGeom prst="rect">
            <a:avLst/>
          </a:prstGeom>
        </p:spPr>
      </p:pic>
      <p:sp>
        <p:nvSpPr>
          <p:cNvPr id="4" name="TextBox 3" descr="Coffee">
            <a:extLst>
              <a:ext uri="{FF2B5EF4-FFF2-40B4-BE49-F238E27FC236}">
                <a16:creationId xmlns:a16="http://schemas.microsoft.com/office/drawing/2014/main" id="{A46D07F4-91B2-195C-8644-A524650E984B}"/>
              </a:ext>
            </a:extLst>
          </p:cNvPr>
          <p:cNvSpPr txBox="1"/>
          <p:nvPr/>
        </p:nvSpPr>
        <p:spPr>
          <a:xfrm>
            <a:off x="7159823" y="3050801"/>
            <a:ext cx="1314875" cy="756398"/>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커 피</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err="1">
                <a:solidFill>
                  <a:schemeClr val="accent1"/>
                </a:solidFill>
              </a:rPr>
              <a:t>keo</a:t>
            </a:r>
            <a:r>
              <a:rPr lang="en-AU" altLang="ko-KR" i="1" dirty="0">
                <a:solidFill>
                  <a:schemeClr val="accent1"/>
                </a:solidFill>
              </a:rPr>
              <a:t>-pi</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39097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890D34-F79B-D6A8-F97B-2660433AAA42}"/>
              </a:ext>
              <a:ext uri="{C183D7F6-B498-43B3-948B-1728B52AA6E4}">
                <adec:decorative xmlns:adec="http://schemas.microsoft.com/office/drawing/2017/decorative" val="1"/>
              </a:ext>
            </a:extLst>
          </p:cNvPr>
          <p:cNvSpPr>
            <a:spLocks noGrp="1"/>
          </p:cNvSpPr>
          <p:nvPr>
            <p:ph type="title"/>
          </p:nvPr>
        </p:nvSpPr>
        <p:spPr>
          <a:xfrm>
            <a:off x="360000" y="-683609"/>
            <a:ext cx="2403078" cy="544461"/>
          </a:xfrm>
        </p:spPr>
        <p:txBody>
          <a:bodyPr/>
          <a:lstStyle/>
          <a:p>
            <a:r>
              <a:rPr lang="en-US" dirty="0"/>
              <a:t>tea</a:t>
            </a:r>
          </a:p>
        </p:txBody>
      </p:sp>
      <p:pic>
        <p:nvPicPr>
          <p:cNvPr id="3" name="Picture 2" descr="Tea.">
            <a:extLst>
              <a:ext uri="{FF2B5EF4-FFF2-40B4-BE49-F238E27FC236}">
                <a16:creationId xmlns:a16="http://schemas.microsoft.com/office/drawing/2014/main" id="{3F47ECFD-708F-E3DF-138F-D0162879D49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88508" y="1410691"/>
            <a:ext cx="4182339" cy="4036618"/>
          </a:xfrm>
          <a:prstGeom prst="rect">
            <a:avLst/>
          </a:prstGeom>
          <a:noFill/>
          <a:ln>
            <a:noFill/>
          </a:ln>
        </p:spPr>
      </p:pic>
      <p:sp>
        <p:nvSpPr>
          <p:cNvPr id="4" name="TextBox 3" descr="Tea">
            <a:extLst>
              <a:ext uri="{FF2B5EF4-FFF2-40B4-BE49-F238E27FC236}">
                <a16:creationId xmlns:a16="http://schemas.microsoft.com/office/drawing/2014/main" id="{A46D07F4-91B2-195C-8644-A524650E984B}"/>
              </a:ext>
            </a:extLst>
          </p:cNvPr>
          <p:cNvSpPr txBox="1"/>
          <p:nvPr/>
        </p:nvSpPr>
        <p:spPr>
          <a:xfrm>
            <a:off x="7170461" y="3094715"/>
            <a:ext cx="1718930" cy="668570"/>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차</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a:solidFill>
                  <a:schemeClr val="accent1"/>
                </a:solidFill>
              </a:rPr>
              <a:t>cha</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61007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B9F6F-3509-6D36-F176-1E806E171258}"/>
              </a:ext>
              <a:ext uri="{C183D7F6-B498-43B3-948B-1728B52AA6E4}">
                <adec:decorative xmlns:adec="http://schemas.microsoft.com/office/drawing/2017/decorative" val="1"/>
              </a:ext>
            </a:extLst>
          </p:cNvPr>
          <p:cNvSpPr>
            <a:spLocks noGrp="1"/>
          </p:cNvSpPr>
          <p:nvPr>
            <p:ph type="title"/>
          </p:nvPr>
        </p:nvSpPr>
        <p:spPr>
          <a:xfrm>
            <a:off x="340122" y="-783000"/>
            <a:ext cx="3784617" cy="636104"/>
          </a:xfrm>
        </p:spPr>
        <p:txBody>
          <a:bodyPr/>
          <a:lstStyle/>
          <a:p>
            <a:r>
              <a:rPr lang="en-US" dirty="0"/>
              <a:t>cola</a:t>
            </a:r>
          </a:p>
        </p:txBody>
      </p:sp>
      <p:pic>
        <p:nvPicPr>
          <p:cNvPr id="6" name="Picture 5" descr="Cola.">
            <a:extLst>
              <a:ext uri="{FF2B5EF4-FFF2-40B4-BE49-F238E27FC236}">
                <a16:creationId xmlns:a16="http://schemas.microsoft.com/office/drawing/2014/main" id="{2B6A9233-24BE-1787-4675-78A4C5553A21}"/>
              </a:ext>
            </a:extLst>
          </p:cNvPr>
          <p:cNvPicPr>
            <a:picLocks noChangeAspect="1"/>
          </p:cNvPicPr>
          <p:nvPr/>
        </p:nvPicPr>
        <p:blipFill>
          <a:blip r:embed="rId3"/>
          <a:stretch>
            <a:fillRect/>
          </a:stretch>
        </p:blipFill>
        <p:spPr>
          <a:xfrm>
            <a:off x="3648173" y="999798"/>
            <a:ext cx="2818615" cy="4858403"/>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021539" y="3062035"/>
            <a:ext cx="2101702" cy="733927"/>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콜라</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err="1">
                <a:solidFill>
                  <a:schemeClr val="accent1"/>
                </a:solidFill>
              </a:rPr>
              <a:t>kol-ra</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592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7075D0-8DF3-7EE1-4044-0B0F008D216A}"/>
              </a:ext>
              <a:ext uri="{C183D7F6-B498-43B3-948B-1728B52AA6E4}">
                <adec:decorative xmlns:adec="http://schemas.microsoft.com/office/drawing/2017/decorative" val="1"/>
              </a:ext>
            </a:extLst>
          </p:cNvPr>
          <p:cNvSpPr>
            <a:spLocks noGrp="1"/>
          </p:cNvSpPr>
          <p:nvPr>
            <p:ph type="title"/>
          </p:nvPr>
        </p:nvSpPr>
        <p:spPr>
          <a:xfrm>
            <a:off x="360000" y="-643852"/>
            <a:ext cx="5553783" cy="514643"/>
          </a:xfrm>
        </p:spPr>
        <p:txBody>
          <a:bodyPr/>
          <a:lstStyle/>
          <a:p>
            <a:r>
              <a:rPr lang="en-AU" dirty="0"/>
              <a:t>Korean sweet rice drink</a:t>
            </a:r>
            <a:endParaRPr lang="en-US" dirty="0"/>
          </a:p>
        </p:txBody>
      </p:sp>
      <p:pic>
        <p:nvPicPr>
          <p:cNvPr id="5" name="Picture 4" descr="Shikhye.">
            <a:extLst>
              <a:ext uri="{FF2B5EF4-FFF2-40B4-BE49-F238E27FC236}">
                <a16:creationId xmlns:a16="http://schemas.microsoft.com/office/drawing/2014/main" id="{EC708DB2-76B4-7757-A0B2-177D40B90EAC}"/>
              </a:ext>
            </a:extLst>
          </p:cNvPr>
          <p:cNvPicPr>
            <a:picLocks noChangeAspect="1"/>
          </p:cNvPicPr>
          <p:nvPr/>
        </p:nvPicPr>
        <p:blipFill>
          <a:blip r:embed="rId3"/>
          <a:stretch>
            <a:fillRect/>
          </a:stretch>
        </p:blipFill>
        <p:spPr>
          <a:xfrm>
            <a:off x="3252029" y="1678184"/>
            <a:ext cx="3060587" cy="3501632"/>
          </a:xfrm>
          <a:prstGeom prst="rect">
            <a:avLst/>
          </a:prstGeom>
        </p:spPr>
      </p:pic>
      <p:sp>
        <p:nvSpPr>
          <p:cNvPr id="4" name="TextBox 3" descr="shikhye">
            <a:extLst>
              <a:ext uri="{FF2B5EF4-FFF2-40B4-BE49-F238E27FC236}">
                <a16:creationId xmlns:a16="http://schemas.microsoft.com/office/drawing/2014/main" id="{A46D07F4-91B2-195C-8644-A524650E984B}"/>
              </a:ext>
            </a:extLst>
          </p:cNvPr>
          <p:cNvSpPr txBox="1"/>
          <p:nvPr/>
        </p:nvSpPr>
        <p:spPr>
          <a:xfrm>
            <a:off x="7025801" y="3061690"/>
            <a:ext cx="1718930" cy="734620"/>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식혜</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err="1">
                <a:solidFill>
                  <a:schemeClr val="accent1"/>
                </a:solidFill>
              </a:rPr>
              <a:t>shik-hye</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21343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0E482-E84A-918A-EE18-F8D85CBD6FE1}"/>
              </a:ext>
              <a:ext uri="{C183D7F6-B498-43B3-948B-1728B52AA6E4}">
                <adec:decorative xmlns:adec="http://schemas.microsoft.com/office/drawing/2017/decorative" val="1"/>
              </a:ext>
            </a:extLst>
          </p:cNvPr>
          <p:cNvSpPr>
            <a:spLocks noGrp="1"/>
          </p:cNvSpPr>
          <p:nvPr>
            <p:ph type="title"/>
          </p:nvPr>
        </p:nvSpPr>
        <p:spPr>
          <a:xfrm>
            <a:off x="330182" y="-633913"/>
            <a:ext cx="3237472" cy="464948"/>
          </a:xfrm>
        </p:spPr>
        <p:txBody>
          <a:bodyPr/>
          <a:lstStyle/>
          <a:p>
            <a:r>
              <a:rPr lang="en-US" dirty="0"/>
              <a:t>milk</a:t>
            </a:r>
          </a:p>
        </p:txBody>
      </p:sp>
      <p:pic>
        <p:nvPicPr>
          <p:cNvPr id="6" name="Picture 5" descr="Milk.">
            <a:extLst>
              <a:ext uri="{FF2B5EF4-FFF2-40B4-BE49-F238E27FC236}">
                <a16:creationId xmlns:a16="http://schemas.microsoft.com/office/drawing/2014/main" id="{31180EB2-91EC-E7BE-5813-892E8B5F4015}"/>
              </a:ext>
            </a:extLst>
          </p:cNvPr>
          <p:cNvPicPr>
            <a:picLocks noChangeAspect="1"/>
          </p:cNvPicPr>
          <p:nvPr/>
        </p:nvPicPr>
        <p:blipFill>
          <a:blip r:embed="rId3"/>
          <a:stretch>
            <a:fillRect/>
          </a:stretch>
        </p:blipFill>
        <p:spPr>
          <a:xfrm>
            <a:off x="3190464" y="1330929"/>
            <a:ext cx="3237472" cy="4196141"/>
          </a:xfrm>
          <a:prstGeom prst="rect">
            <a:avLst/>
          </a:prstGeom>
        </p:spPr>
      </p:pic>
      <p:sp>
        <p:nvSpPr>
          <p:cNvPr id="4" name="TextBox 3" descr="Milk">
            <a:extLst>
              <a:ext uri="{FF2B5EF4-FFF2-40B4-BE49-F238E27FC236}">
                <a16:creationId xmlns:a16="http://schemas.microsoft.com/office/drawing/2014/main" id="{A46D07F4-91B2-195C-8644-A524650E984B}"/>
              </a:ext>
            </a:extLst>
          </p:cNvPr>
          <p:cNvSpPr txBox="1"/>
          <p:nvPr/>
        </p:nvSpPr>
        <p:spPr>
          <a:xfrm>
            <a:off x="6979701" y="3057951"/>
            <a:ext cx="1729563" cy="742098"/>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우유</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a:solidFill>
                  <a:schemeClr val="accent1"/>
                </a:solidFill>
              </a:rPr>
              <a:t>u-</a:t>
            </a:r>
            <a:r>
              <a:rPr lang="en-AU" altLang="ko-KR" i="1" dirty="0" err="1">
                <a:solidFill>
                  <a:schemeClr val="accent1"/>
                </a:solidFill>
              </a:rPr>
              <a:t>yu</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814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A616D7-AD06-581F-1361-3AFC4A3C8D1E}"/>
              </a:ext>
              <a:ext uri="{C183D7F6-B498-43B3-948B-1728B52AA6E4}">
                <adec:decorative xmlns:adec="http://schemas.microsoft.com/office/drawing/2017/decorative" val="1"/>
              </a:ext>
            </a:extLst>
          </p:cNvPr>
          <p:cNvSpPr>
            <a:spLocks noGrp="1"/>
          </p:cNvSpPr>
          <p:nvPr>
            <p:ph type="title"/>
          </p:nvPr>
        </p:nvSpPr>
        <p:spPr>
          <a:xfrm>
            <a:off x="330182" y="-653791"/>
            <a:ext cx="3247904" cy="504704"/>
          </a:xfrm>
        </p:spPr>
        <p:txBody>
          <a:bodyPr/>
          <a:lstStyle/>
          <a:p>
            <a:r>
              <a:rPr lang="en-US" dirty="0"/>
              <a:t>water</a:t>
            </a:r>
          </a:p>
        </p:txBody>
      </p:sp>
      <p:pic>
        <p:nvPicPr>
          <p:cNvPr id="6" name="Picture 5" descr="Water.">
            <a:extLst>
              <a:ext uri="{FF2B5EF4-FFF2-40B4-BE49-F238E27FC236}">
                <a16:creationId xmlns:a16="http://schemas.microsoft.com/office/drawing/2014/main" id="{BC91A9A2-97CF-C712-ED14-5D262687B207}"/>
              </a:ext>
            </a:extLst>
          </p:cNvPr>
          <p:cNvPicPr>
            <a:picLocks noChangeAspect="1"/>
          </p:cNvPicPr>
          <p:nvPr/>
        </p:nvPicPr>
        <p:blipFill>
          <a:blip r:embed="rId3"/>
          <a:stretch>
            <a:fillRect/>
          </a:stretch>
        </p:blipFill>
        <p:spPr>
          <a:xfrm>
            <a:off x="3271230" y="1753844"/>
            <a:ext cx="2824770" cy="3350309"/>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033967" y="3083290"/>
            <a:ext cx="914400" cy="691419"/>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물</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err="1">
                <a:solidFill>
                  <a:schemeClr val="accent1"/>
                </a:solidFill>
              </a:rPr>
              <a:t>mul</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2439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18F64D-168D-0E80-B5FC-3782EEC6A7DE}"/>
              </a:ext>
              <a:ext uri="{C183D7F6-B498-43B3-948B-1728B52AA6E4}">
                <adec:decorative xmlns:adec="http://schemas.microsoft.com/office/drawing/2017/decorative" val="1"/>
              </a:ext>
            </a:extLst>
          </p:cNvPr>
          <p:cNvSpPr>
            <a:spLocks noGrp="1"/>
          </p:cNvSpPr>
          <p:nvPr>
            <p:ph type="ftr" sz="quarter" idx="3"/>
          </p:nvPr>
        </p:nvSpPr>
        <p:spPr>
          <a:xfrm>
            <a:off x="540000" y="360000"/>
            <a:ext cx="4500000" cy="259932"/>
          </a:xfrm>
        </p:spPr>
        <p:txBody>
          <a:bodyPr/>
          <a:lstStyle/>
          <a:p>
            <a:r>
              <a:rPr lang="en-US" dirty="0"/>
              <a:t>NSW Department of Education</a:t>
            </a:r>
            <a:endParaRPr lang="en-AU" dirty="0"/>
          </a:p>
        </p:txBody>
      </p:sp>
      <p:sp>
        <p:nvSpPr>
          <p:cNvPr id="6" name="Title 5">
            <a:extLst>
              <a:ext uri="{FF2B5EF4-FFF2-40B4-BE49-F238E27FC236}">
                <a16:creationId xmlns:a16="http://schemas.microsoft.com/office/drawing/2014/main" id="{43A87789-33B3-B220-D5BA-B22CC68D5AD3}"/>
              </a:ext>
            </a:extLst>
          </p:cNvPr>
          <p:cNvSpPr>
            <a:spLocks noGrp="1"/>
          </p:cNvSpPr>
          <p:nvPr>
            <p:ph type="ctrTitle"/>
          </p:nvPr>
        </p:nvSpPr>
        <p:spPr/>
        <p:txBody>
          <a:bodyPr/>
          <a:lstStyle/>
          <a:p>
            <a:r>
              <a:rPr lang="en-AU" dirty="0"/>
              <a:t>Beat the teacher</a:t>
            </a:r>
          </a:p>
        </p:txBody>
      </p:sp>
    </p:spTree>
    <p:extLst>
      <p:ext uri="{BB962C8B-B14F-4D97-AF65-F5344CB8AC3E}">
        <p14:creationId xmlns:p14="http://schemas.microsoft.com/office/powerpoint/2010/main" val="84946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6FC97D-52F0-7285-338C-2CB120BEA49F}"/>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water (no text)</a:t>
            </a:r>
          </a:p>
        </p:txBody>
      </p:sp>
      <p:pic>
        <p:nvPicPr>
          <p:cNvPr id="6" name="Picture 5" descr="Water.">
            <a:extLst>
              <a:ext uri="{FF2B5EF4-FFF2-40B4-BE49-F238E27FC236}">
                <a16:creationId xmlns:a16="http://schemas.microsoft.com/office/drawing/2014/main" id="{BC91A9A2-97CF-C712-ED14-5D262687B207}"/>
              </a:ext>
            </a:extLst>
          </p:cNvPr>
          <p:cNvPicPr>
            <a:picLocks noChangeAspect="1"/>
          </p:cNvPicPr>
          <p:nvPr/>
        </p:nvPicPr>
        <p:blipFill>
          <a:blip r:embed="rId3"/>
          <a:stretch>
            <a:fillRect/>
          </a:stretch>
        </p:blipFill>
        <p:spPr>
          <a:xfrm>
            <a:off x="4486382" y="1519918"/>
            <a:ext cx="3219237" cy="3818165"/>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4476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18F64D-168D-0E80-B5FC-3782EEC6A7DE}"/>
              </a:ext>
              <a:ext uri="{C183D7F6-B498-43B3-948B-1728B52AA6E4}">
                <adec:decorative xmlns:adec="http://schemas.microsoft.com/office/drawing/2017/decorative" val="0"/>
              </a:ext>
            </a:extLst>
          </p:cNvPr>
          <p:cNvSpPr>
            <a:spLocks noGrp="1"/>
          </p:cNvSpPr>
          <p:nvPr>
            <p:ph type="ftr" sz="quarter" idx="3"/>
          </p:nvPr>
        </p:nvSpPr>
        <p:spPr>
          <a:xfrm>
            <a:off x="540000" y="360000"/>
            <a:ext cx="4500000" cy="335739"/>
          </a:xfrm>
        </p:spPr>
        <p:txBody>
          <a:bodyPr/>
          <a:lstStyle/>
          <a:p>
            <a:r>
              <a:rPr lang="en-US" dirty="0"/>
              <a:t>NSW Department of Education</a:t>
            </a:r>
            <a:endParaRPr lang="en-AU" dirty="0"/>
          </a:p>
        </p:txBody>
      </p:sp>
      <p:sp>
        <p:nvSpPr>
          <p:cNvPr id="4" name="Text Placeholder 3">
            <a:extLst>
              <a:ext uri="{FF2B5EF4-FFF2-40B4-BE49-F238E27FC236}">
                <a16:creationId xmlns:a16="http://schemas.microsoft.com/office/drawing/2014/main" id="{350E80C2-410C-60BA-89AA-51F98F9A6F6D}"/>
              </a:ext>
            </a:extLst>
          </p:cNvPr>
          <p:cNvSpPr>
            <a:spLocks noGrp="1"/>
          </p:cNvSpPr>
          <p:nvPr>
            <p:ph type="body" sz="quarter" idx="11"/>
          </p:nvPr>
        </p:nvSpPr>
        <p:spPr>
          <a:xfrm>
            <a:off x="539999" y="2162845"/>
            <a:ext cx="6496905" cy="828833"/>
          </a:xfrm>
        </p:spPr>
        <p:txBody>
          <a:bodyPr/>
          <a:lstStyle/>
          <a:p>
            <a:r>
              <a:rPr lang="en-AU" sz="7000" dirty="0"/>
              <a:t>Korean foods</a:t>
            </a:r>
            <a:endParaRPr lang="en-AU" sz="7000" dirty="0">
              <a:latin typeface="Malgun Gothic" panose="020B0503020000020004" pitchFamily="34" charset="-127"/>
              <a:ea typeface="Malgun Gothic" panose="020B0503020000020004" pitchFamily="34" charset="-127"/>
            </a:endParaRPr>
          </a:p>
        </p:txBody>
      </p:sp>
      <p:sp>
        <p:nvSpPr>
          <p:cNvPr id="3" name="Title 2">
            <a:extLst>
              <a:ext uri="{FF2B5EF4-FFF2-40B4-BE49-F238E27FC236}">
                <a16:creationId xmlns:a16="http://schemas.microsoft.com/office/drawing/2014/main" id="{0AFFE32B-4CC2-A117-4DF2-6898A9B38679}"/>
              </a:ext>
            </a:extLst>
          </p:cNvPr>
          <p:cNvSpPr>
            <a:spLocks noGrp="1"/>
          </p:cNvSpPr>
          <p:nvPr>
            <p:ph type="ctrTitle"/>
          </p:nvPr>
        </p:nvSpPr>
        <p:spPr>
          <a:xfrm>
            <a:off x="540000" y="4067881"/>
            <a:ext cx="6019826" cy="1641803"/>
          </a:xfrm>
        </p:spPr>
        <p:txBody>
          <a:bodyPr/>
          <a:lstStyle/>
          <a:p>
            <a:r>
              <a:rPr lang="ko-KR" altLang="en-US" dirty="0">
                <a:latin typeface="Malgun Gothic" panose="020B0503020000020004" pitchFamily="34" charset="-127"/>
                <a:ea typeface="Malgun Gothic" panose="020B0503020000020004" pitchFamily="34" charset="-127"/>
              </a:rPr>
              <a:t>한국음식</a:t>
            </a:r>
            <a:br>
              <a:rPr lang="en-AU" dirty="0"/>
            </a:br>
            <a:r>
              <a:rPr lang="en-AU" dirty="0"/>
              <a:t>(</a:t>
            </a:r>
            <a:r>
              <a:rPr lang="en-AU" i="1" dirty="0" err="1"/>
              <a:t>han</a:t>
            </a:r>
            <a:r>
              <a:rPr lang="en-AU" i="1" dirty="0"/>
              <a:t>-guk-</a:t>
            </a:r>
            <a:r>
              <a:rPr lang="en-AU" i="1" dirty="0" err="1"/>
              <a:t>eum</a:t>
            </a:r>
            <a:r>
              <a:rPr lang="en-AU" i="1" dirty="0"/>
              <a:t>-</a:t>
            </a:r>
            <a:r>
              <a:rPr lang="en-AU" i="1" dirty="0" err="1"/>
              <a:t>sik</a:t>
            </a:r>
            <a:r>
              <a:rPr lang="en-AU" dirty="0"/>
              <a:t>)</a:t>
            </a:r>
          </a:p>
        </p:txBody>
      </p:sp>
    </p:spTree>
    <p:extLst>
      <p:ext uri="{BB962C8B-B14F-4D97-AF65-F5344CB8AC3E}">
        <p14:creationId xmlns:p14="http://schemas.microsoft.com/office/powerpoint/2010/main" val="136436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0A918-73AE-3C95-32A1-F4B3BD49DA41}"/>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a:t>
            </a:r>
            <a:r>
              <a:rPr lang="en-AU" i="1" dirty="0"/>
              <a:t>bibimbap</a:t>
            </a:r>
            <a:r>
              <a:rPr lang="en-AU" dirty="0"/>
              <a:t> (no text)</a:t>
            </a:r>
          </a:p>
        </p:txBody>
      </p:sp>
      <p:pic>
        <p:nvPicPr>
          <p:cNvPr id="6" name="Picture 5" descr="Bibimbap.">
            <a:extLst>
              <a:ext uri="{FF2B5EF4-FFF2-40B4-BE49-F238E27FC236}">
                <a16:creationId xmlns:a16="http://schemas.microsoft.com/office/drawing/2014/main" id="{F4F6B483-3F33-97C7-1964-23E3B26C58F7}"/>
              </a:ext>
            </a:extLst>
          </p:cNvPr>
          <p:cNvPicPr>
            <a:picLocks noChangeAspect="1"/>
          </p:cNvPicPr>
          <p:nvPr/>
        </p:nvPicPr>
        <p:blipFill>
          <a:blip r:embed="rId3"/>
          <a:stretch>
            <a:fillRect/>
          </a:stretch>
        </p:blipFill>
        <p:spPr>
          <a:xfrm>
            <a:off x="3675375" y="1380779"/>
            <a:ext cx="4841250" cy="4096442"/>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376911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B58EB0-DB92-AF59-805C-EE16D26A9620}"/>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milk (no text)</a:t>
            </a:r>
          </a:p>
        </p:txBody>
      </p:sp>
      <p:pic>
        <p:nvPicPr>
          <p:cNvPr id="6" name="Picture 5" descr="Milk.">
            <a:extLst>
              <a:ext uri="{FF2B5EF4-FFF2-40B4-BE49-F238E27FC236}">
                <a16:creationId xmlns:a16="http://schemas.microsoft.com/office/drawing/2014/main" id="{31180EB2-91EC-E7BE-5813-892E8B5F4015}"/>
              </a:ext>
            </a:extLst>
          </p:cNvPr>
          <p:cNvPicPr>
            <a:picLocks noChangeAspect="1"/>
          </p:cNvPicPr>
          <p:nvPr/>
        </p:nvPicPr>
        <p:blipFill>
          <a:blip r:embed="rId3"/>
          <a:stretch>
            <a:fillRect/>
          </a:stretch>
        </p:blipFill>
        <p:spPr>
          <a:xfrm>
            <a:off x="4460128" y="1308719"/>
            <a:ext cx="3271745" cy="4240563"/>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06694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8B2CA-1698-CDEA-C36A-5F073CB72C85}"/>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a:t>
            </a:r>
            <a:r>
              <a:rPr lang="en-AU" i="1" dirty="0" err="1"/>
              <a:t>tteokbokki</a:t>
            </a:r>
            <a:r>
              <a:rPr lang="en-AU" i="1" dirty="0"/>
              <a:t> </a:t>
            </a:r>
            <a:r>
              <a:rPr lang="en-AU" dirty="0"/>
              <a:t>(no text)</a:t>
            </a:r>
          </a:p>
        </p:txBody>
      </p:sp>
      <p:pic>
        <p:nvPicPr>
          <p:cNvPr id="7" name="Picture 6" descr="Tteokbokki.">
            <a:extLst>
              <a:ext uri="{FF2B5EF4-FFF2-40B4-BE49-F238E27FC236}">
                <a16:creationId xmlns:a16="http://schemas.microsoft.com/office/drawing/2014/main" id="{EC510460-550E-D71D-FB71-8C53A69748D0}"/>
              </a:ext>
            </a:extLst>
          </p:cNvPr>
          <p:cNvPicPr>
            <a:picLocks noChangeAspect="1"/>
          </p:cNvPicPr>
          <p:nvPr/>
        </p:nvPicPr>
        <p:blipFill>
          <a:blip r:embed="rId3"/>
          <a:stretch>
            <a:fillRect/>
          </a:stretch>
        </p:blipFill>
        <p:spPr>
          <a:xfrm>
            <a:off x="3618284" y="1416583"/>
            <a:ext cx="4955433" cy="4024835"/>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2865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D07B7-9610-0C3C-0928-9273AE31FD4F}"/>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a:t>
            </a:r>
            <a:r>
              <a:rPr lang="en-AU" i="1" dirty="0"/>
              <a:t>kimchi</a:t>
            </a:r>
            <a:r>
              <a:rPr lang="en-AU" dirty="0"/>
              <a:t> (no text)</a:t>
            </a:r>
          </a:p>
        </p:txBody>
      </p:sp>
      <p:pic>
        <p:nvPicPr>
          <p:cNvPr id="6" name="Picture 5" descr="Kimchi.">
            <a:extLst>
              <a:ext uri="{FF2B5EF4-FFF2-40B4-BE49-F238E27FC236}">
                <a16:creationId xmlns:a16="http://schemas.microsoft.com/office/drawing/2014/main" id="{A39FA0F2-16CF-0102-0BE0-E3F19A09C71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98906" y="1606077"/>
            <a:ext cx="4594188" cy="3645846"/>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20076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145675-3B22-EF7E-F399-F0309F158456}"/>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a:t>
            </a:r>
            <a:r>
              <a:rPr lang="en-AU" i="1" dirty="0" err="1"/>
              <a:t>shikhye</a:t>
            </a:r>
            <a:r>
              <a:rPr lang="en-AU" dirty="0"/>
              <a:t> (no text)</a:t>
            </a:r>
          </a:p>
        </p:txBody>
      </p:sp>
      <p:pic>
        <p:nvPicPr>
          <p:cNvPr id="5" name="Picture 4" descr="Shikhye.">
            <a:extLst>
              <a:ext uri="{FF2B5EF4-FFF2-40B4-BE49-F238E27FC236}">
                <a16:creationId xmlns:a16="http://schemas.microsoft.com/office/drawing/2014/main" id="{EC708DB2-76B4-7757-A0B2-177D40B90EAC}"/>
              </a:ext>
            </a:extLst>
          </p:cNvPr>
          <p:cNvPicPr>
            <a:picLocks noChangeAspect="1"/>
          </p:cNvPicPr>
          <p:nvPr/>
        </p:nvPicPr>
        <p:blipFill>
          <a:blip r:embed="rId3"/>
          <a:stretch>
            <a:fillRect/>
          </a:stretch>
        </p:blipFill>
        <p:spPr>
          <a:xfrm>
            <a:off x="4327765" y="1405954"/>
            <a:ext cx="3536470" cy="4046092"/>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dirty="0"/>
          </a:p>
        </p:txBody>
      </p:sp>
    </p:spTree>
    <p:extLst>
      <p:ext uri="{BB962C8B-B14F-4D97-AF65-F5344CB8AC3E}">
        <p14:creationId xmlns:p14="http://schemas.microsoft.com/office/powerpoint/2010/main" val="34273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ACCD68-9F21-C9C7-2171-5A61112CF834}"/>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a:t>
            </a:r>
            <a:r>
              <a:rPr lang="en-AU" i="1" dirty="0"/>
              <a:t>bulgogi</a:t>
            </a:r>
            <a:r>
              <a:rPr lang="en-AU" dirty="0"/>
              <a:t> (no text)</a:t>
            </a:r>
          </a:p>
        </p:txBody>
      </p:sp>
      <p:pic>
        <p:nvPicPr>
          <p:cNvPr id="5" name="Picture 4" descr="Bulgogi.">
            <a:extLst>
              <a:ext uri="{FF2B5EF4-FFF2-40B4-BE49-F238E27FC236}">
                <a16:creationId xmlns:a16="http://schemas.microsoft.com/office/drawing/2014/main" id="{DFBE9DAE-C58E-9C7F-B16A-CE0C712DECC5}"/>
              </a:ext>
            </a:extLst>
          </p:cNvPr>
          <p:cNvPicPr>
            <a:picLocks noChangeAspect="1"/>
          </p:cNvPicPr>
          <p:nvPr/>
        </p:nvPicPr>
        <p:blipFill>
          <a:blip r:embed="rId3"/>
          <a:stretch>
            <a:fillRect/>
          </a:stretch>
        </p:blipFill>
        <p:spPr>
          <a:xfrm>
            <a:off x="4042819" y="1440385"/>
            <a:ext cx="4106361" cy="3977230"/>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302901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751548-1959-2A3E-26AB-F8C9BD3348E5}"/>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Beat the teacher: tea (no text)</a:t>
            </a:r>
          </a:p>
        </p:txBody>
      </p:sp>
      <p:pic>
        <p:nvPicPr>
          <p:cNvPr id="3" name="Picture 2" descr="Tea.">
            <a:extLst>
              <a:ext uri="{FF2B5EF4-FFF2-40B4-BE49-F238E27FC236}">
                <a16:creationId xmlns:a16="http://schemas.microsoft.com/office/drawing/2014/main" id="{3F47ECFD-708F-E3DF-138F-D0162879D49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34078" y="1245887"/>
            <a:ext cx="4523844" cy="4366225"/>
          </a:xfrm>
          <a:prstGeom prst="rect">
            <a:avLst/>
          </a:prstGeom>
          <a:noFill/>
          <a:ln>
            <a:noFill/>
          </a:ln>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41705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620E-2759-77E3-AC40-6C62045B3580}"/>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EE126A17-FA9C-DB82-EBC4-9698AAB6D775}"/>
              </a:ext>
            </a:extLst>
          </p:cNvPr>
          <p:cNvSpPr>
            <a:spLocks noGrp="1"/>
          </p:cNvSpPr>
          <p:nvPr>
            <p:ph type="title"/>
          </p:nvPr>
        </p:nvSpPr>
        <p:spPr>
          <a:xfrm>
            <a:off x="360001" y="360000"/>
            <a:ext cx="3353078" cy="545601"/>
          </a:xfrm>
        </p:spPr>
        <p:txBody>
          <a:bodyPr/>
          <a:lstStyle/>
          <a:p>
            <a:r>
              <a:rPr lang="ko-KR" altLang="en-US" dirty="0">
                <a:latin typeface="Malgun Gothic" panose="020B0503020000020004" pitchFamily="34" charset="-127"/>
                <a:ea typeface="Malgun Gothic" panose="020B0503020000020004" pitchFamily="34" charset="-127"/>
              </a:rPr>
              <a:t>뭐가 있어요</a:t>
            </a:r>
            <a:r>
              <a:rPr lang="en-AU" altLang="ko-KR" dirty="0">
                <a:latin typeface="Malgun Gothic" panose="020B0503020000020004" pitchFamily="34" charset="-127"/>
                <a:ea typeface="Malgun Gothic" panose="020B0503020000020004" pitchFamily="34" charset="-127"/>
              </a:rPr>
              <a:t>? </a:t>
            </a:r>
            <a:r>
              <a:rPr lang="en-AU" altLang="ko-KR" dirty="0">
                <a:solidFill>
                  <a:schemeClr val="bg1"/>
                </a:solidFill>
                <a:latin typeface="Malgun Gothic" panose="020B0503020000020004" pitchFamily="34" charset="-127"/>
                <a:ea typeface="Malgun Gothic" panose="020B0503020000020004" pitchFamily="34" charset="-127"/>
              </a:rPr>
              <a:t>(1)</a:t>
            </a:r>
            <a:endParaRPr lang="en-AU" dirty="0">
              <a:solidFill>
                <a:schemeClr val="bg1"/>
              </a:solidFill>
              <a:latin typeface="Malgun Gothic" panose="020B0503020000020004" pitchFamily="34" charset="-127"/>
              <a:ea typeface="Malgun Gothic" panose="020B0503020000020004" pitchFamily="34" charset="-127"/>
            </a:endParaRPr>
          </a:p>
        </p:txBody>
      </p:sp>
      <p:sp>
        <p:nvSpPr>
          <p:cNvPr id="15" name="Text Placeholder 3">
            <a:extLst>
              <a:ext uri="{FF2B5EF4-FFF2-40B4-BE49-F238E27FC236}">
                <a16:creationId xmlns:a16="http://schemas.microsoft.com/office/drawing/2014/main" id="{EDE537B4-EA58-5D10-A183-269C1787A5DD}"/>
              </a:ext>
            </a:extLst>
          </p:cNvPr>
          <p:cNvSpPr txBox="1">
            <a:spLocks/>
          </p:cNvSpPr>
          <p:nvPr/>
        </p:nvSpPr>
        <p:spPr>
          <a:xfrm>
            <a:off x="241012" y="876241"/>
            <a:ext cx="2101431" cy="31001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latin typeface="+mj-lt"/>
                <a:cs typeface="Arial" panose="020B0604020202020204" pitchFamily="34" charset="0"/>
              </a:rPr>
              <a:t>What is there?</a:t>
            </a:r>
          </a:p>
        </p:txBody>
      </p:sp>
      <p:pic>
        <p:nvPicPr>
          <p:cNvPr id="26" name="Picture 25" descr="Shikhye.">
            <a:extLst>
              <a:ext uri="{FF2B5EF4-FFF2-40B4-BE49-F238E27FC236}">
                <a16:creationId xmlns:a16="http://schemas.microsoft.com/office/drawing/2014/main" id="{5AAA1E06-E55F-ABFC-3876-129ABE809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178" y="1584728"/>
            <a:ext cx="1353789" cy="1547520"/>
          </a:xfrm>
          <a:prstGeom prst="rect">
            <a:avLst/>
          </a:prstGeom>
        </p:spPr>
      </p:pic>
      <p:pic>
        <p:nvPicPr>
          <p:cNvPr id="6" name="Picture 5" descr="Tea.">
            <a:extLst>
              <a:ext uri="{FF2B5EF4-FFF2-40B4-BE49-F238E27FC236}">
                <a16:creationId xmlns:a16="http://schemas.microsoft.com/office/drawing/2014/main" id="{7F4E255C-0F64-3A15-B20E-E561BEB8C8B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42443" y="2321989"/>
            <a:ext cx="1504547" cy="1452126"/>
          </a:xfrm>
          <a:prstGeom prst="rect">
            <a:avLst/>
          </a:prstGeom>
          <a:noFill/>
          <a:ln>
            <a:noFill/>
          </a:ln>
        </p:spPr>
      </p:pic>
      <p:pic>
        <p:nvPicPr>
          <p:cNvPr id="7" name="Picture 6" descr="Cola.">
            <a:extLst>
              <a:ext uri="{FF2B5EF4-FFF2-40B4-BE49-F238E27FC236}">
                <a16:creationId xmlns:a16="http://schemas.microsoft.com/office/drawing/2014/main" id="{59308229-C7AF-853D-856B-B7B8CAD25F20}"/>
              </a:ext>
            </a:extLst>
          </p:cNvPr>
          <p:cNvPicPr>
            <a:picLocks noChangeAspect="1"/>
          </p:cNvPicPr>
          <p:nvPr/>
        </p:nvPicPr>
        <p:blipFill>
          <a:blip r:embed="rId5"/>
          <a:stretch>
            <a:fillRect/>
          </a:stretch>
        </p:blipFill>
        <p:spPr>
          <a:xfrm>
            <a:off x="4186739" y="1177789"/>
            <a:ext cx="1134710" cy="1955881"/>
          </a:xfrm>
          <a:prstGeom prst="rect">
            <a:avLst/>
          </a:prstGeom>
        </p:spPr>
      </p:pic>
      <p:pic>
        <p:nvPicPr>
          <p:cNvPr id="23" name="Picture 22" descr="Cucumber.">
            <a:extLst>
              <a:ext uri="{FF2B5EF4-FFF2-40B4-BE49-F238E27FC236}">
                <a16:creationId xmlns:a16="http://schemas.microsoft.com/office/drawing/2014/main" id="{F6511DAC-8928-A82F-9922-1C835EBFEF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57512" y="2455555"/>
            <a:ext cx="1990868" cy="1106037"/>
          </a:xfrm>
          <a:prstGeom prst="rect">
            <a:avLst/>
          </a:prstGeom>
        </p:spPr>
      </p:pic>
      <p:pic>
        <p:nvPicPr>
          <p:cNvPr id="8" name="Picture 7" descr="Coffee.">
            <a:extLst>
              <a:ext uri="{FF2B5EF4-FFF2-40B4-BE49-F238E27FC236}">
                <a16:creationId xmlns:a16="http://schemas.microsoft.com/office/drawing/2014/main" id="{D3A00587-88D6-DF45-ECE1-913F4559AC6B}"/>
              </a:ext>
            </a:extLst>
          </p:cNvPr>
          <p:cNvPicPr>
            <a:picLocks noChangeAspect="1"/>
          </p:cNvPicPr>
          <p:nvPr/>
        </p:nvPicPr>
        <p:blipFill>
          <a:blip r:embed="rId7"/>
          <a:stretch>
            <a:fillRect/>
          </a:stretch>
        </p:blipFill>
        <p:spPr>
          <a:xfrm>
            <a:off x="7653221" y="1459388"/>
            <a:ext cx="1970981" cy="1485702"/>
          </a:xfrm>
          <a:prstGeom prst="rect">
            <a:avLst/>
          </a:prstGeom>
        </p:spPr>
      </p:pic>
      <p:pic>
        <p:nvPicPr>
          <p:cNvPr id="29" name="Picture 28" descr="Kimchi.">
            <a:extLst>
              <a:ext uri="{FF2B5EF4-FFF2-40B4-BE49-F238E27FC236}">
                <a16:creationId xmlns:a16="http://schemas.microsoft.com/office/drawing/2014/main" id="{B661D987-7557-351C-B71B-DBBFB13183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95598" y="2199144"/>
            <a:ext cx="1619810" cy="1284677"/>
          </a:xfrm>
          <a:prstGeom prst="rect">
            <a:avLst/>
          </a:prstGeom>
        </p:spPr>
      </p:pic>
      <p:pic>
        <p:nvPicPr>
          <p:cNvPr id="22" name="Picture 21" descr="Bananas.">
            <a:extLst>
              <a:ext uri="{FF2B5EF4-FFF2-40B4-BE49-F238E27FC236}">
                <a16:creationId xmlns:a16="http://schemas.microsoft.com/office/drawing/2014/main" id="{844EF4B6-D7E8-C541-1CEE-52D9B23169D7}"/>
              </a:ext>
            </a:extLst>
          </p:cNvPr>
          <p:cNvPicPr>
            <a:picLocks noChangeAspect="1"/>
          </p:cNvPicPr>
          <p:nvPr/>
        </p:nvPicPr>
        <p:blipFill>
          <a:blip r:embed="rId9"/>
          <a:stretch>
            <a:fillRect/>
          </a:stretch>
        </p:blipFill>
        <p:spPr>
          <a:xfrm>
            <a:off x="218824" y="3838801"/>
            <a:ext cx="1494966" cy="1256333"/>
          </a:xfrm>
          <a:prstGeom prst="rect">
            <a:avLst/>
          </a:prstGeom>
        </p:spPr>
      </p:pic>
      <p:pic>
        <p:nvPicPr>
          <p:cNvPr id="9" name="Picture 8" descr="Tteokbokki.">
            <a:extLst>
              <a:ext uri="{FF2B5EF4-FFF2-40B4-BE49-F238E27FC236}">
                <a16:creationId xmlns:a16="http://schemas.microsoft.com/office/drawing/2014/main" id="{A5AC3FC7-43AD-B4EA-D6E9-F5C4A3364BBD}"/>
              </a:ext>
            </a:extLst>
          </p:cNvPr>
          <p:cNvPicPr>
            <a:picLocks noChangeAspect="1"/>
          </p:cNvPicPr>
          <p:nvPr/>
        </p:nvPicPr>
        <p:blipFill>
          <a:blip r:embed="rId10"/>
          <a:stretch>
            <a:fillRect/>
          </a:stretch>
        </p:blipFill>
        <p:spPr>
          <a:xfrm>
            <a:off x="1976157" y="4571020"/>
            <a:ext cx="1736922" cy="1410739"/>
          </a:xfrm>
          <a:prstGeom prst="rect">
            <a:avLst/>
          </a:prstGeom>
        </p:spPr>
      </p:pic>
      <p:pic>
        <p:nvPicPr>
          <p:cNvPr id="18" name="Picture 17" descr="Tomato.">
            <a:extLst>
              <a:ext uri="{FF2B5EF4-FFF2-40B4-BE49-F238E27FC236}">
                <a16:creationId xmlns:a16="http://schemas.microsoft.com/office/drawing/2014/main" id="{DE872688-EE9F-969B-1C86-CCC559FE32E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22154" y="3869081"/>
            <a:ext cx="1257041" cy="1266832"/>
          </a:xfrm>
          <a:prstGeom prst="rect">
            <a:avLst/>
          </a:prstGeom>
        </p:spPr>
      </p:pic>
      <p:pic>
        <p:nvPicPr>
          <p:cNvPr id="30" name="Picture 29" descr="Bulgogi.">
            <a:extLst>
              <a:ext uri="{FF2B5EF4-FFF2-40B4-BE49-F238E27FC236}">
                <a16:creationId xmlns:a16="http://schemas.microsoft.com/office/drawing/2014/main" id="{1F833362-8742-135A-113C-DDF0804BAC0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26692" y="4528961"/>
            <a:ext cx="1485121" cy="1436645"/>
          </a:xfrm>
          <a:prstGeom prst="rect">
            <a:avLst/>
          </a:prstGeom>
        </p:spPr>
      </p:pic>
      <p:pic>
        <p:nvPicPr>
          <p:cNvPr id="21" name="Picture 20" descr="Onion.">
            <a:extLst>
              <a:ext uri="{FF2B5EF4-FFF2-40B4-BE49-F238E27FC236}">
                <a16:creationId xmlns:a16="http://schemas.microsoft.com/office/drawing/2014/main" id="{5B638C66-F0A1-741A-8D86-AC3D424B356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48380" y="3869081"/>
            <a:ext cx="1485121" cy="1390887"/>
          </a:xfrm>
          <a:prstGeom prst="rect">
            <a:avLst/>
          </a:prstGeom>
        </p:spPr>
      </p:pic>
      <p:pic>
        <p:nvPicPr>
          <p:cNvPr id="20" name="Picture 19" descr="Strawberry.">
            <a:extLst>
              <a:ext uri="{FF2B5EF4-FFF2-40B4-BE49-F238E27FC236}">
                <a16:creationId xmlns:a16="http://schemas.microsoft.com/office/drawing/2014/main" id="{68F4B9D3-F307-B021-614C-7BCC0284733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70067" y="4528961"/>
            <a:ext cx="1045776" cy="1266832"/>
          </a:xfrm>
          <a:prstGeom prst="rect">
            <a:avLst/>
          </a:prstGeom>
        </p:spPr>
      </p:pic>
      <p:pic>
        <p:nvPicPr>
          <p:cNvPr id="5" name="Picture 4" descr="Milk.">
            <a:extLst>
              <a:ext uri="{FF2B5EF4-FFF2-40B4-BE49-F238E27FC236}">
                <a16:creationId xmlns:a16="http://schemas.microsoft.com/office/drawing/2014/main" id="{013A83B1-32BC-C066-E1D8-E7324A58AA7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452410" y="3832974"/>
            <a:ext cx="1245115" cy="1613814"/>
          </a:xfrm>
          <a:prstGeom prst="rect">
            <a:avLst/>
          </a:prstGeom>
        </p:spPr>
      </p:pic>
      <p:sp>
        <p:nvSpPr>
          <p:cNvPr id="2" name="Slide Number Placeholder 1">
            <a:extLst>
              <a:ext uri="{FF2B5EF4-FFF2-40B4-BE49-F238E27FC236}">
                <a16:creationId xmlns:a16="http://schemas.microsoft.com/office/drawing/2014/main" id="{D26E999B-55B8-3B14-38EB-2C4A6EF82F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380111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620E-2759-77E3-AC40-6C62045B35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E7685B-539A-16AB-410C-CA63664B593C}"/>
              </a:ext>
            </a:extLst>
          </p:cNvPr>
          <p:cNvSpPr>
            <a:spLocks noGrp="1"/>
          </p:cNvSpPr>
          <p:nvPr>
            <p:ph type="title"/>
          </p:nvPr>
        </p:nvSpPr>
        <p:spPr>
          <a:xfrm>
            <a:off x="360000" y="360000"/>
            <a:ext cx="3660065" cy="545601"/>
          </a:xfrm>
        </p:spPr>
        <p:txBody>
          <a:bodyPr/>
          <a:lstStyle/>
          <a:p>
            <a:r>
              <a:rPr lang="ko-KR" altLang="en-US" dirty="0">
                <a:latin typeface="Malgun Gothic" panose="020B0503020000020004" pitchFamily="34" charset="-127"/>
                <a:ea typeface="Malgun Gothic" panose="020B0503020000020004" pitchFamily="34" charset="-127"/>
              </a:rPr>
              <a:t>뭐가 있어요</a:t>
            </a:r>
            <a:r>
              <a:rPr lang="en-AU" altLang="ko-KR" dirty="0">
                <a:latin typeface="Malgun Gothic" panose="020B0503020000020004" pitchFamily="34" charset="-127"/>
                <a:ea typeface="Malgun Gothic" panose="020B0503020000020004" pitchFamily="34" charset="-127"/>
              </a:rPr>
              <a:t>? </a:t>
            </a:r>
            <a:r>
              <a:rPr lang="en-AU" altLang="ko-KR" dirty="0">
                <a:solidFill>
                  <a:schemeClr val="bg1"/>
                </a:solidFill>
                <a:latin typeface="Malgun Gothic" panose="020B0503020000020004" pitchFamily="34" charset="-127"/>
                <a:ea typeface="Malgun Gothic" panose="020B0503020000020004" pitchFamily="34" charset="-127"/>
              </a:rPr>
              <a:t>(2)</a:t>
            </a:r>
            <a:endParaRPr lang="en-AU" dirty="0">
              <a:solidFill>
                <a:schemeClr val="bg1"/>
              </a:solidFill>
              <a:latin typeface="Malgun Gothic" panose="020B0503020000020004" pitchFamily="34" charset="-127"/>
              <a:ea typeface="Malgun Gothic" panose="020B0503020000020004" pitchFamily="34" charset="-127"/>
            </a:endParaRPr>
          </a:p>
        </p:txBody>
      </p:sp>
      <p:sp>
        <p:nvSpPr>
          <p:cNvPr id="4" name="Text Placeholder 3">
            <a:extLst>
              <a:ext uri="{FF2B5EF4-FFF2-40B4-BE49-F238E27FC236}">
                <a16:creationId xmlns:a16="http://schemas.microsoft.com/office/drawing/2014/main" id="{5B00FBCC-B9EB-73DC-7633-85C76AA3698C}"/>
              </a:ext>
            </a:extLst>
          </p:cNvPr>
          <p:cNvSpPr>
            <a:spLocks noGrp="1"/>
          </p:cNvSpPr>
          <p:nvPr>
            <p:ph type="body" sz="quarter" idx="18"/>
          </p:nvPr>
        </p:nvSpPr>
        <p:spPr>
          <a:xfrm>
            <a:off x="360000" y="982520"/>
            <a:ext cx="2309252" cy="310015"/>
          </a:xfrm>
        </p:spPr>
        <p:txBody>
          <a:bodyPr/>
          <a:lstStyle/>
          <a:p>
            <a:r>
              <a:rPr lang="en-AU" dirty="0">
                <a:cs typeface="Arial" panose="020B0604020202020204" pitchFamily="34" charset="0"/>
              </a:rPr>
              <a:t>What is there?</a:t>
            </a:r>
          </a:p>
        </p:txBody>
      </p:sp>
      <p:pic>
        <p:nvPicPr>
          <p:cNvPr id="10" name="Picture 5" descr="Bibimbap.">
            <a:extLst>
              <a:ext uri="{FF2B5EF4-FFF2-40B4-BE49-F238E27FC236}">
                <a16:creationId xmlns:a16="http://schemas.microsoft.com/office/drawing/2014/main" id="{BEE0AF68-1437-F07D-5C5B-3FB2159329C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2062" y="1898584"/>
            <a:ext cx="2121665" cy="1795255"/>
          </a:xfrm>
          <a:prstGeom prst="rect">
            <a:avLst/>
          </a:prstGeom>
        </p:spPr>
      </p:pic>
      <p:pic>
        <p:nvPicPr>
          <p:cNvPr id="11" name="Picture 5" descr="Ramyeon.">
            <a:extLst>
              <a:ext uri="{FF2B5EF4-FFF2-40B4-BE49-F238E27FC236}">
                <a16:creationId xmlns:a16="http://schemas.microsoft.com/office/drawing/2014/main" id="{6C33F0F4-1582-396D-798C-368F38810EE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33978" y="2625883"/>
            <a:ext cx="2029557" cy="1489433"/>
          </a:xfrm>
          <a:prstGeom prst="rect">
            <a:avLst/>
          </a:prstGeom>
        </p:spPr>
      </p:pic>
      <p:pic>
        <p:nvPicPr>
          <p:cNvPr id="16" name="Picture 5" descr="Watermelon.">
            <a:extLst>
              <a:ext uri="{FF2B5EF4-FFF2-40B4-BE49-F238E27FC236}">
                <a16:creationId xmlns:a16="http://schemas.microsoft.com/office/drawing/2014/main" id="{75F47C64-14BE-A3FC-A744-7A41AEA99057}"/>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1427836">
            <a:off x="4999898" y="1832733"/>
            <a:ext cx="2027245" cy="1320264"/>
          </a:xfrm>
          <a:prstGeom prst="rect">
            <a:avLst/>
          </a:prstGeom>
        </p:spPr>
      </p:pic>
      <p:pic>
        <p:nvPicPr>
          <p:cNvPr id="15" name="Picture 5" descr="Hoddeok.">
            <a:extLst>
              <a:ext uri="{FF2B5EF4-FFF2-40B4-BE49-F238E27FC236}">
                <a16:creationId xmlns:a16="http://schemas.microsoft.com/office/drawing/2014/main" id="{459ABDA2-60B3-2A95-A6DA-D52762E2CDB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63509" y="2862192"/>
            <a:ext cx="2560231" cy="1323265"/>
          </a:xfrm>
          <a:prstGeom prst="rect">
            <a:avLst/>
          </a:prstGeom>
        </p:spPr>
      </p:pic>
      <p:pic>
        <p:nvPicPr>
          <p:cNvPr id="12" name="Picture 5" descr="Water.">
            <a:extLst>
              <a:ext uri="{FF2B5EF4-FFF2-40B4-BE49-F238E27FC236}">
                <a16:creationId xmlns:a16="http://schemas.microsoft.com/office/drawing/2014/main" id="{F5070D4C-E8DA-4EBD-6690-5AD4A0FF03F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944080" y="1898584"/>
            <a:ext cx="1370301" cy="1625241"/>
          </a:xfrm>
          <a:prstGeom prst="rect">
            <a:avLst/>
          </a:prstGeom>
        </p:spPr>
      </p:pic>
      <p:pic>
        <p:nvPicPr>
          <p:cNvPr id="13" name="Picture 3" descr="Rice vegetable rolls.">
            <a:extLst>
              <a:ext uri="{FF2B5EF4-FFF2-40B4-BE49-F238E27FC236}">
                <a16:creationId xmlns:a16="http://schemas.microsoft.com/office/drawing/2014/main" id="{C5E511BD-1BA1-E5CB-748A-073D102F41FC}"/>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1031" y="4365134"/>
            <a:ext cx="2312748" cy="1661410"/>
          </a:xfrm>
          <a:prstGeom prst="rect">
            <a:avLst/>
          </a:prstGeom>
        </p:spPr>
      </p:pic>
      <p:pic>
        <p:nvPicPr>
          <p:cNvPr id="19" name="Picture 5" descr="Persimmon.">
            <a:extLst>
              <a:ext uri="{FF2B5EF4-FFF2-40B4-BE49-F238E27FC236}">
                <a16:creationId xmlns:a16="http://schemas.microsoft.com/office/drawing/2014/main" id="{D31CDA34-95E6-7B3B-59A3-52721997993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684030" y="4365134"/>
            <a:ext cx="2029557" cy="1652277"/>
          </a:xfrm>
          <a:prstGeom prst="rect">
            <a:avLst/>
          </a:prstGeom>
        </p:spPr>
      </p:pic>
      <p:pic>
        <p:nvPicPr>
          <p:cNvPr id="14" name="Picture 5" descr="Korean fried chicken.">
            <a:extLst>
              <a:ext uri="{FF2B5EF4-FFF2-40B4-BE49-F238E27FC236}">
                <a16:creationId xmlns:a16="http://schemas.microsoft.com/office/drawing/2014/main" id="{9E52D429-DFBE-E577-0DBC-CA36C254D80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113838" y="4110279"/>
            <a:ext cx="2441644" cy="2161985"/>
          </a:xfrm>
          <a:prstGeom prst="rect">
            <a:avLst/>
          </a:prstGeom>
        </p:spPr>
      </p:pic>
      <p:pic>
        <p:nvPicPr>
          <p:cNvPr id="17" name="Picture 5" descr="Tangerines.">
            <a:extLst>
              <a:ext uri="{FF2B5EF4-FFF2-40B4-BE49-F238E27FC236}">
                <a16:creationId xmlns:a16="http://schemas.microsoft.com/office/drawing/2014/main" id="{9A2069DA-8C63-C143-0C39-2E14AA63E6F5}"/>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8700802" y="4185457"/>
            <a:ext cx="2266217" cy="1803909"/>
          </a:xfrm>
          <a:prstGeom prst="rect">
            <a:avLst/>
          </a:prstGeom>
        </p:spPr>
      </p:pic>
      <p:sp>
        <p:nvSpPr>
          <p:cNvPr id="2" name="Slide Number Placeholder 1">
            <a:extLst>
              <a:ext uri="{FF2B5EF4-FFF2-40B4-BE49-F238E27FC236}">
                <a16:creationId xmlns:a16="http://schemas.microsoft.com/office/drawing/2014/main" id="{D26E999B-55B8-3B14-38EB-2C4A6EF82F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227220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493838"/>
            <a:ext cx="11291495" cy="500416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a:t>
            </a:r>
            <a:r>
              <a:rPr lang="en-AU" sz="1200" dirty="0">
                <a:solidFill>
                  <a:schemeClr val="bg1"/>
                </a:solidFill>
              </a:rPr>
              <a:t>24</a:t>
            </a:r>
            <a:r>
              <a:rPr lang="en-AU" sz="1200" b="0" i="0" dirty="0">
                <a:solidFill>
                  <a:schemeClr val="bg1"/>
                </a:solidFill>
                <a:effectLst/>
              </a:rPr>
              <a:t>.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pic>
        <p:nvPicPr>
          <p:cNvPr id="1036" name="Picture 12" descr="Creative Commons Attribution licence logo">
            <a:extLst>
              <a:ext uri="{FF2B5EF4-FFF2-40B4-BE49-F238E27FC236}">
                <a16:creationId xmlns:a16="http://schemas.microsoft.com/office/drawing/2014/main" id="{05829CEB-4804-F2B2-D767-87B62D988E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44972" y="3052542"/>
            <a:ext cx="1406523"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C475D-3787-A71A-0339-A93D594CDC10}"/>
              </a:ext>
              <a:ext uri="{C183D7F6-B498-43B3-948B-1728B52AA6E4}">
                <adec:decorative xmlns:adec="http://schemas.microsoft.com/office/drawing/2017/decorative" val="1"/>
              </a:ext>
            </a:extLst>
          </p:cNvPr>
          <p:cNvSpPr>
            <a:spLocks noGrp="1"/>
          </p:cNvSpPr>
          <p:nvPr>
            <p:ph type="title"/>
          </p:nvPr>
        </p:nvSpPr>
        <p:spPr>
          <a:xfrm>
            <a:off x="379050" y="-649650"/>
            <a:ext cx="4202475" cy="468675"/>
          </a:xfrm>
        </p:spPr>
        <p:txBody>
          <a:bodyPr/>
          <a:lstStyle/>
          <a:p>
            <a:r>
              <a:rPr lang="en-AU" dirty="0"/>
              <a:t>spicy rice cakes</a:t>
            </a:r>
            <a:endParaRPr lang="en-US" dirty="0"/>
          </a:p>
        </p:txBody>
      </p:sp>
      <p:pic>
        <p:nvPicPr>
          <p:cNvPr id="7" name="Picture 6" descr="Tteokbokki.">
            <a:extLst>
              <a:ext uri="{FF2B5EF4-FFF2-40B4-BE49-F238E27FC236}">
                <a16:creationId xmlns:a16="http://schemas.microsoft.com/office/drawing/2014/main" id="{EC510460-550E-D71D-FB71-8C53A69748D0}"/>
              </a:ext>
            </a:extLst>
          </p:cNvPr>
          <p:cNvPicPr>
            <a:picLocks noChangeAspect="1"/>
          </p:cNvPicPr>
          <p:nvPr/>
        </p:nvPicPr>
        <p:blipFill>
          <a:blip r:embed="rId3"/>
          <a:stretch>
            <a:fillRect/>
          </a:stretch>
        </p:blipFill>
        <p:spPr>
          <a:xfrm>
            <a:off x="1838740" y="1549154"/>
            <a:ext cx="4628984" cy="3759691"/>
          </a:xfrm>
          <a:prstGeom prst="rect">
            <a:avLst/>
          </a:prstGeom>
        </p:spPr>
      </p:pic>
      <p:sp>
        <p:nvSpPr>
          <p:cNvPr id="4" name="TextBox 3" descr="Ddeok-bokk-i - chewy rice cakes">
            <a:extLst>
              <a:ext uri="{FF2B5EF4-FFF2-40B4-BE49-F238E27FC236}">
                <a16:creationId xmlns:a16="http://schemas.microsoft.com/office/drawing/2014/main" id="{A46D07F4-91B2-195C-8644-A524650E984B}"/>
              </a:ext>
            </a:extLst>
          </p:cNvPr>
          <p:cNvSpPr txBox="1"/>
          <p:nvPr/>
        </p:nvSpPr>
        <p:spPr>
          <a:xfrm>
            <a:off x="6907133" y="2870288"/>
            <a:ext cx="4119667" cy="1117425"/>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떡볶이</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a:solidFill>
                  <a:schemeClr val="accent1"/>
                </a:solidFill>
              </a:rPr>
              <a:t>tteok-</a:t>
            </a:r>
            <a:r>
              <a:rPr lang="en-AU" altLang="ko-KR" i="1" dirty="0" err="1">
                <a:solidFill>
                  <a:schemeClr val="accent1"/>
                </a:solidFill>
              </a:rPr>
              <a:t>bokk</a:t>
            </a:r>
            <a:r>
              <a:rPr lang="en-AU" altLang="ko-KR" i="1" dirty="0">
                <a:solidFill>
                  <a:schemeClr val="accent1"/>
                </a:solidFill>
              </a:rPr>
              <a:t>-</a:t>
            </a:r>
            <a:r>
              <a:rPr lang="en-AU" altLang="ko-KR" i="1" dirty="0" err="1">
                <a:solidFill>
                  <a:schemeClr val="accent1"/>
                </a:solidFill>
              </a:rPr>
              <a:t>i</a:t>
            </a:r>
            <a:r>
              <a:rPr lang="en-AU" altLang="ko-KR" dirty="0">
                <a:solidFill>
                  <a:schemeClr val="accent1"/>
                </a:solidFill>
              </a:rPr>
              <a:t>) </a:t>
            </a:r>
          </a:p>
          <a:p>
            <a:r>
              <a:rPr lang="en-AU" altLang="ko-KR" dirty="0">
                <a:solidFill>
                  <a:schemeClr val="accent1"/>
                </a:solidFill>
              </a:rPr>
              <a:t>*pronounced (</a:t>
            </a:r>
            <a:r>
              <a:rPr lang="en-AU" altLang="ko-KR" i="1" dirty="0">
                <a:solidFill>
                  <a:schemeClr val="accent1"/>
                </a:solidFill>
              </a:rPr>
              <a:t>tteok-</a:t>
            </a:r>
            <a:r>
              <a:rPr lang="en-AU" altLang="ko-KR" i="1" dirty="0" err="1">
                <a:solidFill>
                  <a:schemeClr val="accent1"/>
                </a:solidFill>
              </a:rPr>
              <a:t>bok</a:t>
            </a:r>
            <a:r>
              <a:rPr lang="en-AU" altLang="ko-KR" i="1" dirty="0">
                <a:solidFill>
                  <a:schemeClr val="accent1"/>
                </a:solidFill>
              </a:rPr>
              <a:t>-</a:t>
            </a:r>
            <a:r>
              <a:rPr lang="en-AU" altLang="ko-KR" i="1" dirty="0" err="1">
                <a:solidFill>
                  <a:schemeClr val="accent1"/>
                </a:solidFill>
              </a:rPr>
              <a:t>gi</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131863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81D90B-2380-ECE6-08A3-E1DFEA0EA5D4}"/>
              </a:ext>
              <a:ext uri="{C183D7F6-B498-43B3-948B-1728B52AA6E4}">
                <adec:decorative xmlns:adec="http://schemas.microsoft.com/office/drawing/2017/decorative" val="1"/>
              </a:ext>
            </a:extLst>
          </p:cNvPr>
          <p:cNvSpPr>
            <a:spLocks noGrp="1"/>
          </p:cNvSpPr>
          <p:nvPr>
            <p:ph type="title"/>
          </p:nvPr>
        </p:nvSpPr>
        <p:spPr>
          <a:xfrm>
            <a:off x="290426" y="-673669"/>
            <a:ext cx="10080000" cy="504704"/>
          </a:xfrm>
        </p:spPr>
        <p:txBody>
          <a:bodyPr/>
          <a:lstStyle/>
          <a:p>
            <a:r>
              <a:rPr lang="en-AU" dirty="0"/>
              <a:t>bibimbap</a:t>
            </a:r>
            <a:endParaRPr lang="en-US" dirty="0"/>
          </a:p>
        </p:txBody>
      </p:sp>
      <p:pic>
        <p:nvPicPr>
          <p:cNvPr id="6" name="Picture 5" descr="Bibimbap.">
            <a:extLst>
              <a:ext uri="{FF2B5EF4-FFF2-40B4-BE49-F238E27FC236}">
                <a16:creationId xmlns:a16="http://schemas.microsoft.com/office/drawing/2014/main" id="{F4F6B483-3F33-97C7-1964-23E3B26C58F7}"/>
              </a:ext>
            </a:extLst>
          </p:cNvPr>
          <p:cNvPicPr>
            <a:picLocks noChangeAspect="1"/>
          </p:cNvPicPr>
          <p:nvPr/>
        </p:nvPicPr>
        <p:blipFill>
          <a:blip r:embed="rId3"/>
          <a:stretch>
            <a:fillRect/>
          </a:stretch>
        </p:blipFill>
        <p:spPr>
          <a:xfrm>
            <a:off x="1785681" y="1380778"/>
            <a:ext cx="4841250" cy="4096442"/>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073023" y="3054204"/>
            <a:ext cx="3366977" cy="749593"/>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비빔밥</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a:solidFill>
                  <a:schemeClr val="accent1"/>
                </a:solidFill>
              </a:rPr>
              <a:t>bi-</a:t>
            </a:r>
            <a:r>
              <a:rPr lang="en-AU" altLang="ko-KR" i="1" dirty="0" err="1">
                <a:solidFill>
                  <a:schemeClr val="accent1"/>
                </a:solidFill>
              </a:rPr>
              <a:t>bim</a:t>
            </a:r>
            <a:r>
              <a:rPr lang="en-AU" altLang="ko-KR" i="1" dirty="0">
                <a:solidFill>
                  <a:schemeClr val="accent1"/>
                </a:solidFill>
              </a:rPr>
              <a:t>-bap</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59848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7122B-00F4-C1F9-EBE2-C21F8DD2DB7F}"/>
              </a:ext>
              <a:ext uri="{C183D7F6-B498-43B3-948B-1728B52AA6E4}">
                <adec:decorative xmlns:adec="http://schemas.microsoft.com/office/drawing/2017/decorative" val="1"/>
              </a:ext>
            </a:extLst>
          </p:cNvPr>
          <p:cNvSpPr>
            <a:spLocks noGrp="1"/>
          </p:cNvSpPr>
          <p:nvPr>
            <p:ph type="title"/>
          </p:nvPr>
        </p:nvSpPr>
        <p:spPr>
          <a:xfrm>
            <a:off x="350061" y="-892330"/>
            <a:ext cx="5101270" cy="524582"/>
          </a:xfrm>
        </p:spPr>
        <p:txBody>
          <a:bodyPr/>
          <a:lstStyle/>
          <a:p>
            <a:r>
              <a:rPr lang="en-AU" dirty="0"/>
              <a:t>instant noodle dish</a:t>
            </a:r>
            <a:endParaRPr lang="en-US" dirty="0"/>
          </a:p>
        </p:txBody>
      </p:sp>
      <p:pic>
        <p:nvPicPr>
          <p:cNvPr id="6" name="Picture 5" descr="Ramyeon.">
            <a:extLst>
              <a:ext uri="{FF2B5EF4-FFF2-40B4-BE49-F238E27FC236}">
                <a16:creationId xmlns:a16="http://schemas.microsoft.com/office/drawing/2014/main" id="{18A3B302-8F9A-FBA8-464A-58FF2A096A7B}"/>
              </a:ext>
            </a:extLst>
          </p:cNvPr>
          <p:cNvPicPr>
            <a:picLocks noChangeAspect="1"/>
          </p:cNvPicPr>
          <p:nvPr/>
        </p:nvPicPr>
        <p:blipFill>
          <a:blip r:embed="rId3"/>
          <a:stretch>
            <a:fillRect/>
          </a:stretch>
        </p:blipFill>
        <p:spPr>
          <a:xfrm>
            <a:off x="1635658" y="1557163"/>
            <a:ext cx="5101270" cy="3743674"/>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157295" y="3071108"/>
            <a:ext cx="2401483" cy="715785"/>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라면</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err="1">
                <a:solidFill>
                  <a:schemeClr val="accent1"/>
                </a:solidFill>
              </a:rPr>
              <a:t>ra-myeon</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5716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0538AD-5FDB-B0DE-7684-7B5CAEE13D2F}"/>
              </a:ext>
              <a:ext uri="{C183D7F6-B498-43B3-948B-1728B52AA6E4}">
                <adec:decorative xmlns:adec="http://schemas.microsoft.com/office/drawing/2017/decorative" val="1"/>
              </a:ext>
            </a:extLst>
          </p:cNvPr>
          <p:cNvSpPr>
            <a:spLocks noGrp="1"/>
          </p:cNvSpPr>
          <p:nvPr>
            <p:ph type="title"/>
          </p:nvPr>
        </p:nvSpPr>
        <p:spPr>
          <a:xfrm>
            <a:off x="350061" y="-663731"/>
            <a:ext cx="5120970" cy="494765"/>
          </a:xfrm>
        </p:spPr>
        <p:txBody>
          <a:bodyPr/>
          <a:lstStyle/>
          <a:p>
            <a:r>
              <a:rPr lang="en-AU" dirty="0"/>
              <a:t>Korean sweet pancake</a:t>
            </a:r>
            <a:endParaRPr lang="en-US" dirty="0"/>
          </a:p>
        </p:txBody>
      </p:sp>
      <p:pic>
        <p:nvPicPr>
          <p:cNvPr id="6" name="Picture 5" descr="Hoddeok.">
            <a:extLst>
              <a:ext uri="{FF2B5EF4-FFF2-40B4-BE49-F238E27FC236}">
                <a16:creationId xmlns:a16="http://schemas.microsoft.com/office/drawing/2014/main" id="{690CF9F3-87A6-B8AB-051B-B8AF99656553}"/>
              </a:ext>
            </a:extLst>
          </p:cNvPr>
          <p:cNvPicPr>
            <a:picLocks noChangeAspect="1"/>
          </p:cNvPicPr>
          <p:nvPr/>
        </p:nvPicPr>
        <p:blipFill>
          <a:blip r:embed="rId3"/>
          <a:stretch>
            <a:fillRect/>
          </a:stretch>
        </p:blipFill>
        <p:spPr>
          <a:xfrm>
            <a:off x="1342828" y="2321133"/>
            <a:ext cx="5120970" cy="2646793"/>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090200" y="3050308"/>
            <a:ext cx="3016102" cy="757384"/>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호 떡</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err="1">
                <a:solidFill>
                  <a:schemeClr val="accent1"/>
                </a:solidFill>
              </a:rPr>
              <a:t>ho-ddeok</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5010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7BB3E1-799F-7CB6-4186-103D3E7CD345}"/>
              </a:ext>
              <a:ext uri="{C183D7F6-B498-43B3-948B-1728B52AA6E4}">
                <adec:decorative xmlns:adec="http://schemas.microsoft.com/office/drawing/2017/decorative" val="1"/>
              </a:ext>
            </a:extLst>
          </p:cNvPr>
          <p:cNvSpPr>
            <a:spLocks noGrp="1"/>
          </p:cNvSpPr>
          <p:nvPr>
            <p:ph type="title"/>
          </p:nvPr>
        </p:nvSpPr>
        <p:spPr>
          <a:xfrm>
            <a:off x="360000" y="-723365"/>
            <a:ext cx="5736000" cy="524583"/>
          </a:xfrm>
        </p:spPr>
        <p:txBody>
          <a:bodyPr/>
          <a:lstStyle/>
          <a:p>
            <a:r>
              <a:rPr lang="en-AU" dirty="0"/>
              <a:t>fermented vegetables</a:t>
            </a:r>
            <a:endParaRPr lang="en-US" dirty="0"/>
          </a:p>
        </p:txBody>
      </p:sp>
      <p:pic>
        <p:nvPicPr>
          <p:cNvPr id="6" name="Picture 5" descr="Kimchi.">
            <a:extLst>
              <a:ext uri="{FF2B5EF4-FFF2-40B4-BE49-F238E27FC236}">
                <a16:creationId xmlns:a16="http://schemas.microsoft.com/office/drawing/2014/main" id="{A39FA0F2-16CF-0102-0BE0-E3F19A09C711}"/>
              </a:ext>
            </a:extLst>
          </p:cNvPr>
          <p:cNvPicPr>
            <a:picLocks noChangeAspect="1"/>
          </p:cNvPicPr>
          <p:nvPr/>
        </p:nvPicPr>
        <p:blipFill>
          <a:blip r:embed="rId3"/>
          <a:stretch>
            <a:fillRect/>
          </a:stretch>
        </p:blipFill>
        <p:spPr>
          <a:xfrm>
            <a:off x="2488940" y="1913641"/>
            <a:ext cx="4094707" cy="3249469"/>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106181" y="3055324"/>
            <a:ext cx="2560060" cy="747352"/>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김치</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err="1">
                <a:solidFill>
                  <a:schemeClr val="accent1"/>
                </a:solidFill>
              </a:rPr>
              <a:t>kim</a:t>
            </a:r>
            <a:r>
              <a:rPr lang="en-AU" altLang="ko-KR" i="1" dirty="0">
                <a:solidFill>
                  <a:schemeClr val="accent1"/>
                </a:solidFill>
              </a:rPr>
              <a:t>-chi</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33974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ACCD68-9F21-C9C7-2171-5A61112CF834}"/>
              </a:ext>
              <a:ext uri="{C183D7F6-B498-43B3-948B-1728B52AA6E4}">
                <adec:decorative xmlns:adec="http://schemas.microsoft.com/office/drawing/2017/decorative" val="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bulgogi</a:t>
            </a:r>
          </a:p>
        </p:txBody>
      </p:sp>
      <p:pic>
        <p:nvPicPr>
          <p:cNvPr id="5" name="Picture 4" descr="Bulgogi.">
            <a:extLst>
              <a:ext uri="{FF2B5EF4-FFF2-40B4-BE49-F238E27FC236}">
                <a16:creationId xmlns:a16="http://schemas.microsoft.com/office/drawing/2014/main" id="{DFBE9DAE-C58E-9C7F-B16A-CE0C712DECC5}"/>
              </a:ext>
            </a:extLst>
          </p:cNvPr>
          <p:cNvPicPr>
            <a:picLocks noChangeAspect="1"/>
          </p:cNvPicPr>
          <p:nvPr/>
        </p:nvPicPr>
        <p:blipFill>
          <a:blip r:embed="rId3"/>
          <a:stretch>
            <a:fillRect/>
          </a:stretch>
        </p:blipFill>
        <p:spPr>
          <a:xfrm>
            <a:off x="2425826" y="1482709"/>
            <a:ext cx="4018965" cy="3892582"/>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106990" y="3067575"/>
            <a:ext cx="2033867" cy="722851"/>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불고기</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a:solidFill>
                  <a:schemeClr val="accent1"/>
                </a:solidFill>
              </a:rPr>
              <a:t>bul-go-</a:t>
            </a:r>
            <a:r>
              <a:rPr lang="en-AU" altLang="ko-KR" i="1" dirty="0" err="1">
                <a:solidFill>
                  <a:schemeClr val="accent1"/>
                </a:solidFill>
              </a:rPr>
              <a:t>gi</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4854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9D90FB-D4D7-9B8F-7500-9BBB098A0DD2}"/>
              </a:ext>
              <a:ext uri="{C183D7F6-B498-43B3-948B-1728B52AA6E4}">
                <adec:decorative xmlns:adec="http://schemas.microsoft.com/office/drawing/2017/decorative" val="1"/>
              </a:ext>
            </a:extLst>
          </p:cNvPr>
          <p:cNvSpPr>
            <a:spLocks noGrp="1"/>
          </p:cNvSpPr>
          <p:nvPr>
            <p:ph type="title"/>
          </p:nvPr>
        </p:nvSpPr>
        <p:spPr>
          <a:xfrm>
            <a:off x="389818" y="-663730"/>
            <a:ext cx="4867983" cy="484826"/>
          </a:xfrm>
        </p:spPr>
        <p:txBody>
          <a:bodyPr/>
          <a:lstStyle/>
          <a:p>
            <a:r>
              <a:rPr lang="en-AU" dirty="0"/>
              <a:t>Korean fried chicken</a:t>
            </a:r>
            <a:endParaRPr lang="en-US" dirty="0"/>
          </a:p>
        </p:txBody>
      </p:sp>
      <p:pic>
        <p:nvPicPr>
          <p:cNvPr id="6" name="Picture 5" descr="Korean fried chicken.">
            <a:extLst>
              <a:ext uri="{FF2B5EF4-FFF2-40B4-BE49-F238E27FC236}">
                <a16:creationId xmlns:a16="http://schemas.microsoft.com/office/drawing/2014/main" id="{5CD3DD65-DAEE-D8FF-7280-9FC032C40CFF}"/>
              </a:ext>
            </a:extLst>
          </p:cNvPr>
          <p:cNvPicPr>
            <a:picLocks noChangeAspect="1"/>
          </p:cNvPicPr>
          <p:nvPr/>
        </p:nvPicPr>
        <p:blipFill>
          <a:blip r:embed="rId3"/>
          <a:stretch>
            <a:fillRect/>
          </a:stretch>
        </p:blipFill>
        <p:spPr>
          <a:xfrm>
            <a:off x="2240927" y="1365700"/>
            <a:ext cx="4349175" cy="3851032"/>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7089454" y="3064340"/>
            <a:ext cx="2512828" cy="729319"/>
          </a:xfrm>
          <a:prstGeom prst="rect">
            <a:avLst/>
          </a:prstGeom>
          <a:noFill/>
        </p:spPr>
        <p:txBody>
          <a:bodyPr wrap="none" lIns="0" tIns="0" rIns="0" bIns="0" rtlCol="0">
            <a:noAutofit/>
          </a:bodyPr>
          <a:lstStyle/>
          <a:p>
            <a:r>
              <a:rPr lang="ko-KR" altLang="en-US" dirty="0">
                <a:solidFill>
                  <a:schemeClr val="accent1"/>
                </a:solidFill>
                <a:latin typeface="Malgun Gothic" panose="020B0503020000020004" pitchFamily="34" charset="-127"/>
                <a:ea typeface="Malgun Gothic" panose="020B0503020000020004" pitchFamily="34" charset="-127"/>
              </a:rPr>
              <a:t>치킨</a:t>
            </a:r>
            <a:endParaRPr lang="en-AU" altLang="ko-KR" dirty="0">
              <a:solidFill>
                <a:schemeClr val="accent1"/>
              </a:solidFill>
              <a:latin typeface="Malgun Gothic" panose="020B0503020000020004" pitchFamily="34" charset="-127"/>
              <a:ea typeface="Malgun Gothic" panose="020B0503020000020004" pitchFamily="34" charset="-127"/>
            </a:endParaRPr>
          </a:p>
          <a:p>
            <a:r>
              <a:rPr lang="en-AU" altLang="ko-KR" dirty="0">
                <a:solidFill>
                  <a:schemeClr val="accent1"/>
                </a:solidFill>
              </a:rPr>
              <a:t>(</a:t>
            </a:r>
            <a:r>
              <a:rPr lang="en-AU" altLang="ko-KR" i="1" dirty="0">
                <a:solidFill>
                  <a:schemeClr val="accent1"/>
                </a:solidFill>
              </a:rPr>
              <a:t>chi-kin</a:t>
            </a:r>
            <a:r>
              <a:rPr lang="en-AU" altLang="ko-KR" dirty="0">
                <a:solidFill>
                  <a:schemeClr val="accent1"/>
                </a:solidFill>
              </a:rPr>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70544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c5a270-2cab-4081-bd60-6681928412a9">
      <Terms xmlns="http://schemas.microsoft.com/office/infopath/2007/PartnerControls"/>
    </lcf76f155ced4ddcb4097134ff3c332f>
    <TaxCatchAll xmlns="654a006b-cedf-4f35-a676-5985446796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0DAA2-907E-4CB5-B016-D0DA35A045BF}">
  <ds:schemaRef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654a006b-cedf-4f35-a676-59854467968c"/>
    <ds:schemaRef ds:uri="71c5a270-2cab-4081-bd60-6681928412a9"/>
    <ds:schemaRef ds:uri="http://purl.org/dc/terms/"/>
  </ds:schemaRefs>
</ds:datastoreItem>
</file>

<file path=customXml/itemProps2.xml><?xml version="1.0" encoding="utf-8"?>
<ds:datastoreItem xmlns:ds="http://schemas.openxmlformats.org/officeDocument/2006/customXml" ds:itemID="{7B531365-155B-420C-85C8-95C426997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654a006b-cedf-4f35-a676-598544679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972</Words>
  <Application>Microsoft Office PowerPoint</Application>
  <PresentationFormat>Widescreen</PresentationFormat>
  <Paragraphs>184</Paragraphs>
  <Slides>29</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Public Sans Light</vt:lpstr>
      <vt:lpstr>Public Sans</vt:lpstr>
      <vt:lpstr>Times New Roman</vt:lpstr>
      <vt:lpstr>Malgun Gothic</vt:lpstr>
      <vt:lpstr>3_NSWG Corporate</vt:lpstr>
      <vt:lpstr>Korean food and drinks – 한국 음식, 음료 </vt:lpstr>
      <vt:lpstr>한국음식 (han-guk-eum-sik)</vt:lpstr>
      <vt:lpstr>spicy rice cakes</vt:lpstr>
      <vt:lpstr>bibimbap</vt:lpstr>
      <vt:lpstr>instant noodle dish</vt:lpstr>
      <vt:lpstr>Korean sweet pancake</vt:lpstr>
      <vt:lpstr>fermented vegetables</vt:lpstr>
      <vt:lpstr>bulgogi</vt:lpstr>
      <vt:lpstr>Korean fried chicken</vt:lpstr>
      <vt:lpstr>Korean rice vegetable rolls</vt:lpstr>
      <vt:lpstr>음료 (eum-ryo)</vt:lpstr>
      <vt:lpstr>coffee</vt:lpstr>
      <vt:lpstr>tea</vt:lpstr>
      <vt:lpstr>cola</vt:lpstr>
      <vt:lpstr>Korean sweet rice drink</vt:lpstr>
      <vt:lpstr>milk</vt:lpstr>
      <vt:lpstr>water</vt:lpstr>
      <vt:lpstr>Beat the teacher</vt:lpstr>
      <vt:lpstr>Beat the teacher: water (no text)</vt:lpstr>
      <vt:lpstr>Beat the teacher: bibimbap (no text)</vt:lpstr>
      <vt:lpstr>Beat the teacher: milk (no text)</vt:lpstr>
      <vt:lpstr>Beat the teacher: tteokbokki (no text)</vt:lpstr>
      <vt:lpstr>Beat the teacher: kimchi (no text)</vt:lpstr>
      <vt:lpstr>Beat the teacher: shikhye (no text)</vt:lpstr>
      <vt:lpstr>Beat the teacher: bulgogi (no text)</vt:lpstr>
      <vt:lpstr>Beat the teacher: tea (no text)</vt:lpstr>
      <vt:lpstr>뭐가 있어요? (1)</vt:lpstr>
      <vt:lpstr>뭐가 있어요?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food and drinks - Stage 4 Korean</dc:title>
  <dc:creator>NSW Department of Education</dc:creator>
  <cp:lastModifiedBy/>
  <dcterms:created xsi:type="dcterms:W3CDTF">2022-12-14T10:07:55Z</dcterms:created>
  <dcterms:modified xsi:type="dcterms:W3CDTF">2024-07-31T22:30:33Z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0x0101001B702864924864458D8A7651D2138959</vt:lpwstr>
  </property>
  <property fmtid="{D5CDD505-2E9C-101B-9397-08002B2CF9AE}" pid="4" name="MSIP_Label_b603dfd7-d93a-4381-a340-2995d8282205_Enabled">
    <vt:lpwstr>true</vt:lpwstr>
  </property>
  <property fmtid="{D5CDD505-2E9C-101B-9397-08002B2CF9AE}" pid="5" name="MSIP_Label_b603dfd7-d93a-4381-a340-2995d8282205_SetDate">
    <vt:lpwstr>2023-08-07T02:13:14Z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236309a5-a59a-4b9d-99ec-b93407eaf6be</vt:lpwstr>
  </property>
  <property fmtid="{D5CDD505-2E9C-101B-9397-08002B2CF9AE}" pid="10" name="MSIP_Label_b603dfd7-d93a-4381-a340-2995d8282205_ContentBits">
    <vt:lpwstr>0</vt:lpwstr>
  </property>
</Properties>
</file>