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14"/>
  </p:notesMasterIdLst>
  <p:handoutMasterIdLst>
    <p:handoutMasterId r:id="rId15"/>
  </p:handoutMasterIdLst>
  <p:sldIdLst>
    <p:sldId id="485" r:id="rId2"/>
    <p:sldId id="2141411583" r:id="rId3"/>
    <p:sldId id="2141411584" r:id="rId4"/>
    <p:sldId id="2141411586" r:id="rId5"/>
    <p:sldId id="2141411581" r:id="rId6"/>
    <p:sldId id="2141411601" r:id="rId7"/>
    <p:sldId id="2141411587" r:id="rId8"/>
    <p:sldId id="2141411589" r:id="rId9"/>
    <p:sldId id="2141411588" r:id="rId10"/>
    <p:sldId id="2141411582" r:id="rId11"/>
    <p:sldId id="2141411608" r:id="rId12"/>
    <p:sldId id="2141411556" r:id="rId13"/>
  </p:sldIdLst>
  <p:sldSz cx="12192000" cy="6858000"/>
  <p:notesSz cx="6858000" cy="9144000"/>
  <p:embeddedFontLst>
    <p:embeddedFont>
      <p:font typeface="Public Sans" pitchFamily="2" charset="0"/>
      <p:regular r:id="rId16"/>
      <p:bold r:id="rId17"/>
      <p:italic r:id="rId18"/>
      <p:boldItalic r:id="rId19"/>
    </p:embeddedFont>
    <p:embeddedFont>
      <p:font typeface="Public Sans Light" pitchFamily="2" charset="0"/>
      <p:regular r:id="rId20"/>
      <p:italic r:id="rId2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C"/>
    <a:srgbClr val="CBEDFD"/>
    <a:srgbClr val="CDD3D6"/>
    <a:srgbClr val="EBEBEB"/>
    <a:srgbClr val="146CFD"/>
    <a:srgbClr val="0070C0"/>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FB3598-46E2-46E1-858C-DCCA37E04165}" v="7" dt="2024-09-24T00:48:48.30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53" autoAdjust="0"/>
    <p:restoredTop sz="59292" autoAdjust="0"/>
  </p:normalViewPr>
  <p:slideViewPr>
    <p:cSldViewPr snapToGrid="0">
      <p:cViewPr varScale="1">
        <p:scale>
          <a:sx n="58" d="100"/>
          <a:sy n="58" d="100"/>
        </p:scale>
        <p:origin x="1959" y="45"/>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24/09/2024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a typeface="Calibri"/>
                <a:cs typeface="Calibri"/>
              </a:rPr>
              <a:t>Teacher notes:</a:t>
            </a:r>
          </a:p>
          <a:p>
            <a:r>
              <a:rPr lang="en-US" sz="1200" b="0" dirty="0">
                <a:ea typeface="Calibri"/>
                <a:cs typeface="Calibri"/>
              </a:rPr>
              <a:t>Students have seen this verb before. Perhaps they have seen some conjugations, but not all. </a:t>
            </a:r>
          </a:p>
          <a:p>
            <a:r>
              <a:rPr lang="en-US" sz="1200" b="0" dirty="0">
                <a:ea typeface="Calibri"/>
                <a:cs typeface="Calibri"/>
              </a:rPr>
              <a:t>This is a resource to revise the complete conjugation of </a:t>
            </a:r>
            <a:r>
              <a:rPr lang="en-US" sz="1200" b="0" i="1" dirty="0">
                <a:ea typeface="Calibri"/>
                <a:cs typeface="Calibri"/>
              </a:rPr>
              <a:t>fare</a:t>
            </a:r>
            <a:r>
              <a:rPr lang="en-US" sz="1200" b="0" dirty="0">
                <a:ea typeface="Calibri"/>
                <a:cs typeface="Calibri"/>
              </a:rPr>
              <a:t>. It is broken into 2 parts: singular verb forms then plural verb forms. To avoid cognitive overload, it is suggested to revise the singular forms first, then the plural. </a:t>
            </a:r>
          </a:p>
          <a:p>
            <a:r>
              <a:rPr lang="en-US" sz="1200" b="0" dirty="0">
                <a:ea typeface="Calibri"/>
                <a:cs typeface="Calibri"/>
              </a:rPr>
              <a:t>Revise the infinitive expressions first then the conjugations.</a:t>
            </a:r>
          </a:p>
          <a:p>
            <a:r>
              <a:rPr lang="en-US" sz="1200" b="0" dirty="0">
                <a:ea typeface="Calibri"/>
                <a:cs typeface="Calibri"/>
              </a:rPr>
              <a:t>Note that there is some new vocabulary in the sentences that accompany each conjugation. Ask students to guess what the vocabulary might be before providing the answer.</a:t>
            </a:r>
          </a:p>
          <a:p>
            <a:endParaRPr lang="en-US" sz="1800" b="0"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213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dirty="0"/>
              <a:t>Teacher notes:</a:t>
            </a:r>
          </a:p>
          <a:p>
            <a:r>
              <a:rPr lang="en-AU" sz="1200" i="0" dirty="0"/>
              <a:t>Conjugation of the plural forms of </a:t>
            </a:r>
            <a:r>
              <a:rPr lang="en-AU" sz="1200" i="1" dirty="0"/>
              <a:t>fare </a:t>
            </a:r>
            <a:r>
              <a:rPr lang="en-AU" sz="1200" i="0" dirty="0"/>
              <a:t>for choral repetition. If further practice is needed, you could get students to make sentences with these forms using the vocabulary presented or prior knowledge.</a:t>
            </a:r>
          </a:p>
          <a:p>
            <a:r>
              <a:rPr lang="en-AU" sz="1200" i="0" dirty="0"/>
              <a:t>Ensure students have the full conjugation written in their books or devices and added to their anchor chart.</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853842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dirty="0"/>
              <a:t>Use the 3 images on the slide – we, you (plural) and they – to practise expressions with </a:t>
            </a:r>
            <a:r>
              <a:rPr lang="en-AU" sz="1200" i="1" dirty="0"/>
              <a:t>fare</a:t>
            </a:r>
            <a:r>
              <a:rPr lang="en-AU" sz="1200" dirty="0"/>
              <a:t>.</a:t>
            </a:r>
          </a:p>
          <a:p>
            <a:r>
              <a:rPr lang="en-AU" sz="1200" dirty="0"/>
              <a:t>Point to the image and have students repeat the correct conjugation of an expression with </a:t>
            </a:r>
            <a:r>
              <a:rPr lang="en-AU" sz="1200" i="1" dirty="0"/>
              <a:t>fare</a:t>
            </a:r>
            <a:r>
              <a:rPr lang="en-AU" sz="1200" dirty="0"/>
              <a:t>. For example, point to the image of the boy pointing to the 3 other people and say </a:t>
            </a:r>
            <a:r>
              <a:rPr lang="it-IT" sz="1200" i="1" noProof="0" dirty="0"/>
              <a:t>fanno una passeggiata</a:t>
            </a:r>
            <a:r>
              <a:rPr lang="it-IT" sz="1200" noProof="0" dirty="0"/>
              <a:t>. </a:t>
            </a:r>
          </a:p>
          <a:p>
            <a:r>
              <a:rPr lang="en-AU" sz="1200" dirty="0"/>
              <a:t>When students are confident, ask individual students for the conjugation which matches the image you point to each time.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389716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not shared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4052191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b="0" dirty="0"/>
              <a:t>Ask students if they remember how to say ‘to do homework’.</a:t>
            </a:r>
          </a:p>
          <a:p>
            <a:r>
              <a:rPr lang="en-AU" sz="1200" b="1" dirty="0"/>
              <a:t>CLICK </a:t>
            </a:r>
            <a:r>
              <a:rPr lang="it-IT" sz="1200" b="1" i="1" noProof="0" dirty="0"/>
              <a:t>fare i compiti</a:t>
            </a:r>
          </a:p>
          <a:p>
            <a:r>
              <a:rPr lang="it-IT" sz="1200" b="0" noProof="0" dirty="0"/>
              <a:t>Ask students if they remember how to say ‘I do homework’.</a:t>
            </a:r>
          </a:p>
          <a:p>
            <a:r>
              <a:rPr lang="it-IT" sz="1200" b="1" noProof="0" dirty="0"/>
              <a:t>Click </a:t>
            </a:r>
            <a:r>
              <a:rPr lang="it-IT" sz="1200" b="1" i="1" noProof="0" dirty="0"/>
              <a:t>Faccio i compiti.</a:t>
            </a: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30063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b="0" dirty="0"/>
              <a:t>Ask students if they remember how to say ‘to have a shower’.</a:t>
            </a:r>
          </a:p>
          <a:p>
            <a:r>
              <a:rPr lang="en-AU" sz="1200" b="1" dirty="0"/>
              <a:t>CLICK </a:t>
            </a:r>
            <a:r>
              <a:rPr lang="it-IT" sz="1200" b="1" i="1" noProof="0" dirty="0"/>
              <a:t>fare la doccia</a:t>
            </a:r>
          </a:p>
          <a:p>
            <a:r>
              <a:rPr lang="it-IT" sz="1200" b="0" noProof="0" dirty="0"/>
              <a:t>Ask students if they remember how to say ‘You have a shower’.</a:t>
            </a:r>
          </a:p>
          <a:p>
            <a:r>
              <a:rPr lang="it-IT" sz="1200" b="1" noProof="0" dirty="0"/>
              <a:t>CLICK </a:t>
            </a:r>
            <a:r>
              <a:rPr lang="it-IT" sz="1200" b="1" i="1" noProof="0" dirty="0"/>
              <a:t>Fai la doccia.</a:t>
            </a:r>
          </a:p>
          <a:p>
            <a:endParaRPr lang="it-IT" sz="1200" b="1" noProof="0" dirty="0"/>
          </a:p>
          <a:p>
            <a:r>
              <a:rPr lang="it-IT" sz="1200" noProof="0" dirty="0"/>
              <a:t>Remind students about questioning techniques in Italian: take the phrase and add a question mark or appropriate questioning intonation.</a:t>
            </a:r>
          </a:p>
          <a:p>
            <a:r>
              <a:rPr lang="it-IT" sz="1200" b="0" noProof="0" dirty="0"/>
              <a:t>Ask if they remember how to ask the question ‘Are you having a shower?’</a:t>
            </a:r>
          </a:p>
          <a:p>
            <a:r>
              <a:rPr lang="it-IT" sz="1200" b="1" noProof="0" dirty="0"/>
              <a:t>CLICK </a:t>
            </a:r>
            <a:r>
              <a:rPr lang="it-IT" sz="1200" b="1" i="1" noProof="0" dirty="0"/>
              <a:t>Fai la doccia?</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984245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b="0" dirty="0"/>
              <a:t>Ask students if they remember how to say ‘to have breakfast’.</a:t>
            </a:r>
          </a:p>
          <a:p>
            <a:r>
              <a:rPr lang="en-AU" sz="1200" b="1" dirty="0"/>
              <a:t>CLICK </a:t>
            </a:r>
            <a:r>
              <a:rPr lang="it-IT" sz="1200" b="1" i="1" noProof="0" dirty="0"/>
              <a:t>fare colazione</a:t>
            </a:r>
          </a:p>
          <a:p>
            <a:r>
              <a:rPr lang="it-IT" sz="1200" b="0" noProof="0" dirty="0"/>
              <a:t>Ask students if they remember how to say ‘He/she has breakfast’.</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1" noProof="0" dirty="0"/>
              <a:t>CLICK </a:t>
            </a:r>
            <a:r>
              <a:rPr lang="it-IT" sz="1200" b="1" i="1" noProof="0" dirty="0"/>
              <a:t>Fa colazione.</a:t>
            </a:r>
          </a:p>
          <a:p>
            <a:endParaRPr lang="it-IT" sz="1200" b="0" noProof="0" dirty="0"/>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noProof="0" dirty="0"/>
              <a:t>Ask students if this sentence then translates to ‘</a:t>
            </a:r>
            <a:r>
              <a:rPr lang="it-IT" sz="1200" b="1" noProof="0" dirty="0"/>
              <a:t>he</a:t>
            </a:r>
            <a:r>
              <a:rPr lang="it-IT" sz="1200" noProof="0" dirty="0"/>
              <a:t> is having breakfast’ or ‘</a:t>
            </a:r>
            <a:r>
              <a:rPr lang="it-IT" sz="1200" b="1" noProof="0" dirty="0"/>
              <a:t>she</a:t>
            </a:r>
            <a:r>
              <a:rPr lang="it-IT" sz="1200" noProof="0" dirty="0"/>
              <a:t> is having breakfast’. Remind them that you have to know the context of the sentence or the personal pronoun or name should be used to clarify.</a:t>
            </a:r>
          </a:p>
          <a:p>
            <a:endParaRPr lang="it-IT" sz="1200" b="0" noProof="0" dirty="0"/>
          </a:p>
          <a:p>
            <a:r>
              <a:rPr lang="it-IT" sz="1200" b="0" noProof="0" dirty="0"/>
              <a:t>Ask if they remember how to ask the question ‘Is he/she having breakfast?’</a:t>
            </a:r>
          </a:p>
          <a:p>
            <a:r>
              <a:rPr lang="it-IT" sz="1200" b="1" noProof="0" dirty="0"/>
              <a:t>CLICK </a:t>
            </a:r>
            <a:r>
              <a:rPr lang="it-IT" sz="1200" b="1" i="1" noProof="0" dirty="0"/>
              <a:t>Fa colazione?</a:t>
            </a: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20236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dirty="0"/>
              <a:t>Teacher notes:</a:t>
            </a:r>
          </a:p>
          <a:p>
            <a:r>
              <a:rPr lang="en-AU" sz="1200" i="0" dirty="0"/>
              <a:t>Conjugation of the singular forms of </a:t>
            </a:r>
            <a:r>
              <a:rPr lang="en-AU" sz="1200" i="1" dirty="0"/>
              <a:t>fare </a:t>
            </a:r>
            <a:r>
              <a:rPr lang="en-AU" sz="1200" i="0" dirty="0"/>
              <a:t>for choral repetition. </a:t>
            </a:r>
          </a:p>
          <a:p>
            <a:r>
              <a:rPr lang="en-AU" sz="1200" i="0" dirty="0"/>
              <a:t>Direct students to make sentences with these forms using the vocabulary presented or prior knowledge, for example, </a:t>
            </a:r>
            <a:r>
              <a:rPr lang="it-IT" sz="1200" i="1" noProof="0" dirty="0"/>
              <a:t>Che cosa fai</a:t>
            </a:r>
            <a:r>
              <a:rPr lang="it-IT" sz="1200" i="0" noProof="0" dirty="0"/>
              <a:t>? </a:t>
            </a:r>
            <a:r>
              <a:rPr lang="en-AU" sz="1200" i="0" dirty="0"/>
              <a:t>and students have to produce a response.</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876840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dirty="0"/>
              <a:t>Use the 4 images on the slide – I, you, he and she – to practise expressions with </a:t>
            </a:r>
            <a:r>
              <a:rPr lang="en-AU" sz="1200" i="1" dirty="0"/>
              <a:t>fare</a:t>
            </a:r>
            <a:r>
              <a:rPr lang="en-AU" sz="1200" dirty="0"/>
              <a:t>.</a:t>
            </a:r>
          </a:p>
          <a:p>
            <a:r>
              <a:rPr lang="en-AU" sz="1200" dirty="0"/>
              <a:t>Point to the image and have students repeat the correct conjugation of an expression with </a:t>
            </a:r>
            <a:r>
              <a:rPr lang="en-AU" sz="1200" i="1" dirty="0"/>
              <a:t>fare</a:t>
            </a:r>
            <a:r>
              <a:rPr lang="en-AU" sz="1200" dirty="0"/>
              <a:t>. For example, point to the image of the hand pointing and say </a:t>
            </a:r>
            <a:r>
              <a:rPr lang="it-IT" sz="1200" i="1" noProof="0" dirty="0"/>
              <a:t>tu fai i compiti</a:t>
            </a:r>
            <a:r>
              <a:rPr lang="it-IT" sz="1200" noProof="0" dirty="0"/>
              <a:t>. When students are confident, ask individual students for the conjugation which matches the image you point to each time.</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69572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b="0" dirty="0"/>
              <a:t>Ask students if they remember how to say ‘to shop’.</a:t>
            </a:r>
          </a:p>
          <a:p>
            <a:r>
              <a:rPr lang="en-AU" sz="1200" b="1" dirty="0"/>
              <a:t>CLICK </a:t>
            </a:r>
            <a:r>
              <a:rPr lang="en-AU" sz="1200" b="1" i="1" dirty="0"/>
              <a:t>fare lo shopping</a:t>
            </a:r>
          </a:p>
          <a:p>
            <a:r>
              <a:rPr lang="en-AU" sz="1200" b="0" dirty="0"/>
              <a:t>Ask </a:t>
            </a:r>
            <a:r>
              <a:rPr lang="it-IT" sz="1200" b="0" noProof="0" dirty="0"/>
              <a:t>students if they remember how to say ‘We are shopping’.</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1" noProof="0" dirty="0"/>
              <a:t>CLICK </a:t>
            </a:r>
            <a:r>
              <a:rPr lang="it-IT" sz="1200" b="1" i="1" noProof="0" dirty="0"/>
              <a:t>Facciamo lo shopping</a:t>
            </a:r>
            <a:r>
              <a:rPr lang="it-IT" sz="1200" b="1" noProof="0" dirty="0"/>
              <a:t>.</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noProof="0" dirty="0"/>
              <a:t>Ask students if they remember how to make a suggestion about shopping using the </a:t>
            </a:r>
            <a:r>
              <a:rPr lang="it-IT" sz="1200" b="0" i="1" noProof="0" dirty="0"/>
              <a:t>noi</a:t>
            </a:r>
            <a:r>
              <a:rPr lang="it-IT" sz="1200" b="0" noProof="0" dirty="0"/>
              <a:t> form of the imperative tense to express ‘Let’s’.</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1" noProof="0" dirty="0"/>
              <a:t>CLICK </a:t>
            </a:r>
            <a:r>
              <a:rPr lang="it-IT" sz="1200" b="1" i="1" noProof="0" dirty="0"/>
              <a:t>Facciamo lo shopping?</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4254925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b="0" dirty="0"/>
              <a:t>Here is another example </a:t>
            </a:r>
            <a:r>
              <a:rPr lang="it-IT" sz="1200" b="0" noProof="0" dirty="0"/>
              <a:t>with </a:t>
            </a:r>
            <a:r>
              <a:rPr lang="it-IT" sz="1200" b="0" i="1" noProof="0" dirty="0"/>
              <a:t>fare i compiti</a:t>
            </a:r>
            <a:r>
              <a:rPr lang="it-IT" sz="1200" b="0" noProof="0" dirty="0"/>
              <a:t>. </a:t>
            </a:r>
          </a:p>
          <a:p>
            <a:r>
              <a:rPr lang="it-IT" sz="1200" b="0" noProof="0" dirty="0"/>
              <a:t>Ask students if they remember how to say ‘You (plural) do homework’.</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1" noProof="0" dirty="0"/>
              <a:t>CLICK </a:t>
            </a:r>
            <a:r>
              <a:rPr lang="it-IT" sz="1200" b="1" i="1" noProof="0" dirty="0"/>
              <a:t>Fate i compiti.</a:t>
            </a:r>
            <a:endParaRPr lang="it-IT" sz="1200" b="1" noProof="0" dirty="0"/>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noProof="0" dirty="0"/>
              <a:t>Ask students if they remember how to ask if 2 or more people are doing homework.</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1" noProof="0" dirty="0"/>
              <a:t>CLICK </a:t>
            </a:r>
            <a:r>
              <a:rPr lang="it-IT" sz="1200" b="1" i="1" noProof="0" dirty="0"/>
              <a:t>Fate i compiti?</a:t>
            </a:r>
            <a:endParaRPr lang="it-IT" sz="1200" b="1" noProof="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912601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b="0" dirty="0"/>
              <a:t>This might be a new expression for students. If so, go directly to the verb. If not, ask students if they remember how to say ‘to go for a walk’.</a:t>
            </a:r>
          </a:p>
          <a:p>
            <a:r>
              <a:rPr lang="en-AU" sz="1200" b="1" dirty="0"/>
              <a:t>CLICK </a:t>
            </a:r>
            <a:r>
              <a:rPr lang="it-IT" sz="1200" b="1" i="1" noProof="0" dirty="0"/>
              <a:t>fare una passeggiata</a:t>
            </a:r>
          </a:p>
          <a:p>
            <a:r>
              <a:rPr lang="it-IT" sz="1200" b="0" noProof="0" dirty="0"/>
              <a:t>Ask students if they remember how to say ‘They are going for a walk’.</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1" noProof="0" dirty="0"/>
              <a:t>CLICK </a:t>
            </a:r>
            <a:r>
              <a:rPr lang="it-IT" sz="1200" b="1" i="1" noProof="0" dirty="0"/>
              <a:t>Fanno una passeggiata.</a:t>
            </a:r>
          </a:p>
          <a:p>
            <a:r>
              <a:rPr lang="it-IT" sz="1200" b="0" noProof="0" dirty="0"/>
              <a:t>Ask them how you would ask the question ‘Are they going for a walk?”. </a:t>
            </a:r>
          </a:p>
          <a:p>
            <a:r>
              <a:rPr lang="it-IT" sz="1200" b="1" noProof="0" dirty="0"/>
              <a:t>CLICK </a:t>
            </a:r>
            <a:r>
              <a:rPr lang="it-IT" sz="1200" b="1" i="1" noProof="0" dirty="0"/>
              <a:t>Fanno una passeggiata?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840277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355090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64308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63518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461739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506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293016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5034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0066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30996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250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37691545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6E314C-54E1-134A-9BA5-C47E8026D3E4}"/>
              </a:ext>
            </a:extLst>
          </p:cNvPr>
          <p:cNvSpPr>
            <a:spLocks noGrp="1"/>
          </p:cNvSpPr>
          <p:nvPr>
            <p:ph type="ctrTitle"/>
          </p:nvPr>
        </p:nvSpPr>
        <p:spPr/>
        <p:txBody>
          <a:bodyPr/>
          <a:lstStyle/>
          <a:p>
            <a:r>
              <a:rPr lang="en-US" dirty="0">
                <a:latin typeface="+mj-lt"/>
              </a:rPr>
              <a:t>Irregular verb conjugation </a:t>
            </a:r>
            <a:r>
              <a:rPr lang="en-US" i="1" dirty="0">
                <a:latin typeface="+mj-lt"/>
              </a:rPr>
              <a:t>fare</a:t>
            </a:r>
            <a:endParaRPr lang="en-US" dirty="0">
              <a:latin typeface="+mj-lt"/>
            </a:endParaRPr>
          </a:p>
        </p:txBody>
      </p:sp>
    </p:spTree>
    <p:extLst>
      <p:ext uri="{BB962C8B-B14F-4D97-AF65-F5344CB8AC3E}">
        <p14:creationId xmlns:p14="http://schemas.microsoft.com/office/powerpoint/2010/main" val="164996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16B58A-0A90-2207-1276-498727808BD0}"/>
              </a:ext>
            </a:extLst>
          </p:cNvPr>
          <p:cNvSpPr>
            <a:spLocks noGrp="1"/>
          </p:cNvSpPr>
          <p:nvPr>
            <p:ph type="title"/>
          </p:nvPr>
        </p:nvSpPr>
        <p:spPr>
          <a:xfrm>
            <a:off x="360000" y="360000"/>
            <a:ext cx="11484000" cy="545601"/>
          </a:xfrm>
        </p:spPr>
        <p:txBody>
          <a:bodyPr/>
          <a:lstStyle/>
          <a:p>
            <a:r>
              <a:rPr lang="en-AU" dirty="0">
                <a:latin typeface="+mj-lt"/>
              </a:rPr>
              <a:t>Plural</a:t>
            </a:r>
          </a:p>
        </p:txBody>
      </p:sp>
      <p:sp>
        <p:nvSpPr>
          <p:cNvPr id="5" name="Text Placeholder 4">
            <a:extLst>
              <a:ext uri="{FF2B5EF4-FFF2-40B4-BE49-F238E27FC236}">
                <a16:creationId xmlns:a16="http://schemas.microsoft.com/office/drawing/2014/main" id="{5418DE00-D804-82B5-C4C2-D0451793A389}"/>
              </a:ext>
            </a:extLst>
          </p:cNvPr>
          <p:cNvSpPr>
            <a:spLocks noGrp="1"/>
          </p:cNvSpPr>
          <p:nvPr>
            <p:ph type="body" sz="quarter" idx="18"/>
          </p:nvPr>
        </p:nvSpPr>
        <p:spPr>
          <a:xfrm>
            <a:off x="360000" y="982520"/>
            <a:ext cx="11484000" cy="310015"/>
          </a:xfrm>
        </p:spPr>
        <p:txBody>
          <a:bodyPr/>
          <a:lstStyle/>
          <a:p>
            <a:r>
              <a:rPr lang="en-AU" i="1" dirty="0">
                <a:latin typeface="+mj-lt"/>
              </a:rPr>
              <a:t>Fare</a:t>
            </a:r>
            <a:r>
              <a:rPr lang="en-AU" dirty="0">
                <a:latin typeface="+mj-lt"/>
              </a:rPr>
              <a:t> – to make/do</a:t>
            </a:r>
          </a:p>
        </p:txBody>
      </p:sp>
      <p:graphicFrame>
        <p:nvGraphicFramePr>
          <p:cNvPr id="2" name="Table 1" descr="Table of verb conjugations of the plural forms of fare.">
            <a:extLst>
              <a:ext uri="{FF2B5EF4-FFF2-40B4-BE49-F238E27FC236}">
                <a16:creationId xmlns:a16="http://schemas.microsoft.com/office/drawing/2014/main" id="{3A450323-D89E-C275-D041-BA9788FE264E}"/>
              </a:ext>
            </a:extLst>
          </p:cNvPr>
          <p:cNvGraphicFramePr>
            <a:graphicFrameLocks noGrp="1"/>
          </p:cNvGraphicFramePr>
          <p:nvPr>
            <p:extLst>
              <p:ext uri="{D42A27DB-BD31-4B8C-83A1-F6EECF244321}">
                <p14:modId xmlns:p14="http://schemas.microsoft.com/office/powerpoint/2010/main" val="3234702497"/>
              </p:ext>
            </p:extLst>
          </p:nvPr>
        </p:nvGraphicFramePr>
        <p:xfrm>
          <a:off x="360000" y="2396779"/>
          <a:ext cx="6794464" cy="2802684"/>
        </p:xfrm>
        <a:graphic>
          <a:graphicData uri="http://schemas.openxmlformats.org/drawingml/2006/table">
            <a:tbl>
              <a:tblPr firstRow="1" bandRow="1">
                <a:tableStyleId>{69012ECD-51FC-41F1-AA8D-1B2483CD663E}</a:tableStyleId>
              </a:tblPr>
              <a:tblGrid>
                <a:gridCol w="3440054">
                  <a:extLst>
                    <a:ext uri="{9D8B030D-6E8A-4147-A177-3AD203B41FA5}">
                      <a16:colId xmlns:a16="http://schemas.microsoft.com/office/drawing/2014/main" val="3356363762"/>
                    </a:ext>
                  </a:extLst>
                </a:gridCol>
                <a:gridCol w="3354410">
                  <a:extLst>
                    <a:ext uri="{9D8B030D-6E8A-4147-A177-3AD203B41FA5}">
                      <a16:colId xmlns:a16="http://schemas.microsoft.com/office/drawing/2014/main" val="1260087956"/>
                    </a:ext>
                  </a:extLst>
                </a:gridCol>
              </a:tblGrid>
              <a:tr h="700671">
                <a:tc>
                  <a:txBody>
                    <a:bodyPr/>
                    <a:lstStyle/>
                    <a:p>
                      <a:r>
                        <a:rPr lang="it-IT" sz="2000" b="1" i="0" noProof="0">
                          <a:latin typeface="+mj-lt"/>
                        </a:rPr>
                        <a:t>Subject pronoun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2000" b="1" noProof="0" dirty="0">
                          <a:latin typeface="+mj-lt"/>
                        </a:rPr>
                        <a:t>Verb conjugation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2065216"/>
                  </a:ext>
                </a:extLst>
              </a:tr>
              <a:tr h="700671">
                <a:tc>
                  <a:txBody>
                    <a:bodyPr/>
                    <a:lstStyle/>
                    <a:p>
                      <a:r>
                        <a:rPr lang="it-IT" sz="2000" i="1" noProof="0"/>
                        <a:t>noi</a:t>
                      </a:r>
                      <a:endParaRPr lang="it-IT" sz="2000" i="1" noProof="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2000" b="0" i="1" noProof="0" dirty="0"/>
                        <a:t>facciamo</a:t>
                      </a:r>
                      <a:endParaRPr lang="it-IT" sz="2000" b="0" i="1" noProof="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8655892"/>
                  </a:ext>
                </a:extLst>
              </a:tr>
              <a:tr h="700671">
                <a:tc>
                  <a:txBody>
                    <a:bodyPr/>
                    <a:lstStyle/>
                    <a:p>
                      <a:r>
                        <a:rPr lang="it-IT" sz="2000" i="1" noProof="0"/>
                        <a:t>voi</a:t>
                      </a:r>
                      <a:endParaRPr lang="it-IT" sz="2000" i="1" noProof="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2000" b="0" i="1" noProof="0" dirty="0"/>
                        <a:t>fate</a:t>
                      </a:r>
                      <a:endParaRPr lang="it-IT" sz="2000" b="0" i="1" noProof="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4323394"/>
                  </a:ext>
                </a:extLst>
              </a:tr>
              <a:tr h="700671">
                <a:tc>
                  <a:txBody>
                    <a:bodyPr/>
                    <a:lstStyle/>
                    <a:p>
                      <a:r>
                        <a:rPr lang="it-IT" sz="2000" i="1" noProof="0"/>
                        <a:t>loro</a:t>
                      </a:r>
                      <a:endParaRPr lang="it-IT" sz="2000" i="1" noProof="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2000" b="0" i="1" noProof="0" dirty="0"/>
                        <a:t>fanno</a:t>
                      </a:r>
                      <a:endParaRPr lang="it-IT" sz="2000" b="0" i="1" noProof="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3700426"/>
                  </a:ext>
                </a:extLst>
              </a:tr>
            </a:tbl>
          </a:graphicData>
        </a:graphic>
      </p:graphicFrame>
      <p:pic>
        <p:nvPicPr>
          <p:cNvPr id="7" name="Picture 6">
            <a:extLst>
              <a:ext uri="{FF2B5EF4-FFF2-40B4-BE49-F238E27FC236}">
                <a16:creationId xmlns:a16="http://schemas.microsoft.com/office/drawing/2014/main" id="{69A216BB-2908-486E-AB32-6A2B393BFF2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9250" y="360000"/>
            <a:ext cx="4074750" cy="6063994"/>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402267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D04F98-43FB-65AB-48B6-14129AAA136D}"/>
              </a:ext>
            </a:extLst>
          </p:cNvPr>
          <p:cNvSpPr>
            <a:spLocks noGrp="1"/>
          </p:cNvSpPr>
          <p:nvPr>
            <p:ph type="title"/>
          </p:nvPr>
        </p:nvSpPr>
        <p:spPr/>
        <p:txBody>
          <a:bodyPr/>
          <a:lstStyle/>
          <a:p>
            <a:r>
              <a:rPr lang="en-AU" dirty="0">
                <a:latin typeface="+mj-lt"/>
              </a:rPr>
              <a:t>Let’s practise! (2)</a:t>
            </a:r>
          </a:p>
        </p:txBody>
      </p:sp>
      <p:pic>
        <p:nvPicPr>
          <p:cNvPr id="7" name="Picture 6" descr="2 people pointing at themselves, signifying 'we'.">
            <a:extLst>
              <a:ext uri="{FF2B5EF4-FFF2-40B4-BE49-F238E27FC236}">
                <a16:creationId xmlns:a16="http://schemas.microsoft.com/office/drawing/2014/main" id="{69D52D14-1E42-B42F-EACF-046881D20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2738128"/>
            <a:ext cx="2257442" cy="2609869"/>
          </a:xfrm>
          <a:prstGeom prst="rect">
            <a:avLst/>
          </a:prstGeom>
        </p:spPr>
      </p:pic>
      <p:grpSp>
        <p:nvGrpSpPr>
          <p:cNvPr id="5" name="Group 4" descr="2 fingers pointing, signifying 'you plural'.">
            <a:extLst>
              <a:ext uri="{FF2B5EF4-FFF2-40B4-BE49-F238E27FC236}">
                <a16:creationId xmlns:a16="http://schemas.microsoft.com/office/drawing/2014/main" id="{E7BD2BD2-B7E8-B8F7-79A3-83CD077D5FFD}"/>
              </a:ext>
            </a:extLst>
          </p:cNvPr>
          <p:cNvGrpSpPr/>
          <p:nvPr/>
        </p:nvGrpSpPr>
        <p:grpSpPr>
          <a:xfrm>
            <a:off x="3878324" y="1673680"/>
            <a:ext cx="3136790" cy="1858453"/>
            <a:chOff x="3878324" y="1673680"/>
            <a:chExt cx="3136790" cy="1858453"/>
          </a:xfrm>
        </p:grpSpPr>
        <p:pic>
          <p:nvPicPr>
            <p:cNvPr id="8" name="Picture 7" descr="2 fingers pointing to you">
              <a:extLst>
                <a:ext uri="{FF2B5EF4-FFF2-40B4-BE49-F238E27FC236}">
                  <a16:creationId xmlns:a16="http://schemas.microsoft.com/office/drawing/2014/main" id="{CEED1DF0-CB3A-C223-A877-9C145728F2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8324" y="1944123"/>
              <a:ext cx="1836809" cy="1588010"/>
            </a:xfrm>
            <a:prstGeom prst="rect">
              <a:avLst/>
            </a:prstGeom>
          </p:spPr>
        </p:pic>
        <p:pic>
          <p:nvPicPr>
            <p:cNvPr id="9" name="Picture 8">
              <a:extLst>
                <a:ext uri="{FF2B5EF4-FFF2-40B4-BE49-F238E27FC236}">
                  <a16:creationId xmlns:a16="http://schemas.microsoft.com/office/drawing/2014/main" id="{356533FE-0B94-BE92-9290-5044571AB6D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895" y="1673680"/>
              <a:ext cx="1231219" cy="1064448"/>
            </a:xfrm>
            <a:prstGeom prst="rect">
              <a:avLst/>
            </a:prstGeom>
          </p:spPr>
        </p:pic>
      </p:grpSp>
      <p:grpSp>
        <p:nvGrpSpPr>
          <p:cNvPr id="6" name="Group 5" descr="Person pointing a group of people, signifying 'they'.">
            <a:extLst>
              <a:ext uri="{FF2B5EF4-FFF2-40B4-BE49-F238E27FC236}">
                <a16:creationId xmlns:a16="http://schemas.microsoft.com/office/drawing/2014/main" id="{90F07AAD-6265-DB4A-024C-B8B8EDE8B905}"/>
              </a:ext>
            </a:extLst>
          </p:cNvPr>
          <p:cNvGrpSpPr/>
          <p:nvPr/>
        </p:nvGrpSpPr>
        <p:grpSpPr>
          <a:xfrm>
            <a:off x="6399505" y="4043063"/>
            <a:ext cx="4359548" cy="2562937"/>
            <a:chOff x="6399505" y="4043063"/>
            <a:chExt cx="4359548" cy="2562937"/>
          </a:xfrm>
        </p:grpSpPr>
        <p:pic>
          <p:nvPicPr>
            <p:cNvPr id="10" name="Picture 9" descr="Boy pointing to a group">
              <a:extLst>
                <a:ext uri="{FF2B5EF4-FFF2-40B4-BE49-F238E27FC236}">
                  <a16:creationId xmlns:a16="http://schemas.microsoft.com/office/drawing/2014/main" id="{A590D1DB-5D83-A1E7-CC83-FDA0CF9FD4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9505" y="4043063"/>
              <a:ext cx="2430904" cy="2472937"/>
            </a:xfrm>
            <a:prstGeom prst="rect">
              <a:avLst/>
            </a:prstGeom>
          </p:spPr>
        </p:pic>
        <p:pic>
          <p:nvPicPr>
            <p:cNvPr id="11" name="Picture 10">
              <a:extLst>
                <a:ext uri="{FF2B5EF4-FFF2-40B4-BE49-F238E27FC236}">
                  <a16:creationId xmlns:a16="http://schemas.microsoft.com/office/drawing/2014/main" id="{79CE3A45-27CE-6C75-58F8-88AFFE05F879}"/>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9794731" y="4043063"/>
              <a:ext cx="964322" cy="2472937"/>
            </a:xfrm>
            <a:prstGeom prst="rect">
              <a:avLst/>
            </a:prstGeom>
          </p:spPr>
        </p:pic>
        <p:pic>
          <p:nvPicPr>
            <p:cNvPr id="12" name="Picture 11">
              <a:extLst>
                <a:ext uri="{FF2B5EF4-FFF2-40B4-BE49-F238E27FC236}">
                  <a16:creationId xmlns:a16="http://schemas.microsoft.com/office/drawing/2014/main" id="{A21FCA93-188B-A569-EF45-38B073807ACC}"/>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8830409" y="4213575"/>
              <a:ext cx="964322" cy="2392425"/>
            </a:xfrm>
            <a:prstGeom prst="rect">
              <a:avLst/>
            </a:prstGeom>
          </p:spPr>
        </p:pic>
      </p:grpSp>
      <p:sp>
        <p:nvSpPr>
          <p:cNvPr id="2" name="Slide Number Placeholder 1">
            <a:extLst>
              <a:ext uri="{FF2B5EF4-FFF2-40B4-BE49-F238E27FC236}">
                <a16:creationId xmlns:a16="http://schemas.microsoft.com/office/drawing/2014/main" id="{006CB761-3F08-C192-9102-AECF21401BB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26957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a:xfrm>
            <a:off x="360000" y="360000"/>
            <a:ext cx="10080000" cy="537467"/>
          </a:xfrm>
        </p:spPr>
        <p:txBody>
          <a:bodyPr/>
          <a:lstStyle/>
          <a:p>
            <a:r>
              <a:rPr lang="en-AU" dirty="0">
                <a:solidFill>
                  <a:schemeClr val="bg1"/>
                </a:solidFill>
                <a:latin typeface="+mj-lt"/>
              </a:rPr>
              <a:t>Copyright</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a:xfrm>
            <a:off x="360000" y="981264"/>
            <a:ext cx="10080000" cy="310015"/>
          </a:xfrm>
        </p:spPr>
        <p:txBody>
          <a:bodyPr/>
          <a:lstStyle/>
          <a:p>
            <a:r>
              <a:rPr lang="en-AU" dirty="0">
                <a:latin typeface="+mj-lt"/>
                <a:hlinkClick r:id="rId3">
                  <a:extLst>
                    <a:ext uri="{A12FA001-AC4F-418D-AE19-62706E023703}">
                      <ahyp:hlinkClr xmlns:ahyp="http://schemas.microsoft.com/office/drawing/2018/hyperlinkcolor" val="tx"/>
                    </a:ext>
                  </a:extLst>
                </a:hlinkClick>
              </a:rPr>
              <a:t>© State of New South Wales (Department of Education), 2024 </a:t>
            </a:r>
            <a:endParaRPr lang="en-AU" dirty="0">
              <a:latin typeface="+mj-lt"/>
            </a:endParaRPr>
          </a:p>
        </p:txBody>
      </p:sp>
      <p:sp>
        <p:nvSpPr>
          <p:cNvPr id="3" name="Content Placeholder 2">
            <a:extLst>
              <a:ext uri="{FF2B5EF4-FFF2-40B4-BE49-F238E27FC236}">
                <a16:creationId xmlns:a16="http://schemas.microsoft.com/office/drawing/2014/main" id="{7EAA4023-2429-765F-D84F-564DD266806A}"/>
              </a:ext>
            </a:extLst>
          </p:cNvPr>
          <p:cNvSpPr>
            <a:spLocks noGrp="1"/>
          </p:cNvSpPr>
          <p:nvPr>
            <p:ph idx="4294967295"/>
          </p:nvPr>
        </p:nvSpPr>
        <p:spPr>
          <a:xfrm>
            <a:off x="360000" y="1515988"/>
            <a:ext cx="11472863" cy="5180012"/>
          </a:xfrm>
        </p:spPr>
        <p:txBody>
          <a:bodyPr/>
          <a:lstStyle/>
          <a:p>
            <a:pPr>
              <a:lnSpc>
                <a:spcPct val="150000"/>
              </a:lnSpc>
              <a:spcAft>
                <a:spcPts val="600"/>
              </a:spcAft>
            </a:pPr>
            <a:r>
              <a:rPr lang="en-AU" sz="1200" b="0" i="0" dirty="0">
                <a:solidFill>
                  <a:schemeClr val="bg1"/>
                </a:solidFill>
                <a:effectLst/>
                <a:latin typeface="+mn-lt"/>
              </a:rPr>
              <a:t>The copyright material published in this resource is subject to the </a:t>
            </a:r>
            <a:r>
              <a:rPr lang="en-AU" sz="1200" b="0" i="1" dirty="0">
                <a:solidFill>
                  <a:schemeClr val="bg1"/>
                </a:solidFill>
                <a:effectLst/>
                <a:latin typeface="+mn-lt"/>
              </a:rPr>
              <a:t>Copyright Act 1968</a:t>
            </a:r>
            <a:r>
              <a:rPr lang="en-AU" sz="1200" b="0" i="0" dirty="0">
                <a:solidFill>
                  <a:schemeClr val="bg1"/>
                </a:solidFill>
                <a:effectLst/>
                <a:latin typeface="+mn-lt"/>
              </a:rPr>
              <a:t> (</a:t>
            </a:r>
            <a:r>
              <a:rPr lang="en-AU" sz="1200" b="0" i="0" dirty="0" err="1">
                <a:solidFill>
                  <a:schemeClr val="bg1"/>
                </a:solidFill>
                <a:effectLst/>
                <a:latin typeface="+mn-lt"/>
              </a:rPr>
              <a:t>Cth</a:t>
            </a:r>
            <a:r>
              <a:rPr lang="en-AU" sz="1200" b="0" i="0" dirty="0">
                <a:solidFill>
                  <a:schemeClr val="bg1"/>
                </a:solidFill>
                <a:effectLst/>
                <a:latin typeface="+mn-lt"/>
              </a:rPr>
              <a:t>) and is owned by the NSW Department of Education or, where indicated, by a party other than the NSW Department of Education (third-party material). </a:t>
            </a:r>
          </a:p>
          <a:p>
            <a:pPr>
              <a:lnSpc>
                <a:spcPct val="150000"/>
              </a:lnSpc>
              <a:spcAft>
                <a:spcPts val="600"/>
              </a:spcAft>
            </a:pPr>
            <a:r>
              <a:rPr lang="en-AU" sz="1200" b="0" i="0" dirty="0">
                <a:solidFill>
                  <a:schemeClr val="bg1"/>
                </a:solidFill>
                <a:effectLst/>
                <a:latin typeface="+mn-lt"/>
              </a:rPr>
              <a:t>Copyright material available in this resource and owned by the NSW Department of Education is licensed under a </a:t>
            </a:r>
            <a:r>
              <a:rPr lang="en-AU" sz="1200" b="0" i="0" u="sng" strike="noStrike" dirty="0">
                <a:solidFill>
                  <a:schemeClr val="accent4"/>
                </a:solidFill>
                <a:effectLst/>
                <a:latin typeface="+mn-lt"/>
                <a:hlinkClick r:id="rId4">
                  <a:extLst>
                    <a:ext uri="{A12FA001-AC4F-418D-AE19-62706E023703}">
                      <ahyp:hlinkClr xmlns:ahyp="http://schemas.microsoft.com/office/drawing/2018/hyperlinkcolor" val="tx"/>
                    </a:ext>
                  </a:extLst>
                </a:hlinkClick>
              </a:rPr>
              <a:t>Creative Commons Attribution 4.0 International (CC BY 4.0) license</a:t>
            </a:r>
            <a:r>
              <a:rPr lang="en-AU" sz="1200" b="0" i="0" dirty="0">
                <a:solidFill>
                  <a:schemeClr val="bg1"/>
                </a:solidFill>
                <a:effectLst/>
                <a:latin typeface="+mn-lt"/>
              </a:rPr>
              <a:t>.</a:t>
            </a:r>
            <a:r>
              <a:rPr lang="en-AU" sz="1200" b="0" i="0" dirty="0">
                <a:solidFill>
                  <a:schemeClr val="accent4"/>
                </a:solidFill>
                <a:effectLst/>
                <a:latin typeface="+mn-lt"/>
              </a:rPr>
              <a:t> </a:t>
            </a:r>
            <a:endParaRPr lang="en-AU" sz="1200" dirty="0">
              <a:solidFill>
                <a:schemeClr val="accent4"/>
              </a:solidFill>
              <a:latin typeface="+mn-lt"/>
            </a:endParaRPr>
          </a:p>
          <a:p>
            <a:pPr algn="l" rtl="0" fontAlgn="base">
              <a:lnSpc>
                <a:spcPct val="150000"/>
              </a:lnSpc>
              <a:spcAft>
                <a:spcPts val="600"/>
              </a:spcAft>
            </a:pPr>
            <a:r>
              <a:rPr lang="en-AU" sz="1200" b="0" i="0" dirty="0">
                <a:solidFill>
                  <a:schemeClr val="bg1"/>
                </a:solidFill>
                <a:effectLst/>
                <a:latin typeface="+mn-lt"/>
              </a:rPr>
              <a:t>This license allows you to share and adapt the material for any purpose, even commercially. </a:t>
            </a:r>
          </a:p>
          <a:p>
            <a:pPr algn="l" rtl="0" fontAlgn="base">
              <a:lnSpc>
                <a:spcPct val="150000"/>
              </a:lnSpc>
              <a:spcAft>
                <a:spcPts val="600"/>
              </a:spcAft>
            </a:pPr>
            <a:r>
              <a:rPr lang="en-AU" sz="1200" b="0" i="0" dirty="0">
                <a:solidFill>
                  <a:schemeClr val="bg1"/>
                </a:solidFill>
                <a:effectLst/>
                <a:latin typeface="+mn-lt"/>
              </a:rPr>
              <a:t>Attribution should be given to © State of New South Wales (Department of Education), 2024. </a:t>
            </a:r>
          </a:p>
          <a:p>
            <a:pPr algn="l" rtl="0" fontAlgn="base">
              <a:lnSpc>
                <a:spcPct val="150000"/>
              </a:lnSpc>
              <a:spcAft>
                <a:spcPts val="0"/>
              </a:spcAft>
            </a:pPr>
            <a:r>
              <a:rPr lang="en-AU" sz="1200" b="0" i="0" dirty="0">
                <a:solidFill>
                  <a:schemeClr val="bg1"/>
                </a:solidFill>
                <a:effectLst/>
                <a:latin typeface="+mn-lt"/>
              </a:rPr>
              <a:t>Material in this resource not available under a Creative Commons license: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latin typeface="+mn-lt"/>
              </a:rPr>
              <a:t>the NSW Department of Education logo, other logos and trademark-protected material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latin typeface="+mn-lt"/>
              </a:rPr>
              <a:t>material owned by a third party that has been reproduced with permission. You will need to obtain permission from the third party to reuse its material. </a:t>
            </a:r>
          </a:p>
          <a:p>
            <a:pPr algn="l" rtl="0" fontAlgn="base">
              <a:lnSpc>
                <a:spcPct val="150000"/>
              </a:lnSpc>
              <a:spcBef>
                <a:spcPts val="1200"/>
              </a:spcBef>
              <a:spcAft>
                <a:spcPts val="600"/>
              </a:spcAft>
            </a:pPr>
            <a:r>
              <a:rPr lang="en-AU" sz="1200" b="1" i="0" dirty="0">
                <a:solidFill>
                  <a:schemeClr val="bg1"/>
                </a:solidFill>
                <a:effectLst/>
                <a:latin typeface="+mj-lt"/>
              </a:rPr>
              <a:t>Links to third-party material and websites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latin typeface="+mn-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latin typeface="+mn-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b="0" i="1" dirty="0">
                <a:solidFill>
                  <a:schemeClr val="bg1"/>
                </a:solidFill>
                <a:effectLst/>
                <a:latin typeface="+mn-lt"/>
              </a:rPr>
              <a:t>Copyright Act 1968 </a:t>
            </a:r>
            <a:r>
              <a:rPr lang="en-AU" sz="1200" b="0" i="0" dirty="0">
                <a:solidFill>
                  <a:schemeClr val="bg1"/>
                </a:solidFill>
                <a:effectLst/>
                <a:latin typeface="+mn-lt"/>
              </a:rPr>
              <a:t>(</a:t>
            </a:r>
            <a:r>
              <a:rPr lang="en-AU" sz="1200" b="0" i="0" dirty="0" err="1">
                <a:solidFill>
                  <a:schemeClr val="bg1"/>
                </a:solidFill>
                <a:effectLst/>
                <a:latin typeface="+mn-lt"/>
              </a:rPr>
              <a:t>Cth</a:t>
            </a:r>
            <a:r>
              <a:rPr lang="en-AU" sz="1200" b="0" i="0" dirty="0">
                <a:solidFill>
                  <a:schemeClr val="bg1"/>
                </a:solidFill>
                <a:effectLst/>
                <a:latin typeface="+mn-lt"/>
              </a:rPr>
              <a:t>). The department accepts no responsibility for content on third-party websites. </a:t>
            </a:r>
          </a:p>
        </p:txBody>
      </p:sp>
    </p:spTree>
    <p:extLst>
      <p:ext uri="{BB962C8B-B14F-4D97-AF65-F5344CB8AC3E}">
        <p14:creationId xmlns:p14="http://schemas.microsoft.com/office/powerpoint/2010/main" val="13151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E3821-433C-DCA0-84DA-B38E75FC991D}"/>
              </a:ext>
            </a:extLst>
          </p:cNvPr>
          <p:cNvSpPr>
            <a:spLocks noGrp="1"/>
          </p:cNvSpPr>
          <p:nvPr>
            <p:ph type="title"/>
          </p:nvPr>
        </p:nvSpPr>
        <p:spPr/>
        <p:txBody>
          <a:bodyPr/>
          <a:lstStyle/>
          <a:p>
            <a:r>
              <a:rPr lang="it-IT" i="1" dirty="0">
                <a:latin typeface="+mj-lt"/>
              </a:rPr>
              <a:t>f</a:t>
            </a:r>
            <a:r>
              <a:rPr lang="it-IT" sz="3600" i="1" dirty="0">
                <a:solidFill>
                  <a:schemeClr val="accent1"/>
                </a:solidFill>
                <a:latin typeface="+mj-lt"/>
              </a:rPr>
              <a:t>are i compiti</a:t>
            </a:r>
            <a:br>
              <a:rPr lang="it-IT" sz="3600" i="1" dirty="0">
                <a:solidFill>
                  <a:schemeClr val="accent1"/>
                </a:solidFill>
                <a:latin typeface="+mj-lt"/>
              </a:rPr>
            </a:br>
            <a:endParaRPr lang="it-IT" i="1" dirty="0">
              <a:latin typeface="+mj-lt"/>
            </a:endParaRPr>
          </a:p>
        </p:txBody>
      </p:sp>
      <p:pic>
        <p:nvPicPr>
          <p:cNvPr id="6" name="Picture 5" descr="Person doing homework">
            <a:extLst>
              <a:ext uri="{FF2B5EF4-FFF2-40B4-BE49-F238E27FC236}">
                <a16:creationId xmlns:a16="http://schemas.microsoft.com/office/drawing/2014/main" id="{57595ADD-CE81-11E5-3FCE-3CA1892DF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761" y="1112055"/>
            <a:ext cx="6144494" cy="5050984"/>
          </a:xfrm>
          <a:prstGeom prst="rect">
            <a:avLst/>
          </a:prstGeom>
        </p:spPr>
      </p:pic>
      <p:sp>
        <p:nvSpPr>
          <p:cNvPr id="9" name="TextBox 8">
            <a:extLst>
              <a:ext uri="{FF2B5EF4-FFF2-40B4-BE49-F238E27FC236}">
                <a16:creationId xmlns:a16="http://schemas.microsoft.com/office/drawing/2014/main" id="{62E4A73C-4519-0871-F705-00FB780CA90A}"/>
              </a:ext>
            </a:extLst>
          </p:cNvPr>
          <p:cNvSpPr txBox="1"/>
          <p:nvPr/>
        </p:nvSpPr>
        <p:spPr>
          <a:xfrm>
            <a:off x="6949368" y="3122596"/>
            <a:ext cx="3490631" cy="1029903"/>
          </a:xfrm>
          <a:prstGeom prst="rect">
            <a:avLst/>
          </a:prstGeom>
          <a:noFill/>
        </p:spPr>
        <p:txBody>
          <a:bodyPr wrap="square" lIns="0" tIns="0" rIns="0" bIns="0" rtlCol="0">
            <a:noAutofit/>
          </a:bodyPr>
          <a:lstStyle/>
          <a:p>
            <a:pPr algn="l"/>
            <a:r>
              <a:rPr lang="it-IT" sz="3600" i="1" dirty="0">
                <a:solidFill>
                  <a:schemeClr val="accent1"/>
                </a:solidFill>
              </a:rPr>
              <a:t>Faccio i compiti.</a:t>
            </a:r>
          </a:p>
        </p:txBody>
      </p:sp>
      <p:sp>
        <p:nvSpPr>
          <p:cNvPr id="3" name="Slide Number Placeholder 2">
            <a:extLst>
              <a:ext uri="{FF2B5EF4-FFF2-40B4-BE49-F238E27FC236}">
                <a16:creationId xmlns:a16="http://schemas.microsoft.com/office/drawing/2014/main" id="{DF5AC04E-2712-DE14-54D2-297B54B9FB5D}"/>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2</a:t>
            </a:fld>
            <a:endParaRPr lang="en-AU"/>
          </a:p>
        </p:txBody>
      </p:sp>
    </p:spTree>
    <p:extLst>
      <p:ext uri="{BB962C8B-B14F-4D97-AF65-F5344CB8AC3E}">
        <p14:creationId xmlns:p14="http://schemas.microsoft.com/office/powerpoint/2010/main" val="363462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20A3F-16AD-E06E-1512-BAB308C6892D}"/>
              </a:ext>
            </a:extLst>
          </p:cNvPr>
          <p:cNvSpPr>
            <a:spLocks noGrp="1"/>
          </p:cNvSpPr>
          <p:nvPr>
            <p:ph type="title"/>
          </p:nvPr>
        </p:nvSpPr>
        <p:spPr/>
        <p:txBody>
          <a:bodyPr/>
          <a:lstStyle/>
          <a:p>
            <a:r>
              <a:rPr lang="it-IT" i="1" dirty="0">
                <a:latin typeface="+mj-lt"/>
              </a:rPr>
              <a:t>f</a:t>
            </a:r>
            <a:r>
              <a:rPr lang="it-IT" sz="3600" i="1" dirty="0">
                <a:solidFill>
                  <a:schemeClr val="accent1"/>
                </a:solidFill>
                <a:latin typeface="+mj-lt"/>
              </a:rPr>
              <a:t>are la doccia</a:t>
            </a:r>
            <a:br>
              <a:rPr lang="it-IT" sz="3600" i="1" dirty="0">
                <a:solidFill>
                  <a:schemeClr val="accent1"/>
                </a:solidFill>
                <a:latin typeface="+mj-lt"/>
              </a:rPr>
            </a:br>
            <a:endParaRPr lang="it-IT" i="1" dirty="0">
              <a:latin typeface="+mj-lt"/>
            </a:endParaRPr>
          </a:p>
        </p:txBody>
      </p:sp>
      <p:pic>
        <p:nvPicPr>
          <p:cNvPr id="4" name="Picture 3" descr="Person having a shower">
            <a:extLst>
              <a:ext uri="{FF2B5EF4-FFF2-40B4-BE49-F238E27FC236}">
                <a16:creationId xmlns:a16="http://schemas.microsoft.com/office/drawing/2014/main" id="{0D3F30D0-89A7-4E4C-BE1D-12C586ED38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844" y="1004736"/>
            <a:ext cx="5736000" cy="5189714"/>
          </a:xfrm>
          <a:prstGeom prst="rect">
            <a:avLst/>
          </a:prstGeom>
        </p:spPr>
      </p:pic>
      <p:sp>
        <p:nvSpPr>
          <p:cNvPr id="6" name="TextBox 5">
            <a:extLst>
              <a:ext uri="{FF2B5EF4-FFF2-40B4-BE49-F238E27FC236}">
                <a16:creationId xmlns:a16="http://schemas.microsoft.com/office/drawing/2014/main" id="{378499B2-F4F8-8203-5C79-C77267C27F1C}"/>
              </a:ext>
            </a:extLst>
          </p:cNvPr>
          <p:cNvSpPr txBox="1"/>
          <p:nvPr/>
        </p:nvSpPr>
        <p:spPr>
          <a:xfrm>
            <a:off x="6798644" y="2353663"/>
            <a:ext cx="5585170" cy="1029903"/>
          </a:xfrm>
          <a:prstGeom prst="rect">
            <a:avLst/>
          </a:prstGeom>
          <a:noFill/>
        </p:spPr>
        <p:txBody>
          <a:bodyPr wrap="square" lIns="0" tIns="0" rIns="0" bIns="0" rtlCol="0">
            <a:noAutofit/>
          </a:bodyPr>
          <a:lstStyle/>
          <a:p>
            <a:pPr algn="l"/>
            <a:r>
              <a:rPr lang="it-IT" sz="3600" i="1" dirty="0">
                <a:solidFill>
                  <a:schemeClr val="accent1"/>
                </a:solidFill>
              </a:rPr>
              <a:t>Fai la doccia.</a:t>
            </a:r>
          </a:p>
        </p:txBody>
      </p:sp>
      <p:sp>
        <p:nvSpPr>
          <p:cNvPr id="8" name="TextBox 7">
            <a:extLst>
              <a:ext uri="{FF2B5EF4-FFF2-40B4-BE49-F238E27FC236}">
                <a16:creationId xmlns:a16="http://schemas.microsoft.com/office/drawing/2014/main" id="{B5AE7114-D818-C35D-6D44-56199A0404F7}"/>
              </a:ext>
            </a:extLst>
          </p:cNvPr>
          <p:cNvSpPr txBox="1"/>
          <p:nvPr/>
        </p:nvSpPr>
        <p:spPr>
          <a:xfrm>
            <a:off x="6798644" y="3815621"/>
            <a:ext cx="5698156" cy="1029903"/>
          </a:xfrm>
          <a:prstGeom prst="rect">
            <a:avLst/>
          </a:prstGeom>
          <a:noFill/>
        </p:spPr>
        <p:txBody>
          <a:bodyPr wrap="square" lIns="0" tIns="0" rIns="0" bIns="0" rtlCol="0">
            <a:noAutofit/>
          </a:bodyPr>
          <a:lstStyle/>
          <a:p>
            <a:pPr algn="l"/>
            <a:r>
              <a:rPr lang="it-IT" sz="3600" i="1" dirty="0">
                <a:solidFill>
                  <a:schemeClr val="accent1"/>
                </a:solidFill>
              </a:rPr>
              <a:t>Fai la doccia?</a:t>
            </a:r>
          </a:p>
        </p:txBody>
      </p:sp>
      <p:sp>
        <p:nvSpPr>
          <p:cNvPr id="10" name="Slide Number Placeholder 2">
            <a:extLst>
              <a:ext uri="{FF2B5EF4-FFF2-40B4-BE49-F238E27FC236}">
                <a16:creationId xmlns:a16="http://schemas.microsoft.com/office/drawing/2014/main" id="{F15E5538-697C-7158-F691-BA3C809428C1}"/>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457173">
              <a:defRPr/>
            </a:pPr>
            <a:fld id="{10A01DC5-1685-4615-8240-15192985C6A2}" type="slidenum">
              <a:rPr lang="en-AU" smtClean="0">
                <a:solidFill>
                  <a:srgbClr val="22272B"/>
                </a:solidFill>
                <a:latin typeface="Public Sans Light"/>
              </a:rPr>
              <a:pPr defTabSz="457173">
                <a:defRPr/>
              </a:pPr>
              <a:t>3</a:t>
            </a:fld>
            <a:endParaRPr lang="en-AU">
              <a:solidFill>
                <a:srgbClr val="22272B"/>
              </a:solidFill>
              <a:latin typeface="Public Sans Light"/>
            </a:endParaRPr>
          </a:p>
        </p:txBody>
      </p:sp>
    </p:spTree>
    <p:extLst>
      <p:ext uri="{BB962C8B-B14F-4D97-AF65-F5344CB8AC3E}">
        <p14:creationId xmlns:p14="http://schemas.microsoft.com/office/powerpoint/2010/main" val="156296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A2B1FB-3505-E7C5-6521-EC029CE3DFB4}"/>
              </a:ext>
            </a:extLst>
          </p:cNvPr>
          <p:cNvSpPr>
            <a:spLocks noGrp="1"/>
          </p:cNvSpPr>
          <p:nvPr>
            <p:ph type="title"/>
          </p:nvPr>
        </p:nvSpPr>
        <p:spPr/>
        <p:txBody>
          <a:bodyPr/>
          <a:lstStyle/>
          <a:p>
            <a:r>
              <a:rPr lang="it-IT" i="1" dirty="0">
                <a:latin typeface="+mj-lt"/>
              </a:rPr>
              <a:t>f</a:t>
            </a:r>
            <a:r>
              <a:rPr lang="it-IT" sz="3600" i="1" dirty="0">
                <a:solidFill>
                  <a:schemeClr val="accent1"/>
                </a:solidFill>
                <a:latin typeface="+mj-lt"/>
              </a:rPr>
              <a:t>are colazione</a:t>
            </a:r>
            <a:br>
              <a:rPr lang="it-IT" sz="3600" i="1" dirty="0">
                <a:solidFill>
                  <a:schemeClr val="accent1"/>
                </a:solidFill>
                <a:latin typeface="+mj-lt"/>
              </a:rPr>
            </a:br>
            <a:endParaRPr lang="it-IT" i="1" dirty="0">
              <a:latin typeface="+mj-lt"/>
            </a:endParaRPr>
          </a:p>
        </p:txBody>
      </p:sp>
      <p:pic>
        <p:nvPicPr>
          <p:cNvPr id="5" name="Picture 4" descr="Person eating breakfast">
            <a:extLst>
              <a:ext uri="{FF2B5EF4-FFF2-40B4-BE49-F238E27FC236}">
                <a16:creationId xmlns:a16="http://schemas.microsoft.com/office/drawing/2014/main" id="{D4E6CD20-562B-8A10-DF5A-5E5DB70DF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905601"/>
            <a:ext cx="4871302" cy="5504688"/>
          </a:xfrm>
          <a:prstGeom prst="rect">
            <a:avLst/>
          </a:prstGeom>
        </p:spPr>
      </p:pic>
      <p:sp>
        <p:nvSpPr>
          <p:cNvPr id="7" name="TextBox 6">
            <a:extLst>
              <a:ext uri="{FF2B5EF4-FFF2-40B4-BE49-F238E27FC236}">
                <a16:creationId xmlns:a16="http://schemas.microsoft.com/office/drawing/2014/main" id="{1745F51B-7C96-4813-25B9-580C38B16AC4}"/>
              </a:ext>
            </a:extLst>
          </p:cNvPr>
          <p:cNvSpPr txBox="1"/>
          <p:nvPr/>
        </p:nvSpPr>
        <p:spPr>
          <a:xfrm>
            <a:off x="5929697" y="2288233"/>
            <a:ext cx="5698156" cy="1029903"/>
          </a:xfrm>
          <a:prstGeom prst="rect">
            <a:avLst/>
          </a:prstGeom>
          <a:noFill/>
        </p:spPr>
        <p:txBody>
          <a:bodyPr wrap="square" lIns="0" tIns="0" rIns="0" bIns="0" rtlCol="0">
            <a:noAutofit/>
          </a:bodyPr>
          <a:lstStyle/>
          <a:p>
            <a:pPr algn="l"/>
            <a:r>
              <a:rPr lang="it-IT" sz="3600" i="1" dirty="0">
                <a:solidFill>
                  <a:schemeClr val="accent1"/>
                </a:solidFill>
              </a:rPr>
              <a:t>Fa colazione.</a:t>
            </a:r>
          </a:p>
        </p:txBody>
      </p:sp>
      <p:sp>
        <p:nvSpPr>
          <p:cNvPr id="2" name="TextBox 1">
            <a:extLst>
              <a:ext uri="{FF2B5EF4-FFF2-40B4-BE49-F238E27FC236}">
                <a16:creationId xmlns:a16="http://schemas.microsoft.com/office/drawing/2014/main" id="{80ADE3F1-DA38-3D29-825D-0CDDEA9B806B}"/>
              </a:ext>
            </a:extLst>
          </p:cNvPr>
          <p:cNvSpPr txBox="1"/>
          <p:nvPr/>
        </p:nvSpPr>
        <p:spPr>
          <a:xfrm>
            <a:off x="5964455" y="3997754"/>
            <a:ext cx="5698156" cy="1029903"/>
          </a:xfrm>
          <a:prstGeom prst="rect">
            <a:avLst/>
          </a:prstGeom>
          <a:noFill/>
        </p:spPr>
        <p:txBody>
          <a:bodyPr wrap="square" lIns="0" tIns="0" rIns="0" bIns="0" rtlCol="0">
            <a:noAutofit/>
          </a:bodyPr>
          <a:lstStyle/>
          <a:p>
            <a:pPr algn="l"/>
            <a:r>
              <a:rPr lang="it-IT" sz="3600" i="1" dirty="0">
                <a:solidFill>
                  <a:schemeClr val="accent1"/>
                </a:solidFill>
              </a:rPr>
              <a:t>Fa colazione?</a:t>
            </a:r>
          </a:p>
        </p:txBody>
      </p:sp>
      <p:sp>
        <p:nvSpPr>
          <p:cNvPr id="9" name="Slide Number Placeholder 2">
            <a:extLst>
              <a:ext uri="{FF2B5EF4-FFF2-40B4-BE49-F238E27FC236}">
                <a16:creationId xmlns:a16="http://schemas.microsoft.com/office/drawing/2014/main" id="{5564D28F-C097-7E7B-0049-D3ADCFB5052A}"/>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457173">
              <a:defRPr/>
            </a:pPr>
            <a:fld id="{10A01DC5-1685-4615-8240-15192985C6A2}" type="slidenum">
              <a:rPr lang="en-AU" smtClean="0">
                <a:solidFill>
                  <a:srgbClr val="22272B"/>
                </a:solidFill>
                <a:latin typeface="Public Sans Light"/>
              </a:rPr>
              <a:pPr defTabSz="457173">
                <a:defRPr/>
              </a:pPr>
              <a:t>4</a:t>
            </a:fld>
            <a:endParaRPr lang="en-AU">
              <a:solidFill>
                <a:srgbClr val="22272B"/>
              </a:solidFill>
              <a:latin typeface="Public Sans Light"/>
            </a:endParaRPr>
          </a:p>
        </p:txBody>
      </p:sp>
    </p:spTree>
    <p:extLst>
      <p:ext uri="{BB962C8B-B14F-4D97-AF65-F5344CB8AC3E}">
        <p14:creationId xmlns:p14="http://schemas.microsoft.com/office/powerpoint/2010/main" val="227468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16B58A-0A90-2207-1276-498727808BD0}"/>
              </a:ext>
            </a:extLst>
          </p:cNvPr>
          <p:cNvSpPr>
            <a:spLocks noGrp="1"/>
          </p:cNvSpPr>
          <p:nvPr>
            <p:ph type="title"/>
          </p:nvPr>
        </p:nvSpPr>
        <p:spPr/>
        <p:txBody>
          <a:bodyPr/>
          <a:lstStyle/>
          <a:p>
            <a:r>
              <a:rPr lang="en-AU" dirty="0">
                <a:latin typeface="+mj-lt"/>
              </a:rPr>
              <a:t>Singular</a:t>
            </a:r>
          </a:p>
        </p:txBody>
      </p:sp>
      <p:sp>
        <p:nvSpPr>
          <p:cNvPr id="5" name="Text Placeholder 4">
            <a:extLst>
              <a:ext uri="{FF2B5EF4-FFF2-40B4-BE49-F238E27FC236}">
                <a16:creationId xmlns:a16="http://schemas.microsoft.com/office/drawing/2014/main" id="{36774C02-E957-B85A-4A89-1E736A5879B0}"/>
              </a:ext>
            </a:extLst>
          </p:cNvPr>
          <p:cNvSpPr>
            <a:spLocks noGrp="1"/>
          </p:cNvSpPr>
          <p:nvPr>
            <p:ph type="body" sz="quarter" idx="18"/>
          </p:nvPr>
        </p:nvSpPr>
        <p:spPr>
          <a:xfrm>
            <a:off x="360000" y="982520"/>
            <a:ext cx="11484000" cy="310015"/>
          </a:xfrm>
        </p:spPr>
        <p:txBody>
          <a:bodyPr/>
          <a:lstStyle/>
          <a:p>
            <a:r>
              <a:rPr lang="en-AU" i="1" dirty="0">
                <a:latin typeface="+mj-lt"/>
              </a:rPr>
              <a:t>fare</a:t>
            </a:r>
            <a:r>
              <a:rPr lang="en-AU" dirty="0">
                <a:latin typeface="+mj-lt"/>
              </a:rPr>
              <a:t> – to make/do</a:t>
            </a:r>
          </a:p>
        </p:txBody>
      </p:sp>
      <p:graphicFrame>
        <p:nvGraphicFramePr>
          <p:cNvPr id="2" name="Table 1" descr="Table of verb conjugations of the singular forms of fare.">
            <a:extLst>
              <a:ext uri="{FF2B5EF4-FFF2-40B4-BE49-F238E27FC236}">
                <a16:creationId xmlns:a16="http://schemas.microsoft.com/office/drawing/2014/main" id="{0D5080BC-0496-4C18-6B71-B54797136D81}"/>
              </a:ext>
            </a:extLst>
          </p:cNvPr>
          <p:cNvGraphicFramePr>
            <a:graphicFrameLocks noGrp="1"/>
          </p:cNvGraphicFramePr>
          <p:nvPr>
            <p:extLst>
              <p:ext uri="{D42A27DB-BD31-4B8C-83A1-F6EECF244321}">
                <p14:modId xmlns:p14="http://schemas.microsoft.com/office/powerpoint/2010/main" val="1335071335"/>
              </p:ext>
            </p:extLst>
          </p:nvPr>
        </p:nvGraphicFramePr>
        <p:xfrm>
          <a:off x="360000" y="2656213"/>
          <a:ext cx="6120696" cy="2418884"/>
        </p:xfrm>
        <a:graphic>
          <a:graphicData uri="http://schemas.openxmlformats.org/drawingml/2006/table">
            <a:tbl>
              <a:tblPr firstRow="1" bandRow="1">
                <a:tableStyleId>{69012ECD-51FC-41F1-AA8D-1B2483CD663E}</a:tableStyleId>
              </a:tblPr>
              <a:tblGrid>
                <a:gridCol w="3098924">
                  <a:extLst>
                    <a:ext uri="{9D8B030D-6E8A-4147-A177-3AD203B41FA5}">
                      <a16:colId xmlns:a16="http://schemas.microsoft.com/office/drawing/2014/main" val="3356363762"/>
                    </a:ext>
                  </a:extLst>
                </a:gridCol>
                <a:gridCol w="3021772">
                  <a:extLst>
                    <a:ext uri="{9D8B030D-6E8A-4147-A177-3AD203B41FA5}">
                      <a16:colId xmlns:a16="http://schemas.microsoft.com/office/drawing/2014/main" val="1260087956"/>
                    </a:ext>
                  </a:extLst>
                </a:gridCol>
              </a:tblGrid>
              <a:tr h="604721">
                <a:tc>
                  <a:txBody>
                    <a:bodyPr/>
                    <a:lstStyle/>
                    <a:p>
                      <a:r>
                        <a:rPr lang="it-IT" sz="2000" b="1" i="0" noProof="0" dirty="0">
                          <a:latin typeface="+mj-lt"/>
                        </a:rPr>
                        <a:t>Subject pronoun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2000" b="1" noProof="0" dirty="0">
                          <a:latin typeface="+mj-lt"/>
                        </a:rPr>
                        <a:t>Verb conjugation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283202"/>
                  </a:ext>
                </a:extLst>
              </a:tr>
              <a:tr h="604721">
                <a:tc>
                  <a:txBody>
                    <a:bodyPr/>
                    <a:lstStyle/>
                    <a:p>
                      <a:r>
                        <a:rPr lang="it-IT" sz="2000" b="0" i="1" noProof="0" dirty="0"/>
                        <a:t>io</a:t>
                      </a:r>
                      <a:endParaRPr lang="it-IT" sz="2000" b="0" i="1" noProof="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2000" b="0" i="1" noProof="0" dirty="0"/>
                        <a:t>faccio</a:t>
                      </a:r>
                      <a:endParaRPr lang="it-IT" sz="2000" b="0" i="1" noProof="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8655892"/>
                  </a:ext>
                </a:extLst>
              </a:tr>
              <a:tr h="604721">
                <a:tc>
                  <a:txBody>
                    <a:bodyPr/>
                    <a:lstStyle/>
                    <a:p>
                      <a:r>
                        <a:rPr lang="it-IT" sz="2000" i="1" noProof="0" dirty="0"/>
                        <a:t>tu</a:t>
                      </a:r>
                      <a:endParaRPr lang="it-IT" sz="2000" i="1" noProof="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2000" b="0" i="1" noProof="0" dirty="0"/>
                        <a:t>fai</a:t>
                      </a:r>
                      <a:endParaRPr lang="it-IT" sz="2000" b="0" i="1" noProof="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4323394"/>
                  </a:ext>
                </a:extLst>
              </a:tr>
              <a:tr h="604721">
                <a:tc>
                  <a:txBody>
                    <a:bodyPr/>
                    <a:lstStyle/>
                    <a:p>
                      <a:r>
                        <a:rPr lang="it-IT" sz="2000" i="1" noProof="0"/>
                        <a:t>lui/lei</a:t>
                      </a:r>
                      <a:endParaRPr lang="it-IT" sz="2000" i="1" noProof="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2000" b="0" i="1" noProof="0" dirty="0"/>
                        <a:t>fa</a:t>
                      </a:r>
                      <a:endParaRPr lang="it-IT" sz="2000" b="0" i="1" noProof="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3700426"/>
                  </a:ext>
                </a:extLst>
              </a:tr>
            </a:tbl>
          </a:graphicData>
        </a:graphic>
      </p:graphicFrame>
      <p:pic>
        <p:nvPicPr>
          <p:cNvPr id="7" name="Picture 6">
            <a:extLst>
              <a:ext uri="{FF2B5EF4-FFF2-40B4-BE49-F238E27FC236}">
                <a16:creationId xmlns:a16="http://schemas.microsoft.com/office/drawing/2014/main" id="{0BB2D605-E513-0C09-0BE8-2A2895F0EB2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054" y="1491916"/>
            <a:ext cx="4965946" cy="4747478"/>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19636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D04F98-43FB-65AB-48B6-14129AAA136D}"/>
              </a:ext>
            </a:extLst>
          </p:cNvPr>
          <p:cNvSpPr>
            <a:spLocks noGrp="1"/>
          </p:cNvSpPr>
          <p:nvPr>
            <p:ph type="title"/>
          </p:nvPr>
        </p:nvSpPr>
        <p:spPr/>
        <p:txBody>
          <a:bodyPr/>
          <a:lstStyle/>
          <a:p>
            <a:r>
              <a:rPr lang="en-AU" dirty="0">
                <a:latin typeface="+mj-lt"/>
              </a:rPr>
              <a:t>Let’s practise! (1)</a:t>
            </a:r>
          </a:p>
        </p:txBody>
      </p:sp>
      <p:pic>
        <p:nvPicPr>
          <p:cNvPr id="6" name="Picture 5" descr="Girl pointing to herself, to signify 'I'.">
            <a:extLst>
              <a:ext uri="{FF2B5EF4-FFF2-40B4-BE49-F238E27FC236}">
                <a16:creationId xmlns:a16="http://schemas.microsoft.com/office/drawing/2014/main" id="{B03AA811-68E8-6025-F7D4-F48FC9F91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2323" y="1383567"/>
            <a:ext cx="3048001" cy="2392425"/>
          </a:xfrm>
          <a:prstGeom prst="rect">
            <a:avLst/>
          </a:prstGeom>
        </p:spPr>
      </p:pic>
      <p:pic>
        <p:nvPicPr>
          <p:cNvPr id="8" name="Picture 7" descr="Finger pointing at you, to signify 'you'.">
            <a:extLst>
              <a:ext uri="{FF2B5EF4-FFF2-40B4-BE49-F238E27FC236}">
                <a16:creationId xmlns:a16="http://schemas.microsoft.com/office/drawing/2014/main" id="{CEED1DF0-CB3A-C223-A877-9C145728F2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2902" y="1491714"/>
            <a:ext cx="2767254" cy="2392425"/>
          </a:xfrm>
          <a:prstGeom prst="rect">
            <a:avLst/>
          </a:prstGeom>
        </p:spPr>
      </p:pic>
      <p:pic>
        <p:nvPicPr>
          <p:cNvPr id="10" name="Picture 9" descr="Boy pointing to another boy, to signify 'he'.">
            <a:extLst>
              <a:ext uri="{FF2B5EF4-FFF2-40B4-BE49-F238E27FC236}">
                <a16:creationId xmlns:a16="http://schemas.microsoft.com/office/drawing/2014/main" id="{A590D1DB-5D83-A1E7-CC83-FDA0CF9FD4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773" y="4043063"/>
            <a:ext cx="2430904" cy="2472937"/>
          </a:xfrm>
          <a:prstGeom prst="rect">
            <a:avLst/>
          </a:prstGeom>
        </p:spPr>
      </p:pic>
      <p:pic>
        <p:nvPicPr>
          <p:cNvPr id="12" name="Picture 11" descr="Boy pointing to a girl, to signify 'she'.">
            <a:extLst>
              <a:ext uri="{FF2B5EF4-FFF2-40B4-BE49-F238E27FC236}">
                <a16:creationId xmlns:a16="http://schemas.microsoft.com/office/drawing/2014/main" id="{A21FCA93-188B-A569-EF45-38B073807A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7685" y="4105575"/>
            <a:ext cx="2365879" cy="2392425"/>
          </a:xfrm>
          <a:prstGeom prst="rect">
            <a:avLst/>
          </a:prstGeom>
        </p:spPr>
      </p:pic>
      <p:sp>
        <p:nvSpPr>
          <p:cNvPr id="2" name="Slide Number Placeholder 1">
            <a:extLst>
              <a:ext uri="{FF2B5EF4-FFF2-40B4-BE49-F238E27FC236}">
                <a16:creationId xmlns:a16="http://schemas.microsoft.com/office/drawing/2014/main" id="{006CB761-3F08-C192-9102-AECF21401BB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140769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AFDA96-14E4-94D1-CBDB-09995DE10B2F}"/>
              </a:ext>
            </a:extLst>
          </p:cNvPr>
          <p:cNvSpPr>
            <a:spLocks noGrp="1"/>
          </p:cNvSpPr>
          <p:nvPr>
            <p:ph type="title"/>
          </p:nvPr>
        </p:nvSpPr>
        <p:spPr/>
        <p:txBody>
          <a:bodyPr/>
          <a:lstStyle/>
          <a:p>
            <a:r>
              <a:rPr lang="en-AU" i="1" dirty="0">
                <a:latin typeface="+mj-lt"/>
              </a:rPr>
              <a:t>f</a:t>
            </a:r>
            <a:r>
              <a:rPr lang="en-AU" sz="3600" i="1" dirty="0">
                <a:solidFill>
                  <a:schemeClr val="accent1"/>
                </a:solidFill>
                <a:latin typeface="+mj-lt"/>
              </a:rPr>
              <a:t>are lo shopping</a:t>
            </a:r>
            <a:br>
              <a:rPr lang="it-IT" sz="3600" i="1" dirty="0">
                <a:solidFill>
                  <a:schemeClr val="accent1"/>
                </a:solidFill>
                <a:latin typeface="+mj-lt"/>
              </a:rPr>
            </a:br>
            <a:endParaRPr lang="en-AU" i="1" dirty="0">
              <a:latin typeface="+mj-lt"/>
            </a:endParaRPr>
          </a:p>
        </p:txBody>
      </p:sp>
      <p:pic>
        <p:nvPicPr>
          <p:cNvPr id="5" name="Picture 4" descr="People shopping">
            <a:extLst>
              <a:ext uri="{FF2B5EF4-FFF2-40B4-BE49-F238E27FC236}">
                <a16:creationId xmlns:a16="http://schemas.microsoft.com/office/drawing/2014/main" id="{615AE75A-3FB2-4824-CCAB-4AEB657F6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1582580"/>
            <a:ext cx="5931328" cy="3851096"/>
          </a:xfrm>
          <a:prstGeom prst="rect">
            <a:avLst/>
          </a:prstGeom>
        </p:spPr>
      </p:pic>
      <p:sp>
        <p:nvSpPr>
          <p:cNvPr id="7" name="TextBox 6">
            <a:extLst>
              <a:ext uri="{FF2B5EF4-FFF2-40B4-BE49-F238E27FC236}">
                <a16:creationId xmlns:a16="http://schemas.microsoft.com/office/drawing/2014/main" id="{FCF43B55-5FC3-4ADB-3F6F-FA5074F0BBD0}"/>
              </a:ext>
            </a:extLst>
          </p:cNvPr>
          <p:cNvSpPr txBox="1"/>
          <p:nvPr/>
        </p:nvSpPr>
        <p:spPr>
          <a:xfrm>
            <a:off x="6493844" y="2142856"/>
            <a:ext cx="5698156" cy="1029903"/>
          </a:xfrm>
          <a:prstGeom prst="rect">
            <a:avLst/>
          </a:prstGeom>
          <a:noFill/>
        </p:spPr>
        <p:txBody>
          <a:bodyPr wrap="square" lIns="0" tIns="0" rIns="0" bIns="0" rtlCol="0">
            <a:noAutofit/>
          </a:bodyPr>
          <a:lstStyle/>
          <a:p>
            <a:pPr algn="l"/>
            <a:r>
              <a:rPr lang="it-IT" sz="3600" i="1" dirty="0">
                <a:solidFill>
                  <a:schemeClr val="accent1"/>
                </a:solidFill>
              </a:rPr>
              <a:t>Facciamo lo shopping.</a:t>
            </a:r>
          </a:p>
        </p:txBody>
      </p:sp>
      <p:sp>
        <p:nvSpPr>
          <p:cNvPr id="2" name="TextBox 1">
            <a:extLst>
              <a:ext uri="{FF2B5EF4-FFF2-40B4-BE49-F238E27FC236}">
                <a16:creationId xmlns:a16="http://schemas.microsoft.com/office/drawing/2014/main" id="{00CFF4A1-15D0-E308-5928-26B334768189}"/>
              </a:ext>
            </a:extLst>
          </p:cNvPr>
          <p:cNvSpPr txBox="1"/>
          <p:nvPr/>
        </p:nvSpPr>
        <p:spPr>
          <a:xfrm>
            <a:off x="6493844" y="3843497"/>
            <a:ext cx="5698156" cy="1029903"/>
          </a:xfrm>
          <a:prstGeom prst="rect">
            <a:avLst/>
          </a:prstGeom>
          <a:noFill/>
        </p:spPr>
        <p:txBody>
          <a:bodyPr wrap="square" lIns="0" tIns="0" rIns="0" bIns="0" rtlCol="0">
            <a:noAutofit/>
          </a:bodyPr>
          <a:lstStyle/>
          <a:p>
            <a:pPr algn="l"/>
            <a:r>
              <a:rPr lang="it-IT" sz="3600" i="1" dirty="0">
                <a:solidFill>
                  <a:schemeClr val="accent1"/>
                </a:solidFill>
              </a:rPr>
              <a:t>Facciamo lo shopping?</a:t>
            </a:r>
          </a:p>
        </p:txBody>
      </p:sp>
      <p:sp>
        <p:nvSpPr>
          <p:cNvPr id="6" name="TextBox 5">
            <a:extLst>
              <a:ext uri="{FF2B5EF4-FFF2-40B4-BE49-F238E27FC236}">
                <a16:creationId xmlns:a16="http://schemas.microsoft.com/office/drawing/2014/main" id="{2BE07591-3E91-642B-414C-A74561056ADF}"/>
              </a:ext>
            </a:extLst>
          </p:cNvPr>
          <p:cNvSpPr txBox="1"/>
          <p:nvPr/>
        </p:nvSpPr>
        <p:spPr>
          <a:xfrm>
            <a:off x="795688" y="5559793"/>
            <a:ext cx="5698156" cy="1029903"/>
          </a:xfrm>
          <a:prstGeom prst="rect">
            <a:avLst/>
          </a:prstGeom>
          <a:noFill/>
        </p:spPr>
        <p:txBody>
          <a:bodyPr wrap="square" lIns="0" tIns="0" rIns="0" bIns="0" rtlCol="0">
            <a:noAutofit/>
          </a:bodyPr>
          <a:lstStyle/>
          <a:p>
            <a:pPr algn="ctr"/>
            <a:r>
              <a:rPr lang="en-AU" sz="2000" dirty="0">
                <a:solidFill>
                  <a:schemeClr val="accent1"/>
                </a:solidFill>
                <a:latin typeface="+mj-lt"/>
              </a:rPr>
              <a:t>we</a:t>
            </a:r>
          </a:p>
        </p:txBody>
      </p:sp>
      <p:sp>
        <p:nvSpPr>
          <p:cNvPr id="11" name="Slide Number Placeholder 1">
            <a:extLst>
              <a:ext uri="{FF2B5EF4-FFF2-40B4-BE49-F238E27FC236}">
                <a16:creationId xmlns:a16="http://schemas.microsoft.com/office/drawing/2014/main" id="{0562C052-B50B-E56E-5440-002CB8ECAB45}"/>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7</a:t>
            </a:fld>
            <a:endParaRPr lang="en-AU"/>
          </a:p>
        </p:txBody>
      </p:sp>
    </p:spTree>
    <p:extLst>
      <p:ext uri="{BB962C8B-B14F-4D97-AF65-F5344CB8AC3E}">
        <p14:creationId xmlns:p14="http://schemas.microsoft.com/office/powerpoint/2010/main" val="188639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7540B8-DA67-D1CF-E321-BEFCD8589347}"/>
              </a:ext>
            </a:extLst>
          </p:cNvPr>
          <p:cNvSpPr>
            <a:spLocks noGrp="1"/>
          </p:cNvSpPr>
          <p:nvPr>
            <p:ph type="title"/>
          </p:nvPr>
        </p:nvSpPr>
        <p:spPr/>
        <p:txBody>
          <a:bodyPr/>
          <a:lstStyle/>
          <a:p>
            <a:r>
              <a:rPr lang="it-IT" i="1" dirty="0">
                <a:latin typeface="+mj-lt"/>
              </a:rPr>
              <a:t>fare i compiti</a:t>
            </a:r>
          </a:p>
        </p:txBody>
      </p:sp>
      <p:pic>
        <p:nvPicPr>
          <p:cNvPr id="6" name="Picture 5" descr="2 students doing their homework">
            <a:extLst>
              <a:ext uri="{FF2B5EF4-FFF2-40B4-BE49-F238E27FC236}">
                <a16:creationId xmlns:a16="http://schemas.microsoft.com/office/drawing/2014/main" id="{F70A817F-15DF-FE4A-6CC5-7016BE7E8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21" y="1333484"/>
            <a:ext cx="5476915" cy="4191031"/>
          </a:xfrm>
          <a:prstGeom prst="rect">
            <a:avLst/>
          </a:prstGeom>
        </p:spPr>
      </p:pic>
      <p:sp>
        <p:nvSpPr>
          <p:cNvPr id="7" name="TextBox 6">
            <a:extLst>
              <a:ext uri="{FF2B5EF4-FFF2-40B4-BE49-F238E27FC236}">
                <a16:creationId xmlns:a16="http://schemas.microsoft.com/office/drawing/2014/main" id="{351B4A58-9682-FB4C-F723-9CD0966C59A7}"/>
              </a:ext>
            </a:extLst>
          </p:cNvPr>
          <p:cNvSpPr txBox="1"/>
          <p:nvPr/>
        </p:nvSpPr>
        <p:spPr>
          <a:xfrm>
            <a:off x="6493844" y="2063727"/>
            <a:ext cx="5698156" cy="1029903"/>
          </a:xfrm>
          <a:prstGeom prst="rect">
            <a:avLst/>
          </a:prstGeom>
          <a:noFill/>
        </p:spPr>
        <p:txBody>
          <a:bodyPr wrap="square" lIns="0" tIns="0" rIns="0" bIns="0" rtlCol="0">
            <a:noAutofit/>
          </a:bodyPr>
          <a:lstStyle/>
          <a:p>
            <a:pPr algn="l"/>
            <a:r>
              <a:rPr lang="it-IT" sz="3600" i="1" dirty="0">
                <a:solidFill>
                  <a:schemeClr val="accent1"/>
                </a:solidFill>
              </a:rPr>
              <a:t>Fate i compiti.</a:t>
            </a:r>
          </a:p>
        </p:txBody>
      </p:sp>
      <p:sp>
        <p:nvSpPr>
          <p:cNvPr id="8" name="TextBox 7">
            <a:extLst>
              <a:ext uri="{FF2B5EF4-FFF2-40B4-BE49-F238E27FC236}">
                <a16:creationId xmlns:a16="http://schemas.microsoft.com/office/drawing/2014/main" id="{61352EDB-87D7-B035-5EA6-5AE7FDA0865B}"/>
              </a:ext>
            </a:extLst>
          </p:cNvPr>
          <p:cNvSpPr txBox="1"/>
          <p:nvPr/>
        </p:nvSpPr>
        <p:spPr>
          <a:xfrm>
            <a:off x="6493844" y="3764368"/>
            <a:ext cx="5698156" cy="1029903"/>
          </a:xfrm>
          <a:prstGeom prst="rect">
            <a:avLst/>
          </a:prstGeom>
          <a:noFill/>
        </p:spPr>
        <p:txBody>
          <a:bodyPr wrap="square" lIns="0" tIns="0" rIns="0" bIns="0" rtlCol="0">
            <a:noAutofit/>
          </a:bodyPr>
          <a:lstStyle/>
          <a:p>
            <a:r>
              <a:rPr lang="it-IT" sz="3600" i="1" dirty="0">
                <a:solidFill>
                  <a:schemeClr val="accent1"/>
                </a:solidFill>
              </a:rPr>
              <a:t>Fate i compiti?</a:t>
            </a:r>
          </a:p>
        </p:txBody>
      </p:sp>
      <p:sp>
        <p:nvSpPr>
          <p:cNvPr id="9" name="TextBox 8">
            <a:extLst>
              <a:ext uri="{FF2B5EF4-FFF2-40B4-BE49-F238E27FC236}">
                <a16:creationId xmlns:a16="http://schemas.microsoft.com/office/drawing/2014/main" id="{D99B46E2-1CC4-20D2-8C8C-3240F032DA48}"/>
              </a:ext>
            </a:extLst>
          </p:cNvPr>
          <p:cNvSpPr txBox="1"/>
          <p:nvPr/>
        </p:nvSpPr>
        <p:spPr>
          <a:xfrm>
            <a:off x="360000" y="6011920"/>
            <a:ext cx="5698156" cy="1029903"/>
          </a:xfrm>
          <a:prstGeom prst="rect">
            <a:avLst/>
          </a:prstGeom>
          <a:noFill/>
        </p:spPr>
        <p:txBody>
          <a:bodyPr wrap="square" lIns="0" tIns="0" rIns="0" bIns="0" rtlCol="0">
            <a:noAutofit/>
          </a:bodyPr>
          <a:lstStyle/>
          <a:p>
            <a:pPr algn="ctr"/>
            <a:r>
              <a:rPr lang="en-AU" sz="2000" dirty="0">
                <a:solidFill>
                  <a:schemeClr val="accent1"/>
                </a:solidFill>
              </a:rPr>
              <a:t>you (plural)</a:t>
            </a:r>
          </a:p>
        </p:txBody>
      </p:sp>
      <p:sp>
        <p:nvSpPr>
          <p:cNvPr id="2" name="Slide Number Placeholder 1">
            <a:extLst>
              <a:ext uri="{FF2B5EF4-FFF2-40B4-BE49-F238E27FC236}">
                <a16:creationId xmlns:a16="http://schemas.microsoft.com/office/drawing/2014/main" id="{5F908FD5-D6F9-8860-3707-0B96E208F48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58715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6E4811-522B-ED0D-1801-8A8C44DB6F7C}"/>
              </a:ext>
            </a:extLst>
          </p:cNvPr>
          <p:cNvSpPr>
            <a:spLocks noGrp="1"/>
          </p:cNvSpPr>
          <p:nvPr>
            <p:ph type="title"/>
          </p:nvPr>
        </p:nvSpPr>
        <p:spPr/>
        <p:txBody>
          <a:bodyPr/>
          <a:lstStyle/>
          <a:p>
            <a:r>
              <a:rPr lang="it-IT" i="1" dirty="0">
                <a:latin typeface="+mj-lt"/>
              </a:rPr>
              <a:t>f</a:t>
            </a:r>
            <a:r>
              <a:rPr lang="it-IT" sz="3600" i="1" dirty="0">
                <a:solidFill>
                  <a:schemeClr val="accent1"/>
                </a:solidFill>
                <a:latin typeface="+mj-lt"/>
              </a:rPr>
              <a:t>are una passeggiata</a:t>
            </a:r>
            <a:br>
              <a:rPr lang="it-IT" sz="3600" i="1" dirty="0">
                <a:solidFill>
                  <a:schemeClr val="accent1"/>
                </a:solidFill>
                <a:latin typeface="+mj-lt"/>
              </a:rPr>
            </a:br>
            <a:endParaRPr lang="it-IT" i="1" dirty="0">
              <a:latin typeface="+mj-lt"/>
            </a:endParaRPr>
          </a:p>
        </p:txBody>
      </p:sp>
      <p:pic>
        <p:nvPicPr>
          <p:cNvPr id="4" name="Picture 3" descr="People going for a walk">
            <a:extLst>
              <a:ext uri="{FF2B5EF4-FFF2-40B4-BE49-F238E27FC236}">
                <a16:creationId xmlns:a16="http://schemas.microsoft.com/office/drawing/2014/main" id="{BDA3C16C-FE5C-E3BC-FADF-73CC44A07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1732547"/>
            <a:ext cx="5791920" cy="3896966"/>
          </a:xfrm>
          <a:prstGeom prst="rect">
            <a:avLst/>
          </a:prstGeom>
        </p:spPr>
      </p:pic>
      <p:sp>
        <p:nvSpPr>
          <p:cNvPr id="7" name="TextBox 6">
            <a:extLst>
              <a:ext uri="{FF2B5EF4-FFF2-40B4-BE49-F238E27FC236}">
                <a16:creationId xmlns:a16="http://schemas.microsoft.com/office/drawing/2014/main" id="{227D1AF7-9130-0DC7-31C3-0BC78FBE1512}"/>
              </a:ext>
            </a:extLst>
          </p:cNvPr>
          <p:cNvSpPr txBox="1"/>
          <p:nvPr/>
        </p:nvSpPr>
        <p:spPr>
          <a:xfrm>
            <a:off x="6373442" y="2606124"/>
            <a:ext cx="5698156" cy="1029903"/>
          </a:xfrm>
          <a:prstGeom prst="rect">
            <a:avLst/>
          </a:prstGeom>
          <a:noFill/>
        </p:spPr>
        <p:txBody>
          <a:bodyPr wrap="square" lIns="0" tIns="0" rIns="0" bIns="0" rtlCol="0">
            <a:noAutofit/>
          </a:bodyPr>
          <a:lstStyle/>
          <a:p>
            <a:pPr algn="l"/>
            <a:r>
              <a:rPr lang="it-IT" sz="3600" i="1" dirty="0">
                <a:solidFill>
                  <a:schemeClr val="accent1"/>
                </a:solidFill>
              </a:rPr>
              <a:t>Fanno una passeggiata.</a:t>
            </a:r>
          </a:p>
        </p:txBody>
      </p:sp>
      <p:sp>
        <p:nvSpPr>
          <p:cNvPr id="2" name="TextBox 1">
            <a:extLst>
              <a:ext uri="{FF2B5EF4-FFF2-40B4-BE49-F238E27FC236}">
                <a16:creationId xmlns:a16="http://schemas.microsoft.com/office/drawing/2014/main" id="{77774733-64D5-3DF7-9B56-4E3D00CE5306}"/>
              </a:ext>
            </a:extLst>
          </p:cNvPr>
          <p:cNvSpPr txBox="1"/>
          <p:nvPr/>
        </p:nvSpPr>
        <p:spPr>
          <a:xfrm>
            <a:off x="6373442" y="4046110"/>
            <a:ext cx="5698156" cy="1029903"/>
          </a:xfrm>
          <a:prstGeom prst="rect">
            <a:avLst/>
          </a:prstGeom>
          <a:noFill/>
        </p:spPr>
        <p:txBody>
          <a:bodyPr wrap="square" lIns="0" tIns="0" rIns="0" bIns="0" rtlCol="0">
            <a:noAutofit/>
          </a:bodyPr>
          <a:lstStyle/>
          <a:p>
            <a:pPr algn="l"/>
            <a:r>
              <a:rPr lang="it-IT" sz="3600" i="1" dirty="0">
                <a:solidFill>
                  <a:schemeClr val="accent1"/>
                </a:solidFill>
              </a:rPr>
              <a:t>Fanno una passeggiata?</a:t>
            </a:r>
          </a:p>
        </p:txBody>
      </p:sp>
      <p:sp>
        <p:nvSpPr>
          <p:cNvPr id="6" name="TextBox 5">
            <a:extLst>
              <a:ext uri="{FF2B5EF4-FFF2-40B4-BE49-F238E27FC236}">
                <a16:creationId xmlns:a16="http://schemas.microsoft.com/office/drawing/2014/main" id="{C9043F95-C575-F84E-191D-07BDA2FC80A9}"/>
              </a:ext>
            </a:extLst>
          </p:cNvPr>
          <p:cNvSpPr txBox="1"/>
          <p:nvPr/>
        </p:nvSpPr>
        <p:spPr>
          <a:xfrm>
            <a:off x="406882" y="5932425"/>
            <a:ext cx="5698156" cy="310015"/>
          </a:xfrm>
          <a:prstGeom prst="rect">
            <a:avLst/>
          </a:prstGeom>
          <a:noFill/>
        </p:spPr>
        <p:txBody>
          <a:bodyPr wrap="square" lIns="0" tIns="0" rIns="0" bIns="0" rtlCol="0">
            <a:noAutofit/>
          </a:bodyPr>
          <a:lstStyle/>
          <a:p>
            <a:pPr algn="ctr"/>
            <a:r>
              <a:rPr lang="en-AU" sz="2000" dirty="0">
                <a:solidFill>
                  <a:schemeClr val="accent1"/>
                </a:solidFill>
              </a:rPr>
              <a:t>they</a:t>
            </a:r>
          </a:p>
        </p:txBody>
      </p:sp>
      <p:sp>
        <p:nvSpPr>
          <p:cNvPr id="10" name="Slide Number Placeholder 1">
            <a:extLst>
              <a:ext uri="{FF2B5EF4-FFF2-40B4-BE49-F238E27FC236}">
                <a16:creationId xmlns:a16="http://schemas.microsoft.com/office/drawing/2014/main" id="{1AD0F192-20B4-C149-C537-310ACE3B6B07}"/>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9</a:t>
            </a:fld>
            <a:endParaRPr lang="en-AU"/>
          </a:p>
        </p:txBody>
      </p:sp>
    </p:spTree>
    <p:extLst>
      <p:ext uri="{BB962C8B-B14F-4D97-AF65-F5344CB8AC3E}">
        <p14:creationId xmlns:p14="http://schemas.microsoft.com/office/powerpoint/2010/main" val="19471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p:bldP spid="6" grpId="0"/>
    </p:bldLst>
  </p:timing>
</p:sld>
</file>

<file path=ppt/theme/theme1.xml><?xml version="1.0" encoding="utf-8"?>
<a:theme xmlns:a="http://schemas.openxmlformats.org/drawingml/2006/main" name="3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1275</Words>
  <Application>Microsoft Office PowerPoint</Application>
  <PresentationFormat>Widescreen</PresentationFormat>
  <Paragraphs>141</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Public Sans Light</vt:lpstr>
      <vt:lpstr>Calibri</vt:lpstr>
      <vt:lpstr>Public Sans</vt:lpstr>
      <vt:lpstr>Times New Roman</vt:lpstr>
      <vt:lpstr>Arial</vt:lpstr>
      <vt:lpstr>3_NSWG Corporate</vt:lpstr>
      <vt:lpstr>Irregular verb conjugation fare</vt:lpstr>
      <vt:lpstr>fare i compiti </vt:lpstr>
      <vt:lpstr>fare la doccia </vt:lpstr>
      <vt:lpstr>fare colazione </vt:lpstr>
      <vt:lpstr>Singular</vt:lpstr>
      <vt:lpstr>Let’s practise! (1)</vt:lpstr>
      <vt:lpstr>fare lo shopping </vt:lpstr>
      <vt:lpstr>fare i compiti</vt:lpstr>
      <vt:lpstr>fare una passeggiata </vt:lpstr>
      <vt:lpstr>Plural</vt:lpstr>
      <vt:lpstr>Let’s practise!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Irregular verb conjugation fare</dc:title>
  <dc:creator>NSW Department of Education</dc:creator>
  <dcterms:created xsi:type="dcterms:W3CDTF">2024-09-24T00:48:30Z</dcterms:created>
  <dcterms:modified xsi:type="dcterms:W3CDTF">2024-09-24T00:48:54Z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2024-09-24T00:48:40Z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e0ec55ee-9869-4844-9d62-6e4200b5a782</vt:lpwstr>
  </property>
  <property fmtid="{D5CDD505-2E9C-101B-9397-08002B2CF9AE}" pid="8" name="MSIP_Label_b603dfd7-d93a-4381-a340-2995d8282205_ContentBits">
    <vt:lpwstr>0</vt:lpwstr>
  </property>
</Properties>
</file>