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8"/>
  </p:notesMasterIdLst>
  <p:handoutMasterIdLst>
    <p:handoutMasterId r:id="rId19"/>
  </p:handoutMasterIdLst>
  <p:sldIdLst>
    <p:sldId id="485" r:id="rId2"/>
    <p:sldId id="2141411607" r:id="rId3"/>
    <p:sldId id="2141411609" r:id="rId4"/>
    <p:sldId id="2141411580" r:id="rId5"/>
    <p:sldId id="2141411596" r:id="rId6"/>
    <p:sldId id="2141411598" r:id="rId7"/>
    <p:sldId id="2141411597" r:id="rId8"/>
    <p:sldId id="2141411599" r:id="rId9"/>
    <p:sldId id="2141411605" r:id="rId10"/>
    <p:sldId id="2141411601" r:id="rId11"/>
    <p:sldId id="2141411600" r:id="rId12"/>
    <p:sldId id="2141411602" r:id="rId13"/>
    <p:sldId id="2141411608" r:id="rId14"/>
    <p:sldId id="2141411591" r:id="rId15"/>
    <p:sldId id="2141411606" r:id="rId16"/>
    <p:sldId id="2141411556" r:id="rId17"/>
  </p:sldIdLst>
  <p:sldSz cx="12192000" cy="6858000"/>
  <p:notesSz cx="6858000" cy="9144000"/>
  <p:embeddedFontLst>
    <p:embeddedFont>
      <p:font typeface="Public Sans" pitchFamily="2" charset="0"/>
      <p:regular r:id="rId20"/>
      <p:bold r:id="rId21"/>
      <p:italic r:id="rId22"/>
      <p:boldItalic r:id="rId23"/>
    </p:embeddedFont>
    <p:embeddedFont>
      <p:font typeface="Public Sans Light" pitchFamily="2" charset="0"/>
      <p:regular r:id="rId24"/>
      <p: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D3C3C79F-0297-4EC3-AE6B-98DA82E56DE6}">
          <p14:sldIdLst>
            <p14:sldId id="485"/>
            <p14:sldId id="2141411607"/>
            <p14:sldId id="2141411609"/>
            <p14:sldId id="2141411580"/>
            <p14:sldId id="2141411596"/>
            <p14:sldId id="2141411598"/>
            <p14:sldId id="2141411597"/>
            <p14:sldId id="2141411599"/>
            <p14:sldId id="2141411605"/>
            <p14:sldId id="2141411601"/>
            <p14:sldId id="2141411600"/>
            <p14:sldId id="2141411602"/>
            <p14:sldId id="2141411608"/>
            <p14:sldId id="2141411591"/>
            <p14:sldId id="2141411606"/>
          </p14:sldIdLst>
        </p14:section>
        <p14:section name="Copyright &amp; Referencing" id="{AADF0A9D-2732-4BD2-863E-4D527F1C2E30}">
          <p14:sldIdLst>
            <p14:sldId id="214141155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C02EE-0381-40D2-8CC2-A13BFD429981}" v="7" dt="2024-09-24T00:49:49.98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72273" autoAdjust="0"/>
  </p:normalViewPr>
  <p:slideViewPr>
    <p:cSldViewPr snapToGrid="0">
      <p:cViewPr varScale="1">
        <p:scale>
          <a:sx n="72" d="100"/>
          <a:sy n="72" d="100"/>
        </p:scale>
        <p:origin x="1215" y="39"/>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45323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As with </a:t>
            </a:r>
            <a:r>
              <a:rPr lang="it-IT" sz="1200" i="1" noProof="0" dirty="0"/>
              <a:t>lavarsi i denti</a:t>
            </a:r>
            <a:r>
              <a:rPr lang="it-IT" sz="1200" noProof="0" dirty="0"/>
              <a:t>, we </a:t>
            </a:r>
            <a:r>
              <a:rPr lang="en-AU" sz="1200" dirty="0"/>
              <a:t>don’t use the possessive pronoun for pyjamas, as the reflexive pronoun in Italian makes it clear, </a:t>
            </a:r>
            <a:r>
              <a:rPr lang="it-IT" sz="1200" b="1" i="1" noProof="0" dirty="0"/>
              <a:t>MI</a:t>
            </a:r>
            <a:r>
              <a:rPr lang="it-IT" sz="1200" i="1" noProof="0" dirty="0"/>
              <a:t> metto il pigiama.</a:t>
            </a:r>
            <a:endParaRPr lang="en-AU" sz="120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9415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Students need to practise these so they can recognise them easily. </a:t>
            </a:r>
          </a:p>
          <a:p>
            <a:r>
              <a:rPr lang="en-AU" sz="1200" dirty="0"/>
              <a:t>Before moving to the next slide to look at conjugations, ask the students what they have noticed about all of these infinitives. You might want to go back through the slides to stimulate recognition if you need to. Hopefully they will recognise that they all end in </a:t>
            </a:r>
            <a:r>
              <a:rPr lang="it-IT" sz="1200" i="1" noProof="0" dirty="0"/>
              <a:t>–si </a:t>
            </a:r>
            <a:r>
              <a:rPr lang="en-AU" sz="1200" i="0" dirty="0"/>
              <a:t>which</a:t>
            </a:r>
            <a:r>
              <a:rPr lang="en-AU" sz="1200" dirty="0"/>
              <a:t> is what distinguishes them from regular verbs.</a:t>
            </a:r>
          </a:p>
          <a:p>
            <a:r>
              <a:rPr lang="en-AU" sz="1200" dirty="0"/>
              <a:t>Once students have practised the infinitives move to the next slide for the conjugation of reflexive verbs.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73022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Teachers notes:</a:t>
            </a:r>
          </a:p>
          <a:p>
            <a:r>
              <a:rPr lang="en-AU" sz="1200" i="0" dirty="0"/>
              <a:t>Remind students they have already seen </a:t>
            </a:r>
            <a:r>
              <a:rPr lang="en-AU" sz="1200" i="1" dirty="0"/>
              <a:t>io mi </a:t>
            </a:r>
            <a:r>
              <a:rPr lang="en-AU" sz="1200" i="0" dirty="0"/>
              <a:t>and </a:t>
            </a:r>
            <a:r>
              <a:rPr lang="en-AU" sz="1200" i="1" dirty="0" err="1"/>
              <a:t>tu</a:t>
            </a:r>
            <a:r>
              <a:rPr lang="en-AU" sz="1200" i="1" dirty="0"/>
              <a:t> ti </a:t>
            </a:r>
            <a:r>
              <a:rPr lang="en-AU" sz="1200" i="0" dirty="0"/>
              <a:t>forms of the reflexive in </a:t>
            </a:r>
            <a:r>
              <a:rPr lang="en-AU" sz="1200" i="1" dirty="0"/>
              <a:t>Come ti </a:t>
            </a:r>
            <a:r>
              <a:rPr lang="en-AU" sz="1200" i="1" dirty="0" err="1"/>
              <a:t>chiami</a:t>
            </a:r>
            <a:r>
              <a:rPr lang="en-AU" sz="1200" i="1" dirty="0"/>
              <a:t>? Mi </a:t>
            </a:r>
            <a:r>
              <a:rPr lang="en-AU" sz="1200" i="1" dirty="0" err="1"/>
              <a:t>chiamo</a:t>
            </a:r>
            <a:r>
              <a:rPr lang="en-AU" sz="1200" i="1" dirty="0"/>
              <a:t>…. </a:t>
            </a:r>
            <a:r>
              <a:rPr lang="en-AU" sz="1200" i="0" dirty="0"/>
              <a:t>Introduce the conjugation of the reflexive verbs. Get students to repeat each conjugation, singular to plural. </a:t>
            </a:r>
          </a:p>
          <a:p>
            <a:r>
              <a:rPr lang="en-AU" sz="1200" i="0" dirty="0"/>
              <a:t>Pick out the reflexive pronouns first. Ask students why they think they are necessary? Answer: to reflect that the subject of the verb is doing the action </a:t>
            </a:r>
            <a:r>
              <a:rPr lang="en-AU" sz="1200" b="1" i="0" dirty="0"/>
              <a:t>to themselves</a:t>
            </a:r>
            <a:r>
              <a:rPr lang="en-AU" sz="1200" i="0" dirty="0"/>
              <a:t>. The subject is both doing and receiving the action. For example, </a:t>
            </a:r>
            <a:r>
              <a:rPr lang="en-AU" sz="1200" i="1" dirty="0"/>
              <a:t>alzarsi</a:t>
            </a:r>
            <a:r>
              <a:rPr lang="en-AU" sz="1200" i="0" dirty="0"/>
              <a:t> = getting oneself up as opposed to someone else getting you up (for example, a baby), </a:t>
            </a:r>
            <a:r>
              <a:rPr lang="en-AU" sz="1200" i="1" dirty="0" err="1"/>
              <a:t>vestirsi</a:t>
            </a:r>
            <a:r>
              <a:rPr lang="en-AU" sz="1200" i="0" dirty="0"/>
              <a:t> = dressing oneself rather than someone else dressing you. This could be broken down into introducing the singular forms first then the plural forms.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37800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List of all reflexive verbs students have met so far.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56912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Students need to give the correct reflexive pronoun to complete each sentence. </a:t>
            </a:r>
            <a:r>
              <a:rPr lang="en-AU" sz="1200" b="1" i="0" dirty="0"/>
              <a:t>CLICK</a:t>
            </a:r>
            <a:r>
              <a:rPr lang="en-AU" sz="1200" i="0" dirty="0"/>
              <a:t> </a:t>
            </a:r>
            <a:r>
              <a:rPr lang="en-AU" sz="1200" b="1" i="0" dirty="0"/>
              <a:t>TO REVEAL.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00602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Remind students of this structure, </a:t>
            </a:r>
            <a:r>
              <a:rPr lang="en-AU" sz="1200" b="0" i="1" dirty="0"/>
              <a:t>What is your name? My name is Elena</a:t>
            </a:r>
            <a:r>
              <a:rPr lang="en-AU" sz="1200" b="0" dirty="0"/>
              <a:t>. This is really a reflexive structure as the literal translation is: ‘How do you call </a:t>
            </a:r>
            <a:r>
              <a:rPr lang="en-AU" sz="1200" b="1" dirty="0"/>
              <a:t>yourself</a:t>
            </a:r>
            <a:r>
              <a:rPr lang="en-AU" sz="1200" b="0" dirty="0"/>
              <a:t>? I call </a:t>
            </a:r>
            <a:r>
              <a:rPr lang="en-AU" sz="1200" b="1" dirty="0"/>
              <a:t>myself</a:t>
            </a:r>
            <a:r>
              <a:rPr lang="en-AU" sz="1200" b="0" dirty="0"/>
              <a:t> Elena’. So, students have already seen a reflexive verb in action. </a:t>
            </a:r>
          </a:p>
          <a:p>
            <a:r>
              <a:rPr lang="en-AU" sz="1200" b="0" dirty="0"/>
              <a:t>Ask students to indicate the difference between the verb conjugations they have previously se</a:t>
            </a:r>
            <a:r>
              <a:rPr lang="it-IT" sz="1200" b="0" noProof="0" dirty="0"/>
              <a:t>en (</a:t>
            </a:r>
            <a:r>
              <a:rPr lang="it-IT" sz="1200" b="0" i="1" noProof="0" dirty="0"/>
              <a:t>io vado al cinema, tu giochi a calcio</a:t>
            </a:r>
            <a:r>
              <a:rPr lang="it-IT" sz="1200" b="0" noProof="0" dirty="0"/>
              <a:t>) and these phrases above. They might pick out the reflexive pronouns, </a:t>
            </a:r>
            <a:r>
              <a:rPr lang="it-IT" sz="1200" b="0" i="1" noProof="0" dirty="0"/>
              <a:t>ti</a:t>
            </a:r>
            <a:r>
              <a:rPr lang="it-IT" sz="1200" b="0" noProof="0" dirty="0"/>
              <a:t> and </a:t>
            </a:r>
            <a:r>
              <a:rPr lang="it-IT" sz="1200" b="0" i="1" noProof="0" dirty="0"/>
              <a:t>mi.</a:t>
            </a:r>
          </a:p>
          <a:p>
            <a:r>
              <a:rPr lang="en-AU" sz="1200" b="0" i="0" dirty="0"/>
              <a:t>Explain briefly what reflexive verbs are: the subject of the action (the person doing the action) is also the object of the action. T</a:t>
            </a:r>
            <a:r>
              <a:rPr lang="en-AU" sz="1200" i="0" dirty="0"/>
              <a:t>he subject of the verb is doing the action </a:t>
            </a:r>
            <a:r>
              <a:rPr lang="en-AU" sz="1200" b="1" i="0" dirty="0"/>
              <a:t>to themselves</a:t>
            </a:r>
            <a:r>
              <a:rPr lang="en-AU" sz="1200" i="0" dirty="0"/>
              <a:t>. They look a bit different to the infinitives they have met so far.</a:t>
            </a:r>
          </a:p>
          <a:p>
            <a:r>
              <a:rPr lang="en-AU" sz="1200" b="0" i="0" dirty="0"/>
              <a:t>Go through the following slides, directing students to repeat after you.</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8283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r>
              <a:rPr lang="en-AU" sz="1200" dirty="0"/>
              <a:t>Compare these 2 verbs – </a:t>
            </a:r>
            <a:r>
              <a:rPr lang="it-IT" sz="1200" i="1" noProof="0" dirty="0"/>
              <a:t>svegliare</a:t>
            </a:r>
            <a:r>
              <a:rPr lang="it-IT" sz="1200" noProof="0" dirty="0"/>
              <a:t> (a non-reflexive verb) and </a:t>
            </a:r>
            <a:r>
              <a:rPr lang="it-IT" sz="1200" i="1" noProof="0" dirty="0"/>
              <a:t>svegliarsi</a:t>
            </a:r>
            <a:r>
              <a:rPr lang="it-IT" sz="1200" noProof="0" dirty="0"/>
              <a:t> (a </a:t>
            </a:r>
            <a:r>
              <a:rPr lang="en-AU" sz="1200" dirty="0"/>
              <a:t>reflexive verb).</a:t>
            </a:r>
          </a:p>
          <a:p>
            <a:r>
              <a:rPr lang="en-AU" sz="1200" dirty="0"/>
              <a:t>In the first sentence, mum is waking my brother, so the subject of the verb (mum – </a:t>
            </a:r>
            <a:r>
              <a:rPr lang="en-AU" sz="1200" b="1" dirty="0"/>
              <a:t>CLICK to reveal arrow</a:t>
            </a:r>
            <a:r>
              <a:rPr lang="en-AU" sz="1200" dirty="0"/>
              <a:t>) is different to the object of the verb (my brother - CLICK).</a:t>
            </a:r>
          </a:p>
          <a:p>
            <a:r>
              <a:rPr lang="en-AU" sz="1200" dirty="0"/>
              <a:t>In the second sentence, Anna is waking herself, so the subject of the verb (Anna - </a:t>
            </a:r>
            <a:r>
              <a:rPr lang="en-AU" sz="1200" b="1" dirty="0"/>
              <a:t>CLICK to reveal arrow</a:t>
            </a:r>
            <a:r>
              <a:rPr lang="en-AU" sz="1200" dirty="0"/>
              <a:t>) is the same as the object of the verb (Anna - CLICK). This is represented by a reflexive pronoun, in this case </a:t>
            </a:r>
            <a:r>
              <a:rPr lang="en-AU" sz="1200" i="1" dirty="0" err="1"/>
              <a:t>si</a:t>
            </a:r>
            <a:r>
              <a:rPr lang="en-AU" sz="1200" i="0" dirty="0"/>
              <a:t>, as the verb reflects back on itself.</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6230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Introduce infinitives first. Direct students to repeat after you. Add in an action as well if appropriate in your context.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286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51202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5970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Point out that unlike English, we don’t use the possessive pronoun to say ‘I brush </a:t>
            </a:r>
            <a:r>
              <a:rPr lang="en-AU" sz="1200" b="1" dirty="0"/>
              <a:t>MY</a:t>
            </a:r>
            <a:r>
              <a:rPr lang="en-AU" sz="1200" dirty="0"/>
              <a:t> teeth’, as the reflexive pronoun in Italian makes it clear, </a:t>
            </a:r>
            <a:r>
              <a:rPr lang="it-IT" sz="1200" b="1" i="1" noProof="0" dirty="0"/>
              <a:t>MI</a:t>
            </a:r>
            <a:r>
              <a:rPr lang="it-IT" sz="1200" i="1" noProof="0" dirty="0"/>
              <a:t> lavo i denti.</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59638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7535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8900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987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5123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8395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6302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06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38789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454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710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141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80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44793268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latin typeface="+mj-lt"/>
              </a:rPr>
              <a:t>Reflexive verbs in Italian</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spogliarsi</a:t>
            </a:r>
          </a:p>
        </p:txBody>
      </p:sp>
      <p:pic>
        <p:nvPicPr>
          <p:cNvPr id="4" name="Picture 3" descr="Person getting undressed">
            <a:extLst>
              <a:ext uri="{FF2B5EF4-FFF2-40B4-BE49-F238E27FC236}">
                <a16:creationId xmlns:a16="http://schemas.microsoft.com/office/drawing/2014/main" id="{9D53A9CB-3D07-0444-C0B6-4BFD52E3EC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3106" y="597478"/>
            <a:ext cx="3908612" cy="5663044"/>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2978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mettersi (il pigiama)</a:t>
            </a:r>
          </a:p>
        </p:txBody>
      </p:sp>
      <p:pic>
        <p:nvPicPr>
          <p:cNvPr id="4" name="Picture 3" descr="Person putting on PJs">
            <a:extLst>
              <a:ext uri="{FF2B5EF4-FFF2-40B4-BE49-F238E27FC236}">
                <a16:creationId xmlns:a16="http://schemas.microsoft.com/office/drawing/2014/main" id="{BE5D0BCB-CE9B-384F-D86F-4041646BBE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9318" y="1104247"/>
            <a:ext cx="3854823" cy="5501753"/>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50921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addormentarsi</a:t>
            </a:r>
          </a:p>
        </p:txBody>
      </p:sp>
      <p:pic>
        <p:nvPicPr>
          <p:cNvPr id="9" name="Picture 8" descr="Person going to bed">
            <a:extLst>
              <a:ext uri="{FF2B5EF4-FFF2-40B4-BE49-F238E27FC236}">
                <a16:creationId xmlns:a16="http://schemas.microsoft.com/office/drawing/2014/main" id="{150E5075-3363-37AA-F261-4EA4522C76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1741" y="433804"/>
            <a:ext cx="4161375" cy="589527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196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lstStyle/>
          <a:p>
            <a:r>
              <a:rPr lang="en-AU" dirty="0">
                <a:latin typeface="+mj-lt"/>
              </a:rPr>
              <a:t>Reflexive verb conjugation</a:t>
            </a:r>
          </a:p>
        </p:txBody>
      </p:sp>
      <p:sp>
        <p:nvSpPr>
          <p:cNvPr id="2" name="Text Placeholder 1">
            <a:extLst>
              <a:ext uri="{FF2B5EF4-FFF2-40B4-BE49-F238E27FC236}">
                <a16:creationId xmlns:a16="http://schemas.microsoft.com/office/drawing/2014/main" id="{6D95E368-10C4-D6F1-AA1B-DA64002BD357}"/>
              </a:ext>
            </a:extLst>
          </p:cNvPr>
          <p:cNvSpPr>
            <a:spLocks noGrp="1"/>
          </p:cNvSpPr>
          <p:nvPr>
            <p:ph type="body" sz="quarter" idx="18"/>
          </p:nvPr>
        </p:nvSpPr>
        <p:spPr/>
        <p:txBody>
          <a:bodyPr/>
          <a:lstStyle/>
          <a:p>
            <a:r>
              <a:rPr lang="it-IT" i="1">
                <a:latin typeface="+mj-lt"/>
              </a:rPr>
              <a:t>svegliarsi</a:t>
            </a:r>
            <a:r>
              <a:rPr lang="it-IT">
                <a:latin typeface="+mj-lt"/>
              </a:rPr>
              <a:t> – to wake (oneself) up</a:t>
            </a:r>
          </a:p>
        </p:txBody>
      </p:sp>
      <p:graphicFrame>
        <p:nvGraphicFramePr>
          <p:cNvPr id="5" name="Table 4" descr="Table of reflexive verb conjugations">
            <a:extLst>
              <a:ext uri="{FF2B5EF4-FFF2-40B4-BE49-F238E27FC236}">
                <a16:creationId xmlns:a16="http://schemas.microsoft.com/office/drawing/2014/main" id="{D39E5B92-CC42-5E71-C8AF-D20BFD9B4A11}"/>
              </a:ext>
            </a:extLst>
          </p:cNvPr>
          <p:cNvGraphicFramePr>
            <a:graphicFrameLocks noGrp="1"/>
          </p:cNvGraphicFramePr>
          <p:nvPr>
            <p:extLst>
              <p:ext uri="{D42A27DB-BD31-4B8C-83A1-F6EECF244321}">
                <p14:modId xmlns:p14="http://schemas.microsoft.com/office/powerpoint/2010/main" val="3758151009"/>
              </p:ext>
            </p:extLst>
          </p:nvPr>
        </p:nvGraphicFramePr>
        <p:xfrm>
          <a:off x="2032000" y="2365027"/>
          <a:ext cx="8127999" cy="307848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3869620846"/>
                    </a:ext>
                  </a:extLst>
                </a:gridCol>
                <a:gridCol w="2709333">
                  <a:extLst>
                    <a:ext uri="{9D8B030D-6E8A-4147-A177-3AD203B41FA5}">
                      <a16:colId xmlns:a16="http://schemas.microsoft.com/office/drawing/2014/main" val="1986220324"/>
                    </a:ext>
                  </a:extLst>
                </a:gridCol>
                <a:gridCol w="2709333">
                  <a:extLst>
                    <a:ext uri="{9D8B030D-6E8A-4147-A177-3AD203B41FA5}">
                      <a16:colId xmlns:a16="http://schemas.microsoft.com/office/drawing/2014/main" val="2466090643"/>
                    </a:ext>
                  </a:extLst>
                </a:gridCol>
              </a:tblGrid>
              <a:tr h="0">
                <a:tc>
                  <a:txBody>
                    <a:bodyPr/>
                    <a:lstStyle/>
                    <a:p>
                      <a:r>
                        <a:rPr lang="it-IT" noProof="0">
                          <a:latin typeface="+mj-lt"/>
                        </a:rPr>
                        <a:t>Subject pronoun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latin typeface="+mj-lt"/>
                        </a:rPr>
                        <a:t>Reflexive pronoun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dirty="0">
                          <a:latin typeface="+mj-lt"/>
                        </a:rPr>
                        <a:t>Verb conjugation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59587"/>
                  </a:ext>
                </a:extLst>
              </a:tr>
              <a:tr h="370840">
                <a:tc>
                  <a:txBody>
                    <a:bodyPr/>
                    <a:lstStyle/>
                    <a:p>
                      <a:pPr>
                        <a:lnSpc>
                          <a:spcPct val="150000"/>
                        </a:lnSpc>
                        <a:spcAft>
                          <a:spcPts val="1200"/>
                        </a:spcAft>
                      </a:pPr>
                      <a:r>
                        <a:rPr lang="it-IT" sz="1800" i="1" noProof="0"/>
                        <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b="1" i="1" noProof="0"/>
                        <a:t>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i="1" noProof="0" dirty="0"/>
                        <a:t>sveglio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196693"/>
                  </a:ext>
                </a:extLst>
              </a:tr>
              <a:tr h="370840">
                <a:tc>
                  <a:txBody>
                    <a:bodyPr/>
                    <a:lstStyle/>
                    <a:p>
                      <a:pPr>
                        <a:lnSpc>
                          <a:spcPct val="150000"/>
                        </a:lnSpc>
                        <a:spcAft>
                          <a:spcPts val="1200"/>
                        </a:spcAft>
                      </a:pPr>
                      <a:r>
                        <a:rPr lang="it-IT" sz="1800" i="1" noProof="0"/>
                        <a:t>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b="1" i="1" noProof="0"/>
                        <a:t>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i="1" noProof="0" dirty="0"/>
                        <a:t>svegli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067674"/>
                  </a:ext>
                </a:extLst>
              </a:tr>
              <a:tr h="370840">
                <a:tc>
                  <a:txBody>
                    <a:bodyPr/>
                    <a:lstStyle/>
                    <a:p>
                      <a:pPr>
                        <a:lnSpc>
                          <a:spcPct val="150000"/>
                        </a:lnSpc>
                        <a:spcAft>
                          <a:spcPts val="1200"/>
                        </a:spcAft>
                      </a:pPr>
                      <a:r>
                        <a:rPr lang="it-IT" sz="1800" i="1" noProof="0"/>
                        <a:t>lui/lei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b="1" i="1" noProof="0"/>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i="1" noProof="0" dirty="0"/>
                        <a:t>sveglia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129750"/>
                  </a:ext>
                </a:extLst>
              </a:tr>
              <a:tr h="370840">
                <a:tc>
                  <a:txBody>
                    <a:bodyPr/>
                    <a:lstStyle/>
                    <a:p>
                      <a:pPr>
                        <a:lnSpc>
                          <a:spcPct val="150000"/>
                        </a:lnSpc>
                        <a:spcAft>
                          <a:spcPts val="1200"/>
                        </a:spcAft>
                      </a:pPr>
                      <a:r>
                        <a:rPr lang="it-IT" sz="1800" i="1" noProof="0"/>
                        <a:t>noi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b="1" i="1" noProof="0"/>
                        <a:t>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i="1" noProof="0" dirty="0"/>
                        <a:t>svegliamo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507461"/>
                  </a:ext>
                </a:extLst>
              </a:tr>
              <a:tr h="370840">
                <a:tc>
                  <a:txBody>
                    <a:bodyPr/>
                    <a:lstStyle/>
                    <a:p>
                      <a:pPr>
                        <a:lnSpc>
                          <a:spcPct val="150000"/>
                        </a:lnSpc>
                        <a:spcAft>
                          <a:spcPts val="1200"/>
                        </a:spcAft>
                      </a:pPr>
                      <a:r>
                        <a:rPr lang="it-IT" sz="1800" i="1" noProof="0"/>
                        <a:t>voi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b="1" i="1" noProof="0"/>
                        <a:t>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i="1" noProof="0" dirty="0"/>
                        <a:t>svegliate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46359"/>
                  </a:ext>
                </a:extLst>
              </a:tr>
              <a:tr h="370840">
                <a:tc>
                  <a:txBody>
                    <a:bodyPr/>
                    <a:lstStyle/>
                    <a:p>
                      <a:pPr>
                        <a:lnSpc>
                          <a:spcPct val="150000"/>
                        </a:lnSpc>
                        <a:spcAft>
                          <a:spcPts val="1200"/>
                        </a:spcAft>
                      </a:pPr>
                      <a:r>
                        <a:rPr lang="it-IT" sz="1800" i="1" noProof="0"/>
                        <a:t>loro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b="1" i="1" noProof="0" dirty="0"/>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it-IT" sz="1800" i="1" noProof="0" dirty="0"/>
                        <a:t>svegliano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0136762"/>
                  </a:ext>
                </a:extLst>
              </a:tr>
            </a:tbl>
          </a:graphicData>
        </a:graphic>
      </p:graphicFrame>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4920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0BD73E-FF98-B319-CB2E-974036D871F1}"/>
              </a:ext>
            </a:extLst>
          </p:cNvPr>
          <p:cNvSpPr txBox="1">
            <a:spLocks noGrp="1"/>
          </p:cNvSpPr>
          <p:nvPr>
            <p:ph type="title"/>
          </p:nvPr>
        </p:nvSpPr>
        <p:spPr>
          <a:xfrm>
            <a:off x="360000" y="360000"/>
            <a:ext cx="1148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effectLst/>
                <a:uLnTx/>
                <a:uFillTx/>
                <a:latin typeface="+mj-lt"/>
                <a:ea typeface="+mn-ea"/>
                <a:cs typeface="+mn-cs"/>
              </a:rPr>
              <a:t>Reflexive verb list</a:t>
            </a:r>
          </a:p>
        </p:txBody>
      </p:sp>
      <p:graphicFrame>
        <p:nvGraphicFramePr>
          <p:cNvPr id="5" name="Table 4" descr="Table of reflexive verbs in Italian and English">
            <a:extLst>
              <a:ext uri="{FF2B5EF4-FFF2-40B4-BE49-F238E27FC236}">
                <a16:creationId xmlns:a16="http://schemas.microsoft.com/office/drawing/2014/main" id="{05D4FF28-209D-DF8D-A4C0-38299ABC63B8}"/>
              </a:ext>
            </a:extLst>
          </p:cNvPr>
          <p:cNvGraphicFramePr>
            <a:graphicFrameLocks noGrp="1"/>
          </p:cNvGraphicFramePr>
          <p:nvPr>
            <p:extLst>
              <p:ext uri="{D42A27DB-BD31-4B8C-83A1-F6EECF244321}">
                <p14:modId xmlns:p14="http://schemas.microsoft.com/office/powerpoint/2010/main" val="2439648138"/>
              </p:ext>
            </p:extLst>
          </p:nvPr>
        </p:nvGraphicFramePr>
        <p:xfrm>
          <a:off x="2032000" y="1302445"/>
          <a:ext cx="8128000" cy="491744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360689939"/>
                    </a:ext>
                  </a:extLst>
                </a:gridCol>
                <a:gridCol w="4064000">
                  <a:extLst>
                    <a:ext uri="{9D8B030D-6E8A-4147-A177-3AD203B41FA5}">
                      <a16:colId xmlns:a16="http://schemas.microsoft.com/office/drawing/2014/main" val="1125596988"/>
                    </a:ext>
                  </a:extLst>
                </a:gridCol>
              </a:tblGrid>
              <a:tr h="370840">
                <a:tc>
                  <a:txBody>
                    <a:bodyPr/>
                    <a:lstStyle/>
                    <a:p>
                      <a:r>
                        <a:rPr lang="it-IT" sz="2000" i="1" noProof="0">
                          <a:latin typeface="+mj-lt"/>
                        </a:rPr>
                        <a:t>Italian</a:t>
                      </a:r>
                    </a:p>
                  </a:txBody>
                  <a:tcPr>
                    <a:lnR w="12700" cap="flat" cmpd="sng" algn="ctr">
                      <a:solidFill>
                        <a:schemeClr val="tx1"/>
                      </a:solidFill>
                      <a:prstDash val="solid"/>
                      <a:round/>
                      <a:headEnd type="none" w="med" len="med"/>
                      <a:tailEnd type="none" w="med" len="med"/>
                    </a:lnR>
                  </a:tcPr>
                </a:tc>
                <a:tc>
                  <a:txBody>
                    <a:bodyPr/>
                    <a:lstStyle/>
                    <a:p>
                      <a:r>
                        <a:rPr lang="en-AU" sz="2000" dirty="0">
                          <a:latin typeface="+mj-lt"/>
                        </a:rPr>
                        <a:t>English</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62995668"/>
                  </a:ext>
                </a:extLst>
              </a:tr>
              <a:tr h="370840">
                <a:tc>
                  <a:txBody>
                    <a:bodyPr/>
                    <a:lstStyle/>
                    <a:p>
                      <a:pPr>
                        <a:lnSpc>
                          <a:spcPct val="150000"/>
                        </a:lnSpc>
                      </a:pPr>
                      <a:r>
                        <a:rPr lang="it-IT" sz="1800" i="1" noProof="0"/>
                        <a:t>chiamarsi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call oneself</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41854771"/>
                  </a:ext>
                </a:extLst>
              </a:tr>
              <a:tr h="370840">
                <a:tc>
                  <a:txBody>
                    <a:bodyPr/>
                    <a:lstStyle/>
                    <a:p>
                      <a:pPr>
                        <a:lnSpc>
                          <a:spcPct val="150000"/>
                        </a:lnSpc>
                      </a:pPr>
                      <a:r>
                        <a:rPr lang="it-IT" sz="1800" i="1" noProof="0"/>
                        <a:t>svegliarsi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wake up</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09069182"/>
                  </a:ext>
                </a:extLst>
              </a:tr>
              <a:tr h="370840">
                <a:tc>
                  <a:txBody>
                    <a:bodyPr/>
                    <a:lstStyle/>
                    <a:p>
                      <a:pPr>
                        <a:lnSpc>
                          <a:spcPct val="150000"/>
                        </a:lnSpc>
                      </a:pPr>
                      <a:r>
                        <a:rPr lang="it-IT" sz="1800" i="1" noProof="0"/>
                        <a:t>alzarsi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get up</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1514408"/>
                  </a:ext>
                </a:extLst>
              </a:tr>
              <a:tr h="370840">
                <a:tc>
                  <a:txBody>
                    <a:bodyPr/>
                    <a:lstStyle/>
                    <a:p>
                      <a:pPr>
                        <a:lnSpc>
                          <a:spcPct val="150000"/>
                        </a:lnSpc>
                      </a:pPr>
                      <a:r>
                        <a:rPr lang="it-IT" sz="1800" i="1" noProof="0"/>
                        <a:t>vestirsi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get dressed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8246683"/>
                  </a:ext>
                </a:extLst>
              </a:tr>
              <a:tr h="370840">
                <a:tc>
                  <a:txBody>
                    <a:bodyPr/>
                    <a:lstStyle/>
                    <a:p>
                      <a:pPr>
                        <a:lnSpc>
                          <a:spcPct val="150000"/>
                        </a:lnSpc>
                      </a:pPr>
                      <a:r>
                        <a:rPr lang="it-IT" sz="1800" i="1" noProof="0"/>
                        <a:t>lavarsi (i denti)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wash (brush teeth)</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8788419"/>
                  </a:ext>
                </a:extLst>
              </a:tr>
              <a:tr h="370840">
                <a:tc>
                  <a:txBody>
                    <a:bodyPr/>
                    <a:lstStyle/>
                    <a:p>
                      <a:pPr>
                        <a:lnSpc>
                          <a:spcPct val="150000"/>
                        </a:lnSpc>
                      </a:pPr>
                      <a:r>
                        <a:rPr lang="it-IT" sz="1800" i="1" noProof="0"/>
                        <a:t>prepararsi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prepare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73328669"/>
                  </a:ext>
                </a:extLst>
              </a:tr>
              <a:tr h="370840">
                <a:tc>
                  <a:txBody>
                    <a:bodyPr/>
                    <a:lstStyle/>
                    <a:p>
                      <a:pPr>
                        <a:lnSpc>
                          <a:spcPct val="150000"/>
                        </a:lnSpc>
                      </a:pPr>
                      <a:r>
                        <a:rPr lang="it-IT" sz="1800" i="1" noProof="0"/>
                        <a:t>riposarsi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rest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54060779"/>
                  </a:ext>
                </a:extLst>
              </a:tr>
              <a:tr h="370840">
                <a:tc>
                  <a:txBody>
                    <a:bodyPr/>
                    <a:lstStyle/>
                    <a:p>
                      <a:pPr>
                        <a:lnSpc>
                          <a:spcPct val="150000"/>
                        </a:lnSpc>
                      </a:pPr>
                      <a:r>
                        <a:rPr lang="it-IT" sz="1800" i="1" noProof="0"/>
                        <a:t>spogliarsi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get undressed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5066997"/>
                  </a:ext>
                </a:extLst>
              </a:tr>
              <a:tr h="370840">
                <a:tc>
                  <a:txBody>
                    <a:bodyPr/>
                    <a:lstStyle/>
                    <a:p>
                      <a:pPr>
                        <a:lnSpc>
                          <a:spcPct val="150000"/>
                        </a:lnSpc>
                      </a:pPr>
                      <a:r>
                        <a:rPr lang="it-IT" sz="1800" i="1" noProof="0"/>
                        <a:t>mettersi (il pigiama)</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put on (pyjamas)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5336319"/>
                  </a:ext>
                </a:extLst>
              </a:tr>
              <a:tr h="370840">
                <a:tc>
                  <a:txBody>
                    <a:bodyPr/>
                    <a:lstStyle/>
                    <a:p>
                      <a:pPr>
                        <a:lnSpc>
                          <a:spcPct val="150000"/>
                        </a:lnSpc>
                      </a:pPr>
                      <a:r>
                        <a:rPr lang="it-IT" sz="1800" i="1" noProof="0" dirty="0"/>
                        <a:t>addormentarsi</a:t>
                      </a: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AU" sz="1800" dirty="0"/>
                        <a:t>to go to sleep</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62266244"/>
                  </a:ext>
                </a:extLst>
              </a:tr>
            </a:tbl>
          </a:graphicData>
        </a:graphic>
      </p:graphicFrame>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002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0BD73E-FF98-B319-CB2E-974036D871F1}"/>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effectLst/>
                <a:uLnTx/>
                <a:uFillTx/>
                <a:ea typeface="+mn-ea"/>
                <a:cs typeface="+mn-cs"/>
              </a:rPr>
              <a:t>Activity</a:t>
            </a:r>
          </a:p>
        </p:txBody>
      </p:sp>
      <p:sp>
        <p:nvSpPr>
          <p:cNvPr id="5" name="Content Placeholder 4">
            <a:extLst>
              <a:ext uri="{FF2B5EF4-FFF2-40B4-BE49-F238E27FC236}">
                <a16:creationId xmlns:a16="http://schemas.microsoft.com/office/drawing/2014/main" id="{61ED41E1-09BB-E8F5-F4B3-DF449E05993F}"/>
              </a:ext>
            </a:extLst>
          </p:cNvPr>
          <p:cNvSpPr>
            <a:spLocks noGrp="1"/>
          </p:cNvSpPr>
          <p:nvPr>
            <p:ph type="body" sz="quarter" idx="17"/>
          </p:nvPr>
        </p:nvSpPr>
        <p:spPr/>
        <p:txBody>
          <a:bodyPr/>
          <a:lstStyle/>
          <a:p>
            <a:pPr marL="457200" indent="-457200">
              <a:buAutoNum type="arabicPeriod"/>
            </a:pPr>
            <a:r>
              <a:rPr lang="it-IT" sz="2400" dirty="0">
                <a:latin typeface="+mn-lt"/>
              </a:rPr>
              <a:t> </a:t>
            </a:r>
            <a:r>
              <a:rPr lang="it-IT" sz="2400" i="1" dirty="0">
                <a:latin typeface="+mn-lt"/>
              </a:rPr>
              <a:t>Antonio </a:t>
            </a:r>
            <a:r>
              <a:rPr lang="it-IT" sz="2400" dirty="0">
                <a:latin typeface="+mn-lt"/>
              </a:rPr>
              <a:t>_____ </a:t>
            </a:r>
            <a:r>
              <a:rPr lang="it-IT" sz="2400" i="1" dirty="0">
                <a:latin typeface="+mn-lt"/>
              </a:rPr>
              <a:t>sveglia alle sette.</a:t>
            </a:r>
          </a:p>
          <a:p>
            <a:pPr marL="457200" indent="-457200">
              <a:buAutoNum type="arabicPeriod"/>
            </a:pPr>
            <a:r>
              <a:rPr lang="it-IT" sz="2400" dirty="0">
                <a:latin typeface="+mn-lt"/>
              </a:rPr>
              <a:t> </a:t>
            </a:r>
            <a:r>
              <a:rPr lang="it-IT" sz="2400" i="1" dirty="0">
                <a:latin typeface="+mn-lt"/>
              </a:rPr>
              <a:t>Tu</a:t>
            </a:r>
            <a:r>
              <a:rPr lang="it-IT" sz="2400" dirty="0">
                <a:latin typeface="+mn-lt"/>
              </a:rPr>
              <a:t> _____ </a:t>
            </a:r>
            <a:r>
              <a:rPr lang="it-IT" sz="2400" i="1" dirty="0">
                <a:latin typeface="+mn-lt"/>
              </a:rPr>
              <a:t>alzi alle otto di mattina?</a:t>
            </a:r>
          </a:p>
          <a:p>
            <a:pPr marL="457200" indent="-457200">
              <a:buAutoNum type="arabicPeriod"/>
            </a:pPr>
            <a:r>
              <a:rPr lang="it-IT" sz="2400" dirty="0">
                <a:latin typeface="+mn-lt"/>
              </a:rPr>
              <a:t> </a:t>
            </a:r>
            <a:r>
              <a:rPr lang="it-IT" sz="2400" i="1" dirty="0">
                <a:latin typeface="+mn-lt"/>
              </a:rPr>
              <a:t>Antonella</a:t>
            </a:r>
            <a:r>
              <a:rPr lang="it-IT" sz="2400" dirty="0">
                <a:latin typeface="+mn-lt"/>
              </a:rPr>
              <a:t> _____ </a:t>
            </a:r>
            <a:r>
              <a:rPr lang="it-IT" sz="2400" i="1" dirty="0">
                <a:latin typeface="+mn-lt"/>
              </a:rPr>
              <a:t>lava i denti dopo il pranzo.</a:t>
            </a:r>
          </a:p>
          <a:p>
            <a:pPr marL="457200" indent="-457200">
              <a:buAutoNum type="arabicPeriod"/>
            </a:pPr>
            <a:r>
              <a:rPr lang="it-IT" sz="2400" dirty="0">
                <a:latin typeface="+mn-lt"/>
              </a:rPr>
              <a:t> </a:t>
            </a:r>
            <a:r>
              <a:rPr lang="it-IT" sz="2400" i="1" dirty="0">
                <a:latin typeface="+mn-lt"/>
              </a:rPr>
              <a:t>Io e Gino,</a:t>
            </a:r>
            <a:r>
              <a:rPr lang="it-IT" sz="2400" dirty="0">
                <a:latin typeface="+mn-lt"/>
              </a:rPr>
              <a:t> _____ </a:t>
            </a:r>
            <a:r>
              <a:rPr lang="it-IT" sz="2400" i="1" dirty="0">
                <a:latin typeface="+mn-lt"/>
              </a:rPr>
              <a:t>riposiamo davanti alla TV.</a:t>
            </a:r>
          </a:p>
          <a:p>
            <a:pPr marL="457200" indent="-457200">
              <a:buAutoNum type="arabicPeriod"/>
            </a:pPr>
            <a:r>
              <a:rPr lang="it-IT" sz="2400" dirty="0">
                <a:latin typeface="+mn-lt"/>
              </a:rPr>
              <a:t> </a:t>
            </a:r>
            <a:r>
              <a:rPr lang="it-IT" sz="2400" i="1" dirty="0">
                <a:latin typeface="+mn-lt"/>
              </a:rPr>
              <a:t>Io</a:t>
            </a:r>
            <a:r>
              <a:rPr lang="it-IT" sz="2400" dirty="0">
                <a:latin typeface="+mn-lt"/>
              </a:rPr>
              <a:t> _____ </a:t>
            </a:r>
            <a:r>
              <a:rPr lang="it-IT" sz="2400" i="1" dirty="0">
                <a:latin typeface="+mn-lt"/>
              </a:rPr>
              <a:t>metto il pigiama alle nove e mezza</a:t>
            </a:r>
            <a:r>
              <a:rPr lang="it-IT" sz="2400" dirty="0">
                <a:latin typeface="+mn-lt"/>
              </a:rPr>
              <a:t>.</a:t>
            </a:r>
          </a:p>
          <a:p>
            <a:pPr marL="457200" indent="-457200">
              <a:buAutoNum type="arabicPeriod"/>
            </a:pPr>
            <a:r>
              <a:rPr lang="it-IT" sz="2400" dirty="0">
                <a:latin typeface="+mn-lt"/>
              </a:rPr>
              <a:t> </a:t>
            </a:r>
            <a:r>
              <a:rPr lang="it-IT" sz="2400" i="1" dirty="0">
                <a:latin typeface="+mn-lt"/>
              </a:rPr>
              <a:t>Tu e Fabrizio, </a:t>
            </a:r>
            <a:r>
              <a:rPr lang="it-IT" sz="2400" dirty="0">
                <a:latin typeface="+mn-lt"/>
              </a:rPr>
              <a:t>______ </a:t>
            </a:r>
            <a:r>
              <a:rPr lang="it-IT" sz="2400" i="1" dirty="0">
                <a:latin typeface="+mn-lt"/>
              </a:rPr>
              <a:t>addormentate alle dieci?</a:t>
            </a:r>
          </a:p>
          <a:p>
            <a:pPr marL="457200" indent="-457200">
              <a:buAutoNum type="arabicPeriod"/>
            </a:pPr>
            <a:r>
              <a:rPr lang="it-IT" sz="2400" dirty="0">
                <a:latin typeface="+mn-lt"/>
              </a:rPr>
              <a:t> </a:t>
            </a:r>
            <a:r>
              <a:rPr lang="it-IT" sz="2400" i="1" dirty="0">
                <a:latin typeface="+mn-lt"/>
              </a:rPr>
              <a:t>Giuseppe e Rosa </a:t>
            </a:r>
            <a:r>
              <a:rPr lang="it-IT" sz="2400" dirty="0">
                <a:latin typeface="+mn-lt"/>
              </a:rPr>
              <a:t>_____ </a:t>
            </a:r>
            <a:r>
              <a:rPr lang="it-IT" sz="2400" i="1" dirty="0">
                <a:latin typeface="+mn-lt"/>
              </a:rPr>
              <a:t>preparano per andare alla festa.</a:t>
            </a:r>
          </a:p>
        </p:txBody>
      </p:sp>
      <p:sp>
        <p:nvSpPr>
          <p:cNvPr id="2" name="TextBox 1">
            <a:extLst>
              <a:ext uri="{FF2B5EF4-FFF2-40B4-BE49-F238E27FC236}">
                <a16:creationId xmlns:a16="http://schemas.microsoft.com/office/drawing/2014/main" id="{7F345319-D6F6-F416-C166-38082880F2E0}"/>
              </a:ext>
            </a:extLst>
          </p:cNvPr>
          <p:cNvSpPr txBox="1"/>
          <p:nvPr/>
        </p:nvSpPr>
        <p:spPr>
          <a:xfrm>
            <a:off x="2305608" y="1677150"/>
            <a:ext cx="250370" cy="386934"/>
          </a:xfrm>
          <a:prstGeom prst="rect">
            <a:avLst/>
          </a:prstGeom>
          <a:noFill/>
        </p:spPr>
        <p:txBody>
          <a:bodyPr wrap="square" lIns="0" tIns="0" rIns="0" bIns="0" rtlCol="0">
            <a:noAutofit/>
          </a:bodyPr>
          <a:lstStyle/>
          <a:p>
            <a:pPr algn="l"/>
            <a:r>
              <a:rPr lang="en-AU" i="1" dirty="0" err="1"/>
              <a:t>si</a:t>
            </a:r>
            <a:endParaRPr lang="en-AU" i="1" dirty="0"/>
          </a:p>
        </p:txBody>
      </p:sp>
      <p:sp>
        <p:nvSpPr>
          <p:cNvPr id="4" name="TextBox 3">
            <a:extLst>
              <a:ext uri="{FF2B5EF4-FFF2-40B4-BE49-F238E27FC236}">
                <a16:creationId xmlns:a16="http://schemas.microsoft.com/office/drawing/2014/main" id="{D135F137-6DC0-73DC-D663-6C92593989C8}"/>
              </a:ext>
            </a:extLst>
          </p:cNvPr>
          <p:cNvSpPr txBox="1"/>
          <p:nvPr/>
        </p:nvSpPr>
        <p:spPr>
          <a:xfrm>
            <a:off x="1617086" y="2294915"/>
            <a:ext cx="224777" cy="386934"/>
          </a:xfrm>
          <a:prstGeom prst="rect">
            <a:avLst/>
          </a:prstGeom>
          <a:noFill/>
        </p:spPr>
        <p:txBody>
          <a:bodyPr wrap="square" lIns="0" tIns="0" rIns="0" bIns="0" rtlCol="0">
            <a:noAutofit/>
          </a:bodyPr>
          <a:lstStyle/>
          <a:p>
            <a:pPr algn="l"/>
            <a:r>
              <a:rPr lang="en-AU" i="1" dirty="0" err="1"/>
              <a:t>ti</a:t>
            </a:r>
            <a:endParaRPr lang="en-AU" i="1" dirty="0"/>
          </a:p>
        </p:txBody>
      </p:sp>
      <p:sp>
        <p:nvSpPr>
          <p:cNvPr id="7" name="TextBox 6">
            <a:extLst>
              <a:ext uri="{FF2B5EF4-FFF2-40B4-BE49-F238E27FC236}">
                <a16:creationId xmlns:a16="http://schemas.microsoft.com/office/drawing/2014/main" id="{FF682AF7-6F82-0C0A-D919-62DE71B018A6}"/>
              </a:ext>
            </a:extLst>
          </p:cNvPr>
          <p:cNvSpPr txBox="1"/>
          <p:nvPr/>
        </p:nvSpPr>
        <p:spPr>
          <a:xfrm>
            <a:off x="2555978" y="3042066"/>
            <a:ext cx="278661" cy="386934"/>
          </a:xfrm>
          <a:prstGeom prst="rect">
            <a:avLst/>
          </a:prstGeom>
          <a:noFill/>
        </p:spPr>
        <p:txBody>
          <a:bodyPr wrap="square" lIns="0" tIns="0" rIns="0" bIns="0" rtlCol="0">
            <a:noAutofit/>
          </a:bodyPr>
          <a:lstStyle/>
          <a:p>
            <a:pPr algn="l"/>
            <a:r>
              <a:rPr lang="en-AU" i="1" dirty="0" err="1"/>
              <a:t>si</a:t>
            </a:r>
            <a:endParaRPr lang="en-AU" i="1" dirty="0"/>
          </a:p>
        </p:txBody>
      </p:sp>
      <p:sp>
        <p:nvSpPr>
          <p:cNvPr id="9" name="TextBox 8">
            <a:extLst>
              <a:ext uri="{FF2B5EF4-FFF2-40B4-BE49-F238E27FC236}">
                <a16:creationId xmlns:a16="http://schemas.microsoft.com/office/drawing/2014/main" id="{1BF3F171-3775-398C-FBDD-B13038803F17}"/>
              </a:ext>
            </a:extLst>
          </p:cNvPr>
          <p:cNvSpPr txBox="1"/>
          <p:nvPr/>
        </p:nvSpPr>
        <p:spPr>
          <a:xfrm>
            <a:off x="2582103" y="3748301"/>
            <a:ext cx="278661" cy="386934"/>
          </a:xfrm>
          <a:prstGeom prst="rect">
            <a:avLst/>
          </a:prstGeom>
          <a:noFill/>
        </p:spPr>
        <p:txBody>
          <a:bodyPr wrap="square" lIns="0" tIns="0" rIns="0" bIns="0" rtlCol="0">
            <a:noAutofit/>
          </a:bodyPr>
          <a:lstStyle/>
          <a:p>
            <a:pPr algn="l"/>
            <a:r>
              <a:rPr lang="en-AU" i="1" dirty="0"/>
              <a:t>ci</a:t>
            </a:r>
          </a:p>
        </p:txBody>
      </p:sp>
      <p:sp>
        <p:nvSpPr>
          <p:cNvPr id="10" name="TextBox 9">
            <a:extLst>
              <a:ext uri="{FF2B5EF4-FFF2-40B4-BE49-F238E27FC236}">
                <a16:creationId xmlns:a16="http://schemas.microsoft.com/office/drawing/2014/main" id="{3ACD30A8-ACA8-B757-2882-2D88734DDE7E}"/>
              </a:ext>
            </a:extLst>
          </p:cNvPr>
          <p:cNvSpPr txBox="1"/>
          <p:nvPr/>
        </p:nvSpPr>
        <p:spPr>
          <a:xfrm>
            <a:off x="1499518" y="4423215"/>
            <a:ext cx="368469" cy="386934"/>
          </a:xfrm>
          <a:prstGeom prst="rect">
            <a:avLst/>
          </a:prstGeom>
          <a:noFill/>
        </p:spPr>
        <p:txBody>
          <a:bodyPr wrap="square" lIns="0" tIns="0" rIns="0" bIns="0" rtlCol="0">
            <a:noAutofit/>
          </a:bodyPr>
          <a:lstStyle/>
          <a:p>
            <a:pPr algn="l"/>
            <a:r>
              <a:rPr lang="en-AU" i="1" dirty="0"/>
              <a:t>mi</a:t>
            </a:r>
          </a:p>
        </p:txBody>
      </p:sp>
      <p:sp>
        <p:nvSpPr>
          <p:cNvPr id="11" name="TextBox 10">
            <a:extLst>
              <a:ext uri="{FF2B5EF4-FFF2-40B4-BE49-F238E27FC236}">
                <a16:creationId xmlns:a16="http://schemas.microsoft.com/office/drawing/2014/main" id="{93F36425-074B-0BD6-2FDF-E3CE2ACDEB1B}"/>
              </a:ext>
            </a:extLst>
          </p:cNvPr>
          <p:cNvSpPr txBox="1"/>
          <p:nvPr/>
        </p:nvSpPr>
        <p:spPr>
          <a:xfrm>
            <a:off x="3191704" y="5180850"/>
            <a:ext cx="256891" cy="386934"/>
          </a:xfrm>
          <a:prstGeom prst="rect">
            <a:avLst/>
          </a:prstGeom>
          <a:noFill/>
        </p:spPr>
        <p:txBody>
          <a:bodyPr wrap="square" lIns="0" tIns="0" rIns="0" bIns="0" rtlCol="0">
            <a:noAutofit/>
          </a:bodyPr>
          <a:lstStyle/>
          <a:p>
            <a:pPr algn="l"/>
            <a:r>
              <a:rPr lang="en-AU" i="1" dirty="0"/>
              <a:t>vi</a:t>
            </a:r>
          </a:p>
        </p:txBody>
      </p:sp>
      <p:sp>
        <p:nvSpPr>
          <p:cNvPr id="12" name="TextBox 11">
            <a:extLst>
              <a:ext uri="{FF2B5EF4-FFF2-40B4-BE49-F238E27FC236}">
                <a16:creationId xmlns:a16="http://schemas.microsoft.com/office/drawing/2014/main" id="{235ED5C4-9159-AFB5-3541-5CFE5918E4D6}"/>
              </a:ext>
            </a:extLst>
          </p:cNvPr>
          <p:cNvSpPr txBox="1"/>
          <p:nvPr/>
        </p:nvSpPr>
        <p:spPr>
          <a:xfrm>
            <a:off x="3614068" y="5857461"/>
            <a:ext cx="265601" cy="386934"/>
          </a:xfrm>
          <a:prstGeom prst="rect">
            <a:avLst/>
          </a:prstGeom>
          <a:noFill/>
        </p:spPr>
        <p:txBody>
          <a:bodyPr wrap="square" lIns="0" tIns="0" rIns="0" bIns="0" rtlCol="0">
            <a:noAutofit/>
          </a:bodyPr>
          <a:lstStyle/>
          <a:p>
            <a:pPr algn="l"/>
            <a:r>
              <a:rPr lang="en-AU" i="1" dirty="0" err="1"/>
              <a:t>si</a:t>
            </a:r>
            <a:endParaRPr lang="en-AU" i="1"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98721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a:xfrm>
            <a:off x="360000" y="360000"/>
            <a:ext cx="10080000" cy="537467"/>
          </a:xfrm>
        </p:spPr>
        <p:txBody>
          <a:bodyPr/>
          <a:lstStyle/>
          <a:p>
            <a:r>
              <a:rPr lang="en-AU" dirty="0">
                <a:solidFill>
                  <a:schemeClr val="bg1"/>
                </a:solidFill>
                <a:latin typeface="+mj-lt"/>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dirty="0">
                <a:latin typeface="+mj-lt"/>
                <a:hlinkClick r:id="rId3">
                  <a:extLst>
                    <a:ext uri="{A12FA001-AC4F-418D-AE19-62706E023703}">
                      <ahyp:hlinkClr xmlns:ahyp="http://schemas.microsoft.com/office/drawing/2018/hyperlinkcolor" val="tx"/>
                    </a:ext>
                  </a:extLst>
                </a:hlinkClick>
              </a:rPr>
              <a:t>© State of New South Wales (Department of Education), 2024 </a:t>
            </a:r>
            <a:endParaRPr lang="en-AU" dirty="0">
              <a:latin typeface="+mj-lt"/>
            </a:endParaRP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506901"/>
            <a:ext cx="11472863" cy="5180012"/>
          </a:xfrm>
        </p:spPr>
        <p:txBody>
          <a:bodyPr/>
          <a:lstStyle/>
          <a:p>
            <a:pPr>
              <a:lnSpc>
                <a:spcPct val="150000"/>
              </a:lnSpc>
              <a:spcAft>
                <a:spcPts val="600"/>
              </a:spcAft>
            </a:pPr>
            <a:r>
              <a:rPr lang="en-AU" sz="1200" b="0" i="0" dirty="0">
                <a:solidFill>
                  <a:schemeClr val="bg1"/>
                </a:solidFill>
                <a:effectLst/>
                <a:latin typeface="+mn-lt"/>
              </a:rPr>
              <a:t>The copyright material published in this resource is subject to the </a:t>
            </a:r>
            <a:r>
              <a:rPr lang="en-AU" sz="1200" b="0" i="1" dirty="0">
                <a:solidFill>
                  <a:schemeClr val="bg1"/>
                </a:solidFill>
                <a:effectLst/>
                <a:latin typeface="+mn-lt"/>
              </a:rPr>
              <a:t>Copyright Act 1968</a:t>
            </a:r>
            <a:r>
              <a:rPr lang="en-AU" sz="1200" b="0" i="0" dirty="0">
                <a:solidFill>
                  <a:schemeClr val="bg1"/>
                </a:solidFill>
                <a:effectLst/>
                <a:latin typeface="+mn-lt"/>
              </a:rPr>
              <a:t> (</a:t>
            </a:r>
            <a:r>
              <a:rPr lang="en-AU" sz="1200" b="0" i="0" dirty="0" err="1">
                <a:solidFill>
                  <a:schemeClr val="bg1"/>
                </a:solidFill>
                <a:effectLst/>
                <a:latin typeface="+mn-lt"/>
              </a:rPr>
              <a:t>Cth</a:t>
            </a:r>
            <a:r>
              <a:rPr lang="en-AU" sz="1200" b="0" i="0" dirty="0">
                <a:solidFill>
                  <a:schemeClr val="bg1"/>
                </a:solidFill>
                <a:effectLst/>
                <a:latin typeface="+mn-l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latin typeface="+mn-lt"/>
              </a:rPr>
              <a:t>Copyright material available in this resource and owned by the NSW Department of Education is licensed under a </a:t>
            </a:r>
            <a:r>
              <a:rPr lang="en-AU" sz="1200" b="0" i="0" u="sng" strike="noStrike" dirty="0">
                <a:solidFill>
                  <a:schemeClr val="accent4"/>
                </a:solidFill>
                <a:effectLst/>
                <a:latin typeface="+mn-l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latin typeface="+mn-lt"/>
              </a:rPr>
              <a:t>.</a:t>
            </a:r>
            <a:r>
              <a:rPr lang="en-AU" sz="1200" b="0" i="0" dirty="0">
                <a:solidFill>
                  <a:schemeClr val="accent4"/>
                </a:solidFill>
                <a:effectLst/>
                <a:latin typeface="+mn-lt"/>
              </a:rPr>
              <a:t> </a:t>
            </a:r>
            <a:endParaRPr lang="en-AU" sz="1200" dirty="0">
              <a:solidFill>
                <a:schemeClr val="accent4"/>
              </a:solidFill>
              <a:latin typeface="+mn-lt"/>
            </a:endParaRPr>
          </a:p>
          <a:p>
            <a:pPr algn="l" rtl="0" fontAlgn="base">
              <a:lnSpc>
                <a:spcPct val="150000"/>
              </a:lnSpc>
              <a:spcAft>
                <a:spcPts val="600"/>
              </a:spcAft>
            </a:pPr>
            <a:r>
              <a:rPr lang="en-AU" sz="1200" b="0" i="0" dirty="0">
                <a:solidFill>
                  <a:schemeClr val="bg1"/>
                </a:solidFill>
                <a:effectLst/>
                <a:latin typeface="+mn-l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latin typeface="+mn-l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latin typeface="+mn-l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n-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n-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latin typeface="+mn-lt"/>
              </a:rPr>
              <a:t>Copyright Act 1968 </a:t>
            </a:r>
            <a:r>
              <a:rPr lang="en-AU" sz="1200" b="0" i="0" dirty="0">
                <a:solidFill>
                  <a:schemeClr val="bg1"/>
                </a:solidFill>
                <a:effectLst/>
                <a:latin typeface="+mn-lt"/>
              </a:rPr>
              <a:t>(</a:t>
            </a:r>
            <a:r>
              <a:rPr lang="en-AU" sz="1200" b="0" i="0" dirty="0" err="1">
                <a:solidFill>
                  <a:schemeClr val="bg1"/>
                </a:solidFill>
                <a:effectLst/>
                <a:latin typeface="+mn-lt"/>
              </a:rPr>
              <a:t>Cth</a:t>
            </a:r>
            <a:r>
              <a:rPr lang="en-AU" sz="1200" b="0" i="0" dirty="0">
                <a:solidFill>
                  <a:schemeClr val="bg1"/>
                </a:solidFill>
                <a:effectLst/>
                <a:latin typeface="+mn-l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latin typeface="+mj-lt"/>
              </a:rPr>
              <a:t>chiamarsi</a:t>
            </a:r>
          </a:p>
        </p:txBody>
      </p:sp>
      <p:pic>
        <p:nvPicPr>
          <p:cNvPr id="6" name="Picture 5" descr="2 people introducing themselves">
            <a:extLst>
              <a:ext uri="{FF2B5EF4-FFF2-40B4-BE49-F238E27FC236}">
                <a16:creationId xmlns:a16="http://schemas.microsoft.com/office/drawing/2014/main" id="{02CE60C4-0FB6-E590-F741-51897D3D9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22562" y="569516"/>
            <a:ext cx="7146876" cy="6282569"/>
          </a:xfrm>
          <a:prstGeom prst="rect">
            <a:avLst/>
          </a:prstGeom>
        </p:spPr>
      </p:pic>
      <p:sp>
        <p:nvSpPr>
          <p:cNvPr id="7" name="Speech Bubble: Oval 6" descr="Come ti chiami?&#10;">
            <a:extLst>
              <a:ext uri="{FF2B5EF4-FFF2-40B4-BE49-F238E27FC236}">
                <a16:creationId xmlns:a16="http://schemas.microsoft.com/office/drawing/2014/main" id="{8142251D-A5C9-EC90-ED65-69B43D60AE35}"/>
              </a:ext>
            </a:extLst>
          </p:cNvPr>
          <p:cNvSpPr/>
          <p:nvPr/>
        </p:nvSpPr>
        <p:spPr>
          <a:xfrm>
            <a:off x="4935386" y="360000"/>
            <a:ext cx="2541070" cy="1434164"/>
          </a:xfrm>
          <a:prstGeom prst="wedgeEllipseCallout">
            <a:avLst>
              <a:gd name="adj1" fmla="val -39340"/>
              <a:gd name="adj2" fmla="val 58857"/>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638">
              <a:lnSpc>
                <a:spcPct val="150000"/>
              </a:lnSpc>
              <a:tabLst>
                <a:tab pos="0" algn="l"/>
              </a:tabLst>
            </a:pPr>
            <a:r>
              <a:rPr lang="it-IT" i="1" dirty="0">
                <a:solidFill>
                  <a:schemeClr val="accent1"/>
                </a:solidFill>
              </a:rPr>
              <a:t>Come ti chiami?</a:t>
            </a:r>
          </a:p>
        </p:txBody>
      </p:sp>
      <p:sp>
        <p:nvSpPr>
          <p:cNvPr id="9" name="Speech Bubble: Oval 8" descr="Mi chiamo Elena.">
            <a:extLst>
              <a:ext uri="{FF2B5EF4-FFF2-40B4-BE49-F238E27FC236}">
                <a16:creationId xmlns:a16="http://schemas.microsoft.com/office/drawing/2014/main" id="{2CC74B5D-5A36-DCC9-23D4-FDC5BD0C3FF0}"/>
              </a:ext>
            </a:extLst>
          </p:cNvPr>
          <p:cNvSpPr/>
          <p:nvPr/>
        </p:nvSpPr>
        <p:spPr>
          <a:xfrm>
            <a:off x="8712781" y="632800"/>
            <a:ext cx="2541070" cy="1434164"/>
          </a:xfrm>
          <a:prstGeom prst="wedgeEllipseCallout">
            <a:avLst>
              <a:gd name="adj1" fmla="val -36790"/>
              <a:gd name="adj2" fmla="val 68075"/>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lnSpc>
                <a:spcPct val="150000"/>
              </a:lnSpc>
            </a:pPr>
            <a:r>
              <a:rPr lang="it-IT" i="1" dirty="0">
                <a:solidFill>
                  <a:schemeClr val="accent1"/>
                </a:solidFill>
              </a:rPr>
              <a:t>Mi chiamo Elena.</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2</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5952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53724A-7768-DB4D-CB4D-CA9C41EE2795}"/>
              </a:ext>
            </a:extLst>
          </p:cNvPr>
          <p:cNvSpPr>
            <a:spLocks noGrp="1"/>
          </p:cNvSpPr>
          <p:nvPr>
            <p:ph type="title"/>
          </p:nvPr>
        </p:nvSpPr>
        <p:spPr/>
        <p:txBody>
          <a:bodyPr/>
          <a:lstStyle/>
          <a:p>
            <a:r>
              <a:rPr lang="it-IT" i="1" dirty="0">
                <a:latin typeface="+mj-lt"/>
              </a:rPr>
              <a:t>svegliare </a:t>
            </a:r>
            <a:r>
              <a:rPr lang="it-IT" dirty="0">
                <a:latin typeface="+mj-lt"/>
              </a:rPr>
              <a:t>versus</a:t>
            </a:r>
            <a:r>
              <a:rPr lang="it-IT" i="1" dirty="0">
                <a:latin typeface="+mj-lt"/>
              </a:rPr>
              <a:t> svegliarsi</a:t>
            </a:r>
          </a:p>
        </p:txBody>
      </p:sp>
      <p:pic>
        <p:nvPicPr>
          <p:cNvPr id="9" name="Picture 8" descr="Mother waking up a young boy">
            <a:extLst>
              <a:ext uri="{FF2B5EF4-FFF2-40B4-BE49-F238E27FC236}">
                <a16:creationId xmlns:a16="http://schemas.microsoft.com/office/drawing/2014/main" id="{0458BF38-ABBE-BFF6-9CBE-B1A7AB2D8605}"/>
              </a:ext>
            </a:extLst>
          </p:cNvPr>
          <p:cNvPicPr>
            <a:picLocks noChangeAspect="1"/>
          </p:cNvPicPr>
          <p:nvPr/>
        </p:nvPicPr>
        <p:blipFill>
          <a:blip r:embed="rId3"/>
          <a:stretch>
            <a:fillRect/>
          </a:stretch>
        </p:blipFill>
        <p:spPr>
          <a:xfrm>
            <a:off x="1290919" y="1912781"/>
            <a:ext cx="3591492" cy="3032438"/>
          </a:xfrm>
          <a:prstGeom prst="rect">
            <a:avLst/>
          </a:prstGeom>
        </p:spPr>
      </p:pic>
      <p:sp>
        <p:nvSpPr>
          <p:cNvPr id="12" name="TextBox 11">
            <a:extLst>
              <a:ext uri="{FF2B5EF4-FFF2-40B4-BE49-F238E27FC236}">
                <a16:creationId xmlns:a16="http://schemas.microsoft.com/office/drawing/2014/main" id="{0ED426A6-2C54-8B39-6171-7D359BEC25F2}"/>
              </a:ext>
            </a:extLst>
          </p:cNvPr>
          <p:cNvSpPr txBox="1"/>
          <p:nvPr/>
        </p:nvSpPr>
        <p:spPr>
          <a:xfrm>
            <a:off x="1035809" y="5271247"/>
            <a:ext cx="4006454" cy="439271"/>
          </a:xfrm>
          <a:prstGeom prst="rect">
            <a:avLst/>
          </a:prstGeom>
          <a:noFill/>
        </p:spPr>
        <p:txBody>
          <a:bodyPr wrap="none" lIns="0" tIns="0" rIns="0" bIns="0" rtlCol="0">
            <a:noAutofit/>
          </a:bodyPr>
          <a:lstStyle/>
          <a:p>
            <a:pPr algn="ctr"/>
            <a:r>
              <a:rPr lang="it-IT" dirty="0"/>
              <a:t>Mamma sveglia mio fratello</a:t>
            </a:r>
            <a:r>
              <a:rPr lang="en-AU" dirty="0"/>
              <a:t>.</a:t>
            </a:r>
          </a:p>
        </p:txBody>
      </p:sp>
      <p:sp>
        <p:nvSpPr>
          <p:cNvPr id="14" name="Arrow: Curved Up 13" descr="Arrow joining the words Mamma and sveglia">
            <a:extLst>
              <a:ext uri="{FF2B5EF4-FFF2-40B4-BE49-F238E27FC236}">
                <a16:creationId xmlns:a16="http://schemas.microsoft.com/office/drawing/2014/main" id="{94301448-713C-35FA-05EE-13FA259567D7}"/>
              </a:ext>
            </a:extLst>
          </p:cNvPr>
          <p:cNvSpPr/>
          <p:nvPr/>
        </p:nvSpPr>
        <p:spPr>
          <a:xfrm>
            <a:off x="1557037" y="5728447"/>
            <a:ext cx="1075764" cy="32602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 name="Arrow: Curved Up 14" descr="Arrow joining the words sveglia and mio fratello">
            <a:extLst>
              <a:ext uri="{FF2B5EF4-FFF2-40B4-BE49-F238E27FC236}">
                <a16:creationId xmlns:a16="http://schemas.microsoft.com/office/drawing/2014/main" id="{A14B8B89-7727-D015-6916-153A3DD3786A}"/>
              </a:ext>
            </a:extLst>
          </p:cNvPr>
          <p:cNvSpPr/>
          <p:nvPr/>
        </p:nvSpPr>
        <p:spPr>
          <a:xfrm>
            <a:off x="2958354" y="5710518"/>
            <a:ext cx="1075764" cy="32602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11" name="Picture 10" descr="Young girl waking up">
            <a:extLst>
              <a:ext uri="{FF2B5EF4-FFF2-40B4-BE49-F238E27FC236}">
                <a16:creationId xmlns:a16="http://schemas.microsoft.com/office/drawing/2014/main" id="{055E1E25-49DF-1CFF-1176-EF1726B91C94}"/>
              </a:ext>
            </a:extLst>
          </p:cNvPr>
          <p:cNvPicPr>
            <a:picLocks noChangeAspect="1"/>
          </p:cNvPicPr>
          <p:nvPr/>
        </p:nvPicPr>
        <p:blipFill>
          <a:blip r:embed="rId4"/>
          <a:stretch>
            <a:fillRect/>
          </a:stretch>
        </p:blipFill>
        <p:spPr>
          <a:xfrm>
            <a:off x="6777318" y="2502422"/>
            <a:ext cx="3204040" cy="2179267"/>
          </a:xfrm>
          <a:prstGeom prst="rect">
            <a:avLst/>
          </a:prstGeom>
        </p:spPr>
      </p:pic>
      <p:sp>
        <p:nvSpPr>
          <p:cNvPr id="13" name="TextBox 12">
            <a:extLst>
              <a:ext uri="{FF2B5EF4-FFF2-40B4-BE49-F238E27FC236}">
                <a16:creationId xmlns:a16="http://schemas.microsoft.com/office/drawing/2014/main" id="{93DD8CD6-CBF1-AA2C-6734-EDB515700310}"/>
              </a:ext>
            </a:extLst>
          </p:cNvPr>
          <p:cNvSpPr txBox="1"/>
          <p:nvPr/>
        </p:nvSpPr>
        <p:spPr>
          <a:xfrm>
            <a:off x="7006561" y="5271247"/>
            <a:ext cx="3378410" cy="439271"/>
          </a:xfrm>
          <a:prstGeom prst="rect">
            <a:avLst/>
          </a:prstGeom>
          <a:noFill/>
        </p:spPr>
        <p:txBody>
          <a:bodyPr wrap="none" lIns="0" tIns="0" rIns="0" bIns="0" rtlCol="0">
            <a:noAutofit/>
          </a:bodyPr>
          <a:lstStyle/>
          <a:p>
            <a:pPr algn="ctr"/>
            <a:r>
              <a:rPr lang="it-IT" dirty="0"/>
              <a:t>Anna </a:t>
            </a:r>
            <a:r>
              <a:rPr lang="it-IT" b="1" dirty="0"/>
              <a:t>si</a:t>
            </a:r>
            <a:r>
              <a:rPr lang="it-IT" dirty="0"/>
              <a:t> sveglia alle sei</a:t>
            </a:r>
            <a:r>
              <a:rPr lang="en-AU" dirty="0"/>
              <a:t>.</a:t>
            </a:r>
          </a:p>
        </p:txBody>
      </p:sp>
      <p:sp>
        <p:nvSpPr>
          <p:cNvPr id="16" name="Arrow: Curved Up 15" descr="Arrow joining the words si and sveglia">
            <a:extLst>
              <a:ext uri="{FF2B5EF4-FFF2-40B4-BE49-F238E27FC236}">
                <a16:creationId xmlns:a16="http://schemas.microsoft.com/office/drawing/2014/main" id="{815742B9-1FBB-7CCF-9114-1C264E1AB269}"/>
              </a:ext>
            </a:extLst>
          </p:cNvPr>
          <p:cNvSpPr/>
          <p:nvPr/>
        </p:nvSpPr>
        <p:spPr>
          <a:xfrm flipH="1" flipV="1">
            <a:off x="7993697" y="4888598"/>
            <a:ext cx="1075764" cy="32602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7" name="Arrow: Curved Up 16" descr="Arrow joining the words Anna and si sveglia">
            <a:extLst>
              <a:ext uri="{FF2B5EF4-FFF2-40B4-BE49-F238E27FC236}">
                <a16:creationId xmlns:a16="http://schemas.microsoft.com/office/drawing/2014/main" id="{AE13536D-5B6D-D85D-017E-6768523BE581}"/>
              </a:ext>
            </a:extLst>
          </p:cNvPr>
          <p:cNvSpPr/>
          <p:nvPr/>
        </p:nvSpPr>
        <p:spPr>
          <a:xfrm>
            <a:off x="7527531" y="5710518"/>
            <a:ext cx="1075764" cy="32602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Slide Number Placeholder 2">
            <a:extLst>
              <a:ext uri="{FF2B5EF4-FFF2-40B4-BE49-F238E27FC236}">
                <a16:creationId xmlns:a16="http://schemas.microsoft.com/office/drawing/2014/main" id="{C3B35B95-66F0-AC70-425F-A22970F5A3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30647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svegliarsi</a:t>
            </a:r>
          </a:p>
        </p:txBody>
      </p:sp>
      <p:pic>
        <p:nvPicPr>
          <p:cNvPr id="4" name="Picture 3" descr="Person waking up">
            <a:extLst>
              <a:ext uri="{FF2B5EF4-FFF2-40B4-BE49-F238E27FC236}">
                <a16:creationId xmlns:a16="http://schemas.microsoft.com/office/drawing/2014/main" id="{59114F11-C949-8467-8393-377EF1E16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3012" y="457689"/>
            <a:ext cx="4365976" cy="5942622"/>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04699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alzarsi</a:t>
            </a:r>
          </a:p>
        </p:txBody>
      </p:sp>
      <p:pic>
        <p:nvPicPr>
          <p:cNvPr id="4" name="Picture 3" descr="Person getting up">
            <a:extLst>
              <a:ext uri="{FF2B5EF4-FFF2-40B4-BE49-F238E27FC236}">
                <a16:creationId xmlns:a16="http://schemas.microsoft.com/office/drawing/2014/main" id="{365BC1F4-A6A2-FD96-FE52-113266A52F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6075" y="360000"/>
            <a:ext cx="4099849" cy="5940120"/>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72962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vestirsi</a:t>
            </a:r>
          </a:p>
        </p:txBody>
      </p:sp>
      <p:pic>
        <p:nvPicPr>
          <p:cNvPr id="4" name="Picture 3" descr="Person getting dressed">
            <a:extLst>
              <a:ext uri="{FF2B5EF4-FFF2-40B4-BE49-F238E27FC236}">
                <a16:creationId xmlns:a16="http://schemas.microsoft.com/office/drawing/2014/main" id="{435875EB-0705-CDBA-D40A-6BC11FF58A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2121" y="360000"/>
            <a:ext cx="4307757" cy="5863379"/>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1979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en-AU" i="1" dirty="0">
                <a:latin typeface="+mj-lt"/>
              </a:rPr>
              <a:t>lavarsi</a:t>
            </a:r>
          </a:p>
        </p:txBody>
      </p:sp>
      <p:pic>
        <p:nvPicPr>
          <p:cNvPr id="10" name="Picture 9" descr="Person brushing teeth">
            <a:extLst>
              <a:ext uri="{FF2B5EF4-FFF2-40B4-BE49-F238E27FC236}">
                <a16:creationId xmlns:a16="http://schemas.microsoft.com/office/drawing/2014/main" id="{425D8F7B-AC9C-7023-B18D-E09E5D2B86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815" y="624965"/>
            <a:ext cx="4075251" cy="577327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986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a:latin typeface="+mj-lt"/>
              </a:rPr>
              <a:t>prepararsi</a:t>
            </a:r>
          </a:p>
        </p:txBody>
      </p:sp>
      <p:pic>
        <p:nvPicPr>
          <p:cNvPr id="12" name="Picture 11" descr="Person getting ready">
            <a:extLst>
              <a:ext uri="{FF2B5EF4-FFF2-40B4-BE49-F238E27FC236}">
                <a16:creationId xmlns:a16="http://schemas.microsoft.com/office/drawing/2014/main" id="{51F21000-EDDF-17B7-8492-A66067D50D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5176" y="551476"/>
            <a:ext cx="4016189" cy="575504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635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a:latin typeface="+mj-lt"/>
              </a:rPr>
              <a:t>riposarsi</a:t>
            </a:r>
          </a:p>
        </p:txBody>
      </p:sp>
      <p:pic>
        <p:nvPicPr>
          <p:cNvPr id="7" name="Picture 6" descr="Person resting">
            <a:extLst>
              <a:ext uri="{FF2B5EF4-FFF2-40B4-BE49-F238E27FC236}">
                <a16:creationId xmlns:a16="http://schemas.microsoft.com/office/drawing/2014/main" id="{8E3864A5-6EB5-2E78-FEED-2E8A1FBA45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2753" y="565951"/>
            <a:ext cx="3952131" cy="5726097"/>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8679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1214</Words>
  <Application>Microsoft Office PowerPoint</Application>
  <PresentationFormat>Widescreen</PresentationFormat>
  <Paragraphs>146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Times New Roman</vt:lpstr>
      <vt:lpstr>Public Sans Light</vt:lpstr>
      <vt:lpstr>Public Sans</vt:lpstr>
      <vt:lpstr>Arial</vt:lpstr>
      <vt:lpstr>3_NSWG Corporate</vt:lpstr>
      <vt:lpstr>Reflexive verbs in Italian</vt:lpstr>
      <vt:lpstr>chiamarsi</vt:lpstr>
      <vt:lpstr>svegliare versus svegliarsi</vt:lpstr>
      <vt:lpstr>svegliarsi</vt:lpstr>
      <vt:lpstr>alzarsi</vt:lpstr>
      <vt:lpstr>vestirsi</vt:lpstr>
      <vt:lpstr>lavarsi</vt:lpstr>
      <vt:lpstr>prepararsi</vt:lpstr>
      <vt:lpstr>riposarsi</vt:lpstr>
      <vt:lpstr>spogliarsi</vt:lpstr>
      <vt:lpstr>mettersi (il pigiama)</vt:lpstr>
      <vt:lpstr>addormentarsi</vt:lpstr>
      <vt:lpstr>Reflexive verb conjugation</vt:lpstr>
      <vt:lpstr>Reflexive verb list</vt:lpstr>
      <vt:lpstr>Activity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Reflexive verbs in Italian</dc:title>
  <dc:creator>NSW Department of Education</dc:creator>
  <dcterms:created xsi:type="dcterms:W3CDTF">2024-09-24T00:49:38Z</dcterms:created>
  <dcterms:modified xsi:type="dcterms:W3CDTF">2024-09-24T00:49:56Z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2024-09-24T00:49:50Z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2ba91ed6-d5ea-42fb-a469-73ca0a0646da</vt:lpwstr>
  </property>
  <property fmtid="{D5CDD505-2E9C-101B-9397-08002B2CF9AE}" pid="8" name="MSIP_Label_b603dfd7-d93a-4381-a340-2995d8282205_ContentBits">
    <vt:lpwstr>0</vt:lpwstr>
  </property>
</Properties>
</file>