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9" r:id="rId1"/>
  </p:sldMasterIdLst>
  <p:notesMasterIdLst>
    <p:notesMasterId r:id="rId11"/>
  </p:notesMasterIdLst>
  <p:handoutMasterIdLst>
    <p:handoutMasterId r:id="rId12"/>
  </p:handoutMasterIdLst>
  <p:sldIdLst>
    <p:sldId id="26201" r:id="rId2"/>
    <p:sldId id="26202" r:id="rId3"/>
    <p:sldId id="2141411610" r:id="rId4"/>
    <p:sldId id="2141411611" r:id="rId5"/>
    <p:sldId id="2141411572" r:id="rId6"/>
    <p:sldId id="2141411613" r:id="rId7"/>
    <p:sldId id="2141411614" r:id="rId8"/>
    <p:sldId id="2141411615" r:id="rId9"/>
    <p:sldId id="2141411556" r:id="rId10"/>
  </p:sldIdLst>
  <p:sldSz cx="12192000" cy="6858000"/>
  <p:notesSz cx="6858000" cy="9144000"/>
  <p:embeddedFontLst>
    <p:embeddedFont>
      <p:font typeface="DengXian" panose="02010600030101010101" pitchFamily="2" charset="-122"/>
      <p:regular r:id="rId13"/>
      <p:bold r:id="rId14"/>
    </p:embeddedFont>
    <p:embeddedFont>
      <p:font typeface="Public Sans" pitchFamily="2" charset="0"/>
      <p:regular r:id="rId15"/>
      <p:bold r:id="rId16"/>
      <p:italic r:id="rId17"/>
      <p:boldItalic r:id="rId18"/>
    </p:embeddedFont>
    <p:embeddedFont>
      <p:font typeface="Public Sans Light" pitchFamily="2" charset="0"/>
      <p:regular r:id="rId19"/>
      <p:italic r:id="rId2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830E8E-8B9B-4DF4-AFAA-4E29EDE1A450}" v="7" dt="2024-09-24T00:52:40.74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06" autoAdjust="0"/>
    <p:restoredTop sz="87007" autoAdjust="0"/>
  </p:normalViewPr>
  <p:slideViewPr>
    <p:cSldViewPr snapToGrid="0">
      <p:cViewPr varScale="1">
        <p:scale>
          <a:sx n="87" d="100"/>
          <a:sy n="87" d="100"/>
        </p:scale>
        <p:origin x="636" y="51"/>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24/09/2024</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24/09/2024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28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160488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102922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dirty="0"/>
          </a:p>
        </p:txBody>
      </p:sp>
    </p:spTree>
    <p:extLst>
      <p:ext uri="{BB962C8B-B14F-4D97-AF65-F5344CB8AC3E}">
        <p14:creationId xmlns:p14="http://schemas.microsoft.com/office/powerpoint/2010/main" val="245719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210954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373213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358933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11005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40521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287111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8140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5846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9871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426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9481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0573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49678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6583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99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58750904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latin typeface="+mj-lt"/>
              </a:rPr>
              <a:t>Disappearing text</a:t>
            </a:r>
          </a:p>
        </p:txBody>
      </p:sp>
    </p:spTree>
    <p:extLst>
      <p:ext uri="{BB962C8B-B14F-4D97-AF65-F5344CB8AC3E}">
        <p14:creationId xmlns:p14="http://schemas.microsoft.com/office/powerpoint/2010/main" val="179567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9C7E5-7C61-5290-CD41-393BAB05B2C7}"/>
              </a:ext>
            </a:extLst>
          </p:cNvPr>
          <p:cNvSpPr>
            <a:spLocks noGrp="1"/>
          </p:cNvSpPr>
          <p:nvPr>
            <p:ph type="title"/>
          </p:nvPr>
        </p:nvSpPr>
        <p:spPr/>
        <p:txBody>
          <a:bodyPr/>
          <a:lstStyle/>
          <a:p>
            <a:r>
              <a:rPr lang="en-AU" dirty="0">
                <a:latin typeface="+mj-lt"/>
              </a:rPr>
              <a:t>Disappearing text 1</a:t>
            </a:r>
          </a:p>
        </p:txBody>
      </p:sp>
      <p:sp>
        <p:nvSpPr>
          <p:cNvPr id="5" name="Text Placeholder 4">
            <a:extLst>
              <a:ext uri="{FF2B5EF4-FFF2-40B4-BE49-F238E27FC236}">
                <a16:creationId xmlns:a16="http://schemas.microsoft.com/office/drawing/2014/main" id="{93A511D1-B7CA-78BE-BD01-91DDDC0BB643}"/>
              </a:ext>
            </a:extLst>
          </p:cNvPr>
          <p:cNvSpPr>
            <a:spLocks noGrp="1"/>
          </p:cNvSpPr>
          <p:nvPr>
            <p:ph type="body" sz="quarter" idx="18"/>
          </p:nvPr>
        </p:nvSpPr>
        <p:spPr/>
        <p:txBody>
          <a:bodyPr/>
          <a:lstStyle/>
          <a:p>
            <a:r>
              <a:rPr lang="en-AU" dirty="0">
                <a:latin typeface="+mj-lt"/>
              </a:rPr>
              <a:t>Instructions – for the teacher</a:t>
            </a:r>
          </a:p>
        </p:txBody>
      </p:sp>
      <p:sp>
        <p:nvSpPr>
          <p:cNvPr id="7" name="Text 2">
            <a:extLst>
              <a:ext uri="{FF2B5EF4-FFF2-40B4-BE49-F238E27FC236}">
                <a16:creationId xmlns:a16="http://schemas.microsoft.com/office/drawing/2014/main" id="{4B7A1796-668B-3582-76D8-B89027CF882B}"/>
              </a:ext>
            </a:extLst>
          </p:cNvPr>
          <p:cNvSpPr/>
          <p:nvPr/>
        </p:nvSpPr>
        <p:spPr>
          <a:xfrm>
            <a:off x="360000" y="1797015"/>
            <a:ext cx="11407279" cy="2841804"/>
          </a:xfrm>
          <a:prstGeom prst="rect">
            <a:avLst/>
          </a:prstGeom>
        </p:spPr>
        <p:txBody>
          <a:bodyPr wrap="square" lIns="91440" tIns="45720" rIns="91440" bIns="45720" anchor="t">
            <a:spAutoFit/>
          </a:bodyPr>
          <a:lstStyle/>
          <a:p>
            <a:pPr marL="285750" marR="0" lvl="0" indent="-285750" algn="l" defTabSz="457173"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effectLst/>
                <a:ea typeface="DengXian" panose="02010600030101010101" pitchFamily="2" charset="-122"/>
                <a:cs typeface="Times New Roman" panose="02020603050405020304" pitchFamily="18" charset="0"/>
              </a:rPr>
              <a:t>Display the text on slide 5 </a:t>
            </a:r>
            <a:r>
              <a:rPr lang="en-AU" sz="1800" dirty="0">
                <a:ea typeface="DengXian" panose="02010600030101010101" pitchFamily="2" charset="-122"/>
                <a:cs typeface="Times New Roman" panose="02020603050405020304" pitchFamily="18" charset="0"/>
              </a:rPr>
              <a:t>(‘Full text’) </a:t>
            </a:r>
            <a:r>
              <a:rPr lang="en-AU" sz="1800" dirty="0">
                <a:effectLst/>
                <a:ea typeface="DengXian" panose="02010600030101010101" pitchFamily="2" charset="-122"/>
                <a:cs typeface="Times New Roman" panose="02020603050405020304" pitchFamily="18" charset="0"/>
              </a:rPr>
              <a:t>on the board. Read the text aloud several times. Have the class repeat to practise pronunciation. </a:t>
            </a:r>
          </a:p>
          <a:p>
            <a:pPr marL="285750" marR="0" lvl="0" indent="-285750" algn="l" defTabSz="457173"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effectLst/>
                <a:ea typeface="DengXian" panose="02010600030101010101" pitchFamily="2" charset="-122"/>
                <a:cs typeface="Times New Roman" panose="02020603050405020304" pitchFamily="18" charset="0"/>
              </a:rPr>
              <a:t>Move to slide 6 (‘Disappearing text A’), which has several </a:t>
            </a:r>
            <a:r>
              <a:rPr lang="en-AU" sz="1800" dirty="0">
                <a:ea typeface="DengXian" panose="02010600030101010101" pitchFamily="2" charset="-122"/>
                <a:cs typeface="Times New Roman" panose="02020603050405020304" pitchFamily="18" charset="0"/>
              </a:rPr>
              <a:t>words</a:t>
            </a:r>
            <a:r>
              <a:rPr lang="en-AU" sz="1800" dirty="0">
                <a:effectLst/>
                <a:ea typeface="DengXian" panose="02010600030101010101" pitchFamily="2" charset="-122"/>
                <a:cs typeface="Times New Roman" panose="02020603050405020304" pitchFamily="18" charset="0"/>
              </a:rPr>
              <a:t> of the text removed. The class must repeat the text in its entirety, including the missing words. Then, move to </a:t>
            </a:r>
            <a:r>
              <a:rPr lang="en-AU" sz="1800" dirty="0">
                <a:ea typeface="DengXian" panose="02010600030101010101" pitchFamily="2" charset="-122"/>
                <a:cs typeface="Times New Roman" panose="02020603050405020304" pitchFamily="18" charset="0"/>
              </a:rPr>
              <a:t>slide 7 </a:t>
            </a:r>
            <a:r>
              <a:rPr lang="en-AU" sz="1800" dirty="0">
                <a:effectLst/>
                <a:ea typeface="DengXian" panose="02010600030101010101" pitchFamily="2" charset="-122"/>
                <a:cs typeface="Times New Roman" panose="02020603050405020304" pitchFamily="18" charset="0"/>
              </a:rPr>
              <a:t>(‘Disappearing text B’)</a:t>
            </a:r>
            <a:r>
              <a:rPr lang="en-AU" sz="1800" dirty="0">
                <a:ea typeface="DengXian" panose="02010600030101010101" pitchFamily="2" charset="-122"/>
                <a:cs typeface="Times New Roman" panose="02020603050405020304" pitchFamily="18" charset="0"/>
              </a:rPr>
              <a:t>, </a:t>
            </a:r>
            <a:r>
              <a:rPr lang="en-AU" sz="1800" dirty="0">
                <a:effectLst/>
                <a:ea typeface="DengXian" panose="02010600030101010101" pitchFamily="2" charset="-122"/>
                <a:cs typeface="Times New Roman" panose="02020603050405020304" pitchFamily="18" charset="0"/>
              </a:rPr>
              <a:t>where additional chunks </a:t>
            </a:r>
            <a:r>
              <a:rPr lang="en-AU" sz="1800" dirty="0">
                <a:ea typeface="DengXian" panose="02010600030101010101" pitchFamily="2" charset="-122"/>
                <a:cs typeface="Times New Roman" panose="02020603050405020304" pitchFamily="18" charset="0"/>
              </a:rPr>
              <a:t>have been removed</a:t>
            </a:r>
            <a:r>
              <a:rPr lang="en-AU" sz="1800" dirty="0">
                <a:effectLst/>
                <a:ea typeface="DengXian" panose="02010600030101010101" pitchFamily="2" charset="-122"/>
                <a:cs typeface="Times New Roman" panose="02020603050405020304" pitchFamily="18" charset="0"/>
              </a:rPr>
              <a:t>. The class endeavours to </a:t>
            </a:r>
            <a:r>
              <a:rPr lang="en-AU" sz="1800" dirty="0">
                <a:ea typeface="DengXian" panose="02010600030101010101" pitchFamily="2" charset="-122"/>
                <a:cs typeface="Times New Roman" panose="02020603050405020304" pitchFamily="18" charset="0"/>
              </a:rPr>
              <a:t>recite</a:t>
            </a:r>
            <a:r>
              <a:rPr lang="en-AU" sz="1800" dirty="0">
                <a:effectLst/>
                <a:ea typeface="DengXian" panose="02010600030101010101" pitchFamily="2" charset="-122"/>
                <a:cs typeface="Times New Roman" panose="02020603050405020304" pitchFamily="18" charset="0"/>
              </a:rPr>
              <a:t> the </a:t>
            </a:r>
            <a:r>
              <a:rPr lang="en-AU" sz="1800" dirty="0">
                <a:ea typeface="DengXian" panose="02010600030101010101" pitchFamily="2" charset="-122"/>
                <a:cs typeface="Times New Roman" panose="02020603050405020304" pitchFamily="18" charset="0"/>
              </a:rPr>
              <a:t>text</a:t>
            </a:r>
            <a:r>
              <a:rPr lang="en-AU" sz="1800" dirty="0">
                <a:effectLst/>
                <a:ea typeface="DengXian" panose="02010600030101010101" pitchFamily="2" charset="-122"/>
                <a:cs typeface="Times New Roman" panose="02020603050405020304" pitchFamily="18" charset="0"/>
              </a:rPr>
              <a:t> in its entirety again. </a:t>
            </a:r>
          </a:p>
          <a:p>
            <a:pPr marL="285750" marR="0" lvl="0" indent="-285750" algn="l" defTabSz="457173"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effectLst/>
                <a:ea typeface="DengXian" panose="02010600030101010101" pitchFamily="2" charset="-122"/>
                <a:cs typeface="Times New Roman" panose="02020603050405020304" pitchFamily="18" charset="0"/>
              </a:rPr>
              <a:t>Repeat for slide 8 (‘Disappearing text C’). Prompt the class if it is clear additional help is required.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603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9C7E5-7C61-5290-CD41-393BAB05B2C7}"/>
              </a:ext>
            </a:extLst>
          </p:cNvPr>
          <p:cNvSpPr>
            <a:spLocks noGrp="1"/>
          </p:cNvSpPr>
          <p:nvPr>
            <p:ph type="title"/>
          </p:nvPr>
        </p:nvSpPr>
        <p:spPr/>
        <p:txBody>
          <a:bodyPr/>
          <a:lstStyle/>
          <a:p>
            <a:r>
              <a:rPr lang="en-AU" dirty="0">
                <a:latin typeface="+mj-lt"/>
              </a:rPr>
              <a:t>Disappearing text 2</a:t>
            </a:r>
          </a:p>
        </p:txBody>
      </p:sp>
      <p:sp>
        <p:nvSpPr>
          <p:cNvPr id="2" name="Text Placeholder 4">
            <a:extLst>
              <a:ext uri="{FF2B5EF4-FFF2-40B4-BE49-F238E27FC236}">
                <a16:creationId xmlns:a16="http://schemas.microsoft.com/office/drawing/2014/main" id="{57F6B16F-B72B-FF8C-8965-D6964C65A2C5}"/>
              </a:ext>
            </a:extLst>
          </p:cNvPr>
          <p:cNvSpPr>
            <a:spLocks noGrp="1"/>
          </p:cNvSpPr>
          <p:nvPr>
            <p:ph type="body" sz="quarter" idx="18"/>
          </p:nvPr>
        </p:nvSpPr>
        <p:spPr/>
        <p:txBody>
          <a:bodyPr/>
          <a:lstStyle/>
          <a:p>
            <a:r>
              <a:rPr lang="en-AU" dirty="0">
                <a:latin typeface="+mj-lt"/>
              </a:rPr>
              <a:t>Variation – for the teacher</a:t>
            </a:r>
          </a:p>
        </p:txBody>
      </p:sp>
      <p:sp>
        <p:nvSpPr>
          <p:cNvPr id="7" name="Text 2">
            <a:extLst>
              <a:ext uri="{FF2B5EF4-FFF2-40B4-BE49-F238E27FC236}">
                <a16:creationId xmlns:a16="http://schemas.microsoft.com/office/drawing/2014/main" id="{4B7A1796-668B-3582-76D8-B89027CF882B}"/>
              </a:ext>
            </a:extLst>
          </p:cNvPr>
          <p:cNvSpPr/>
          <p:nvPr/>
        </p:nvSpPr>
        <p:spPr>
          <a:xfrm>
            <a:off x="360000" y="1513252"/>
            <a:ext cx="11407751" cy="1703030"/>
          </a:xfrm>
          <a:prstGeom prst="rect">
            <a:avLst/>
          </a:prstGeom>
        </p:spPr>
        <p:txBody>
          <a:bodyPr wrap="square" lIns="91440" tIns="45720" rIns="91440" bIns="45720" anchor="t">
            <a:spAutoFit/>
          </a:bodyPr>
          <a:lstStyle/>
          <a:p>
            <a:pPr marL="285750" indent="-285750">
              <a:lnSpc>
                <a:spcPct val="150000"/>
              </a:lnSpc>
              <a:spcAft>
                <a:spcPts val="800"/>
              </a:spcAft>
              <a:buFont typeface="Arial" panose="020B0604020202020204" pitchFamily="34" charset="0"/>
              <a:buChar char="•"/>
            </a:pPr>
            <a:r>
              <a:rPr lang="en-AU" sz="1800" kern="100" dirty="0">
                <a:ea typeface="DengXian" panose="02010600030101010101" pitchFamily="2" charset="-122"/>
                <a:cs typeface="Times New Roman" panose="02020603050405020304" pitchFamily="18" charset="0"/>
              </a:rPr>
              <a:t>Direct</a:t>
            </a:r>
            <a:r>
              <a:rPr lang="en-AU" sz="1800" kern="100" dirty="0">
                <a:effectLst/>
                <a:ea typeface="DengXian" panose="02010600030101010101" pitchFamily="2" charset="-122"/>
                <a:cs typeface="Times New Roman" panose="02020603050405020304" pitchFamily="18" charset="0"/>
              </a:rPr>
              <a:t> the class to stand while reciting the text. If you hear a student make a mistake in their recall of the text, direct them to sit down. Students can still participate once they are out but are no longer in the running to ‘win’. As students are eliminated, they may act as ‘judges’ to assist the teacher in identifying which members of the class make errors as they recite the text. The last </a:t>
            </a:r>
            <a:r>
              <a:rPr lang="en-AU" sz="1800" kern="100" dirty="0">
                <a:ea typeface="DengXian" panose="02010600030101010101" pitchFamily="2" charset="-122"/>
                <a:cs typeface="Times New Roman" panose="02020603050405020304" pitchFamily="18" charset="0"/>
              </a:rPr>
              <a:t>student(s) </a:t>
            </a:r>
            <a:r>
              <a:rPr lang="en-AU" sz="1800" kern="100" dirty="0">
                <a:effectLst/>
                <a:ea typeface="DengXian" panose="02010600030101010101" pitchFamily="2" charset="-122"/>
                <a:cs typeface="Times New Roman" panose="02020603050405020304" pitchFamily="18" charset="0"/>
              </a:rPr>
              <a:t>standing at the end, wins. </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74465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9C7E5-7C61-5290-CD41-393BAB05B2C7}"/>
              </a:ext>
            </a:extLst>
          </p:cNvPr>
          <p:cNvSpPr>
            <a:spLocks noGrp="1"/>
          </p:cNvSpPr>
          <p:nvPr>
            <p:ph type="title"/>
          </p:nvPr>
        </p:nvSpPr>
        <p:spPr/>
        <p:txBody>
          <a:bodyPr/>
          <a:lstStyle/>
          <a:p>
            <a:r>
              <a:rPr lang="en-AU" dirty="0">
                <a:latin typeface="+mj-lt"/>
              </a:rPr>
              <a:t>Differentiation strategies – for the teacher</a:t>
            </a:r>
          </a:p>
        </p:txBody>
      </p:sp>
      <p:sp>
        <p:nvSpPr>
          <p:cNvPr id="2" name="Rectangle 1">
            <a:extLst>
              <a:ext uri="{FF2B5EF4-FFF2-40B4-BE49-F238E27FC236}">
                <a16:creationId xmlns:a16="http://schemas.microsoft.com/office/drawing/2014/main" id="{027934E0-08FB-7746-739D-3D69B9EEDB23}"/>
              </a:ext>
              <a:ext uri="{C183D7F6-B498-43B3-948B-1728B52AA6E4}">
                <adec:decorative xmlns:adec="http://schemas.microsoft.com/office/drawing/2017/decorative" val="1"/>
              </a:ext>
            </a:extLst>
          </p:cNvPr>
          <p:cNvSpPr/>
          <p:nvPr/>
        </p:nvSpPr>
        <p:spPr>
          <a:xfrm>
            <a:off x="360000" y="1113899"/>
            <a:ext cx="11583956" cy="525937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A9F7816D-93B1-6C91-0B85-21B79EC44A2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42" y="2955116"/>
            <a:ext cx="1576943" cy="1576943"/>
          </a:xfrm>
          <a:prstGeom prst="rect">
            <a:avLst/>
          </a:prstGeom>
        </p:spPr>
      </p:pic>
      <p:sp>
        <p:nvSpPr>
          <p:cNvPr id="12" name="TextBox 11">
            <a:extLst>
              <a:ext uri="{FF2B5EF4-FFF2-40B4-BE49-F238E27FC236}">
                <a16:creationId xmlns:a16="http://schemas.microsoft.com/office/drawing/2014/main" id="{70D7EF6F-29F8-A981-863A-F6A3A48555C0}"/>
              </a:ext>
            </a:extLst>
          </p:cNvPr>
          <p:cNvSpPr txBox="1"/>
          <p:nvPr/>
        </p:nvSpPr>
        <p:spPr>
          <a:xfrm>
            <a:off x="2153569" y="1504064"/>
            <a:ext cx="9483189" cy="4479047"/>
          </a:xfrm>
          <a:prstGeom prst="rect">
            <a:avLst/>
          </a:prstGeom>
          <a:noFill/>
        </p:spPr>
        <p:txBody>
          <a:bodyPr wrap="square">
            <a:spAutoFit/>
          </a:bodyPr>
          <a:lstStyle/>
          <a:p>
            <a:pPr marL="342900" indent="-342900">
              <a:lnSpc>
                <a:spcPct val="114000"/>
              </a:lnSpc>
              <a:spcBef>
                <a:spcPts val="600"/>
              </a:spcBef>
              <a:spcAft>
                <a:spcPts val="600"/>
              </a:spcAft>
              <a:buFont typeface="Arial" panose="020B0604020202020204" pitchFamily="34" charset="0"/>
              <a:buChar char="•"/>
            </a:pPr>
            <a:r>
              <a:rPr lang="en-AU" sz="1800" b="1" dirty="0">
                <a:solidFill>
                  <a:srgbClr val="000000"/>
                </a:solidFill>
                <a:effectLst/>
                <a:ea typeface="Calibri" panose="020F0502020204030204" pitchFamily="34" charset="0"/>
              </a:rPr>
              <a:t>Students with advanced proficiency – </a:t>
            </a:r>
            <a:r>
              <a:rPr lang="en-AU" sz="1800" dirty="0">
                <a:solidFill>
                  <a:srgbClr val="000000"/>
                </a:solidFill>
                <a:ea typeface="Calibri" panose="020F0502020204030204" pitchFamily="34" charset="0"/>
              </a:rPr>
              <a:t>s</a:t>
            </a:r>
            <a:r>
              <a:rPr lang="en-AU" sz="1800" dirty="0">
                <a:solidFill>
                  <a:srgbClr val="000000"/>
                </a:solidFill>
                <a:effectLst/>
                <a:ea typeface="Calibri" panose="020F0502020204030204" pitchFamily="34" charset="0"/>
              </a:rPr>
              <a:t>tudents write their own text in the target language and read it aloud to a peer or the class. They highlight words to remove in the second reading. </a:t>
            </a:r>
            <a:r>
              <a:rPr lang="en-AU" sz="1800" dirty="0">
                <a:solidFill>
                  <a:srgbClr val="000000"/>
                </a:solidFill>
                <a:ea typeface="Calibri" panose="020F0502020204030204" pitchFamily="34" charset="0"/>
              </a:rPr>
              <a:t>Then, when repeating their text a second time, they remove the highlighted words, indicated by an extended pause. Their partner (or the class) will be required to jump in and ‘fill the silence’ with the missing information to complete the sentence, before they continue reading their text. </a:t>
            </a:r>
          </a:p>
          <a:p>
            <a:pPr marL="342900" indent="-342900">
              <a:lnSpc>
                <a:spcPct val="114000"/>
              </a:lnSpc>
              <a:spcBef>
                <a:spcPts val="600"/>
              </a:spcBef>
              <a:spcAft>
                <a:spcPts val="600"/>
              </a:spcAft>
              <a:buFont typeface="Arial" panose="020B0604020202020204" pitchFamily="34" charset="0"/>
              <a:buChar char="•"/>
            </a:pPr>
            <a:r>
              <a:rPr lang="en-AU" sz="1800" b="1" dirty="0">
                <a:solidFill>
                  <a:srgbClr val="000000"/>
                </a:solidFill>
                <a:effectLst/>
                <a:ea typeface="Calibri" panose="020F0502020204030204" pitchFamily="34" charset="0"/>
              </a:rPr>
              <a:t>High potential and gifted students</a:t>
            </a:r>
            <a:r>
              <a:rPr lang="en-AU" sz="1800" dirty="0">
                <a:solidFill>
                  <a:srgbClr val="000000"/>
                </a:solidFill>
                <a:effectLst/>
                <a:ea typeface="Calibri" panose="020F0502020204030204" pitchFamily="34" charset="0"/>
              </a:rPr>
              <a:t> – complete the activity without showing students the text in a dictation-style activity. </a:t>
            </a:r>
            <a:r>
              <a:rPr lang="en-AU" sz="1800" dirty="0">
                <a:solidFill>
                  <a:srgbClr val="000000"/>
                </a:solidFill>
                <a:ea typeface="Calibri" panose="020F0502020204030204" pitchFamily="34" charset="0"/>
              </a:rPr>
              <a:t>Students would be required to listen for meaning to recreate the text. </a:t>
            </a:r>
            <a:endParaRPr lang="en-AU" sz="1800" dirty="0">
              <a:solidFill>
                <a:srgbClr val="000000"/>
              </a:solidFill>
              <a:effectLst/>
              <a:ea typeface="Calibri" panose="020F0502020204030204" pitchFamily="34" charset="0"/>
            </a:endParaRPr>
          </a:p>
          <a:p>
            <a:pPr marL="342900" indent="-342900">
              <a:lnSpc>
                <a:spcPct val="114000"/>
              </a:lnSpc>
              <a:spcBef>
                <a:spcPts val="600"/>
              </a:spcBef>
              <a:spcAft>
                <a:spcPts val="600"/>
              </a:spcAft>
              <a:buFont typeface="Arial" panose="020B0604020202020204" pitchFamily="34" charset="0"/>
              <a:buChar char="•"/>
            </a:pPr>
            <a:r>
              <a:rPr lang="en-AU" sz="1800" b="1" dirty="0">
                <a:solidFill>
                  <a:srgbClr val="000000"/>
                </a:solidFill>
                <a:effectLst/>
                <a:ea typeface="Calibri" panose="020F0502020204030204" pitchFamily="34" charset="0"/>
              </a:rPr>
              <a:t>Students requiring additional support</a:t>
            </a:r>
            <a:r>
              <a:rPr lang="en-AU" sz="1800" dirty="0">
                <a:solidFill>
                  <a:srgbClr val="000000"/>
                </a:solidFill>
                <a:effectLst/>
                <a:ea typeface="Calibri" panose="020F0502020204030204" pitchFamily="34" charset="0"/>
              </a:rPr>
              <a:t> – provide the last slide, where all text has been removed, to students as a cloze passage activity before beginning the activity. Students could write the words as they hear them, rather than say the words. </a:t>
            </a:r>
            <a:r>
              <a:rPr lang="en-AU" sz="1800" dirty="0">
                <a:solidFill>
                  <a:srgbClr val="000000"/>
                </a:solidFill>
                <a:ea typeface="Calibri" panose="020F0502020204030204" pitchFamily="34" charset="0"/>
              </a:rPr>
              <a:t>P</a:t>
            </a:r>
            <a:r>
              <a:rPr lang="en-AU" sz="1800" dirty="0">
                <a:solidFill>
                  <a:srgbClr val="000000"/>
                </a:solidFill>
                <a:effectLst/>
                <a:ea typeface="Calibri" panose="020F0502020204030204" pitchFamily="34" charset="0"/>
              </a:rPr>
              <a:t>rovide a word bank to assist</a:t>
            </a:r>
            <a:r>
              <a:rPr lang="en-AU" sz="1800" dirty="0">
                <a:solidFill>
                  <a:srgbClr val="000000"/>
                </a:solidFill>
                <a:ea typeface="Calibri" panose="020F0502020204030204" pitchFamily="34" charset="0"/>
              </a:rPr>
              <a:t>, if appropriate.</a:t>
            </a:r>
            <a:endParaRPr lang="en-AU" sz="1800" dirty="0">
              <a:effectLst/>
              <a:ea typeface="Calibri" panose="020F0502020204030204" pitchFamily="34" charset="0"/>
            </a:endParaRP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8650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5476BC-D1BE-C877-9408-9AC6ADC7F430}"/>
              </a:ext>
            </a:extLst>
          </p:cNvPr>
          <p:cNvSpPr>
            <a:spLocks noGrp="1"/>
          </p:cNvSpPr>
          <p:nvPr>
            <p:ph type="title"/>
          </p:nvPr>
        </p:nvSpPr>
        <p:spPr/>
        <p:txBody>
          <a:bodyPr/>
          <a:lstStyle/>
          <a:p>
            <a:r>
              <a:rPr lang="en-AU" dirty="0">
                <a:latin typeface="+mj-lt"/>
              </a:rPr>
              <a:t>Full text</a:t>
            </a:r>
          </a:p>
        </p:txBody>
      </p:sp>
      <p:sp>
        <p:nvSpPr>
          <p:cNvPr id="6" name="Rectangle: Rounded Corners 5">
            <a:extLst>
              <a:ext uri="{FF2B5EF4-FFF2-40B4-BE49-F238E27FC236}">
                <a16:creationId xmlns:a16="http://schemas.microsoft.com/office/drawing/2014/main" id="{B8E88B3B-AC48-EAFB-4A3A-B48F2B42C106}"/>
              </a:ext>
              <a:ext uri="{C183D7F6-B498-43B3-948B-1728B52AA6E4}">
                <adec:decorative xmlns:adec="http://schemas.microsoft.com/office/drawing/2017/decorative" val="0"/>
              </a:ext>
            </a:extLst>
          </p:cNvPr>
          <p:cNvSpPr/>
          <p:nvPr/>
        </p:nvSpPr>
        <p:spPr>
          <a:xfrm>
            <a:off x="353999" y="1192059"/>
            <a:ext cx="11484000" cy="61165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22272B"/>
                </a:solidFill>
                <a:effectLst/>
                <a:uLnTx/>
                <a:uFillTx/>
                <a:ea typeface="+mn-ea"/>
                <a:cs typeface="+mn-cs"/>
              </a:rPr>
              <a:t>Read </a:t>
            </a:r>
            <a:r>
              <a:rPr lang="en-AU" sz="1800" b="1" dirty="0">
                <a:solidFill>
                  <a:srgbClr val="22272B"/>
                </a:solidFill>
              </a:rPr>
              <a:t>the text</a:t>
            </a:r>
            <a:r>
              <a:rPr kumimoji="0" lang="en-AU" sz="1800" b="1" i="0" u="none" strike="noStrike" kern="1200" cap="none" spc="0" normalizeH="0" baseline="0" noProof="0" dirty="0">
                <a:ln>
                  <a:noFill/>
                </a:ln>
                <a:solidFill>
                  <a:srgbClr val="22272B"/>
                </a:solidFill>
                <a:effectLst/>
                <a:uLnTx/>
                <a:uFillTx/>
                <a:ea typeface="+mn-ea"/>
                <a:cs typeface="+mn-cs"/>
              </a:rPr>
              <a:t> </a:t>
            </a:r>
            <a:r>
              <a:rPr lang="en-AU" sz="1800" b="1" dirty="0">
                <a:solidFill>
                  <a:srgbClr val="22272B"/>
                </a:solidFill>
              </a:rPr>
              <a:t>a</a:t>
            </a:r>
            <a:r>
              <a:rPr kumimoji="0" lang="en-AU" sz="1800" b="1" i="0" u="none" strike="noStrike" kern="1200" cap="none" spc="0" normalizeH="0" baseline="0" noProof="0" dirty="0">
                <a:ln>
                  <a:noFill/>
                </a:ln>
                <a:solidFill>
                  <a:srgbClr val="22272B"/>
                </a:solidFill>
                <a:effectLst/>
                <a:uLnTx/>
                <a:uFillTx/>
                <a:ea typeface="+mn-ea"/>
                <a:cs typeface="+mn-cs"/>
              </a:rPr>
              <a:t>loud.</a:t>
            </a:r>
          </a:p>
        </p:txBody>
      </p:sp>
      <p:sp>
        <p:nvSpPr>
          <p:cNvPr id="2" name="TextBox 1">
            <a:extLst>
              <a:ext uri="{FF2B5EF4-FFF2-40B4-BE49-F238E27FC236}">
                <a16:creationId xmlns:a16="http://schemas.microsoft.com/office/drawing/2014/main" id="{C460AF0F-C0FC-983E-050A-F6E00BEE6663}"/>
              </a:ext>
            </a:extLst>
          </p:cNvPr>
          <p:cNvSpPr txBox="1"/>
          <p:nvPr/>
        </p:nvSpPr>
        <p:spPr>
          <a:xfrm>
            <a:off x="536895" y="2181138"/>
            <a:ext cx="11174136" cy="3875713"/>
          </a:xfrm>
          <a:prstGeom prst="rect">
            <a:avLst/>
          </a:prstGeom>
          <a:noFill/>
        </p:spPr>
        <p:txBody>
          <a:bodyPr wrap="square" lIns="0" tIns="0" rIns="0" bIns="0" rtlCol="0">
            <a:noAutofit/>
          </a:bodyPr>
          <a:lstStyle/>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Tino, Franco e Marta sono amici. Tino abita in campagna e Franco e Marta abitano in città. Frequentano la stessa scuola. </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Ogni mattina Tino si sveglia presto, alle cinque e mezza. Fa la doccia, poi si veste e dopo si lava i denti. Fa colazione con </a:t>
            </a:r>
            <a:r>
              <a:rPr lang="it-IT" sz="2000" i="1" kern="100" dirty="0">
                <a:latin typeface="+mj-lt"/>
                <a:ea typeface="Aptos" panose="020B0004020202020204" pitchFamily="34" charset="0"/>
                <a:cs typeface="Times New Roman" panose="02020603050405020304" pitchFamily="18" charset="0"/>
              </a:rPr>
              <a:t>sua</a:t>
            </a:r>
            <a:r>
              <a:rPr lang="it-IT" sz="2000" i="1" kern="100" dirty="0">
                <a:effectLst/>
                <a:latin typeface="+mj-lt"/>
                <a:ea typeface="Aptos" panose="020B0004020202020204" pitchFamily="34" charset="0"/>
                <a:cs typeface="Times New Roman" panose="02020603050405020304" pitchFamily="18" charset="0"/>
              </a:rPr>
              <a:t> sorella e </a:t>
            </a:r>
            <a:r>
              <a:rPr lang="it-IT" sz="2000" i="1" kern="100" dirty="0">
                <a:latin typeface="+mj-lt"/>
                <a:ea typeface="Aptos" panose="020B0004020202020204" pitchFamily="34" charset="0"/>
                <a:cs typeface="Times New Roman" panose="02020603050405020304" pitchFamily="18" charset="0"/>
              </a:rPr>
              <a:t>suo</a:t>
            </a:r>
            <a:r>
              <a:rPr lang="it-IT" sz="2000" i="1" kern="100" dirty="0">
                <a:effectLst/>
                <a:latin typeface="+mj-lt"/>
                <a:ea typeface="Aptos" panose="020B0004020202020204" pitchFamily="34" charset="0"/>
                <a:cs typeface="Times New Roman" panose="02020603050405020304" pitchFamily="18" charset="0"/>
              </a:rPr>
              <a:t> fratello. Si prepara e poi prende l’autobus per andare a scuola alle sei e mezza perché abita lontano.</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Franco e Marta abitano in città, quindi si svegliano più tardi. Franco si sveglia alle sette. Non fa la doccia la mattina. Si veste e poi fa colazione con la mamma. Dopo si lava i denti e poi va a scuola a piedi,</a:t>
            </a:r>
            <a:r>
              <a:rPr lang="it-IT" sz="2000" i="1" kern="100" dirty="0">
                <a:latin typeface="+mj-lt"/>
                <a:ea typeface="Aptos" panose="020B0004020202020204" pitchFamily="34" charset="0"/>
                <a:cs typeface="Times New Roman" panose="02020603050405020304" pitchFamily="18" charset="0"/>
              </a:rPr>
              <a:t> ma</a:t>
            </a:r>
            <a:r>
              <a:rPr lang="it-IT" sz="2000" i="1" kern="100" dirty="0">
                <a:effectLst/>
                <a:latin typeface="+mj-lt"/>
                <a:ea typeface="Aptos" panose="020B0004020202020204" pitchFamily="34" charset="0"/>
                <a:cs typeface="Times New Roman" panose="02020603050405020304" pitchFamily="18" charset="0"/>
              </a:rPr>
              <a:t> se piove, prende l’autobus.</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Marta, però, si sveglia alle sei per fare colazione con la famiglia. Dopo, fa la doccia e si veste. Poi si lava i denti e va a scuola con la sua amica Anna.</a:t>
            </a:r>
          </a:p>
          <a:p>
            <a:pPr algn="l">
              <a:lnSpc>
                <a:spcPct val="114000"/>
              </a:lnSpc>
            </a:pPr>
            <a:endParaRPr lang="it-IT" sz="1800" dirty="0"/>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70854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5476BC-D1BE-C877-9408-9AC6ADC7F430}"/>
              </a:ext>
            </a:extLst>
          </p:cNvPr>
          <p:cNvSpPr>
            <a:spLocks noGrp="1"/>
          </p:cNvSpPr>
          <p:nvPr>
            <p:ph type="title"/>
          </p:nvPr>
        </p:nvSpPr>
        <p:spPr/>
        <p:txBody>
          <a:bodyPr/>
          <a:lstStyle/>
          <a:p>
            <a:r>
              <a:rPr lang="en-AU" dirty="0">
                <a:latin typeface="+mj-lt"/>
              </a:rPr>
              <a:t>Disappearing text A</a:t>
            </a:r>
          </a:p>
        </p:txBody>
      </p:sp>
      <p:sp>
        <p:nvSpPr>
          <p:cNvPr id="6" name="Rectangle: Rounded Corners 5">
            <a:extLst>
              <a:ext uri="{FF2B5EF4-FFF2-40B4-BE49-F238E27FC236}">
                <a16:creationId xmlns:a16="http://schemas.microsoft.com/office/drawing/2014/main" id="{B8E88B3B-AC48-EAFB-4A3A-B48F2B42C106}"/>
              </a:ext>
              <a:ext uri="{C183D7F6-B498-43B3-948B-1728B52AA6E4}">
                <adec:decorative xmlns:adec="http://schemas.microsoft.com/office/drawing/2017/decorative" val="0"/>
              </a:ext>
            </a:extLst>
          </p:cNvPr>
          <p:cNvSpPr/>
          <p:nvPr/>
        </p:nvSpPr>
        <p:spPr>
          <a:xfrm>
            <a:off x="353999" y="1192059"/>
            <a:ext cx="11484000" cy="61165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22272B"/>
                </a:solidFill>
                <a:effectLst/>
                <a:uLnTx/>
                <a:uFillTx/>
                <a:ea typeface="+mn-ea"/>
                <a:cs typeface="+mn-cs"/>
              </a:rPr>
              <a:t>Read </a:t>
            </a:r>
            <a:r>
              <a:rPr lang="en-AU" sz="1800" b="1" dirty="0">
                <a:solidFill>
                  <a:srgbClr val="22272B"/>
                </a:solidFill>
              </a:rPr>
              <a:t>the text</a:t>
            </a:r>
            <a:r>
              <a:rPr kumimoji="0" lang="en-AU" sz="1800" b="1" i="0" u="none" strike="noStrike" kern="1200" cap="none" spc="0" normalizeH="0" baseline="0" noProof="0" dirty="0">
                <a:ln>
                  <a:noFill/>
                </a:ln>
                <a:solidFill>
                  <a:srgbClr val="22272B"/>
                </a:solidFill>
                <a:effectLst/>
                <a:uLnTx/>
                <a:uFillTx/>
                <a:ea typeface="+mn-ea"/>
                <a:cs typeface="+mn-cs"/>
              </a:rPr>
              <a:t> </a:t>
            </a:r>
            <a:r>
              <a:rPr lang="en-AU" sz="1800" b="1" dirty="0">
                <a:solidFill>
                  <a:srgbClr val="22272B"/>
                </a:solidFill>
              </a:rPr>
              <a:t>a</a:t>
            </a:r>
            <a:r>
              <a:rPr kumimoji="0" lang="en-AU" sz="1800" b="1" i="0" u="none" strike="noStrike" kern="1200" cap="none" spc="0" normalizeH="0" baseline="0" noProof="0" dirty="0">
                <a:ln>
                  <a:noFill/>
                </a:ln>
                <a:solidFill>
                  <a:srgbClr val="22272B"/>
                </a:solidFill>
                <a:effectLst/>
                <a:uLnTx/>
                <a:uFillTx/>
                <a:ea typeface="+mn-ea"/>
                <a:cs typeface="+mn-cs"/>
              </a:rPr>
              <a:t>loud</a:t>
            </a:r>
            <a:r>
              <a:rPr lang="en-AU" sz="1800" b="1" dirty="0">
                <a:solidFill>
                  <a:srgbClr val="22272B"/>
                </a:solidFill>
              </a:rPr>
              <a:t>. Try to include the text that is missing.</a:t>
            </a:r>
            <a:endParaRPr kumimoji="0" lang="en-AU" sz="1800" b="1" i="0" u="none" strike="noStrike" kern="1200" cap="none" spc="0" normalizeH="0" baseline="0" noProof="0" dirty="0">
              <a:ln>
                <a:noFill/>
              </a:ln>
              <a:solidFill>
                <a:srgbClr val="22272B"/>
              </a:solidFill>
              <a:effectLst/>
              <a:uLnTx/>
              <a:uFillTx/>
              <a:ea typeface="+mn-ea"/>
              <a:cs typeface="+mn-cs"/>
            </a:endParaRPr>
          </a:p>
        </p:txBody>
      </p:sp>
      <p:sp>
        <p:nvSpPr>
          <p:cNvPr id="2" name="TextBox 1">
            <a:extLst>
              <a:ext uri="{FF2B5EF4-FFF2-40B4-BE49-F238E27FC236}">
                <a16:creationId xmlns:a16="http://schemas.microsoft.com/office/drawing/2014/main" id="{C460AF0F-C0FC-983E-050A-F6E00BEE6663}"/>
              </a:ext>
            </a:extLst>
          </p:cNvPr>
          <p:cNvSpPr txBox="1"/>
          <p:nvPr/>
        </p:nvSpPr>
        <p:spPr>
          <a:xfrm>
            <a:off x="536895" y="2181138"/>
            <a:ext cx="11174136" cy="3875713"/>
          </a:xfrm>
          <a:prstGeom prst="rect">
            <a:avLst/>
          </a:prstGeom>
          <a:noFill/>
        </p:spPr>
        <p:txBody>
          <a:bodyPr wrap="square" lIns="0" tIns="0" rIns="0" bIns="0" rtlCol="0">
            <a:noAutofit/>
          </a:bodyPr>
          <a:lstStyle/>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Tino, Franco e Marta</a:t>
            </a:r>
            <a:r>
              <a:rPr lang="it-IT" sz="2000" i="1" kern="100" dirty="0">
                <a:solidFill>
                  <a:schemeClr val="bg1"/>
                </a:solidFill>
                <a:effectLst/>
                <a:latin typeface="+mj-lt"/>
                <a:ea typeface="Aptos" panose="020B0004020202020204" pitchFamily="34" charset="0"/>
                <a:cs typeface="Times New Roman" panose="02020603050405020304" pitchFamily="18" charset="0"/>
              </a:rPr>
              <a:t> sono </a:t>
            </a:r>
            <a:r>
              <a:rPr lang="it-IT" sz="2000" i="1" kern="100" dirty="0">
                <a:effectLst/>
                <a:latin typeface="+mj-lt"/>
                <a:ea typeface="Aptos" panose="020B0004020202020204" pitchFamily="34" charset="0"/>
                <a:cs typeface="Times New Roman" panose="02020603050405020304" pitchFamily="18" charset="0"/>
              </a:rPr>
              <a:t>amici. Tino </a:t>
            </a:r>
            <a:r>
              <a:rPr lang="it-IT" sz="2000" i="1" kern="100" dirty="0">
                <a:solidFill>
                  <a:schemeClr val="bg1"/>
                </a:solidFill>
                <a:effectLst/>
                <a:latin typeface="+mj-lt"/>
                <a:ea typeface="Aptos" panose="020B0004020202020204" pitchFamily="34" charset="0"/>
                <a:cs typeface="Times New Roman" panose="02020603050405020304" pitchFamily="18" charset="0"/>
              </a:rPr>
              <a:t>abita</a:t>
            </a:r>
            <a:r>
              <a:rPr lang="it-IT" sz="2000" i="1" kern="100" dirty="0">
                <a:effectLst/>
                <a:latin typeface="+mj-lt"/>
                <a:ea typeface="Aptos" panose="020B0004020202020204" pitchFamily="34" charset="0"/>
                <a:cs typeface="Times New Roman" panose="02020603050405020304" pitchFamily="18" charset="0"/>
              </a:rPr>
              <a:t> in campagna e Franco e Marta </a:t>
            </a:r>
            <a:r>
              <a:rPr lang="it-IT" sz="2000" i="1" kern="100" dirty="0">
                <a:solidFill>
                  <a:schemeClr val="bg1"/>
                </a:solidFill>
                <a:effectLst/>
                <a:latin typeface="+mj-lt"/>
                <a:ea typeface="Aptos" panose="020B0004020202020204" pitchFamily="34" charset="0"/>
                <a:cs typeface="Times New Roman" panose="02020603050405020304" pitchFamily="18" charset="0"/>
              </a:rPr>
              <a:t>abitano</a:t>
            </a:r>
            <a:r>
              <a:rPr lang="it-IT" sz="2000" i="1" kern="100" dirty="0">
                <a:effectLst/>
                <a:latin typeface="+mj-lt"/>
                <a:ea typeface="Aptos" panose="020B0004020202020204" pitchFamily="34" charset="0"/>
                <a:cs typeface="Times New Roman" panose="02020603050405020304" pitchFamily="18" charset="0"/>
              </a:rPr>
              <a:t> in città. Frequentano la stessa scuola. </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Ogni mattina Tino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a:t>
            </a:r>
            <a:r>
              <a:rPr lang="it-IT" sz="2000" i="1" kern="100" dirty="0">
                <a:effectLst/>
                <a:latin typeface="+mj-lt"/>
                <a:ea typeface="Aptos" panose="020B0004020202020204" pitchFamily="34" charset="0"/>
                <a:cs typeface="Times New Roman" panose="02020603050405020304" pitchFamily="18" charset="0"/>
              </a:rPr>
              <a:t>presto, alle cinque e mezza.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poi </a:t>
            </a:r>
            <a:r>
              <a:rPr lang="it-IT" sz="2000" i="1" kern="100" dirty="0">
                <a:solidFill>
                  <a:schemeClr val="bg1"/>
                </a:solidFill>
                <a:effectLst/>
                <a:latin typeface="+mj-lt"/>
                <a:ea typeface="Aptos" panose="020B0004020202020204" pitchFamily="34" charset="0"/>
                <a:cs typeface="Times New Roman" panose="02020603050405020304" pitchFamily="18" charset="0"/>
              </a:rPr>
              <a:t>si veste </a:t>
            </a:r>
            <a:r>
              <a:rPr lang="it-IT" sz="2000" i="1" kern="100" dirty="0">
                <a:effectLst/>
                <a:latin typeface="+mj-lt"/>
                <a:ea typeface="Aptos" panose="020B0004020202020204" pitchFamily="34" charset="0"/>
                <a:cs typeface="Times New Roman" panose="02020603050405020304" pitchFamily="18" charset="0"/>
              </a:rPr>
              <a:t>e dopo </a:t>
            </a:r>
            <a:r>
              <a:rPr lang="it-IT" sz="2000" i="1" kern="100" dirty="0">
                <a:solidFill>
                  <a:schemeClr val="bg1"/>
                </a:solidFill>
                <a:effectLst/>
                <a:latin typeface="+mj-lt"/>
                <a:ea typeface="Aptos" panose="020B0004020202020204" pitchFamily="34" charset="0"/>
                <a:cs typeface="Times New Roman" panose="02020603050405020304" pitchFamily="18" charset="0"/>
              </a:rPr>
              <a:t>si lava </a:t>
            </a:r>
            <a:r>
              <a:rPr lang="it-IT" sz="2000" i="1" kern="100" dirty="0">
                <a:effectLst/>
                <a:latin typeface="+mj-lt"/>
                <a:ea typeface="Aptos" panose="020B0004020202020204" pitchFamily="34" charset="0"/>
                <a:cs typeface="Times New Roman" panose="02020603050405020304" pitchFamily="18" charset="0"/>
              </a:rPr>
              <a:t>i denti. </a:t>
            </a:r>
            <a:r>
              <a:rPr lang="it-IT" sz="2000" i="1" kern="100" dirty="0">
                <a:solidFill>
                  <a:schemeClr val="bg1"/>
                </a:solidFill>
                <a:effectLst/>
                <a:latin typeface="+mj-lt"/>
                <a:ea typeface="Aptos" panose="020B0004020202020204" pitchFamily="34" charset="0"/>
                <a:cs typeface="Times New Roman" panose="02020603050405020304" pitchFamily="18" charset="0"/>
              </a:rPr>
              <a:t>Fa </a:t>
            </a:r>
            <a:r>
              <a:rPr lang="it-IT" sz="2000" i="1" kern="100" dirty="0">
                <a:effectLst/>
                <a:latin typeface="+mj-lt"/>
                <a:ea typeface="Aptos" panose="020B0004020202020204" pitchFamily="34" charset="0"/>
                <a:cs typeface="Times New Roman" panose="02020603050405020304" pitchFamily="18" charset="0"/>
              </a:rPr>
              <a:t>colazione con </a:t>
            </a:r>
            <a:r>
              <a:rPr lang="it-IT" sz="2000" i="1" kern="100" dirty="0">
                <a:latin typeface="+mj-lt"/>
                <a:ea typeface="Aptos" panose="020B0004020202020204" pitchFamily="34" charset="0"/>
                <a:cs typeface="Times New Roman" panose="02020603050405020304" pitchFamily="18" charset="0"/>
              </a:rPr>
              <a:t>sua</a:t>
            </a:r>
            <a:r>
              <a:rPr lang="it-IT" sz="2000" i="1" kern="100" dirty="0">
                <a:effectLst/>
                <a:latin typeface="+mj-lt"/>
                <a:ea typeface="Aptos" panose="020B0004020202020204" pitchFamily="34" charset="0"/>
                <a:cs typeface="Times New Roman" panose="02020603050405020304" pitchFamily="18" charset="0"/>
              </a:rPr>
              <a:t> sorella e </a:t>
            </a:r>
            <a:r>
              <a:rPr lang="it-IT" sz="2000" i="1" kern="100" dirty="0">
                <a:latin typeface="+mj-lt"/>
                <a:ea typeface="Aptos" panose="020B0004020202020204" pitchFamily="34" charset="0"/>
                <a:cs typeface="Times New Roman" panose="02020603050405020304" pitchFamily="18" charset="0"/>
              </a:rPr>
              <a:t>suo</a:t>
            </a:r>
            <a:r>
              <a:rPr lang="it-IT" sz="2000" i="1" kern="100" dirty="0">
                <a:effectLst/>
                <a:latin typeface="+mj-lt"/>
                <a:ea typeface="Aptos" panose="020B0004020202020204" pitchFamily="34" charset="0"/>
                <a:cs typeface="Times New Roman" panose="02020603050405020304" pitchFamily="18" charset="0"/>
              </a:rPr>
              <a:t> fratello. </a:t>
            </a:r>
            <a:r>
              <a:rPr lang="it-IT" sz="2000" i="1" kern="100" dirty="0">
                <a:solidFill>
                  <a:schemeClr val="bg1"/>
                </a:solidFill>
                <a:effectLst/>
                <a:latin typeface="+mj-lt"/>
                <a:ea typeface="Aptos" panose="020B0004020202020204" pitchFamily="34" charset="0"/>
                <a:cs typeface="Times New Roman" panose="02020603050405020304" pitchFamily="18" charset="0"/>
              </a:rPr>
              <a:t>Si prepara </a:t>
            </a:r>
            <a:r>
              <a:rPr lang="it-IT" sz="2000" i="1" kern="100" dirty="0">
                <a:effectLst/>
                <a:latin typeface="+mj-lt"/>
                <a:ea typeface="Aptos" panose="020B0004020202020204" pitchFamily="34" charset="0"/>
                <a:cs typeface="Times New Roman" panose="02020603050405020304" pitchFamily="18" charset="0"/>
              </a:rPr>
              <a:t>e poi </a:t>
            </a:r>
            <a:r>
              <a:rPr lang="it-IT" sz="2000" i="1" kern="100" dirty="0">
                <a:solidFill>
                  <a:schemeClr val="bg1"/>
                </a:solidFill>
                <a:effectLst/>
                <a:latin typeface="+mj-lt"/>
                <a:ea typeface="Aptos" panose="020B0004020202020204" pitchFamily="34" charset="0"/>
                <a:cs typeface="Times New Roman" panose="02020603050405020304" pitchFamily="18" charset="0"/>
              </a:rPr>
              <a:t>prende</a:t>
            </a:r>
            <a:r>
              <a:rPr lang="it-IT" sz="2000" i="1" kern="100" dirty="0">
                <a:effectLst/>
                <a:latin typeface="+mj-lt"/>
                <a:ea typeface="Aptos" panose="020B0004020202020204" pitchFamily="34" charset="0"/>
                <a:cs typeface="Times New Roman" panose="02020603050405020304" pitchFamily="18" charset="0"/>
              </a:rPr>
              <a:t> l’autobus per andare a scuola alle sei e mezza perché </a:t>
            </a:r>
            <a:r>
              <a:rPr lang="it-IT" sz="2000" i="1" kern="100" dirty="0">
                <a:solidFill>
                  <a:schemeClr val="bg1"/>
                </a:solidFill>
                <a:effectLst/>
                <a:latin typeface="+mj-lt"/>
                <a:ea typeface="Aptos" panose="020B0004020202020204" pitchFamily="34" charset="0"/>
                <a:cs typeface="Times New Roman" panose="02020603050405020304" pitchFamily="18" charset="0"/>
              </a:rPr>
              <a:t>abita</a:t>
            </a:r>
            <a:r>
              <a:rPr lang="it-IT" sz="2000" i="1" kern="100" dirty="0">
                <a:effectLst/>
                <a:latin typeface="+mj-lt"/>
                <a:ea typeface="Aptos" panose="020B0004020202020204" pitchFamily="34" charset="0"/>
                <a:cs typeface="Times New Roman" panose="02020603050405020304" pitchFamily="18" charset="0"/>
              </a:rPr>
              <a:t> lontano.</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Franco e Marta </a:t>
            </a:r>
            <a:r>
              <a:rPr lang="it-IT" sz="2000" i="1" kern="100" dirty="0">
                <a:solidFill>
                  <a:schemeClr val="bg1"/>
                </a:solidFill>
                <a:effectLst/>
                <a:latin typeface="+mj-lt"/>
                <a:ea typeface="Aptos" panose="020B0004020202020204" pitchFamily="34" charset="0"/>
                <a:cs typeface="Times New Roman" panose="02020603050405020304" pitchFamily="18" charset="0"/>
              </a:rPr>
              <a:t>abitano</a:t>
            </a:r>
            <a:r>
              <a:rPr lang="it-IT" sz="2000" i="1" kern="100" dirty="0">
                <a:effectLst/>
                <a:latin typeface="+mj-lt"/>
                <a:ea typeface="Aptos" panose="020B0004020202020204" pitchFamily="34" charset="0"/>
                <a:cs typeface="Times New Roman" panose="02020603050405020304" pitchFamily="18" charset="0"/>
              </a:rPr>
              <a:t> in città, quindi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svegliano </a:t>
            </a:r>
            <a:r>
              <a:rPr lang="it-IT" sz="2000" i="1" kern="100" dirty="0">
                <a:effectLst/>
                <a:latin typeface="+mj-lt"/>
                <a:ea typeface="Aptos" panose="020B0004020202020204" pitchFamily="34" charset="0"/>
                <a:cs typeface="Times New Roman" panose="02020603050405020304" pitchFamily="18" charset="0"/>
              </a:rPr>
              <a:t>più tardi. Franco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a:t>
            </a:r>
            <a:r>
              <a:rPr lang="it-IT" sz="2000" i="1" kern="100" dirty="0">
                <a:effectLst/>
                <a:latin typeface="+mj-lt"/>
                <a:ea typeface="Aptos" panose="020B0004020202020204" pitchFamily="34" charset="0"/>
                <a:cs typeface="Times New Roman" panose="02020603050405020304" pitchFamily="18" charset="0"/>
              </a:rPr>
              <a:t>alle sette. Non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la mattina. </a:t>
            </a:r>
            <a:r>
              <a:rPr lang="it-IT" sz="2000" i="1" kern="100" dirty="0">
                <a:solidFill>
                  <a:schemeClr val="bg1"/>
                </a:solidFill>
                <a:effectLst/>
                <a:latin typeface="+mj-lt"/>
                <a:ea typeface="Aptos" panose="020B0004020202020204" pitchFamily="34" charset="0"/>
                <a:cs typeface="Times New Roman" panose="02020603050405020304" pitchFamily="18" charset="0"/>
              </a:rPr>
              <a:t>Si veste </a:t>
            </a:r>
            <a:r>
              <a:rPr lang="it-IT" sz="2000" i="1" kern="100" dirty="0">
                <a:effectLst/>
                <a:latin typeface="+mj-lt"/>
                <a:ea typeface="Aptos" panose="020B0004020202020204" pitchFamily="34" charset="0"/>
                <a:cs typeface="Times New Roman" panose="02020603050405020304" pitchFamily="18" charset="0"/>
              </a:rPr>
              <a:t>e poi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colazione con la mamma. Dopo </a:t>
            </a:r>
            <a:r>
              <a:rPr lang="it-IT" sz="2000" i="1" kern="100" dirty="0">
                <a:solidFill>
                  <a:schemeClr val="bg1"/>
                </a:solidFill>
                <a:effectLst/>
                <a:latin typeface="+mj-lt"/>
                <a:ea typeface="Aptos" panose="020B0004020202020204" pitchFamily="34" charset="0"/>
                <a:cs typeface="Times New Roman" panose="02020603050405020304" pitchFamily="18" charset="0"/>
              </a:rPr>
              <a:t>si lava </a:t>
            </a:r>
            <a:r>
              <a:rPr lang="it-IT" sz="2000" i="1" kern="100" dirty="0">
                <a:effectLst/>
                <a:latin typeface="+mj-lt"/>
                <a:ea typeface="Aptos" panose="020B0004020202020204" pitchFamily="34" charset="0"/>
                <a:cs typeface="Times New Roman" panose="02020603050405020304" pitchFamily="18" charset="0"/>
              </a:rPr>
              <a:t>i denti e poi </a:t>
            </a:r>
            <a:r>
              <a:rPr lang="it-IT" sz="2000" i="1" kern="100" dirty="0">
                <a:solidFill>
                  <a:schemeClr val="bg1"/>
                </a:solidFill>
                <a:effectLst/>
                <a:latin typeface="+mj-lt"/>
                <a:ea typeface="Aptos" panose="020B0004020202020204" pitchFamily="34" charset="0"/>
                <a:cs typeface="Times New Roman" panose="02020603050405020304" pitchFamily="18" charset="0"/>
              </a:rPr>
              <a:t>va</a:t>
            </a:r>
            <a:r>
              <a:rPr lang="it-IT" sz="2000" i="1" kern="100" dirty="0">
                <a:effectLst/>
                <a:latin typeface="+mj-lt"/>
                <a:ea typeface="Aptos" panose="020B0004020202020204" pitchFamily="34" charset="0"/>
                <a:cs typeface="Times New Roman" panose="02020603050405020304" pitchFamily="18" charset="0"/>
              </a:rPr>
              <a:t> a scuola a piedi,</a:t>
            </a:r>
            <a:r>
              <a:rPr lang="it-IT" sz="2000" i="1" kern="100" dirty="0">
                <a:latin typeface="+mj-lt"/>
                <a:ea typeface="Aptos" panose="020B0004020202020204" pitchFamily="34" charset="0"/>
                <a:cs typeface="Times New Roman" panose="02020603050405020304" pitchFamily="18" charset="0"/>
              </a:rPr>
              <a:t> ma</a:t>
            </a:r>
            <a:r>
              <a:rPr lang="it-IT" sz="2000" i="1" kern="100" dirty="0">
                <a:effectLst/>
                <a:latin typeface="+mj-lt"/>
                <a:ea typeface="Aptos" panose="020B0004020202020204" pitchFamily="34" charset="0"/>
                <a:cs typeface="Times New Roman" panose="02020603050405020304" pitchFamily="18" charset="0"/>
              </a:rPr>
              <a:t> se piove, </a:t>
            </a:r>
            <a:r>
              <a:rPr lang="it-IT" sz="2000" i="1" kern="100" dirty="0">
                <a:solidFill>
                  <a:schemeClr val="bg1"/>
                </a:solidFill>
                <a:effectLst/>
                <a:latin typeface="+mj-lt"/>
                <a:ea typeface="Aptos" panose="020B0004020202020204" pitchFamily="34" charset="0"/>
                <a:cs typeface="Times New Roman" panose="02020603050405020304" pitchFamily="18" charset="0"/>
              </a:rPr>
              <a:t>prende</a:t>
            </a:r>
            <a:r>
              <a:rPr lang="it-IT" sz="2000" i="1" kern="100" dirty="0">
                <a:effectLst/>
                <a:latin typeface="+mj-lt"/>
                <a:ea typeface="Aptos" panose="020B0004020202020204" pitchFamily="34" charset="0"/>
                <a:cs typeface="Times New Roman" panose="02020603050405020304" pitchFamily="18" charset="0"/>
              </a:rPr>
              <a:t> l’autobus.</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Marta, però,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a:t>
            </a:r>
            <a:r>
              <a:rPr lang="it-IT" sz="2000" i="1" kern="100" dirty="0">
                <a:effectLst/>
                <a:latin typeface="+mj-lt"/>
                <a:ea typeface="Aptos" panose="020B0004020202020204" pitchFamily="34" charset="0"/>
                <a:cs typeface="Times New Roman" panose="02020603050405020304" pitchFamily="18" charset="0"/>
              </a:rPr>
              <a:t>alle sei per fare colazione con la famiglia. Dopo,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e </a:t>
            </a:r>
            <a:r>
              <a:rPr lang="it-IT" sz="2000" i="1" kern="100" dirty="0">
                <a:solidFill>
                  <a:schemeClr val="bg1"/>
                </a:solidFill>
                <a:effectLst/>
                <a:latin typeface="+mj-lt"/>
                <a:ea typeface="Aptos" panose="020B0004020202020204" pitchFamily="34" charset="0"/>
                <a:cs typeface="Times New Roman" panose="02020603050405020304" pitchFamily="18" charset="0"/>
              </a:rPr>
              <a:t>si veste</a:t>
            </a:r>
            <a:r>
              <a:rPr lang="it-IT" sz="2000" i="1" kern="100" dirty="0">
                <a:effectLst/>
                <a:latin typeface="+mj-lt"/>
                <a:ea typeface="Aptos" panose="020B0004020202020204" pitchFamily="34" charset="0"/>
                <a:cs typeface="Times New Roman" panose="02020603050405020304" pitchFamily="18" charset="0"/>
              </a:rPr>
              <a:t>. Poi </a:t>
            </a:r>
            <a:r>
              <a:rPr lang="it-IT" sz="2000" i="1" kern="100" dirty="0">
                <a:solidFill>
                  <a:schemeClr val="bg1"/>
                </a:solidFill>
                <a:effectLst/>
                <a:latin typeface="+mj-lt"/>
                <a:ea typeface="Aptos" panose="020B0004020202020204" pitchFamily="34" charset="0"/>
                <a:cs typeface="Times New Roman" panose="02020603050405020304" pitchFamily="18" charset="0"/>
              </a:rPr>
              <a:t>si lava </a:t>
            </a:r>
            <a:r>
              <a:rPr lang="it-IT" sz="2000" i="1" kern="100" dirty="0">
                <a:effectLst/>
                <a:latin typeface="+mj-lt"/>
                <a:ea typeface="Aptos" panose="020B0004020202020204" pitchFamily="34" charset="0"/>
                <a:cs typeface="Times New Roman" panose="02020603050405020304" pitchFamily="18" charset="0"/>
              </a:rPr>
              <a:t>i denti e </a:t>
            </a:r>
            <a:r>
              <a:rPr lang="it-IT" sz="2000" i="1" kern="100" dirty="0">
                <a:solidFill>
                  <a:schemeClr val="bg1"/>
                </a:solidFill>
                <a:effectLst/>
                <a:latin typeface="+mj-lt"/>
                <a:ea typeface="Aptos" panose="020B0004020202020204" pitchFamily="34" charset="0"/>
                <a:cs typeface="Times New Roman" panose="02020603050405020304" pitchFamily="18" charset="0"/>
              </a:rPr>
              <a:t>va</a:t>
            </a:r>
            <a:r>
              <a:rPr lang="it-IT" sz="2000" i="1" kern="100" dirty="0">
                <a:effectLst/>
                <a:latin typeface="+mj-lt"/>
                <a:ea typeface="Aptos" panose="020B0004020202020204" pitchFamily="34" charset="0"/>
                <a:cs typeface="Times New Roman" panose="02020603050405020304" pitchFamily="18" charset="0"/>
              </a:rPr>
              <a:t> a scuola con la sua amica Anna.</a:t>
            </a:r>
          </a:p>
          <a:p>
            <a:pPr algn="l">
              <a:lnSpc>
                <a:spcPct val="114000"/>
              </a:lnSpc>
            </a:pPr>
            <a:endParaRPr lang="it-IT" sz="1800" dirty="0"/>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56600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5476BC-D1BE-C877-9408-9AC6ADC7F430}"/>
              </a:ext>
            </a:extLst>
          </p:cNvPr>
          <p:cNvSpPr>
            <a:spLocks noGrp="1"/>
          </p:cNvSpPr>
          <p:nvPr>
            <p:ph type="title"/>
          </p:nvPr>
        </p:nvSpPr>
        <p:spPr/>
        <p:txBody>
          <a:bodyPr/>
          <a:lstStyle/>
          <a:p>
            <a:r>
              <a:rPr lang="en-AU" dirty="0">
                <a:latin typeface="+mj-lt"/>
              </a:rPr>
              <a:t>Disappearing text B</a:t>
            </a:r>
          </a:p>
        </p:txBody>
      </p:sp>
      <p:sp>
        <p:nvSpPr>
          <p:cNvPr id="6" name="Rectangle: Rounded Corners 5">
            <a:extLst>
              <a:ext uri="{FF2B5EF4-FFF2-40B4-BE49-F238E27FC236}">
                <a16:creationId xmlns:a16="http://schemas.microsoft.com/office/drawing/2014/main" id="{B8E88B3B-AC48-EAFB-4A3A-B48F2B42C106}"/>
              </a:ext>
              <a:ext uri="{C183D7F6-B498-43B3-948B-1728B52AA6E4}">
                <adec:decorative xmlns:adec="http://schemas.microsoft.com/office/drawing/2017/decorative" val="0"/>
              </a:ext>
            </a:extLst>
          </p:cNvPr>
          <p:cNvSpPr/>
          <p:nvPr/>
        </p:nvSpPr>
        <p:spPr>
          <a:xfrm>
            <a:off x="353999" y="1192059"/>
            <a:ext cx="11484000" cy="61165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22272B"/>
                </a:solidFill>
                <a:effectLst/>
                <a:uLnTx/>
                <a:uFillTx/>
                <a:ea typeface="+mn-ea"/>
                <a:cs typeface="+mn-cs"/>
              </a:rPr>
              <a:t>Read </a:t>
            </a:r>
            <a:r>
              <a:rPr lang="en-AU" sz="1800" b="1" dirty="0">
                <a:solidFill>
                  <a:srgbClr val="22272B"/>
                </a:solidFill>
              </a:rPr>
              <a:t>the text</a:t>
            </a:r>
            <a:r>
              <a:rPr kumimoji="0" lang="en-AU" sz="1800" b="1" i="0" u="none" strike="noStrike" kern="1200" cap="none" spc="0" normalizeH="0" baseline="0" noProof="0" dirty="0">
                <a:ln>
                  <a:noFill/>
                </a:ln>
                <a:solidFill>
                  <a:srgbClr val="22272B"/>
                </a:solidFill>
                <a:effectLst/>
                <a:uLnTx/>
                <a:uFillTx/>
                <a:ea typeface="+mn-ea"/>
                <a:cs typeface="+mn-cs"/>
              </a:rPr>
              <a:t> </a:t>
            </a:r>
            <a:r>
              <a:rPr lang="en-AU" sz="1800" b="1" dirty="0">
                <a:solidFill>
                  <a:srgbClr val="22272B"/>
                </a:solidFill>
              </a:rPr>
              <a:t>a</a:t>
            </a:r>
            <a:r>
              <a:rPr kumimoji="0" lang="en-AU" sz="1800" b="1" i="0" u="none" strike="noStrike" kern="1200" cap="none" spc="0" normalizeH="0" baseline="0" noProof="0" dirty="0">
                <a:ln>
                  <a:noFill/>
                </a:ln>
                <a:solidFill>
                  <a:srgbClr val="22272B"/>
                </a:solidFill>
                <a:effectLst/>
                <a:uLnTx/>
                <a:uFillTx/>
                <a:ea typeface="+mn-ea"/>
                <a:cs typeface="+mn-cs"/>
              </a:rPr>
              <a:t>loud</a:t>
            </a:r>
            <a:r>
              <a:rPr lang="en-AU" sz="1800" b="1" dirty="0">
                <a:solidFill>
                  <a:srgbClr val="22272B"/>
                </a:solidFill>
              </a:rPr>
              <a:t>. Try to include the text that is missing.</a:t>
            </a:r>
            <a:endParaRPr kumimoji="0" lang="en-AU" sz="1800" b="1" i="0" u="none" strike="noStrike" kern="1200" cap="none" spc="0" normalizeH="0" baseline="0" noProof="0" dirty="0">
              <a:ln>
                <a:noFill/>
              </a:ln>
              <a:solidFill>
                <a:srgbClr val="22272B"/>
              </a:solidFill>
              <a:effectLst/>
              <a:uLnTx/>
              <a:uFillTx/>
              <a:ea typeface="+mn-ea"/>
              <a:cs typeface="+mn-cs"/>
            </a:endParaRPr>
          </a:p>
        </p:txBody>
      </p:sp>
      <p:sp>
        <p:nvSpPr>
          <p:cNvPr id="2" name="TextBox 1">
            <a:extLst>
              <a:ext uri="{FF2B5EF4-FFF2-40B4-BE49-F238E27FC236}">
                <a16:creationId xmlns:a16="http://schemas.microsoft.com/office/drawing/2014/main" id="{C460AF0F-C0FC-983E-050A-F6E00BEE6663}"/>
              </a:ext>
            </a:extLst>
          </p:cNvPr>
          <p:cNvSpPr txBox="1"/>
          <p:nvPr/>
        </p:nvSpPr>
        <p:spPr>
          <a:xfrm>
            <a:off x="536895" y="2181138"/>
            <a:ext cx="11174136" cy="3875713"/>
          </a:xfrm>
          <a:prstGeom prst="rect">
            <a:avLst/>
          </a:prstGeom>
          <a:noFill/>
        </p:spPr>
        <p:txBody>
          <a:bodyPr wrap="square" lIns="0" tIns="0" rIns="0" bIns="0" rtlCol="0">
            <a:noAutofit/>
          </a:bodyPr>
          <a:lstStyle/>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Tino, Franco e Marta</a:t>
            </a:r>
            <a:r>
              <a:rPr lang="it-IT" sz="2000" i="1" kern="100" dirty="0">
                <a:solidFill>
                  <a:schemeClr val="bg1"/>
                </a:solidFill>
                <a:effectLst/>
                <a:latin typeface="+mj-lt"/>
                <a:ea typeface="Aptos" panose="020B0004020202020204" pitchFamily="34" charset="0"/>
                <a:cs typeface="Times New Roman" panose="02020603050405020304" pitchFamily="18" charset="0"/>
              </a:rPr>
              <a:t> sono </a:t>
            </a:r>
            <a:r>
              <a:rPr lang="it-IT" sz="2000" i="1" kern="100" dirty="0">
                <a:effectLst/>
                <a:latin typeface="+mj-lt"/>
                <a:ea typeface="Aptos" panose="020B0004020202020204" pitchFamily="34" charset="0"/>
                <a:cs typeface="Times New Roman" panose="02020603050405020304" pitchFamily="18" charset="0"/>
              </a:rPr>
              <a:t>amici. Tino </a:t>
            </a:r>
            <a:r>
              <a:rPr lang="it-IT" sz="2000" i="1" kern="100" dirty="0">
                <a:solidFill>
                  <a:schemeClr val="bg1"/>
                </a:solidFill>
                <a:effectLst/>
                <a:latin typeface="+mj-lt"/>
                <a:ea typeface="Aptos" panose="020B0004020202020204" pitchFamily="34" charset="0"/>
                <a:cs typeface="Times New Roman" panose="02020603050405020304" pitchFamily="18" charset="0"/>
              </a:rPr>
              <a:t>abita</a:t>
            </a:r>
            <a:r>
              <a:rPr lang="it-IT" sz="2000" i="1" kern="100" dirty="0">
                <a:effectLst/>
                <a:latin typeface="+mj-lt"/>
                <a:ea typeface="Aptos" panose="020B0004020202020204" pitchFamily="34" charset="0"/>
                <a:cs typeface="Times New Roman" panose="02020603050405020304" pitchFamily="18" charset="0"/>
              </a:rPr>
              <a:t> in campagna e Franco e Marta </a:t>
            </a:r>
            <a:r>
              <a:rPr lang="it-IT" sz="2000" i="1" kern="100" dirty="0">
                <a:solidFill>
                  <a:schemeClr val="bg1"/>
                </a:solidFill>
                <a:effectLst/>
                <a:latin typeface="+mj-lt"/>
                <a:ea typeface="Aptos" panose="020B0004020202020204" pitchFamily="34" charset="0"/>
                <a:cs typeface="Times New Roman" panose="02020603050405020304" pitchFamily="18" charset="0"/>
              </a:rPr>
              <a:t>abitano</a:t>
            </a:r>
            <a:r>
              <a:rPr lang="it-IT" sz="2000" i="1" kern="100" dirty="0">
                <a:effectLst/>
                <a:latin typeface="+mj-lt"/>
                <a:ea typeface="Aptos" panose="020B0004020202020204" pitchFamily="34" charset="0"/>
                <a:cs typeface="Times New Roman" panose="02020603050405020304" pitchFamily="18" charset="0"/>
              </a:rPr>
              <a:t> in città. Frequentano la stessa scuola. </a:t>
            </a:r>
          </a:p>
          <a:p>
            <a:pPr>
              <a:lnSpc>
                <a:spcPct val="114000"/>
              </a:lnSpc>
              <a:spcAft>
                <a:spcPts val="800"/>
              </a:spcAft>
            </a:pPr>
            <a:r>
              <a:rPr lang="it-IT" sz="2000" i="1" kern="100" dirty="0">
                <a:solidFill>
                  <a:schemeClr val="bg1"/>
                </a:solidFill>
                <a:effectLst/>
                <a:latin typeface="+mj-lt"/>
                <a:ea typeface="Aptos" panose="020B0004020202020204" pitchFamily="34" charset="0"/>
                <a:cs typeface="Times New Roman" panose="02020603050405020304" pitchFamily="18" charset="0"/>
              </a:rPr>
              <a:t>Ogni </a:t>
            </a:r>
            <a:r>
              <a:rPr lang="it-IT" sz="2000" i="1" kern="100" dirty="0">
                <a:effectLst/>
                <a:latin typeface="+mj-lt"/>
                <a:ea typeface="Aptos" panose="020B0004020202020204" pitchFamily="34" charset="0"/>
                <a:cs typeface="Times New Roman" panose="02020603050405020304" pitchFamily="18" charset="0"/>
              </a:rPr>
              <a:t>mattina Tino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presto</a:t>
            </a:r>
            <a:r>
              <a:rPr lang="it-IT" sz="2000" i="1" kern="100" dirty="0">
                <a:effectLst/>
                <a:latin typeface="+mj-lt"/>
                <a:ea typeface="Aptos" panose="020B0004020202020204" pitchFamily="34" charset="0"/>
                <a:cs typeface="Times New Roman" panose="02020603050405020304" pitchFamily="18" charset="0"/>
              </a:rPr>
              <a:t>, alle cinque e mezza.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a:t>
            </a:r>
            <a:r>
              <a:rPr lang="it-IT" sz="2000" i="1" kern="100" dirty="0">
                <a:solidFill>
                  <a:schemeClr val="bg1"/>
                </a:solidFill>
                <a:effectLst/>
                <a:latin typeface="+mj-lt"/>
                <a:ea typeface="Aptos" panose="020B0004020202020204" pitchFamily="34" charset="0"/>
                <a:cs typeface="Times New Roman" panose="02020603050405020304" pitchFamily="18" charset="0"/>
              </a:rPr>
              <a:t>poi si veste </a:t>
            </a:r>
            <a:r>
              <a:rPr lang="it-IT" sz="2000" i="1" kern="100" dirty="0">
                <a:effectLst/>
                <a:latin typeface="+mj-lt"/>
                <a:ea typeface="Aptos" panose="020B0004020202020204" pitchFamily="34" charset="0"/>
                <a:cs typeface="Times New Roman" panose="02020603050405020304" pitchFamily="18" charset="0"/>
              </a:rPr>
              <a:t>e </a:t>
            </a:r>
            <a:r>
              <a:rPr lang="it-IT" sz="2000" i="1" kern="100" dirty="0">
                <a:solidFill>
                  <a:schemeClr val="bg1"/>
                </a:solidFill>
                <a:effectLst/>
                <a:latin typeface="+mj-lt"/>
                <a:ea typeface="Aptos" panose="020B0004020202020204" pitchFamily="34" charset="0"/>
                <a:cs typeface="Times New Roman" panose="02020603050405020304" pitchFamily="18" charset="0"/>
              </a:rPr>
              <a:t>dopo</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si lava </a:t>
            </a:r>
            <a:r>
              <a:rPr lang="it-IT" sz="2000" i="1" kern="100" dirty="0">
                <a:effectLst/>
                <a:latin typeface="+mj-lt"/>
                <a:ea typeface="Aptos" panose="020B0004020202020204" pitchFamily="34" charset="0"/>
                <a:cs typeface="Times New Roman" panose="02020603050405020304" pitchFamily="18" charset="0"/>
              </a:rPr>
              <a:t>i denti. </a:t>
            </a:r>
            <a:r>
              <a:rPr lang="it-IT" sz="2000" i="1" kern="100" dirty="0">
                <a:solidFill>
                  <a:schemeClr val="bg1"/>
                </a:solidFill>
                <a:effectLst/>
                <a:latin typeface="+mj-lt"/>
                <a:ea typeface="Aptos" panose="020B0004020202020204" pitchFamily="34" charset="0"/>
                <a:cs typeface="Times New Roman" panose="02020603050405020304" pitchFamily="18" charset="0"/>
              </a:rPr>
              <a:t>Fa </a:t>
            </a:r>
            <a:r>
              <a:rPr lang="it-IT" sz="2000" i="1" kern="100" dirty="0">
                <a:effectLst/>
                <a:latin typeface="+mj-lt"/>
                <a:ea typeface="Aptos" panose="020B0004020202020204" pitchFamily="34" charset="0"/>
                <a:cs typeface="Times New Roman" panose="02020603050405020304" pitchFamily="18" charset="0"/>
              </a:rPr>
              <a:t>colazione con </a:t>
            </a:r>
            <a:r>
              <a:rPr lang="it-IT" sz="2000" i="1" kern="100" dirty="0">
                <a:latin typeface="+mj-lt"/>
                <a:ea typeface="Aptos" panose="020B0004020202020204" pitchFamily="34" charset="0"/>
                <a:cs typeface="Times New Roman" panose="02020603050405020304" pitchFamily="18" charset="0"/>
              </a:rPr>
              <a:t>sua</a:t>
            </a:r>
            <a:r>
              <a:rPr lang="it-IT" sz="2000" i="1" kern="100" dirty="0">
                <a:effectLst/>
                <a:latin typeface="+mj-lt"/>
                <a:ea typeface="Aptos" panose="020B0004020202020204" pitchFamily="34" charset="0"/>
                <a:cs typeface="Times New Roman" panose="02020603050405020304" pitchFamily="18" charset="0"/>
              </a:rPr>
              <a:t> sorella e </a:t>
            </a:r>
            <a:r>
              <a:rPr lang="it-IT" sz="2000" i="1" kern="100" dirty="0">
                <a:latin typeface="+mj-lt"/>
                <a:ea typeface="Aptos" panose="020B0004020202020204" pitchFamily="34" charset="0"/>
                <a:cs typeface="Times New Roman" panose="02020603050405020304" pitchFamily="18" charset="0"/>
              </a:rPr>
              <a:t>suo</a:t>
            </a:r>
            <a:r>
              <a:rPr lang="it-IT" sz="2000" i="1" kern="100" dirty="0">
                <a:effectLst/>
                <a:latin typeface="+mj-lt"/>
                <a:ea typeface="Aptos" panose="020B0004020202020204" pitchFamily="34" charset="0"/>
                <a:cs typeface="Times New Roman" panose="02020603050405020304" pitchFamily="18" charset="0"/>
              </a:rPr>
              <a:t> fratello. </a:t>
            </a:r>
            <a:r>
              <a:rPr lang="it-IT" sz="2000" i="1" kern="100" dirty="0">
                <a:solidFill>
                  <a:schemeClr val="bg1"/>
                </a:solidFill>
                <a:effectLst/>
                <a:latin typeface="+mj-lt"/>
                <a:ea typeface="Aptos" panose="020B0004020202020204" pitchFamily="34" charset="0"/>
                <a:cs typeface="Times New Roman" panose="02020603050405020304" pitchFamily="18" charset="0"/>
              </a:rPr>
              <a:t>Si prepara </a:t>
            </a:r>
            <a:r>
              <a:rPr lang="it-IT" sz="2000" i="1" kern="100" dirty="0">
                <a:effectLst/>
                <a:latin typeface="+mj-lt"/>
                <a:ea typeface="Aptos" panose="020B0004020202020204" pitchFamily="34" charset="0"/>
                <a:cs typeface="Times New Roman" panose="02020603050405020304" pitchFamily="18" charset="0"/>
              </a:rPr>
              <a:t>e </a:t>
            </a:r>
            <a:r>
              <a:rPr lang="it-IT" sz="2000" i="1" kern="100" dirty="0">
                <a:solidFill>
                  <a:schemeClr val="bg1"/>
                </a:solidFill>
                <a:effectLst/>
                <a:latin typeface="+mj-lt"/>
                <a:ea typeface="Aptos" panose="020B0004020202020204" pitchFamily="34" charset="0"/>
                <a:cs typeface="Times New Roman" panose="02020603050405020304" pitchFamily="18" charset="0"/>
              </a:rPr>
              <a:t>poi prende</a:t>
            </a:r>
            <a:r>
              <a:rPr lang="it-IT" sz="2000" i="1" kern="100" dirty="0">
                <a:effectLst/>
                <a:latin typeface="+mj-lt"/>
                <a:ea typeface="Aptos" panose="020B0004020202020204" pitchFamily="34" charset="0"/>
                <a:cs typeface="Times New Roman" panose="02020603050405020304" pitchFamily="18" charset="0"/>
              </a:rPr>
              <a:t> l’autobus per andare a scuola alle sei e mezza perché </a:t>
            </a:r>
            <a:r>
              <a:rPr lang="it-IT" sz="2000" i="1" kern="100" dirty="0">
                <a:solidFill>
                  <a:schemeClr val="bg1"/>
                </a:solidFill>
                <a:effectLst/>
                <a:latin typeface="+mj-lt"/>
                <a:ea typeface="Aptos" panose="020B0004020202020204" pitchFamily="34" charset="0"/>
                <a:cs typeface="Times New Roman" panose="02020603050405020304" pitchFamily="18" charset="0"/>
              </a:rPr>
              <a:t>abita</a:t>
            </a:r>
            <a:r>
              <a:rPr lang="it-IT" sz="2000" i="1" kern="100" dirty="0">
                <a:effectLst/>
                <a:latin typeface="+mj-lt"/>
                <a:ea typeface="Aptos" panose="020B0004020202020204" pitchFamily="34" charset="0"/>
                <a:cs typeface="Times New Roman" panose="02020603050405020304" pitchFamily="18" charset="0"/>
              </a:rPr>
              <a:t> lontano.</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Franco e Marta </a:t>
            </a:r>
            <a:r>
              <a:rPr lang="it-IT" sz="2000" i="1" kern="100" dirty="0">
                <a:solidFill>
                  <a:schemeClr val="bg1"/>
                </a:solidFill>
                <a:effectLst/>
                <a:latin typeface="+mj-lt"/>
                <a:ea typeface="Aptos" panose="020B0004020202020204" pitchFamily="34" charset="0"/>
                <a:cs typeface="Times New Roman" panose="02020603050405020304" pitchFamily="18" charset="0"/>
              </a:rPr>
              <a:t>abitano</a:t>
            </a:r>
            <a:r>
              <a:rPr lang="it-IT" sz="2000" i="1" kern="100" dirty="0">
                <a:effectLst/>
                <a:latin typeface="+mj-lt"/>
                <a:ea typeface="Aptos" panose="020B0004020202020204" pitchFamily="34" charset="0"/>
                <a:cs typeface="Times New Roman" panose="02020603050405020304" pitchFamily="18" charset="0"/>
              </a:rPr>
              <a:t> in città, quindi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svegliano più tardi</a:t>
            </a:r>
            <a:r>
              <a:rPr lang="it-IT" sz="2000" i="1" kern="100" dirty="0">
                <a:effectLst/>
                <a:latin typeface="+mj-lt"/>
                <a:ea typeface="Aptos" panose="020B0004020202020204" pitchFamily="34" charset="0"/>
                <a:cs typeface="Times New Roman" panose="02020603050405020304" pitchFamily="18" charset="0"/>
              </a:rPr>
              <a:t>. Franco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a:t>
            </a:r>
            <a:r>
              <a:rPr lang="it-IT" sz="2000" i="1" kern="100" dirty="0">
                <a:effectLst/>
                <a:latin typeface="+mj-lt"/>
                <a:ea typeface="Aptos" panose="020B0004020202020204" pitchFamily="34" charset="0"/>
                <a:cs typeface="Times New Roman" panose="02020603050405020304" pitchFamily="18" charset="0"/>
              </a:rPr>
              <a:t>alle sette. Non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a:t>
            </a:r>
            <a:r>
              <a:rPr lang="it-IT" sz="2000" i="1" kern="100" dirty="0">
                <a:solidFill>
                  <a:schemeClr val="bg1"/>
                </a:solidFill>
                <a:effectLst/>
                <a:latin typeface="+mj-lt"/>
                <a:ea typeface="Aptos" panose="020B0004020202020204" pitchFamily="34" charset="0"/>
                <a:cs typeface="Times New Roman" panose="02020603050405020304" pitchFamily="18" charset="0"/>
              </a:rPr>
              <a:t>la mattina</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Si veste </a:t>
            </a:r>
            <a:r>
              <a:rPr lang="it-IT" sz="2000" i="1" kern="100" dirty="0">
                <a:effectLst/>
                <a:latin typeface="+mj-lt"/>
                <a:ea typeface="Aptos" panose="020B0004020202020204" pitchFamily="34" charset="0"/>
                <a:cs typeface="Times New Roman" panose="02020603050405020304" pitchFamily="18" charset="0"/>
              </a:rPr>
              <a:t>e </a:t>
            </a:r>
            <a:r>
              <a:rPr lang="it-IT" sz="2000" i="1" kern="100" dirty="0">
                <a:solidFill>
                  <a:schemeClr val="bg1"/>
                </a:solidFill>
                <a:effectLst/>
                <a:latin typeface="+mj-lt"/>
                <a:ea typeface="Aptos" panose="020B0004020202020204" pitchFamily="34" charset="0"/>
                <a:cs typeface="Times New Roman" panose="02020603050405020304" pitchFamily="18" charset="0"/>
              </a:rPr>
              <a:t>poi</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colazione con la mamma. Dopo </a:t>
            </a:r>
            <a:r>
              <a:rPr lang="it-IT" sz="2000" i="1" kern="100" dirty="0">
                <a:solidFill>
                  <a:schemeClr val="bg1"/>
                </a:solidFill>
                <a:effectLst/>
                <a:latin typeface="+mj-lt"/>
                <a:ea typeface="Aptos" panose="020B0004020202020204" pitchFamily="34" charset="0"/>
                <a:cs typeface="Times New Roman" panose="02020603050405020304" pitchFamily="18" charset="0"/>
              </a:rPr>
              <a:t>si lava </a:t>
            </a:r>
            <a:r>
              <a:rPr lang="it-IT" sz="2000" i="1" kern="100" dirty="0">
                <a:effectLst/>
                <a:latin typeface="+mj-lt"/>
                <a:ea typeface="Aptos" panose="020B0004020202020204" pitchFamily="34" charset="0"/>
                <a:cs typeface="Times New Roman" panose="02020603050405020304" pitchFamily="18" charset="0"/>
              </a:rPr>
              <a:t>i denti e </a:t>
            </a:r>
            <a:r>
              <a:rPr lang="it-IT" sz="2000" i="1" kern="100" dirty="0">
                <a:solidFill>
                  <a:schemeClr val="bg1"/>
                </a:solidFill>
                <a:effectLst/>
                <a:latin typeface="+mj-lt"/>
                <a:ea typeface="Aptos" panose="020B0004020202020204" pitchFamily="34" charset="0"/>
                <a:cs typeface="Times New Roman" panose="02020603050405020304" pitchFamily="18" charset="0"/>
              </a:rPr>
              <a:t>poi</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va</a:t>
            </a:r>
            <a:r>
              <a:rPr lang="it-IT" sz="2000" i="1" kern="100" dirty="0">
                <a:effectLst/>
                <a:latin typeface="+mj-lt"/>
                <a:ea typeface="Aptos" panose="020B0004020202020204" pitchFamily="34" charset="0"/>
                <a:cs typeface="Times New Roman" panose="02020603050405020304" pitchFamily="18" charset="0"/>
              </a:rPr>
              <a:t> a scuola a piedi,</a:t>
            </a:r>
            <a:r>
              <a:rPr lang="it-IT" sz="2000" i="1" kern="100" dirty="0">
                <a:latin typeface="+mj-lt"/>
                <a:ea typeface="Aptos" panose="020B0004020202020204" pitchFamily="34" charset="0"/>
                <a:cs typeface="Times New Roman" panose="02020603050405020304" pitchFamily="18" charset="0"/>
              </a:rPr>
              <a:t> ma</a:t>
            </a:r>
            <a:r>
              <a:rPr lang="it-IT" sz="2000" i="1" kern="100" dirty="0">
                <a:effectLst/>
                <a:latin typeface="+mj-lt"/>
                <a:ea typeface="Aptos" panose="020B0004020202020204" pitchFamily="34" charset="0"/>
                <a:cs typeface="Times New Roman" panose="02020603050405020304" pitchFamily="18" charset="0"/>
              </a:rPr>
              <a:t> se piove, </a:t>
            </a:r>
            <a:r>
              <a:rPr lang="it-IT" sz="2000" i="1" kern="100" dirty="0">
                <a:solidFill>
                  <a:schemeClr val="bg1"/>
                </a:solidFill>
                <a:effectLst/>
                <a:latin typeface="+mj-lt"/>
                <a:ea typeface="Aptos" panose="020B0004020202020204" pitchFamily="34" charset="0"/>
                <a:cs typeface="Times New Roman" panose="02020603050405020304" pitchFamily="18" charset="0"/>
              </a:rPr>
              <a:t>prende</a:t>
            </a:r>
            <a:r>
              <a:rPr lang="it-IT" sz="2000" i="1" kern="100" dirty="0">
                <a:effectLst/>
                <a:latin typeface="+mj-lt"/>
                <a:ea typeface="Aptos" panose="020B0004020202020204" pitchFamily="34" charset="0"/>
                <a:cs typeface="Times New Roman" panose="02020603050405020304" pitchFamily="18" charset="0"/>
              </a:rPr>
              <a:t> l’autobus.</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Marta, </a:t>
            </a:r>
            <a:r>
              <a:rPr lang="it-IT" sz="2000" i="1" kern="100" dirty="0">
                <a:solidFill>
                  <a:schemeClr val="bg1"/>
                </a:solidFill>
                <a:effectLst/>
                <a:latin typeface="+mj-lt"/>
                <a:ea typeface="Aptos" panose="020B0004020202020204" pitchFamily="34" charset="0"/>
                <a:cs typeface="Times New Roman" panose="02020603050405020304" pitchFamily="18" charset="0"/>
              </a:rPr>
              <a:t>però</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a:t>
            </a:r>
            <a:r>
              <a:rPr lang="it-IT" sz="2000" i="1" kern="100" dirty="0">
                <a:effectLst/>
                <a:latin typeface="+mj-lt"/>
                <a:ea typeface="Aptos" panose="020B0004020202020204" pitchFamily="34" charset="0"/>
                <a:cs typeface="Times New Roman" panose="02020603050405020304" pitchFamily="18" charset="0"/>
              </a:rPr>
              <a:t>alle sei per fare colazione con la famiglia. </a:t>
            </a:r>
            <a:r>
              <a:rPr lang="it-IT" sz="2000" i="1" kern="100" dirty="0">
                <a:solidFill>
                  <a:schemeClr val="bg1"/>
                </a:solidFill>
                <a:effectLst/>
                <a:latin typeface="+mj-lt"/>
                <a:ea typeface="Aptos" panose="020B0004020202020204" pitchFamily="34" charset="0"/>
                <a:cs typeface="Times New Roman" panose="02020603050405020304" pitchFamily="18" charset="0"/>
              </a:rPr>
              <a:t>Dopo</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e </a:t>
            </a:r>
            <a:r>
              <a:rPr lang="it-IT" sz="2000" i="1" kern="100" dirty="0">
                <a:solidFill>
                  <a:schemeClr val="bg1"/>
                </a:solidFill>
                <a:effectLst/>
                <a:latin typeface="+mj-lt"/>
                <a:ea typeface="Aptos" panose="020B0004020202020204" pitchFamily="34" charset="0"/>
                <a:cs typeface="Times New Roman" panose="02020603050405020304" pitchFamily="18" charset="0"/>
              </a:rPr>
              <a:t>si veste</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Poi</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si lava </a:t>
            </a:r>
            <a:r>
              <a:rPr lang="it-IT" sz="2000" i="1" kern="100" dirty="0">
                <a:effectLst/>
                <a:latin typeface="+mj-lt"/>
                <a:ea typeface="Aptos" panose="020B0004020202020204" pitchFamily="34" charset="0"/>
                <a:cs typeface="Times New Roman" panose="02020603050405020304" pitchFamily="18" charset="0"/>
              </a:rPr>
              <a:t>i denti e </a:t>
            </a:r>
            <a:r>
              <a:rPr lang="it-IT" sz="2000" i="1" kern="100" dirty="0">
                <a:solidFill>
                  <a:schemeClr val="bg1"/>
                </a:solidFill>
                <a:effectLst/>
                <a:latin typeface="+mj-lt"/>
                <a:ea typeface="Aptos" panose="020B0004020202020204" pitchFamily="34" charset="0"/>
                <a:cs typeface="Times New Roman" panose="02020603050405020304" pitchFamily="18" charset="0"/>
              </a:rPr>
              <a:t>va</a:t>
            </a:r>
            <a:r>
              <a:rPr lang="it-IT" sz="2000" i="1" kern="100" dirty="0">
                <a:effectLst/>
                <a:latin typeface="+mj-lt"/>
                <a:ea typeface="Aptos" panose="020B0004020202020204" pitchFamily="34" charset="0"/>
                <a:cs typeface="Times New Roman" panose="02020603050405020304" pitchFamily="18" charset="0"/>
              </a:rPr>
              <a:t> a scuola con la sua amica Anna.</a:t>
            </a:r>
          </a:p>
          <a:p>
            <a:pPr algn="l">
              <a:lnSpc>
                <a:spcPct val="114000"/>
              </a:lnSpc>
            </a:pPr>
            <a:endParaRPr lang="it-IT" sz="1800" dirty="0"/>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91183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5476BC-D1BE-C877-9408-9AC6ADC7F430}"/>
              </a:ext>
            </a:extLst>
          </p:cNvPr>
          <p:cNvSpPr>
            <a:spLocks noGrp="1"/>
          </p:cNvSpPr>
          <p:nvPr>
            <p:ph type="title"/>
          </p:nvPr>
        </p:nvSpPr>
        <p:spPr/>
        <p:txBody>
          <a:bodyPr/>
          <a:lstStyle/>
          <a:p>
            <a:r>
              <a:rPr lang="en-AU" dirty="0">
                <a:latin typeface="+mj-lt"/>
              </a:rPr>
              <a:t>Disappearing text C</a:t>
            </a:r>
          </a:p>
        </p:txBody>
      </p:sp>
      <p:sp>
        <p:nvSpPr>
          <p:cNvPr id="6" name="Rectangle: Rounded Corners 5">
            <a:extLst>
              <a:ext uri="{FF2B5EF4-FFF2-40B4-BE49-F238E27FC236}">
                <a16:creationId xmlns:a16="http://schemas.microsoft.com/office/drawing/2014/main" id="{B8E88B3B-AC48-EAFB-4A3A-B48F2B42C106}"/>
              </a:ext>
              <a:ext uri="{C183D7F6-B498-43B3-948B-1728B52AA6E4}">
                <adec:decorative xmlns:adec="http://schemas.microsoft.com/office/drawing/2017/decorative" val="0"/>
              </a:ext>
            </a:extLst>
          </p:cNvPr>
          <p:cNvSpPr/>
          <p:nvPr/>
        </p:nvSpPr>
        <p:spPr>
          <a:xfrm>
            <a:off x="353999" y="1192059"/>
            <a:ext cx="11484000" cy="61165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22272B"/>
                </a:solidFill>
                <a:effectLst/>
                <a:uLnTx/>
                <a:uFillTx/>
                <a:ea typeface="+mn-ea"/>
                <a:cs typeface="+mn-cs"/>
              </a:rPr>
              <a:t>Read </a:t>
            </a:r>
            <a:r>
              <a:rPr lang="en-AU" sz="1800" b="1" dirty="0">
                <a:solidFill>
                  <a:srgbClr val="22272B"/>
                </a:solidFill>
              </a:rPr>
              <a:t>the text</a:t>
            </a:r>
            <a:r>
              <a:rPr kumimoji="0" lang="en-AU" sz="1800" b="1" i="0" u="none" strike="noStrike" kern="1200" cap="none" spc="0" normalizeH="0" baseline="0" noProof="0" dirty="0">
                <a:ln>
                  <a:noFill/>
                </a:ln>
                <a:solidFill>
                  <a:srgbClr val="22272B"/>
                </a:solidFill>
                <a:effectLst/>
                <a:uLnTx/>
                <a:uFillTx/>
                <a:ea typeface="+mn-ea"/>
                <a:cs typeface="+mn-cs"/>
              </a:rPr>
              <a:t> </a:t>
            </a:r>
            <a:r>
              <a:rPr lang="en-AU" sz="1800" b="1" dirty="0">
                <a:solidFill>
                  <a:srgbClr val="22272B"/>
                </a:solidFill>
              </a:rPr>
              <a:t>a</a:t>
            </a:r>
            <a:r>
              <a:rPr kumimoji="0" lang="en-AU" sz="1800" b="1" i="0" u="none" strike="noStrike" kern="1200" cap="none" spc="0" normalizeH="0" baseline="0" noProof="0" dirty="0">
                <a:ln>
                  <a:noFill/>
                </a:ln>
                <a:solidFill>
                  <a:srgbClr val="22272B"/>
                </a:solidFill>
                <a:effectLst/>
                <a:uLnTx/>
                <a:uFillTx/>
                <a:ea typeface="+mn-ea"/>
                <a:cs typeface="+mn-cs"/>
              </a:rPr>
              <a:t>loud</a:t>
            </a:r>
            <a:r>
              <a:rPr lang="en-AU" sz="1800" b="1" dirty="0">
                <a:solidFill>
                  <a:srgbClr val="22272B"/>
                </a:solidFill>
              </a:rPr>
              <a:t>. Try to include the text that is missing.</a:t>
            </a:r>
            <a:endParaRPr kumimoji="0" lang="en-AU" sz="1800" b="1" i="0" u="none" strike="noStrike" kern="1200" cap="none" spc="0" normalizeH="0" baseline="0" noProof="0" dirty="0">
              <a:ln>
                <a:noFill/>
              </a:ln>
              <a:solidFill>
                <a:srgbClr val="22272B"/>
              </a:solidFill>
              <a:effectLst/>
              <a:uLnTx/>
              <a:uFillTx/>
              <a:ea typeface="+mn-ea"/>
              <a:cs typeface="+mn-cs"/>
            </a:endParaRPr>
          </a:p>
        </p:txBody>
      </p:sp>
      <p:sp>
        <p:nvSpPr>
          <p:cNvPr id="2" name="TextBox 1">
            <a:extLst>
              <a:ext uri="{FF2B5EF4-FFF2-40B4-BE49-F238E27FC236}">
                <a16:creationId xmlns:a16="http://schemas.microsoft.com/office/drawing/2014/main" id="{C460AF0F-C0FC-983E-050A-F6E00BEE6663}"/>
              </a:ext>
            </a:extLst>
          </p:cNvPr>
          <p:cNvSpPr txBox="1"/>
          <p:nvPr/>
        </p:nvSpPr>
        <p:spPr>
          <a:xfrm>
            <a:off x="536895" y="2181138"/>
            <a:ext cx="11174136" cy="3875713"/>
          </a:xfrm>
          <a:prstGeom prst="rect">
            <a:avLst/>
          </a:prstGeom>
          <a:noFill/>
        </p:spPr>
        <p:txBody>
          <a:bodyPr wrap="square" lIns="0" tIns="0" rIns="0" bIns="0" rtlCol="0">
            <a:noAutofit/>
          </a:bodyPr>
          <a:lstStyle/>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Tino, </a:t>
            </a:r>
            <a:r>
              <a:rPr lang="it-IT" sz="2000" i="1" kern="100" dirty="0">
                <a:solidFill>
                  <a:schemeClr val="bg1"/>
                </a:solidFill>
                <a:effectLst/>
                <a:latin typeface="+mj-lt"/>
                <a:ea typeface="Aptos" panose="020B0004020202020204" pitchFamily="34" charset="0"/>
                <a:cs typeface="Times New Roman" panose="02020603050405020304" pitchFamily="18" charset="0"/>
              </a:rPr>
              <a:t>Franco</a:t>
            </a:r>
            <a:r>
              <a:rPr lang="it-IT" sz="2000" i="1" kern="100" dirty="0">
                <a:effectLst/>
                <a:latin typeface="+mj-lt"/>
                <a:ea typeface="Aptos" panose="020B0004020202020204" pitchFamily="34" charset="0"/>
                <a:cs typeface="Times New Roman" panose="02020603050405020304" pitchFamily="18" charset="0"/>
              </a:rPr>
              <a:t> e Marta </a:t>
            </a:r>
            <a:r>
              <a:rPr lang="it-IT" sz="2000" i="1" kern="100" dirty="0">
                <a:solidFill>
                  <a:schemeClr val="bg1"/>
                </a:solidFill>
                <a:effectLst/>
                <a:latin typeface="+mj-lt"/>
                <a:ea typeface="Aptos" panose="020B0004020202020204" pitchFamily="34" charset="0"/>
                <a:cs typeface="Times New Roman" panose="02020603050405020304" pitchFamily="18" charset="0"/>
              </a:rPr>
              <a:t>sono</a:t>
            </a:r>
            <a:r>
              <a:rPr lang="it-IT" sz="2000" i="1" kern="100" dirty="0">
                <a:effectLst/>
                <a:latin typeface="+mj-lt"/>
                <a:ea typeface="Aptos" panose="020B0004020202020204" pitchFamily="34" charset="0"/>
                <a:cs typeface="Times New Roman" panose="02020603050405020304" pitchFamily="18" charset="0"/>
              </a:rPr>
              <a:t> amici. Tino </a:t>
            </a:r>
            <a:r>
              <a:rPr lang="it-IT" sz="2000" i="1" kern="100" dirty="0">
                <a:solidFill>
                  <a:schemeClr val="bg1"/>
                </a:solidFill>
                <a:effectLst/>
                <a:latin typeface="+mj-lt"/>
                <a:ea typeface="Aptos" panose="020B0004020202020204" pitchFamily="34" charset="0"/>
                <a:cs typeface="Times New Roman" panose="02020603050405020304" pitchFamily="18" charset="0"/>
              </a:rPr>
              <a:t>abita</a:t>
            </a:r>
            <a:r>
              <a:rPr lang="it-IT" sz="2000" i="1" kern="100" dirty="0">
                <a:effectLst/>
                <a:latin typeface="+mj-lt"/>
                <a:ea typeface="Aptos" panose="020B0004020202020204" pitchFamily="34" charset="0"/>
                <a:cs typeface="Times New Roman" panose="02020603050405020304" pitchFamily="18" charset="0"/>
              </a:rPr>
              <a:t> in campagna e Franco e Marta </a:t>
            </a:r>
            <a:r>
              <a:rPr lang="it-IT" sz="2000" i="1" kern="100" dirty="0">
                <a:solidFill>
                  <a:schemeClr val="bg1"/>
                </a:solidFill>
                <a:effectLst/>
                <a:latin typeface="+mj-lt"/>
                <a:ea typeface="Aptos" panose="020B0004020202020204" pitchFamily="34" charset="0"/>
                <a:cs typeface="Times New Roman" panose="02020603050405020304" pitchFamily="18" charset="0"/>
              </a:rPr>
              <a:t>abitano</a:t>
            </a:r>
            <a:r>
              <a:rPr lang="it-IT" sz="2000" i="1" kern="100" dirty="0">
                <a:effectLst/>
                <a:latin typeface="+mj-lt"/>
                <a:ea typeface="Aptos" panose="020B0004020202020204" pitchFamily="34" charset="0"/>
                <a:cs typeface="Times New Roman" panose="02020603050405020304" pitchFamily="18" charset="0"/>
              </a:rPr>
              <a:t> in città. </a:t>
            </a:r>
            <a:r>
              <a:rPr lang="it-IT" sz="2000" i="1" kern="100" dirty="0">
                <a:solidFill>
                  <a:schemeClr val="bg1"/>
                </a:solidFill>
                <a:effectLst/>
                <a:latin typeface="+mj-lt"/>
                <a:ea typeface="Aptos" panose="020B0004020202020204" pitchFamily="34" charset="0"/>
                <a:cs typeface="Times New Roman" panose="02020603050405020304" pitchFamily="18" charset="0"/>
              </a:rPr>
              <a:t>Frequentano</a:t>
            </a:r>
            <a:r>
              <a:rPr lang="it-IT" sz="2000" i="1" kern="100" dirty="0">
                <a:effectLst/>
                <a:latin typeface="+mj-lt"/>
                <a:ea typeface="Aptos" panose="020B0004020202020204" pitchFamily="34" charset="0"/>
                <a:cs typeface="Times New Roman" panose="02020603050405020304" pitchFamily="18" charset="0"/>
              </a:rPr>
              <a:t> la stessa scuola. </a:t>
            </a:r>
          </a:p>
          <a:p>
            <a:pPr>
              <a:lnSpc>
                <a:spcPct val="114000"/>
              </a:lnSpc>
              <a:spcAft>
                <a:spcPts val="800"/>
              </a:spcAft>
            </a:pPr>
            <a:r>
              <a:rPr lang="it-IT" sz="2000" i="1" kern="100" dirty="0">
                <a:solidFill>
                  <a:schemeClr val="bg1"/>
                </a:solidFill>
                <a:effectLst/>
                <a:latin typeface="+mj-lt"/>
                <a:ea typeface="Aptos" panose="020B0004020202020204" pitchFamily="34" charset="0"/>
                <a:cs typeface="Times New Roman" panose="02020603050405020304" pitchFamily="18" charset="0"/>
              </a:rPr>
              <a:t>Ogni</a:t>
            </a:r>
            <a:r>
              <a:rPr lang="it-IT" sz="2000" i="1" kern="100" dirty="0">
                <a:effectLst/>
                <a:latin typeface="+mj-lt"/>
                <a:ea typeface="Aptos" panose="020B0004020202020204" pitchFamily="34" charset="0"/>
                <a:cs typeface="Times New Roman" panose="02020603050405020304" pitchFamily="18" charset="0"/>
              </a:rPr>
              <a:t> mattina Tino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presto</a:t>
            </a:r>
            <a:r>
              <a:rPr lang="it-IT" sz="2000" i="1" kern="100" dirty="0">
                <a:effectLst/>
                <a:latin typeface="+mj-lt"/>
                <a:ea typeface="Aptos" panose="020B0004020202020204" pitchFamily="34" charset="0"/>
                <a:cs typeface="Times New Roman" panose="02020603050405020304" pitchFamily="18" charset="0"/>
              </a:rPr>
              <a:t>, alle </a:t>
            </a:r>
            <a:r>
              <a:rPr lang="it-IT" sz="2000" i="1" kern="100" dirty="0">
                <a:solidFill>
                  <a:schemeClr val="bg1"/>
                </a:solidFill>
                <a:effectLst/>
                <a:latin typeface="+mj-lt"/>
                <a:ea typeface="Aptos" panose="020B0004020202020204" pitchFamily="34" charset="0"/>
                <a:cs typeface="Times New Roman" panose="02020603050405020304" pitchFamily="18" charset="0"/>
              </a:rPr>
              <a:t>cinque </a:t>
            </a:r>
            <a:r>
              <a:rPr lang="it-IT" sz="2000" i="1" kern="100" dirty="0">
                <a:effectLst/>
                <a:latin typeface="+mj-lt"/>
                <a:ea typeface="Aptos" panose="020B0004020202020204" pitchFamily="34" charset="0"/>
                <a:cs typeface="Times New Roman" panose="02020603050405020304" pitchFamily="18" charset="0"/>
              </a:rPr>
              <a:t>e mezza.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a:t>
            </a:r>
            <a:r>
              <a:rPr lang="it-IT" sz="2000" i="1" kern="100" dirty="0">
                <a:solidFill>
                  <a:schemeClr val="bg1"/>
                </a:solidFill>
                <a:effectLst/>
                <a:latin typeface="+mj-lt"/>
                <a:ea typeface="Aptos" panose="020B0004020202020204" pitchFamily="34" charset="0"/>
                <a:cs typeface="Times New Roman" panose="02020603050405020304" pitchFamily="18" charset="0"/>
              </a:rPr>
              <a:t>poi si veste </a:t>
            </a:r>
            <a:r>
              <a:rPr lang="it-IT" sz="2000" i="1" kern="100" dirty="0">
                <a:effectLst/>
                <a:latin typeface="+mj-lt"/>
                <a:ea typeface="Aptos" panose="020B0004020202020204" pitchFamily="34" charset="0"/>
                <a:cs typeface="Times New Roman" panose="02020603050405020304" pitchFamily="18" charset="0"/>
              </a:rPr>
              <a:t>e </a:t>
            </a:r>
            <a:r>
              <a:rPr lang="it-IT" sz="2000" i="1" kern="100" dirty="0">
                <a:solidFill>
                  <a:schemeClr val="bg1"/>
                </a:solidFill>
                <a:effectLst/>
                <a:latin typeface="+mj-lt"/>
                <a:ea typeface="Aptos" panose="020B0004020202020204" pitchFamily="34" charset="0"/>
                <a:cs typeface="Times New Roman" panose="02020603050405020304" pitchFamily="18" charset="0"/>
              </a:rPr>
              <a:t>dopo si lava </a:t>
            </a:r>
            <a:r>
              <a:rPr lang="it-IT" sz="2000" i="1" kern="100" dirty="0">
                <a:effectLst/>
                <a:latin typeface="+mj-lt"/>
                <a:ea typeface="Aptos" panose="020B0004020202020204" pitchFamily="34" charset="0"/>
                <a:cs typeface="Times New Roman" panose="02020603050405020304" pitchFamily="18" charset="0"/>
              </a:rPr>
              <a:t>i denti. </a:t>
            </a:r>
            <a:r>
              <a:rPr lang="it-IT" sz="2000" i="1" kern="100" dirty="0">
                <a:solidFill>
                  <a:schemeClr val="bg1"/>
                </a:solidFill>
                <a:effectLst/>
                <a:latin typeface="+mj-lt"/>
                <a:ea typeface="Aptos" panose="020B0004020202020204" pitchFamily="34" charset="0"/>
                <a:cs typeface="Times New Roman" panose="02020603050405020304" pitchFamily="18" charset="0"/>
              </a:rPr>
              <a:t>Fa colazione con </a:t>
            </a:r>
            <a:r>
              <a:rPr lang="it-IT" sz="2000" i="1" kern="100" dirty="0">
                <a:latin typeface="+mj-lt"/>
                <a:ea typeface="Aptos" panose="020B0004020202020204" pitchFamily="34" charset="0"/>
                <a:cs typeface="Times New Roman" panose="02020603050405020304" pitchFamily="18" charset="0"/>
              </a:rPr>
              <a:t>sua</a:t>
            </a:r>
            <a:r>
              <a:rPr lang="it-IT" sz="2000" i="1" kern="100" dirty="0">
                <a:effectLst/>
                <a:latin typeface="+mj-lt"/>
                <a:ea typeface="Aptos" panose="020B0004020202020204" pitchFamily="34" charset="0"/>
                <a:cs typeface="Times New Roman" panose="02020603050405020304" pitchFamily="18" charset="0"/>
              </a:rPr>
              <a:t> sorella e </a:t>
            </a:r>
            <a:r>
              <a:rPr lang="it-IT" sz="2000" i="1" kern="100" dirty="0">
                <a:latin typeface="+mj-lt"/>
                <a:ea typeface="Aptos" panose="020B0004020202020204" pitchFamily="34" charset="0"/>
                <a:cs typeface="Times New Roman" panose="02020603050405020304" pitchFamily="18" charset="0"/>
              </a:rPr>
              <a:t>suo</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fratello</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Si prepara </a:t>
            </a:r>
            <a:r>
              <a:rPr lang="it-IT" sz="2000" i="1" kern="100" dirty="0">
                <a:effectLst/>
                <a:latin typeface="+mj-lt"/>
                <a:ea typeface="Aptos" panose="020B0004020202020204" pitchFamily="34" charset="0"/>
                <a:cs typeface="Times New Roman" panose="02020603050405020304" pitchFamily="18" charset="0"/>
              </a:rPr>
              <a:t>e </a:t>
            </a:r>
            <a:r>
              <a:rPr lang="it-IT" sz="2000" i="1" kern="100" dirty="0">
                <a:solidFill>
                  <a:schemeClr val="bg1"/>
                </a:solidFill>
                <a:effectLst/>
                <a:latin typeface="+mj-lt"/>
                <a:ea typeface="Aptos" panose="020B0004020202020204" pitchFamily="34" charset="0"/>
                <a:cs typeface="Times New Roman" panose="02020603050405020304" pitchFamily="18" charset="0"/>
              </a:rPr>
              <a:t>poi prende </a:t>
            </a:r>
            <a:r>
              <a:rPr lang="it-IT" sz="2000" i="1" kern="100" dirty="0">
                <a:effectLst/>
                <a:latin typeface="+mj-lt"/>
                <a:ea typeface="Aptos" panose="020B0004020202020204" pitchFamily="34" charset="0"/>
                <a:cs typeface="Times New Roman" panose="02020603050405020304" pitchFamily="18" charset="0"/>
              </a:rPr>
              <a:t>l’autobus per andare a </a:t>
            </a:r>
            <a:r>
              <a:rPr lang="it-IT" sz="2000" i="1" kern="100" dirty="0">
                <a:solidFill>
                  <a:schemeClr val="bg1"/>
                </a:solidFill>
                <a:effectLst/>
                <a:latin typeface="+mj-lt"/>
                <a:ea typeface="Aptos" panose="020B0004020202020204" pitchFamily="34" charset="0"/>
                <a:cs typeface="Times New Roman" panose="02020603050405020304" pitchFamily="18" charset="0"/>
              </a:rPr>
              <a:t>scuola</a:t>
            </a:r>
            <a:r>
              <a:rPr lang="it-IT" sz="2000" i="1" kern="100" dirty="0">
                <a:effectLst/>
                <a:latin typeface="+mj-lt"/>
                <a:ea typeface="Aptos" panose="020B0004020202020204" pitchFamily="34" charset="0"/>
                <a:cs typeface="Times New Roman" panose="02020603050405020304" pitchFamily="18" charset="0"/>
              </a:rPr>
              <a:t> alle sei e mezza perché </a:t>
            </a:r>
            <a:r>
              <a:rPr lang="it-IT" sz="2000" i="1" kern="100" dirty="0">
                <a:solidFill>
                  <a:schemeClr val="bg1"/>
                </a:solidFill>
                <a:effectLst/>
                <a:latin typeface="+mj-lt"/>
                <a:ea typeface="Aptos" panose="020B0004020202020204" pitchFamily="34" charset="0"/>
                <a:cs typeface="Times New Roman" panose="02020603050405020304" pitchFamily="18" charset="0"/>
              </a:rPr>
              <a:t>abita</a:t>
            </a:r>
            <a:r>
              <a:rPr lang="it-IT" sz="2000" i="1" kern="100" dirty="0">
                <a:effectLst/>
                <a:latin typeface="+mj-lt"/>
                <a:ea typeface="Aptos" panose="020B0004020202020204" pitchFamily="34" charset="0"/>
                <a:cs typeface="Times New Roman" panose="02020603050405020304" pitchFamily="18" charset="0"/>
              </a:rPr>
              <a:t> lontano.</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Come </a:t>
            </a:r>
            <a:r>
              <a:rPr lang="it-IT" sz="2000" i="1" kern="100" dirty="0">
                <a:solidFill>
                  <a:schemeClr val="bg1"/>
                </a:solidFill>
                <a:effectLst/>
                <a:latin typeface="+mj-lt"/>
                <a:ea typeface="Aptos" panose="020B0004020202020204" pitchFamily="34" charset="0"/>
                <a:cs typeface="Times New Roman" panose="02020603050405020304" pitchFamily="18" charset="0"/>
              </a:rPr>
              <a:t>Franco</a:t>
            </a:r>
            <a:r>
              <a:rPr lang="it-IT" sz="2000" i="1" kern="100" dirty="0">
                <a:effectLst/>
                <a:latin typeface="+mj-lt"/>
                <a:ea typeface="Aptos" panose="020B0004020202020204" pitchFamily="34" charset="0"/>
                <a:cs typeface="Times New Roman" panose="02020603050405020304" pitchFamily="18" charset="0"/>
              </a:rPr>
              <a:t> e Marta </a:t>
            </a:r>
            <a:r>
              <a:rPr lang="it-IT" sz="2000" i="1" kern="100" dirty="0">
                <a:solidFill>
                  <a:schemeClr val="bg1"/>
                </a:solidFill>
                <a:effectLst/>
                <a:latin typeface="+mj-lt"/>
                <a:ea typeface="Aptos" panose="020B0004020202020204" pitchFamily="34" charset="0"/>
                <a:cs typeface="Times New Roman" panose="02020603050405020304" pitchFamily="18" charset="0"/>
              </a:rPr>
              <a:t>abitano</a:t>
            </a:r>
            <a:r>
              <a:rPr lang="it-IT" sz="2000" i="1" kern="100" dirty="0">
                <a:effectLst/>
                <a:latin typeface="+mj-lt"/>
                <a:ea typeface="Aptos" panose="020B0004020202020204" pitchFamily="34" charset="0"/>
                <a:cs typeface="Times New Roman" panose="02020603050405020304" pitchFamily="18" charset="0"/>
              </a:rPr>
              <a:t> in città, </a:t>
            </a:r>
            <a:r>
              <a:rPr lang="it-IT" sz="2000" i="1" kern="100" dirty="0">
                <a:solidFill>
                  <a:schemeClr val="bg1"/>
                </a:solidFill>
                <a:effectLst/>
                <a:latin typeface="+mj-lt"/>
                <a:ea typeface="Aptos" panose="020B0004020202020204" pitchFamily="34" charset="0"/>
                <a:cs typeface="Times New Roman" panose="02020603050405020304" pitchFamily="18" charset="0"/>
              </a:rPr>
              <a:t>quindi si svegliano più tardi</a:t>
            </a:r>
            <a:r>
              <a:rPr lang="it-IT" sz="2000" i="1" kern="100" dirty="0">
                <a:effectLst/>
                <a:latin typeface="+mj-lt"/>
                <a:ea typeface="Aptos" panose="020B0004020202020204" pitchFamily="34" charset="0"/>
                <a:cs typeface="Times New Roman" panose="02020603050405020304" pitchFamily="18" charset="0"/>
              </a:rPr>
              <a:t>. Franco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a:t>
            </a:r>
            <a:r>
              <a:rPr lang="it-IT" sz="2000" i="1" kern="100" dirty="0">
                <a:effectLst/>
                <a:latin typeface="+mj-lt"/>
                <a:ea typeface="Aptos" panose="020B0004020202020204" pitchFamily="34" charset="0"/>
                <a:cs typeface="Times New Roman" panose="02020603050405020304" pitchFamily="18" charset="0"/>
              </a:rPr>
              <a:t>alle </a:t>
            </a:r>
            <a:r>
              <a:rPr lang="it-IT" sz="2000" i="1" kern="100" dirty="0">
                <a:solidFill>
                  <a:schemeClr val="bg1"/>
                </a:solidFill>
                <a:effectLst/>
                <a:latin typeface="+mj-lt"/>
                <a:ea typeface="Aptos" panose="020B0004020202020204" pitchFamily="34" charset="0"/>
                <a:cs typeface="Times New Roman" panose="02020603050405020304" pitchFamily="18" charset="0"/>
              </a:rPr>
              <a:t>sette</a:t>
            </a:r>
            <a:r>
              <a:rPr lang="it-IT" sz="2000" i="1" kern="100" dirty="0">
                <a:effectLst/>
                <a:latin typeface="+mj-lt"/>
                <a:ea typeface="Aptos" panose="020B0004020202020204" pitchFamily="34" charset="0"/>
                <a:cs typeface="Times New Roman" panose="02020603050405020304" pitchFamily="18" charset="0"/>
              </a:rPr>
              <a:t>. Non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a:t>
            </a:r>
            <a:r>
              <a:rPr lang="it-IT" sz="2000" i="1" kern="100" dirty="0">
                <a:solidFill>
                  <a:schemeClr val="bg1"/>
                </a:solidFill>
                <a:effectLst/>
                <a:latin typeface="+mj-lt"/>
                <a:ea typeface="Aptos" panose="020B0004020202020204" pitchFamily="34" charset="0"/>
                <a:cs typeface="Times New Roman" panose="02020603050405020304" pitchFamily="18" charset="0"/>
              </a:rPr>
              <a:t>la mattina</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Si veste </a:t>
            </a:r>
            <a:r>
              <a:rPr lang="it-IT" sz="2000" i="1" kern="100" dirty="0">
                <a:effectLst/>
                <a:latin typeface="+mj-lt"/>
                <a:ea typeface="Aptos" panose="020B0004020202020204" pitchFamily="34" charset="0"/>
                <a:cs typeface="Times New Roman" panose="02020603050405020304" pitchFamily="18" charset="0"/>
              </a:rPr>
              <a:t>e </a:t>
            </a:r>
            <a:r>
              <a:rPr lang="it-IT" sz="2000" i="1" kern="100" dirty="0">
                <a:solidFill>
                  <a:schemeClr val="bg1"/>
                </a:solidFill>
                <a:effectLst/>
                <a:latin typeface="+mj-lt"/>
                <a:ea typeface="Aptos" panose="020B0004020202020204" pitchFamily="34" charset="0"/>
                <a:cs typeface="Times New Roman" panose="02020603050405020304" pitchFamily="18" charset="0"/>
              </a:rPr>
              <a:t>poi fa </a:t>
            </a:r>
            <a:r>
              <a:rPr lang="it-IT" sz="2000" i="1" kern="100" dirty="0">
                <a:effectLst/>
                <a:latin typeface="+mj-lt"/>
                <a:ea typeface="Aptos" panose="020B0004020202020204" pitchFamily="34" charset="0"/>
                <a:cs typeface="Times New Roman" panose="02020603050405020304" pitchFamily="18" charset="0"/>
              </a:rPr>
              <a:t>colazione con la </a:t>
            </a:r>
            <a:r>
              <a:rPr lang="it-IT" sz="2000" i="1" kern="100" dirty="0">
                <a:solidFill>
                  <a:schemeClr val="bg1"/>
                </a:solidFill>
                <a:effectLst/>
                <a:latin typeface="+mj-lt"/>
                <a:ea typeface="Aptos" panose="020B0004020202020204" pitchFamily="34" charset="0"/>
                <a:cs typeface="Times New Roman" panose="02020603050405020304" pitchFamily="18" charset="0"/>
              </a:rPr>
              <a:t>mamma</a:t>
            </a:r>
            <a:r>
              <a:rPr lang="it-IT" sz="2000" i="1" kern="100" dirty="0">
                <a:effectLst/>
                <a:latin typeface="+mj-lt"/>
                <a:ea typeface="Aptos" panose="020B0004020202020204" pitchFamily="34" charset="0"/>
                <a:cs typeface="Times New Roman" panose="02020603050405020304" pitchFamily="18" charset="0"/>
              </a:rPr>
              <a:t>. Dopo </a:t>
            </a:r>
            <a:r>
              <a:rPr lang="it-IT" sz="2000" i="1" kern="100" dirty="0">
                <a:solidFill>
                  <a:schemeClr val="bg1"/>
                </a:solidFill>
                <a:effectLst/>
                <a:latin typeface="+mj-lt"/>
                <a:ea typeface="Aptos" panose="020B0004020202020204" pitchFamily="34" charset="0"/>
                <a:cs typeface="Times New Roman" panose="02020603050405020304" pitchFamily="18" charset="0"/>
              </a:rPr>
              <a:t>si lava </a:t>
            </a:r>
            <a:r>
              <a:rPr lang="it-IT" sz="2000" i="1" kern="100" dirty="0">
                <a:effectLst/>
                <a:latin typeface="+mj-lt"/>
                <a:ea typeface="Aptos" panose="020B0004020202020204" pitchFamily="34" charset="0"/>
                <a:cs typeface="Times New Roman" panose="02020603050405020304" pitchFamily="18" charset="0"/>
              </a:rPr>
              <a:t>i denti e </a:t>
            </a:r>
            <a:r>
              <a:rPr lang="it-IT" sz="2000" i="1" kern="100" dirty="0">
                <a:solidFill>
                  <a:schemeClr val="bg1"/>
                </a:solidFill>
                <a:effectLst/>
                <a:latin typeface="+mj-lt"/>
                <a:ea typeface="Aptos" panose="020B0004020202020204" pitchFamily="34" charset="0"/>
                <a:cs typeface="Times New Roman" panose="02020603050405020304" pitchFamily="18" charset="0"/>
              </a:rPr>
              <a:t>poi va </a:t>
            </a:r>
            <a:r>
              <a:rPr lang="it-IT" sz="2000" i="1" kern="100" dirty="0">
                <a:effectLst/>
                <a:latin typeface="+mj-lt"/>
                <a:ea typeface="Aptos" panose="020B0004020202020204" pitchFamily="34" charset="0"/>
                <a:cs typeface="Times New Roman" panose="02020603050405020304" pitchFamily="18" charset="0"/>
              </a:rPr>
              <a:t>a scuola a piedi,</a:t>
            </a:r>
            <a:r>
              <a:rPr lang="it-IT" sz="2000" i="1" kern="100" dirty="0">
                <a:latin typeface="+mj-lt"/>
                <a:ea typeface="Aptos" panose="020B0004020202020204" pitchFamily="34" charset="0"/>
                <a:cs typeface="Times New Roman" panose="02020603050405020304" pitchFamily="18" charset="0"/>
              </a:rPr>
              <a:t> ma</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se piove</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prende</a:t>
            </a:r>
            <a:r>
              <a:rPr lang="it-IT" sz="2000" i="1" kern="100" dirty="0">
                <a:effectLst/>
                <a:latin typeface="+mj-lt"/>
                <a:ea typeface="Aptos" panose="020B0004020202020204" pitchFamily="34" charset="0"/>
                <a:cs typeface="Times New Roman" panose="02020603050405020304" pitchFamily="18" charset="0"/>
              </a:rPr>
              <a:t> l’autobus.</a:t>
            </a:r>
          </a:p>
          <a:p>
            <a:pPr>
              <a:lnSpc>
                <a:spcPct val="114000"/>
              </a:lnSpc>
              <a:spcAft>
                <a:spcPts val="800"/>
              </a:spcAft>
            </a:pPr>
            <a:r>
              <a:rPr lang="it-IT" sz="2000" i="1" kern="100" dirty="0">
                <a:effectLst/>
                <a:latin typeface="+mj-lt"/>
                <a:ea typeface="Aptos" panose="020B0004020202020204" pitchFamily="34" charset="0"/>
                <a:cs typeface="Times New Roman" panose="02020603050405020304" pitchFamily="18" charset="0"/>
              </a:rPr>
              <a:t>Marta, </a:t>
            </a:r>
            <a:r>
              <a:rPr lang="it-IT" sz="2000" i="1" kern="100" dirty="0">
                <a:solidFill>
                  <a:schemeClr val="bg1"/>
                </a:solidFill>
                <a:effectLst/>
                <a:latin typeface="+mj-lt"/>
                <a:ea typeface="Aptos" panose="020B0004020202020204" pitchFamily="34" charset="0"/>
                <a:cs typeface="Times New Roman" panose="02020603050405020304" pitchFamily="18" charset="0"/>
              </a:rPr>
              <a:t>però</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si sveglia </a:t>
            </a:r>
            <a:r>
              <a:rPr lang="it-IT" sz="2000" i="1" kern="100" dirty="0">
                <a:effectLst/>
                <a:latin typeface="+mj-lt"/>
                <a:ea typeface="Aptos" panose="020B0004020202020204" pitchFamily="34" charset="0"/>
                <a:cs typeface="Times New Roman" panose="02020603050405020304" pitchFamily="18" charset="0"/>
              </a:rPr>
              <a:t>alle sei per fare </a:t>
            </a:r>
            <a:r>
              <a:rPr lang="it-IT" sz="2000" i="1" kern="100" dirty="0">
                <a:solidFill>
                  <a:schemeClr val="bg1"/>
                </a:solidFill>
                <a:effectLst/>
                <a:latin typeface="+mj-lt"/>
                <a:ea typeface="Aptos" panose="020B0004020202020204" pitchFamily="34" charset="0"/>
                <a:cs typeface="Times New Roman" panose="02020603050405020304" pitchFamily="18" charset="0"/>
              </a:rPr>
              <a:t>colazione</a:t>
            </a:r>
            <a:r>
              <a:rPr lang="it-IT" sz="2000" i="1" kern="100" dirty="0">
                <a:effectLst/>
                <a:latin typeface="+mj-lt"/>
                <a:ea typeface="Aptos" panose="020B0004020202020204" pitchFamily="34" charset="0"/>
                <a:cs typeface="Times New Roman" panose="02020603050405020304" pitchFamily="18" charset="0"/>
              </a:rPr>
              <a:t> con la famiglia. </a:t>
            </a:r>
            <a:r>
              <a:rPr lang="it-IT" sz="2000" i="1" kern="100" dirty="0">
                <a:solidFill>
                  <a:schemeClr val="bg1"/>
                </a:solidFill>
                <a:effectLst/>
                <a:latin typeface="+mj-lt"/>
                <a:ea typeface="Aptos" panose="020B0004020202020204" pitchFamily="34" charset="0"/>
                <a:cs typeface="Times New Roman" panose="02020603050405020304" pitchFamily="18" charset="0"/>
              </a:rPr>
              <a:t>Dopo</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fa</a:t>
            </a:r>
            <a:r>
              <a:rPr lang="it-IT" sz="2000" i="1" kern="100" dirty="0">
                <a:effectLst/>
                <a:latin typeface="+mj-lt"/>
                <a:ea typeface="Aptos" panose="020B0004020202020204" pitchFamily="34" charset="0"/>
                <a:cs typeface="Times New Roman" panose="02020603050405020304" pitchFamily="18" charset="0"/>
              </a:rPr>
              <a:t> la doccia e </a:t>
            </a:r>
            <a:r>
              <a:rPr lang="it-IT" sz="2000" i="1" kern="100" dirty="0">
                <a:solidFill>
                  <a:schemeClr val="bg1"/>
                </a:solidFill>
                <a:effectLst/>
                <a:latin typeface="+mj-lt"/>
                <a:ea typeface="Aptos" panose="020B0004020202020204" pitchFamily="34" charset="0"/>
                <a:cs typeface="Times New Roman" panose="02020603050405020304" pitchFamily="18" charset="0"/>
              </a:rPr>
              <a:t>si veste</a:t>
            </a:r>
            <a:r>
              <a:rPr lang="it-IT" sz="2000" i="1" kern="100" dirty="0">
                <a:effectLst/>
                <a:latin typeface="+mj-lt"/>
                <a:ea typeface="Aptos" panose="020B0004020202020204" pitchFamily="34" charset="0"/>
                <a:cs typeface="Times New Roman" panose="02020603050405020304" pitchFamily="18" charset="0"/>
              </a:rPr>
              <a:t>. </a:t>
            </a:r>
            <a:r>
              <a:rPr lang="it-IT" sz="2000" i="1" kern="100" dirty="0">
                <a:solidFill>
                  <a:schemeClr val="bg1"/>
                </a:solidFill>
                <a:effectLst/>
                <a:latin typeface="+mj-lt"/>
                <a:ea typeface="Aptos" panose="020B0004020202020204" pitchFamily="34" charset="0"/>
                <a:cs typeface="Times New Roman" panose="02020603050405020304" pitchFamily="18" charset="0"/>
              </a:rPr>
              <a:t>Poi si lava </a:t>
            </a:r>
            <a:r>
              <a:rPr lang="it-IT" sz="2000" i="1" kern="100" dirty="0">
                <a:effectLst/>
                <a:latin typeface="+mj-lt"/>
                <a:ea typeface="Aptos" panose="020B0004020202020204" pitchFamily="34" charset="0"/>
                <a:cs typeface="Times New Roman" panose="02020603050405020304" pitchFamily="18" charset="0"/>
              </a:rPr>
              <a:t>i </a:t>
            </a:r>
            <a:r>
              <a:rPr lang="it-IT" sz="2000" i="1" kern="100" dirty="0">
                <a:solidFill>
                  <a:schemeClr val="bg1"/>
                </a:solidFill>
                <a:effectLst/>
                <a:latin typeface="+mj-lt"/>
                <a:ea typeface="Aptos" panose="020B0004020202020204" pitchFamily="34" charset="0"/>
                <a:cs typeface="Times New Roman" panose="02020603050405020304" pitchFamily="18" charset="0"/>
              </a:rPr>
              <a:t>denti</a:t>
            </a:r>
            <a:r>
              <a:rPr lang="it-IT" sz="2000" i="1" kern="100" dirty="0">
                <a:effectLst/>
                <a:latin typeface="+mj-lt"/>
                <a:ea typeface="Aptos" panose="020B0004020202020204" pitchFamily="34" charset="0"/>
                <a:cs typeface="Times New Roman" panose="02020603050405020304" pitchFamily="18" charset="0"/>
              </a:rPr>
              <a:t> e </a:t>
            </a:r>
            <a:r>
              <a:rPr lang="it-IT" sz="2000" i="1" kern="100" dirty="0">
                <a:solidFill>
                  <a:schemeClr val="bg1"/>
                </a:solidFill>
                <a:effectLst/>
                <a:latin typeface="+mj-lt"/>
                <a:ea typeface="Aptos" panose="020B0004020202020204" pitchFamily="34" charset="0"/>
                <a:cs typeface="Times New Roman" panose="02020603050405020304" pitchFamily="18" charset="0"/>
              </a:rPr>
              <a:t>va</a:t>
            </a:r>
            <a:r>
              <a:rPr lang="it-IT" sz="2000" i="1" kern="100" dirty="0">
                <a:effectLst/>
                <a:latin typeface="+mj-lt"/>
                <a:ea typeface="Aptos" panose="020B0004020202020204" pitchFamily="34" charset="0"/>
                <a:cs typeface="Times New Roman" panose="02020603050405020304" pitchFamily="18" charset="0"/>
              </a:rPr>
              <a:t> a scuola con la </a:t>
            </a:r>
            <a:r>
              <a:rPr lang="it-IT" sz="2000" i="1" kern="100" dirty="0">
                <a:solidFill>
                  <a:schemeClr val="bg1"/>
                </a:solidFill>
                <a:effectLst/>
                <a:latin typeface="+mj-lt"/>
                <a:ea typeface="Aptos" panose="020B0004020202020204" pitchFamily="34" charset="0"/>
                <a:cs typeface="Times New Roman" panose="02020603050405020304" pitchFamily="18" charset="0"/>
              </a:rPr>
              <a:t>sua</a:t>
            </a:r>
            <a:r>
              <a:rPr lang="it-IT" sz="2000" i="1" kern="100" dirty="0">
                <a:effectLst/>
                <a:latin typeface="+mj-lt"/>
                <a:ea typeface="Aptos" panose="020B0004020202020204" pitchFamily="34" charset="0"/>
                <a:cs typeface="Times New Roman" panose="02020603050405020304" pitchFamily="18" charset="0"/>
              </a:rPr>
              <a:t> amica Anna.</a:t>
            </a:r>
          </a:p>
          <a:p>
            <a:pPr algn="l">
              <a:lnSpc>
                <a:spcPct val="114000"/>
              </a:lnSpc>
            </a:pPr>
            <a:endParaRPr lang="it-IT" sz="1800" dirty="0"/>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1207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a:xfrm>
            <a:off x="360000" y="360000"/>
            <a:ext cx="10080000" cy="537467"/>
          </a:xfrm>
        </p:spPr>
        <p:txBody>
          <a:bodyPr/>
          <a:lstStyle/>
          <a:p>
            <a:r>
              <a:rPr lang="en-AU" dirty="0">
                <a:solidFill>
                  <a:schemeClr val="bg1"/>
                </a:solidFill>
                <a:latin typeface="+mj-lt"/>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a:xfrm>
            <a:off x="360000" y="981264"/>
            <a:ext cx="10080000" cy="310015"/>
          </a:xfrm>
        </p:spPr>
        <p:txBody>
          <a:bodyPr/>
          <a:lstStyle/>
          <a:p>
            <a:r>
              <a:rPr lang="en-AU" dirty="0">
                <a:latin typeface="+mj-lt"/>
                <a:hlinkClick r:id="rId3">
                  <a:extLst>
                    <a:ext uri="{A12FA001-AC4F-418D-AE19-62706E023703}">
                      <ahyp:hlinkClr xmlns:ahyp="http://schemas.microsoft.com/office/drawing/2018/hyperlinkcolor" val="tx"/>
                    </a:ext>
                  </a:extLst>
                </a:hlinkClick>
              </a:rPr>
              <a:t>© State of New South Wales (Department of Education), 2024 </a:t>
            </a:r>
            <a:endParaRPr lang="en-AU" dirty="0">
              <a:latin typeface="+mj-lt"/>
            </a:endParaRPr>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482115"/>
            <a:ext cx="11472863" cy="5180012"/>
          </a:xfrm>
        </p:spPr>
        <p:txBody>
          <a:bodyPr/>
          <a:lstStyle/>
          <a:p>
            <a:pPr>
              <a:lnSpc>
                <a:spcPct val="150000"/>
              </a:lnSpc>
              <a:spcAft>
                <a:spcPts val="600"/>
              </a:spcAft>
            </a:pPr>
            <a:r>
              <a:rPr lang="en-AU" sz="1200" b="0" i="0" dirty="0">
                <a:solidFill>
                  <a:schemeClr val="bg1"/>
                </a:solidFill>
                <a:effectLst/>
                <a:latin typeface="+mn-lt"/>
              </a:rPr>
              <a:t>The copyright material published in this resource is subject to the </a:t>
            </a:r>
            <a:r>
              <a:rPr lang="en-AU" sz="1200" b="0" i="1" dirty="0">
                <a:solidFill>
                  <a:schemeClr val="bg1"/>
                </a:solidFill>
                <a:effectLst/>
                <a:latin typeface="+mn-lt"/>
              </a:rPr>
              <a:t>Copyright Act 1968</a:t>
            </a:r>
            <a:r>
              <a:rPr lang="en-AU" sz="1200" b="0" i="0" dirty="0">
                <a:solidFill>
                  <a:schemeClr val="bg1"/>
                </a:solidFill>
                <a:effectLst/>
                <a:latin typeface="+mn-lt"/>
              </a:rPr>
              <a:t> (Cth)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latin typeface="+mn-lt"/>
              </a:rPr>
              <a:t>Copyright material available in this resource and owned by the NSW Department of Education is licensed under a </a:t>
            </a:r>
            <a:r>
              <a:rPr lang="en-AU" sz="1200" b="0" i="0" u="sng" strike="noStrike" dirty="0">
                <a:solidFill>
                  <a:schemeClr val="accent4"/>
                </a:solidFill>
                <a:effectLst/>
                <a:latin typeface="+mn-l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latin typeface="+mn-lt"/>
              </a:rPr>
              <a:t>.</a:t>
            </a:r>
            <a:r>
              <a:rPr lang="en-AU" sz="1200" b="0" i="0" dirty="0">
                <a:solidFill>
                  <a:schemeClr val="accent4"/>
                </a:solidFill>
                <a:effectLst/>
                <a:latin typeface="+mn-lt"/>
              </a:rPr>
              <a:t> </a:t>
            </a:r>
            <a:endParaRPr lang="en-AU" sz="1200" dirty="0">
              <a:solidFill>
                <a:schemeClr val="accent4"/>
              </a:solidFill>
              <a:latin typeface="+mn-lt"/>
            </a:endParaRPr>
          </a:p>
          <a:p>
            <a:pPr algn="l" rtl="0" fontAlgn="base">
              <a:lnSpc>
                <a:spcPct val="150000"/>
              </a:lnSpc>
              <a:spcAft>
                <a:spcPts val="600"/>
              </a:spcAft>
            </a:pPr>
            <a:r>
              <a:rPr lang="en-AU" sz="1200" b="0" i="0" dirty="0">
                <a:solidFill>
                  <a:schemeClr val="bg1"/>
                </a:solidFill>
                <a:effectLst/>
                <a:latin typeface="+mn-l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latin typeface="+mn-l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latin typeface="+mn-lt"/>
              </a:rPr>
              <a:t>Material in this resource not available under a Creative Commons license: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latin typeface="+mn-l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latin typeface="+mn-l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latin typeface="+mn-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latin typeface="+mn-l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latin typeface="+mn-lt"/>
              </a:rPr>
              <a:t>Copyright Act 1968 </a:t>
            </a:r>
            <a:r>
              <a:rPr lang="en-AU" sz="1200" b="0" i="0" dirty="0">
                <a:solidFill>
                  <a:schemeClr val="bg1"/>
                </a:solidFill>
                <a:effectLst/>
                <a:latin typeface="+mn-lt"/>
              </a:rPr>
              <a:t>(Cth).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1503</Words>
  <Application>Microsoft Office PowerPoint</Application>
  <PresentationFormat>Widescreen</PresentationFormat>
  <Paragraphs>66</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Calibri</vt:lpstr>
      <vt:lpstr>DengXian</vt:lpstr>
      <vt:lpstr>Times New Roman</vt:lpstr>
      <vt:lpstr>Public Sans Light</vt:lpstr>
      <vt:lpstr>Arial</vt:lpstr>
      <vt:lpstr>Public Sans</vt:lpstr>
      <vt:lpstr>NSWG Corporate</vt:lpstr>
      <vt:lpstr>Disappearing text</vt:lpstr>
      <vt:lpstr>Disappearing text 1</vt:lpstr>
      <vt:lpstr>Disappearing text 2</vt:lpstr>
      <vt:lpstr>Differentiation strategies – for the teacher</vt:lpstr>
      <vt:lpstr>Full text</vt:lpstr>
      <vt:lpstr>Disappearing text A</vt:lpstr>
      <vt:lpstr>Disappearing text B</vt:lpstr>
      <vt:lpstr>Disappearing text C</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Disappearing text</dc:title>
  <dc:creator>NSW Department of Education</dc:creator>
  <dcterms:created xsi:type="dcterms:W3CDTF">2024-09-24T00:52:25Z</dcterms:created>
  <dcterms:modified xsi:type="dcterms:W3CDTF">2024-09-24T00:52:46Z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2024-09-24T00:52:36Z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351dea9a-af1f-4e2a-ac4a-b805cc6e62e2</vt:lpwstr>
  </property>
  <property fmtid="{D5CDD505-2E9C-101B-9397-08002B2CF9AE}" pid="8" name="MSIP_Label_b603dfd7-d93a-4381-a340-2995d8282205_ContentBits">
    <vt:lpwstr>0</vt:lpwstr>
  </property>
</Properties>
</file>