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21"/>
  </p:notesMasterIdLst>
  <p:handoutMasterIdLst>
    <p:handoutMasterId r:id="rId22"/>
  </p:handoutMasterIdLst>
  <p:sldIdLst>
    <p:sldId id="26406" r:id="rId2"/>
    <p:sldId id="26407" r:id="rId3"/>
    <p:sldId id="26408" r:id="rId4"/>
    <p:sldId id="26409" r:id="rId5"/>
    <p:sldId id="26411" r:id="rId6"/>
    <p:sldId id="26413" r:id="rId7"/>
    <p:sldId id="26429" r:id="rId8"/>
    <p:sldId id="26430" r:id="rId9"/>
    <p:sldId id="26414" r:id="rId10"/>
    <p:sldId id="26415" r:id="rId11"/>
    <p:sldId id="26416" r:id="rId12"/>
    <p:sldId id="26419" r:id="rId13"/>
    <p:sldId id="26417" r:id="rId14"/>
    <p:sldId id="26418" r:id="rId15"/>
    <p:sldId id="26422" r:id="rId16"/>
    <p:sldId id="26426" r:id="rId17"/>
    <p:sldId id="26428" r:id="rId18"/>
    <p:sldId id="26425" r:id="rId19"/>
    <p:sldId id="361" r:id="rId20"/>
  </p:sldIdLst>
  <p:sldSz cx="12192000" cy="6858000"/>
  <p:notesSz cx="6858000" cy="9144000"/>
  <p:embeddedFontLst>
    <p:embeddedFont>
      <p:font typeface="Public Sans"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C51E306-C864-BE52-4810-54E32EA62899}" name="Elisabeth Robertson" initials="ER" userId="S::ELISABETH.ROBERTSON@det.nsw.edu.au::934283df-babb-43cb-92a9-0704b938bf61" providerId="AD"/>
  <p188:author id="{A4B0E007-FE83-27A4-0A68-0FD55D2CE9BD}" name="Caitlin Gomez" initials="CG" userId="S::Caitlin.Gomez@det.nsw.edu.au::45b48bc0-dd90-485f-846b-c9880ccc93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3D740-32B7-4A82-BD80-9C0CC0004531}" v="7" dt="2024-09-24T00:59:02.21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84355" autoAdjust="0"/>
  </p:normalViewPr>
  <p:slideViewPr>
    <p:cSldViewPr snapToGrid="0">
      <p:cViewPr varScale="1">
        <p:scale>
          <a:sx n="85" d="100"/>
          <a:sy n="85" d="100"/>
        </p:scale>
        <p:origin x="1587" y="36"/>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24/09/2024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endParaRPr lang="en-AU" sz="12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dirty="0">
                <a:ea typeface="Calibri"/>
                <a:cs typeface="Calibri"/>
              </a:rPr>
              <a:t>The next 13 slides have the infinitive form of the verbs for household chores. Use these slides to drill each</a:t>
            </a:r>
            <a:r>
              <a:rPr lang="en-AU" sz="1200" b="0" dirty="0"/>
              <a:t> infinitive form of the verb for correct pronunciation </a:t>
            </a:r>
            <a:r>
              <a:rPr lang="en-US" sz="1200" b="0" dirty="0">
                <a:ea typeface="Calibri"/>
                <a:cs typeface="Calibri"/>
              </a:rPr>
              <a:t>as well as </a:t>
            </a:r>
            <a:r>
              <a:rPr lang="en-US" sz="1200" b="0" dirty="0" err="1">
                <a:ea typeface="Calibri"/>
                <a:cs typeface="Calibri"/>
              </a:rPr>
              <a:t>practise</a:t>
            </a:r>
            <a:r>
              <a:rPr lang="en-US" sz="1200" b="0" dirty="0">
                <a:ea typeface="Calibri"/>
                <a:cs typeface="Calibri"/>
              </a:rPr>
              <a:t> simple questions and answers.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dirty="0">
              <a:ea typeface="Calibri"/>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dirty="0">
                <a:ea typeface="Calibri"/>
                <a:cs typeface="Calibri"/>
              </a:rPr>
              <a:t>The question and answers on each slide are spread across different activities in the unit to manage cognitive load.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993418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To do the vacuuming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Notes for teacher:</a:t>
            </a:r>
            <a:endParaRPr lang="en-AU" sz="1200" dirty="0"/>
          </a:p>
          <a:p>
            <a:r>
              <a:rPr lang="en-AU" sz="1200" b="0" dirty="0"/>
              <a:t>Drill the verb for correct pronunciation </a:t>
            </a:r>
            <a:r>
              <a:rPr lang="en-AU" sz="1200" b="0" dirty="0">
                <a:ea typeface="Calibri"/>
                <a:cs typeface="Calibri"/>
              </a:rPr>
              <a:t>and ask </a:t>
            </a:r>
            <a:r>
              <a:rPr lang="en-AU" sz="1200" b="0" dirty="0"/>
              <a:t>students if they do the chore, to practise </a:t>
            </a:r>
            <a:r>
              <a:rPr lang="en-AU" sz="1200" b="0" i="1" dirty="0"/>
              <a:t>io/</a:t>
            </a:r>
            <a:r>
              <a:rPr lang="en-AU" sz="1200" b="0" i="1" dirty="0" err="1"/>
              <a:t>tu</a:t>
            </a:r>
            <a:r>
              <a:rPr lang="en-AU" sz="1200" b="0" i="1" dirty="0"/>
              <a:t> </a:t>
            </a:r>
            <a:r>
              <a:rPr lang="en-AU" sz="1200" b="0" dirty="0"/>
              <a:t>forms of the verb and negation.</a:t>
            </a:r>
          </a:p>
          <a:p>
            <a:r>
              <a:rPr lang="it-IT" sz="1200" b="0" i="1" noProof="0" dirty="0"/>
              <a:t>Passi l’aspirapolvere?</a:t>
            </a:r>
          </a:p>
          <a:p>
            <a:r>
              <a:rPr lang="it-IT" sz="1200" b="0" i="1" noProof="0" dirty="0"/>
              <a:t>Sì, passo l’aspirapolvere.</a:t>
            </a:r>
          </a:p>
          <a:p>
            <a:r>
              <a:rPr lang="it-IT" sz="1200" b="0" i="1" noProof="0" dirty="0"/>
              <a:t>No, non passo l’aspirapolvere.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endParaRPr lang="it-IT" sz="1200" b="0" i="0" noProof="0" dirty="0"/>
          </a:p>
          <a:p>
            <a:r>
              <a:rPr lang="en-AU" sz="1200" b="0" dirty="0"/>
              <a:t>Remind students that the gender of nouns with </a:t>
            </a:r>
            <a:r>
              <a:rPr lang="en-AU" sz="1200" b="0" i="1" dirty="0"/>
              <a:t>l’</a:t>
            </a:r>
            <a:r>
              <a:rPr lang="en-AU" sz="1200" b="0" dirty="0"/>
              <a:t> are not obvious so students might need to use a dictionary to check or consult the teacher.</a:t>
            </a:r>
          </a:p>
          <a:p>
            <a:r>
              <a:rPr lang="it-IT" sz="1200" b="0" i="1" noProof="0" dirty="0"/>
              <a:t>l’aspirapolvere</a:t>
            </a:r>
            <a:r>
              <a:rPr lang="en-AU" sz="1200" b="0" dirty="0"/>
              <a:t> (f)</a:t>
            </a:r>
          </a:p>
          <a:p>
            <a:pPr marL="0" marR="0" lvl="0" indent="0" algn="l" defTabSz="1219170" rtl="0" eaLnBrk="1" fontAlgn="auto" latinLnBrk="0" hangingPunct="1">
              <a:lnSpc>
                <a:spcPct val="100000"/>
              </a:lnSpc>
              <a:spcBef>
                <a:spcPts val="0"/>
              </a:spcBef>
              <a:spcAft>
                <a:spcPts val="0"/>
              </a:spcAft>
              <a:buClrTx/>
              <a:buSzTx/>
              <a:buFontTx/>
              <a:buNone/>
              <a:tabLst/>
              <a:defRPr/>
            </a:pPr>
            <a:endParaRPr lang="it-IT" sz="1200" b="0" i="0"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i="0" noProof="0" dirty="0"/>
              <a:t>Using direct object pronouns:</a:t>
            </a:r>
          </a:p>
          <a:p>
            <a:r>
              <a:rPr lang="it-IT" sz="1200" b="0" i="1" noProof="0" dirty="0"/>
              <a:t>Passi l’aspirapolvere?</a:t>
            </a:r>
          </a:p>
          <a:p>
            <a:r>
              <a:rPr lang="it-IT" sz="1200" b="0" i="1" noProof="0" dirty="0"/>
              <a:t>Sì, la passo.</a:t>
            </a:r>
          </a:p>
          <a:p>
            <a:r>
              <a:rPr lang="it-IT" sz="1200" b="0" i="1" noProof="0" dirty="0"/>
              <a:t>No, non la passo.</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p>
          <a:p>
            <a:r>
              <a:rPr lang="en-AU" sz="1200" b="0" dirty="0"/>
              <a:t>Build to questions such as the following, when students are more confident:</a:t>
            </a:r>
          </a:p>
          <a:p>
            <a:pPr marL="285750" indent="-285750">
              <a:buFont typeface="Arial" panose="020B0604020202020204" pitchFamily="34" charset="0"/>
              <a:buChar char="•"/>
            </a:pPr>
            <a:r>
              <a:rPr lang="it-IT" sz="1200" b="0" i="1" noProof="0" dirty="0"/>
              <a:t>Quando passi l’aspirapolvere?</a:t>
            </a:r>
          </a:p>
          <a:p>
            <a:pPr marL="285750" indent="-285750">
              <a:buFont typeface="Arial" panose="020B0604020202020204" pitchFamily="34" charset="0"/>
              <a:buChar char="•"/>
            </a:pPr>
            <a:r>
              <a:rPr lang="it-IT" sz="1200" b="0" i="1" noProof="0" dirty="0"/>
              <a:t>Chi passi l’aspirapolvere a casa tua?</a:t>
            </a:r>
          </a:p>
          <a:p>
            <a:endParaRPr lang="en-AU" b="0" dirty="0"/>
          </a:p>
          <a:p>
            <a:endParaRPr lang="it-IT"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430222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To tidy the bedroom</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0" dirty="0"/>
          </a:p>
          <a:p>
            <a:r>
              <a:rPr lang="en-AU" sz="1200" b="1" dirty="0"/>
              <a:t>Teacher notes:</a:t>
            </a:r>
            <a:endParaRPr lang="en-AU" sz="1200" dirty="0"/>
          </a:p>
          <a:p>
            <a:r>
              <a:rPr lang="en-AU" sz="1200" b="0" dirty="0"/>
              <a:t>Drill the verb for correct pronunciation </a:t>
            </a:r>
            <a:r>
              <a:rPr lang="en-AU" sz="1200" b="0" dirty="0">
                <a:ea typeface="Calibri"/>
                <a:cs typeface="Calibri"/>
              </a:rPr>
              <a:t>and ask </a:t>
            </a:r>
            <a:r>
              <a:rPr lang="en-AU" sz="1200" b="0" dirty="0"/>
              <a:t>students if they do the chore, to practise </a:t>
            </a:r>
            <a:r>
              <a:rPr lang="en-AU" sz="1200" b="0" i="1" dirty="0"/>
              <a:t>io/</a:t>
            </a:r>
            <a:r>
              <a:rPr lang="en-AU" sz="1200" b="0" i="1" dirty="0" err="1"/>
              <a:t>tu</a:t>
            </a:r>
            <a:r>
              <a:rPr lang="en-AU" sz="1200" b="0" i="1" dirty="0"/>
              <a:t> </a:t>
            </a:r>
            <a:r>
              <a:rPr lang="en-AU" sz="1200" b="0" dirty="0"/>
              <a:t>forms of the verb and negation.</a:t>
            </a:r>
          </a:p>
          <a:p>
            <a:pPr marL="0" indent="0">
              <a:buFont typeface="Arial" panose="020B0604020202020204" pitchFamily="34" charset="0"/>
              <a:buNone/>
            </a:pPr>
            <a:r>
              <a:rPr lang="it-IT" sz="1200" b="0" i="1" noProof="0" dirty="0"/>
              <a:t>Riordini la camera da letto?</a:t>
            </a:r>
          </a:p>
          <a:p>
            <a:r>
              <a:rPr lang="it-IT" sz="1200" b="0" i="1" noProof="0" dirty="0"/>
              <a:t>Sì, riordino la camera da letto.</a:t>
            </a:r>
          </a:p>
          <a:p>
            <a:r>
              <a:rPr lang="it-IT" sz="1200" b="0" i="1" noProof="0" dirty="0"/>
              <a:t>No, non riordino la camera da letto.</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endParaRPr lang="it-IT" sz="1200" b="0" i="0"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i="0" noProof="0" dirty="0"/>
              <a:t>Using direct object pronouns:</a:t>
            </a:r>
          </a:p>
          <a:p>
            <a:pPr marL="0" indent="0">
              <a:buFont typeface="Arial" panose="020B0604020202020204" pitchFamily="34" charset="0"/>
              <a:buNone/>
            </a:pPr>
            <a:r>
              <a:rPr lang="it-IT" sz="1200" b="0" i="1" noProof="0" dirty="0"/>
              <a:t>Riordini la camera da letto?</a:t>
            </a:r>
          </a:p>
          <a:p>
            <a:r>
              <a:rPr lang="it-IT" sz="1200" b="0" i="1" noProof="0" dirty="0"/>
              <a:t>Sì, la riordino.</a:t>
            </a:r>
          </a:p>
          <a:p>
            <a:r>
              <a:rPr lang="it-IT" sz="1200" b="0" i="1" noProof="0" dirty="0"/>
              <a:t>No, non la riordino.</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endParaRPr lang="it-IT" sz="1200" b="0" i="1" noProof="0" dirty="0"/>
          </a:p>
          <a:p>
            <a:r>
              <a:rPr lang="en-AU" sz="1200" b="0" dirty="0"/>
              <a:t>Build to questions such as the following, when students are more confident:</a:t>
            </a:r>
          </a:p>
          <a:p>
            <a:pPr marL="285750" indent="-285750">
              <a:buFont typeface="Arial" panose="020B0604020202020204" pitchFamily="34" charset="0"/>
              <a:buChar char="•"/>
            </a:pPr>
            <a:r>
              <a:rPr lang="it-IT" sz="1200" b="0" i="1" noProof="0" dirty="0"/>
              <a:t>Quando riordini la camera da letto?</a:t>
            </a:r>
          </a:p>
          <a:p>
            <a:pPr marL="285750" indent="-285750">
              <a:buFont typeface="Arial" panose="020B0604020202020204" pitchFamily="34" charset="0"/>
              <a:buChar char="•"/>
            </a:pPr>
            <a:r>
              <a:rPr lang="it-IT" sz="1200" b="0" i="1" noProof="0" dirty="0"/>
              <a:t>Quante volte alla settimana riordini la camera da letto?</a:t>
            </a:r>
          </a:p>
          <a:p>
            <a:pPr marL="285750" indent="-285750">
              <a:buFont typeface="Arial" panose="020B0604020202020204" pitchFamily="34" charset="0"/>
              <a:buChar char="•"/>
            </a:pPr>
            <a:r>
              <a:rPr lang="it-IT" sz="1200" b="0" i="1" noProof="0" dirty="0"/>
              <a:t>Ti piace riordinare la camera da letto?</a:t>
            </a:r>
          </a:p>
          <a:p>
            <a:endParaRPr lang="it-IT"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934890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To walk the dog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0" dirty="0"/>
          </a:p>
          <a:p>
            <a:r>
              <a:rPr lang="en-AU" sz="1200" b="1" dirty="0"/>
              <a:t>Teacher notes:</a:t>
            </a:r>
            <a:endParaRPr lang="en-AU" sz="1200" dirty="0"/>
          </a:p>
          <a:p>
            <a:r>
              <a:rPr lang="en-AU" sz="1200" b="0" dirty="0"/>
              <a:t>Drill the verb for correct pronunciation </a:t>
            </a:r>
            <a:r>
              <a:rPr lang="en-AU" sz="1200" b="0" dirty="0">
                <a:ea typeface="Calibri"/>
                <a:cs typeface="Calibri"/>
              </a:rPr>
              <a:t>and ask </a:t>
            </a:r>
            <a:r>
              <a:rPr lang="en-AU" sz="1200" b="0" dirty="0"/>
              <a:t>students if they do the chore, to practise </a:t>
            </a:r>
            <a:r>
              <a:rPr lang="en-AU" sz="1200" b="0" i="1" dirty="0"/>
              <a:t>io/</a:t>
            </a:r>
            <a:r>
              <a:rPr lang="en-AU" sz="1200" b="0" i="1" dirty="0" err="1"/>
              <a:t>tu</a:t>
            </a:r>
            <a:r>
              <a:rPr lang="en-AU" sz="1200" b="0" i="1" dirty="0"/>
              <a:t> </a:t>
            </a:r>
            <a:r>
              <a:rPr lang="en-AU" sz="1200" b="0" dirty="0"/>
              <a:t>forms of the verb and negation.</a:t>
            </a:r>
          </a:p>
          <a:p>
            <a:r>
              <a:rPr lang="it-IT" sz="1200" b="0" i="1" noProof="0" dirty="0"/>
              <a:t>Porti a passaggio il cane?</a:t>
            </a:r>
          </a:p>
          <a:p>
            <a:r>
              <a:rPr lang="it-IT" sz="1200" b="0" i="1" noProof="0" dirty="0"/>
              <a:t>Sì, porto a passaggio il cane.</a:t>
            </a:r>
          </a:p>
          <a:p>
            <a:r>
              <a:rPr lang="it-IT" sz="1200" b="0" i="1" noProof="0" dirty="0"/>
              <a:t>No, non porto a passaggio il cane.</a:t>
            </a:r>
          </a:p>
          <a:p>
            <a:r>
              <a:rPr lang="en-AU" sz="1200" b="0" dirty="0"/>
              <a:t>---</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i="0" noProof="0" dirty="0"/>
              <a:t>Using direct object pronouns:</a:t>
            </a:r>
          </a:p>
          <a:p>
            <a:r>
              <a:rPr lang="it-IT" sz="1200" b="0" i="1" noProof="0" dirty="0"/>
              <a:t>Porti a passaggio il cane?</a:t>
            </a:r>
          </a:p>
          <a:p>
            <a:r>
              <a:rPr lang="it-IT" sz="1200" b="0" i="1" noProof="0" dirty="0"/>
              <a:t>Sì, lo porto a passaggio.</a:t>
            </a:r>
          </a:p>
          <a:p>
            <a:r>
              <a:rPr lang="it-IT" sz="1200" b="0" i="1" noProof="0" dirty="0"/>
              <a:t>No, non lo porto a passaggio.</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p>
          <a:p>
            <a:r>
              <a:rPr lang="en-AU" sz="1200" b="0" dirty="0"/>
              <a:t>Build to questions such as the following, when students are more confident: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i="1" noProof="0" dirty="0"/>
              <a:t>Hai un cane?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i="1" noProof="0" dirty="0"/>
              <a:t>Come si chiama il tuo cane?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i="1" noProof="0" dirty="0"/>
              <a:t>Porti a passeggio ogni giorno il cane?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i="1" noProof="0" dirty="0"/>
              <a:t>Chi porta a passeggio il cane?</a:t>
            </a:r>
          </a:p>
          <a:p>
            <a:endParaRPr lang="it-IT"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821118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To feed the dog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0" dirty="0"/>
          </a:p>
          <a:p>
            <a:r>
              <a:rPr lang="en-AU" sz="1200" b="1" dirty="0"/>
              <a:t>Teacher notes:</a:t>
            </a:r>
            <a:endParaRPr lang="en-AU" sz="1200" dirty="0"/>
          </a:p>
          <a:p>
            <a:r>
              <a:rPr lang="en-AU" sz="1200" b="0" dirty="0"/>
              <a:t>Drill the verb for correct pronunciation </a:t>
            </a:r>
            <a:r>
              <a:rPr lang="en-AU" sz="1200" b="0" dirty="0">
                <a:ea typeface="Calibri"/>
                <a:cs typeface="Calibri"/>
              </a:rPr>
              <a:t>and ask </a:t>
            </a:r>
            <a:r>
              <a:rPr lang="en-AU" sz="1200" b="0" dirty="0"/>
              <a:t>students if they do the chore, to practise </a:t>
            </a:r>
            <a:r>
              <a:rPr lang="en-AU" sz="1200" b="0" i="1" dirty="0"/>
              <a:t>io/</a:t>
            </a:r>
            <a:r>
              <a:rPr lang="en-AU" sz="1200" b="0" i="1" dirty="0" err="1"/>
              <a:t>tu</a:t>
            </a:r>
            <a:r>
              <a:rPr lang="en-AU" sz="1200" b="0" i="1" dirty="0"/>
              <a:t> </a:t>
            </a:r>
            <a:r>
              <a:rPr lang="en-AU" sz="1200" b="0" dirty="0"/>
              <a:t>forms of the verb and negation.</a:t>
            </a:r>
          </a:p>
          <a:p>
            <a:r>
              <a:rPr lang="it-IT" sz="1200" b="0" i="1" noProof="0" dirty="0"/>
              <a:t>Dai da mangiare al cane?</a:t>
            </a:r>
          </a:p>
          <a:p>
            <a:r>
              <a:rPr lang="it-IT" sz="1200" b="0" i="1" noProof="0" dirty="0"/>
              <a:t>Sì, do da mangiare al cane.</a:t>
            </a:r>
          </a:p>
          <a:p>
            <a:r>
              <a:rPr lang="it-IT" sz="1200" b="0" i="1" noProof="0" dirty="0"/>
              <a:t>No, non do da mangiare al cane.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p>
          <a:p>
            <a:r>
              <a:rPr lang="en-AU" sz="1200" b="0" dirty="0"/>
              <a:t>Build to questions such as the following, when students are more confident: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i="1" noProof="0" dirty="0"/>
              <a:t>Hai un cane?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i="1" noProof="0" dirty="0"/>
              <a:t>Come si chiama il tuo cane?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i="1" noProof="0" dirty="0"/>
              <a:t>Chi dà da mangiare al cane?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i="1" noProof="0" dirty="0"/>
              <a:t>Dai da mangiare una volta o due volte al giorno?</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i="1" noProof="0" dirty="0"/>
              <a:t>Dai da mangiare la mattina o la sera?</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sz="1200" b="0" i="1" noProof="0"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sz="1200" b="0" i="0" noProof="0" dirty="0"/>
              <a:t>Point out to students that the third person form of </a:t>
            </a:r>
            <a:r>
              <a:rPr lang="it-IT" sz="1200" b="0" i="1" noProof="0" dirty="0"/>
              <a:t>dare</a:t>
            </a:r>
            <a:r>
              <a:rPr lang="it-IT" sz="1200" b="0" i="0" noProof="0" dirty="0"/>
              <a:t> has an accent on the a – </a:t>
            </a:r>
            <a:r>
              <a:rPr lang="it-IT" sz="1200" b="0" i="1" noProof="0" dirty="0"/>
              <a:t>lui/lei dà</a:t>
            </a:r>
            <a:r>
              <a:rPr lang="it-IT" sz="1200" b="0" i="0" noProof="0" dirty="0"/>
              <a: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b="0" i="1" noProof="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300151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To feed the cat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Notes for teacher:</a:t>
            </a:r>
            <a:endParaRPr lang="en-AU" sz="1200" dirty="0"/>
          </a:p>
          <a:p>
            <a:r>
              <a:rPr lang="en-AU" sz="1200" b="0" dirty="0"/>
              <a:t>Drill the verb for correct pronunciation </a:t>
            </a:r>
            <a:r>
              <a:rPr lang="en-AU" sz="1200" b="0" dirty="0">
                <a:ea typeface="Calibri"/>
                <a:cs typeface="Calibri"/>
              </a:rPr>
              <a:t>and ask </a:t>
            </a:r>
            <a:r>
              <a:rPr lang="en-AU" sz="1200" b="0" dirty="0"/>
              <a:t>students if they do the chore, to practise </a:t>
            </a:r>
            <a:r>
              <a:rPr lang="en-AU" sz="1200" b="0" i="1" dirty="0"/>
              <a:t>io/</a:t>
            </a:r>
            <a:r>
              <a:rPr lang="en-AU" sz="1200" b="0" i="1" dirty="0" err="1"/>
              <a:t>tu</a:t>
            </a:r>
            <a:r>
              <a:rPr lang="en-AU" sz="1200" b="0" i="1" dirty="0"/>
              <a:t> </a:t>
            </a:r>
            <a:r>
              <a:rPr lang="en-AU" sz="1200" b="0" dirty="0"/>
              <a:t>forms of the verb and negation.</a:t>
            </a:r>
          </a:p>
          <a:p>
            <a:r>
              <a:rPr lang="en-AU" sz="1200" b="0" i="1" dirty="0"/>
              <a:t>Dai da </a:t>
            </a:r>
            <a:r>
              <a:rPr lang="it-IT" sz="1200" b="0" i="1" noProof="0" dirty="0"/>
              <a:t>mangiare al gatto?</a:t>
            </a:r>
          </a:p>
          <a:p>
            <a:r>
              <a:rPr lang="it-IT" sz="1200" b="0" i="1" noProof="0" dirty="0"/>
              <a:t>Sì, do da mangiare al gatto.</a:t>
            </a:r>
          </a:p>
          <a:p>
            <a:r>
              <a:rPr lang="it-IT" sz="1200" b="0" i="1" noProof="0" dirty="0"/>
              <a:t>No, non do da mangiare al gatto.</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p>
          <a:p>
            <a:r>
              <a:rPr lang="en-AU" sz="1200" b="0" dirty="0"/>
              <a:t>Build to questions such as the following, when students are more confident: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i="1" noProof="0" dirty="0"/>
              <a:t>Hai un gatto?</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i="1" noProof="0" dirty="0"/>
              <a:t>Come si chiama il tuo gatto?</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i="1" noProof="0" dirty="0"/>
              <a:t>Chi dà da mangiare al gatto?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i="1" noProof="0" dirty="0"/>
              <a:t>Dai da mangiare una volta o due volte al giorno?</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i="1" noProof="0" dirty="0"/>
              <a:t>Dai da mangiare la mattina o la sera?</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339883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endParaRPr lang="en-AU" sz="1200" dirty="0"/>
          </a:p>
          <a:p>
            <a:r>
              <a:rPr lang="it-IT" sz="1200" dirty="0"/>
              <a:t>Students can add these verbs to their anchor charts.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792531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074542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endParaRPr lang="en-AU" sz="12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Drill the phrases for correct pronunciation and check for understanding.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0" dirty="0"/>
          </a:p>
          <a:p>
            <a:endParaRPr lang="it-IT"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47169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endParaRPr lang="en-AU" sz="12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Drill the phrases for correct pronunciation and check for understanding.</a:t>
            </a:r>
          </a:p>
          <a:p>
            <a:endParaRPr lang="it-IT"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08563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To make the bed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0" dirty="0"/>
          </a:p>
          <a:p>
            <a:r>
              <a:rPr lang="en-AU" sz="1200" b="1" dirty="0"/>
              <a:t>Teacher notes:</a:t>
            </a:r>
            <a:endParaRPr lang="en-AU" sz="1200" dirty="0"/>
          </a:p>
          <a:p>
            <a:r>
              <a:rPr lang="en-AU" sz="1200" b="0" dirty="0"/>
              <a:t>Drill the verb for correct pronunciation </a:t>
            </a:r>
            <a:r>
              <a:rPr lang="en-AU" sz="1200" b="0" dirty="0">
                <a:ea typeface="Calibri"/>
                <a:cs typeface="Calibri"/>
              </a:rPr>
              <a:t>and ask </a:t>
            </a:r>
            <a:r>
              <a:rPr lang="en-AU" sz="1200" b="0" dirty="0"/>
              <a:t>students if they do the chore, to practise </a:t>
            </a:r>
            <a:r>
              <a:rPr lang="en-AU" sz="1200" b="0" i="1" dirty="0"/>
              <a:t>io/</a:t>
            </a:r>
            <a:r>
              <a:rPr lang="en-AU" sz="1200" b="0" i="1" dirty="0" err="1"/>
              <a:t>tu</a:t>
            </a:r>
            <a:r>
              <a:rPr lang="en-AU" sz="1200" b="0" i="1" dirty="0"/>
              <a:t> </a:t>
            </a:r>
            <a:r>
              <a:rPr lang="en-AU" sz="1200" b="0" dirty="0"/>
              <a:t>forms of the verb and negation.</a:t>
            </a:r>
          </a:p>
          <a:p>
            <a:r>
              <a:rPr lang="it-IT" sz="1200" b="0" i="1" noProof="0" dirty="0"/>
              <a:t>Fai il letto? </a:t>
            </a:r>
          </a:p>
          <a:p>
            <a:r>
              <a:rPr lang="it-IT" sz="1200" b="0" i="1" noProof="0" dirty="0"/>
              <a:t>Sì, faccio il letto. </a:t>
            </a:r>
          </a:p>
          <a:p>
            <a:r>
              <a:rPr lang="it-IT" sz="1200" b="0" i="1" noProof="0" dirty="0"/>
              <a:t>No, non faccio il letto.</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endParaRPr lang="it-IT" sz="1200" b="0" i="1" noProof="0" dirty="0"/>
          </a:p>
          <a:p>
            <a:r>
              <a:rPr lang="it-IT" sz="1200" b="0" i="0" noProof="0" dirty="0"/>
              <a:t>Using direct object pronouns:</a:t>
            </a:r>
          </a:p>
          <a:p>
            <a:r>
              <a:rPr lang="it-IT" sz="1200" b="0" i="1" noProof="0" dirty="0"/>
              <a:t>Fai il letto? </a:t>
            </a:r>
          </a:p>
          <a:p>
            <a:r>
              <a:rPr lang="it-IT" sz="1200" b="0" i="1" noProof="0" dirty="0"/>
              <a:t>Sì, lo faccio.</a:t>
            </a:r>
          </a:p>
          <a:p>
            <a:r>
              <a:rPr lang="it-IT" sz="1200" b="0" i="1" noProof="0" dirty="0"/>
              <a:t>No, non lo faccio.</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p>
          <a:p>
            <a:r>
              <a:rPr lang="en-AU" sz="1200" b="0" dirty="0"/>
              <a:t>Build to questions such as the following, when students are more confident:</a:t>
            </a:r>
          </a:p>
          <a:p>
            <a:pPr marL="285750" indent="-285750">
              <a:buFont typeface="Arial" panose="020B0604020202020204" pitchFamily="34" charset="0"/>
              <a:buChar char="•"/>
            </a:pPr>
            <a:r>
              <a:rPr lang="it-IT" sz="1200" b="0" i="1" noProof="0" dirty="0"/>
              <a:t>Quando fai il letto?</a:t>
            </a:r>
          </a:p>
          <a:p>
            <a:pPr marL="285750" indent="-285750">
              <a:buFont typeface="Arial" panose="020B0604020202020204" pitchFamily="34" charset="0"/>
              <a:buChar char="•"/>
            </a:pPr>
            <a:r>
              <a:rPr lang="it-IT" sz="1200" b="0" i="1" noProof="0" dirty="0"/>
              <a:t>Fai il letto ogni giorno?</a:t>
            </a:r>
          </a:p>
          <a:p>
            <a:pPr marL="285750" indent="-285750">
              <a:buFont typeface="Arial" panose="020B0604020202020204" pitchFamily="34" charset="0"/>
              <a:buChar char="•"/>
            </a:pPr>
            <a:r>
              <a:rPr lang="it-IT" sz="1200" b="0" i="1" noProof="0" dirty="0"/>
              <a:t>Ti piace fare il letto?</a:t>
            </a:r>
          </a:p>
          <a:p>
            <a:pPr marL="285750" indent="-285750">
              <a:buFont typeface="Arial" panose="020B0604020202020204" pitchFamily="34" charset="0"/>
              <a:buChar char="•"/>
            </a:pPr>
            <a:r>
              <a:rPr lang="it-IT" sz="1200" b="0" i="1" noProof="0" dirty="0"/>
              <a:t>Non fai mai il letto?</a:t>
            </a:r>
          </a:p>
          <a:p>
            <a:endParaRPr lang="it-IT"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326084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To do the grocery shopping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0" dirty="0"/>
          </a:p>
          <a:p>
            <a:r>
              <a:rPr lang="en-AU" sz="1200" b="1" dirty="0"/>
              <a:t>Teacher notes:</a:t>
            </a:r>
            <a:endParaRPr lang="en-AU" sz="1200" dirty="0"/>
          </a:p>
          <a:p>
            <a:r>
              <a:rPr lang="en-AU" sz="1200" b="0" dirty="0"/>
              <a:t>Drill the verb for correct pronunciation </a:t>
            </a:r>
            <a:r>
              <a:rPr lang="en-AU" sz="1200" b="0" dirty="0">
                <a:ea typeface="Calibri"/>
                <a:cs typeface="Calibri"/>
              </a:rPr>
              <a:t>and ask </a:t>
            </a:r>
            <a:r>
              <a:rPr lang="en-AU" sz="1200" b="0" dirty="0"/>
              <a:t>students if they do the chore, to practise </a:t>
            </a:r>
            <a:r>
              <a:rPr lang="en-AU" sz="1200" b="0" i="1" dirty="0"/>
              <a:t>io/</a:t>
            </a:r>
            <a:r>
              <a:rPr lang="en-AU" sz="1200" b="0" i="1" dirty="0" err="1"/>
              <a:t>tu</a:t>
            </a:r>
            <a:r>
              <a:rPr lang="en-AU" sz="1200" b="0" i="1" dirty="0"/>
              <a:t> </a:t>
            </a:r>
            <a:r>
              <a:rPr lang="en-AU" sz="1200" b="0" dirty="0"/>
              <a:t>forms of the verb and negation.</a:t>
            </a:r>
          </a:p>
          <a:p>
            <a:r>
              <a:rPr lang="it-IT" sz="1200" b="0" i="1" noProof="0" dirty="0"/>
              <a:t>Fai la spesa? </a:t>
            </a:r>
          </a:p>
          <a:p>
            <a:r>
              <a:rPr lang="it-IT" sz="1200" b="0" i="1" noProof="0" dirty="0"/>
              <a:t>Sì, faccio la spesa.</a:t>
            </a:r>
          </a:p>
          <a:p>
            <a:r>
              <a:rPr lang="it-IT" sz="1200" b="0" i="1" noProof="0" dirty="0"/>
              <a:t>No, non faccio la spesa.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i="0" noProof="0" dirty="0"/>
              <a:t>Using direct object pronouns:</a:t>
            </a:r>
          </a:p>
          <a:p>
            <a:r>
              <a:rPr lang="it-IT" sz="1200" b="0" i="1" noProof="0" dirty="0"/>
              <a:t>Fai la spesa? </a:t>
            </a:r>
          </a:p>
          <a:p>
            <a:r>
              <a:rPr lang="it-IT" sz="1200" b="0" i="1" noProof="0" dirty="0"/>
              <a:t>Sì, la faccio.</a:t>
            </a:r>
          </a:p>
          <a:p>
            <a:r>
              <a:rPr lang="it-IT" sz="1200" b="0" i="1" noProof="0" dirty="0"/>
              <a:t>No, non la faccio.</a:t>
            </a:r>
            <a:endParaRPr lang="it-IT" sz="1200" b="0" i="0"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p>
          <a:p>
            <a:r>
              <a:rPr lang="en-AU" sz="1200" b="0" dirty="0"/>
              <a:t>Build to questions such as the following, when students are more confident:</a:t>
            </a:r>
          </a:p>
          <a:p>
            <a:pPr marL="285750" indent="-285750">
              <a:buFont typeface="Arial" panose="020B0604020202020204" pitchFamily="34" charset="0"/>
              <a:buChar char="•"/>
            </a:pPr>
            <a:r>
              <a:rPr lang="it-IT" sz="1200" b="0" i="1" noProof="0" dirty="0"/>
              <a:t>Quando fai la spesa?</a:t>
            </a:r>
          </a:p>
          <a:p>
            <a:pPr marL="285750" indent="-285750">
              <a:buFont typeface="Arial" panose="020B0604020202020204" pitchFamily="34" charset="0"/>
              <a:buChar char="•"/>
            </a:pPr>
            <a:r>
              <a:rPr lang="it-IT" sz="1200" b="0" i="1" noProof="0" dirty="0"/>
              <a:t>Con chi fai la spesa?</a:t>
            </a:r>
          </a:p>
          <a:p>
            <a:pPr marL="285750" indent="-285750">
              <a:buFont typeface="Arial" panose="020B0604020202020204" pitchFamily="34" charset="0"/>
              <a:buChar char="•"/>
            </a:pPr>
            <a:r>
              <a:rPr lang="it-IT" sz="1200" b="0" i="1" noProof="0" dirty="0"/>
              <a:t>Dove fai la spesa?</a:t>
            </a:r>
          </a:p>
          <a:p>
            <a:pPr marL="285750" indent="-285750">
              <a:buFont typeface="Arial" panose="020B0604020202020204" pitchFamily="34" charset="0"/>
              <a:buChar char="•"/>
            </a:pPr>
            <a:r>
              <a:rPr lang="it-IT" sz="1200" b="0" i="1" noProof="0" dirty="0"/>
              <a:t>Ti piace fare la spesa?</a:t>
            </a:r>
          </a:p>
          <a:p>
            <a:pPr marL="285750" indent="-285750">
              <a:buFont typeface="Arial" panose="020B0604020202020204" pitchFamily="34" charset="0"/>
              <a:buChar char="•"/>
            </a:pPr>
            <a:r>
              <a:rPr lang="it-IT" sz="1200" b="0" i="1" noProof="0" dirty="0"/>
              <a:t>Fai spesso la spesa?</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555955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To prepare breakfast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0" dirty="0"/>
          </a:p>
          <a:p>
            <a:r>
              <a:rPr lang="en-AU" sz="1200" b="1" dirty="0"/>
              <a:t>Teacher notes:</a:t>
            </a:r>
            <a:endParaRPr lang="en-AU" sz="1200" dirty="0"/>
          </a:p>
          <a:p>
            <a:r>
              <a:rPr lang="en-AU" sz="1200" b="0" dirty="0"/>
              <a:t>Drill the verb for correct pronunciation </a:t>
            </a:r>
            <a:r>
              <a:rPr lang="en-AU" sz="1200" b="0" dirty="0">
                <a:ea typeface="Calibri"/>
                <a:cs typeface="Calibri"/>
              </a:rPr>
              <a:t>and ask </a:t>
            </a:r>
            <a:r>
              <a:rPr lang="en-AU" sz="1200" b="0" dirty="0"/>
              <a:t>students if they do the chore, to practise </a:t>
            </a:r>
            <a:r>
              <a:rPr lang="en-AU" sz="1200" b="0" i="1" dirty="0"/>
              <a:t>io/</a:t>
            </a:r>
            <a:r>
              <a:rPr lang="en-AU" sz="1200" b="0" i="1" dirty="0" err="1"/>
              <a:t>tu</a:t>
            </a:r>
            <a:r>
              <a:rPr lang="en-AU" sz="1200" b="0" i="1" dirty="0"/>
              <a:t> </a:t>
            </a:r>
            <a:r>
              <a:rPr lang="en-AU" sz="1200" b="0" dirty="0"/>
              <a:t>forms of the verb and negation.</a:t>
            </a:r>
          </a:p>
          <a:p>
            <a:r>
              <a:rPr lang="it-IT" sz="1200" b="0" i="1" noProof="0" dirty="0"/>
              <a:t>Prepari la colazione?</a:t>
            </a:r>
          </a:p>
          <a:p>
            <a:r>
              <a:rPr lang="it-IT" sz="1200" b="0" i="1" noProof="0" dirty="0"/>
              <a:t>Sì, preparo la colazione.</a:t>
            </a:r>
          </a:p>
          <a:p>
            <a:r>
              <a:rPr lang="it-IT" sz="1200" b="0" i="1" noProof="0" dirty="0"/>
              <a:t>No, non preparo la colazione.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i="0" noProof="0" dirty="0"/>
              <a:t>Using direct object pronouns:</a:t>
            </a:r>
          </a:p>
          <a:p>
            <a:r>
              <a:rPr lang="it-IT" sz="1200" b="0" i="1" noProof="0" dirty="0"/>
              <a:t>Prepari la colazione?</a:t>
            </a:r>
          </a:p>
          <a:p>
            <a:r>
              <a:rPr lang="it-IT" sz="1200" b="0" i="1" noProof="0" dirty="0"/>
              <a:t>Sì, la preparo.</a:t>
            </a:r>
          </a:p>
          <a:p>
            <a:r>
              <a:rPr lang="it-IT" sz="1200" b="0" i="1" noProof="0" dirty="0"/>
              <a:t>No, non la preparo.</a:t>
            </a:r>
            <a:endParaRPr lang="it-IT" sz="1200" b="0" i="0"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p>
          <a:p>
            <a:r>
              <a:rPr lang="en-AU" sz="1200" b="0" dirty="0"/>
              <a:t>Build to questions such as the following, when students are more confident:</a:t>
            </a:r>
          </a:p>
          <a:p>
            <a:pPr marL="285750" indent="-285750">
              <a:buFont typeface="Arial" panose="020B0604020202020204" pitchFamily="34" charset="0"/>
              <a:buChar char="•"/>
            </a:pPr>
            <a:r>
              <a:rPr lang="it-IT" sz="1200" b="0" i="1" noProof="0" dirty="0"/>
              <a:t>Che prepara la colazione a casa tua?</a:t>
            </a:r>
          </a:p>
          <a:p>
            <a:pPr marL="285750" indent="-285750">
              <a:buFont typeface="Arial" panose="020B0604020202020204" pitchFamily="34" charset="0"/>
              <a:buChar char="•"/>
            </a:pPr>
            <a:r>
              <a:rPr lang="it-IT" sz="1200" b="0" i="1" noProof="0" dirty="0"/>
              <a:t>Cosa ti piace preparare per colazione?</a:t>
            </a:r>
          </a:p>
          <a:p>
            <a:pPr marL="285750" indent="-285750">
              <a:buFont typeface="Arial" panose="020B0604020202020204" pitchFamily="34" charset="0"/>
              <a:buChar char="•"/>
            </a:pPr>
            <a:r>
              <a:rPr lang="it-IT" sz="1200" i="1" dirty="0"/>
              <a:t>Fai una colazione calda o fredda?</a:t>
            </a:r>
          </a:p>
          <a:p>
            <a:pPr marL="285750" indent="-285750">
              <a:buFont typeface="Arial" panose="020B0604020202020204" pitchFamily="34" charset="0"/>
              <a:buChar char="•"/>
            </a:pPr>
            <a:r>
              <a:rPr lang="it-IT" sz="1200" b="0" i="1" noProof="0" dirty="0"/>
              <a:t>Mangi spesso cereali?</a:t>
            </a:r>
          </a:p>
          <a:p>
            <a:pPr marL="285750" indent="-285750">
              <a:buFont typeface="Arial" panose="020B0604020202020204" pitchFamily="34" charset="0"/>
              <a:buChar char="•"/>
            </a:pPr>
            <a:r>
              <a:rPr lang="it-IT" sz="1200" b="0" i="1" noProof="0" dirty="0"/>
              <a:t>A che ora mangi colazione?</a:t>
            </a:r>
          </a:p>
          <a:p>
            <a:pPr marL="285750" indent="-285750">
              <a:buFont typeface="Arial" panose="020B0604020202020204" pitchFamily="34" charset="0"/>
              <a:buChar char="•"/>
            </a:pPr>
            <a:r>
              <a:rPr lang="it-IT" sz="1200" b="0" i="1" noProof="0" dirty="0"/>
              <a:t>Preferisci toast o cereali?</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926677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To prepare dinner</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0" dirty="0"/>
          </a:p>
          <a:p>
            <a:r>
              <a:rPr lang="en-AU" sz="1200" b="1" dirty="0"/>
              <a:t>Teacher notes:</a:t>
            </a:r>
            <a:endParaRPr lang="en-AU" sz="1200" dirty="0"/>
          </a:p>
          <a:p>
            <a:r>
              <a:rPr lang="en-AU" sz="1200" b="0" dirty="0"/>
              <a:t>Drill the verb for correct pronunciation </a:t>
            </a:r>
            <a:r>
              <a:rPr lang="en-AU" sz="1200" b="0" dirty="0">
                <a:ea typeface="Calibri"/>
                <a:cs typeface="Calibri"/>
              </a:rPr>
              <a:t>and ask </a:t>
            </a:r>
            <a:r>
              <a:rPr lang="en-AU" sz="1200" b="0" dirty="0"/>
              <a:t>students if they do the chore, to practise </a:t>
            </a:r>
            <a:r>
              <a:rPr lang="en-AU" sz="1200" b="0" i="1" dirty="0"/>
              <a:t>io/</a:t>
            </a:r>
            <a:r>
              <a:rPr lang="en-AU" sz="1200" b="0" i="1" dirty="0" err="1"/>
              <a:t>tu</a:t>
            </a:r>
            <a:r>
              <a:rPr lang="en-AU" sz="1200" b="0" i="1" dirty="0"/>
              <a:t> </a:t>
            </a:r>
            <a:r>
              <a:rPr lang="en-AU" sz="1200" b="0" dirty="0"/>
              <a:t>forms of the verb and negation.</a:t>
            </a:r>
          </a:p>
          <a:p>
            <a:r>
              <a:rPr lang="it-IT" sz="1200" b="0" i="1" noProof="0" dirty="0"/>
              <a:t>Prepari la cena?</a:t>
            </a:r>
          </a:p>
          <a:p>
            <a:r>
              <a:rPr lang="it-IT" sz="1200" b="0" i="1" noProof="0" dirty="0"/>
              <a:t>Sì, preparo la cena.</a:t>
            </a:r>
          </a:p>
          <a:p>
            <a:r>
              <a:rPr lang="it-IT" sz="1200" b="0" i="1" noProof="0" dirty="0"/>
              <a:t>No, non preparo la cena.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i="0" noProof="0" dirty="0"/>
              <a:t>Using direct object pronouns:</a:t>
            </a:r>
          </a:p>
          <a:p>
            <a:r>
              <a:rPr lang="it-IT" sz="1200" b="0" i="1" noProof="0" dirty="0"/>
              <a:t>Prepari la cena?</a:t>
            </a:r>
          </a:p>
          <a:p>
            <a:r>
              <a:rPr lang="it-IT" sz="1200" b="0" i="1" noProof="0" dirty="0"/>
              <a:t>Sì, la preparo.</a:t>
            </a:r>
          </a:p>
          <a:p>
            <a:r>
              <a:rPr lang="it-IT" sz="1200" b="0" i="1" noProof="0" dirty="0"/>
              <a:t>No, non la preparo.</a:t>
            </a:r>
            <a:endParaRPr lang="it-IT" sz="1200" b="0" i="0"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p>
          <a:p>
            <a:r>
              <a:rPr lang="en-AU" sz="1200" b="0" dirty="0"/>
              <a:t>Build to questions such as the following, when students are more confident:</a:t>
            </a:r>
          </a:p>
          <a:p>
            <a:pPr marL="285750" indent="-285750">
              <a:buFont typeface="Arial" panose="020B0604020202020204" pitchFamily="34" charset="0"/>
              <a:buChar char="•"/>
            </a:pPr>
            <a:r>
              <a:rPr lang="it-IT" sz="1200" b="0" i="1" noProof="0" dirty="0"/>
              <a:t>Che prepara la cena a casa tua?</a:t>
            </a:r>
          </a:p>
          <a:p>
            <a:pPr marL="285750" indent="-285750">
              <a:buFont typeface="Arial" panose="020B0604020202020204" pitchFamily="34" charset="0"/>
              <a:buChar char="•"/>
            </a:pPr>
            <a:r>
              <a:rPr lang="it-IT" sz="1200" b="0" i="1" noProof="0" dirty="0"/>
              <a:t>Che prefersci preparare?</a:t>
            </a:r>
          </a:p>
          <a:p>
            <a:pPr marL="285750" indent="-285750">
              <a:buFont typeface="Arial" panose="020B0604020202020204" pitchFamily="34" charset="0"/>
              <a:buChar char="•"/>
            </a:pPr>
            <a:r>
              <a:rPr lang="it-IT" sz="1200" b="0" i="1" noProof="0" dirty="0"/>
              <a:t>Ti piace cucinare?</a:t>
            </a:r>
          </a:p>
          <a:p>
            <a:pPr marL="285750" indent="-285750">
              <a:buFont typeface="Arial" panose="020B0604020202020204" pitchFamily="34" charset="0"/>
              <a:buChar char="•"/>
            </a:pPr>
            <a:r>
              <a:rPr lang="it-IT" sz="1200" b="0" i="1" noProof="0" dirty="0"/>
              <a:t>Mangi la cena con la tua famiglia?</a:t>
            </a:r>
          </a:p>
          <a:p>
            <a:pPr marL="285750" indent="-285750">
              <a:buFont typeface="Arial" panose="020B0604020202020204" pitchFamily="34" charset="0"/>
              <a:buChar char="•"/>
            </a:pPr>
            <a:r>
              <a:rPr lang="it-IT" sz="1200" b="0" i="1" noProof="0" dirty="0"/>
              <a:t>A che ora cenate?</a:t>
            </a:r>
          </a:p>
          <a:p>
            <a:pPr marL="285750" indent="-285750">
              <a:buFont typeface="Arial" panose="020B0604020202020204" pitchFamily="34" charset="0"/>
              <a:buChar char="•"/>
            </a:pPr>
            <a:r>
              <a:rPr lang="it-IT" sz="1200" b="0" i="1" noProof="0" dirty="0">
                <a:effectLst/>
              </a:rPr>
              <a:t>Q</a:t>
            </a:r>
            <a:r>
              <a:rPr lang="it-IT" sz="1200" i="1" dirty="0">
                <a:effectLst/>
              </a:rPr>
              <a:t>ual’è la tua cena preferita?</a:t>
            </a:r>
            <a:br>
              <a:rPr lang="it-IT" sz="1200" dirty="0">
                <a:effectLst/>
              </a:rPr>
            </a:br>
            <a:endParaRPr lang="it-IT" sz="1200" b="0" i="1" noProof="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815573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To wash the dishes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0" dirty="0"/>
          </a:p>
          <a:p>
            <a:r>
              <a:rPr lang="en-AU" sz="1200" b="1" dirty="0"/>
              <a:t>Teacher notes:</a:t>
            </a:r>
            <a:endParaRPr lang="en-AU" sz="1200" dirty="0"/>
          </a:p>
          <a:p>
            <a:r>
              <a:rPr lang="en-AU" sz="1200" b="0" dirty="0"/>
              <a:t>Drill the verb for correct pronunciation </a:t>
            </a:r>
            <a:r>
              <a:rPr lang="en-AU" sz="1200" b="0" dirty="0">
                <a:ea typeface="Calibri"/>
                <a:cs typeface="Calibri"/>
              </a:rPr>
              <a:t>and ask </a:t>
            </a:r>
            <a:r>
              <a:rPr lang="en-AU" sz="1200" b="0" dirty="0"/>
              <a:t>students if they do the chore, to practise </a:t>
            </a:r>
            <a:r>
              <a:rPr lang="en-AU" sz="1200" b="0" i="1" dirty="0"/>
              <a:t>io/</a:t>
            </a:r>
            <a:r>
              <a:rPr lang="en-AU" sz="1200" b="0" i="1" dirty="0" err="1"/>
              <a:t>tu</a:t>
            </a:r>
            <a:r>
              <a:rPr lang="en-AU" sz="1200" b="0" i="1" dirty="0"/>
              <a:t> </a:t>
            </a:r>
            <a:r>
              <a:rPr lang="en-AU" sz="1200" b="0" dirty="0"/>
              <a:t>forms of the verb and negation.</a:t>
            </a:r>
          </a:p>
          <a:p>
            <a:r>
              <a:rPr lang="it-IT" sz="1200" b="0" i="1" noProof="0" dirty="0"/>
              <a:t>Lavi i piatti?</a:t>
            </a:r>
          </a:p>
          <a:p>
            <a:r>
              <a:rPr lang="it-IT" sz="1200" b="0" i="1" noProof="0" dirty="0"/>
              <a:t>Sì, lavo i piatti.</a:t>
            </a:r>
          </a:p>
          <a:p>
            <a:r>
              <a:rPr lang="it-IT" sz="1200" b="0" i="1" noProof="0" dirty="0"/>
              <a:t>No, non lavo i piatti.</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i="0" noProof="0" dirty="0"/>
              <a:t>Using direct object pronouns:</a:t>
            </a:r>
          </a:p>
          <a:p>
            <a:r>
              <a:rPr lang="it-IT" sz="1200" b="0" i="1" noProof="0" dirty="0"/>
              <a:t>Lavi i piatti?</a:t>
            </a:r>
          </a:p>
          <a:p>
            <a:r>
              <a:rPr lang="it-IT" sz="1200" b="0" i="1" noProof="0" dirty="0"/>
              <a:t>Sì, li lavo.</a:t>
            </a:r>
          </a:p>
          <a:p>
            <a:r>
              <a:rPr lang="it-IT" sz="1200" b="0" i="1" noProof="0" dirty="0"/>
              <a:t>No, non li lavo.</a:t>
            </a:r>
            <a:endParaRPr lang="it-IT" sz="1200" b="0" i="0"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p>
          <a:p>
            <a:r>
              <a:rPr lang="en-AU" sz="1200" b="0" dirty="0"/>
              <a:t>Build to questions, when students are more confident, such as:</a:t>
            </a:r>
          </a:p>
          <a:p>
            <a:pPr marL="285750" indent="-285750">
              <a:buFont typeface="Arial" panose="020B0604020202020204" pitchFamily="34" charset="0"/>
              <a:buChar char="•"/>
            </a:pPr>
            <a:r>
              <a:rPr lang="it-IT" sz="1200" b="0" i="1" noProof="0" dirty="0"/>
              <a:t>Quando lavi i piatti?</a:t>
            </a:r>
          </a:p>
          <a:p>
            <a:pPr marL="285750" indent="-285750">
              <a:buFont typeface="Arial" panose="020B0604020202020204" pitchFamily="34" charset="0"/>
              <a:buChar char="•"/>
            </a:pPr>
            <a:r>
              <a:rPr lang="it-IT" sz="1200" b="0" i="1" noProof="0" dirty="0"/>
              <a:t>Chi lava i piatti?</a:t>
            </a:r>
          </a:p>
          <a:p>
            <a:pPr marL="285750" indent="-285750">
              <a:buFont typeface="Arial" panose="020B0604020202020204" pitchFamily="34" charset="0"/>
              <a:buChar char="•"/>
            </a:pPr>
            <a:r>
              <a:rPr lang="it-IT" sz="1200" b="0" i="1" noProof="0" dirty="0"/>
              <a:t>Lavi spesso i piatti?</a:t>
            </a:r>
          </a:p>
          <a:p>
            <a:endParaRPr lang="it-IT"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760592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To load the dishwasher</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0" dirty="0"/>
          </a:p>
          <a:p>
            <a:r>
              <a:rPr lang="en-AU" sz="1200" b="1" dirty="0"/>
              <a:t>Teacher notes:</a:t>
            </a:r>
            <a:endParaRPr lang="en-AU" sz="1200" dirty="0"/>
          </a:p>
          <a:p>
            <a:r>
              <a:rPr lang="en-AU" sz="1200" b="0" dirty="0"/>
              <a:t>Drill the verb for correct pronunciation </a:t>
            </a:r>
            <a:r>
              <a:rPr lang="en-AU" sz="1200" b="0" dirty="0">
                <a:ea typeface="Calibri"/>
                <a:cs typeface="Calibri"/>
              </a:rPr>
              <a:t>and ask </a:t>
            </a:r>
            <a:r>
              <a:rPr lang="en-AU" sz="1200" b="0" dirty="0"/>
              <a:t>students if they do the chore, to practise </a:t>
            </a:r>
            <a:r>
              <a:rPr lang="en-AU" sz="1200" b="0" i="1" dirty="0"/>
              <a:t>io/</a:t>
            </a:r>
            <a:r>
              <a:rPr lang="en-AU" sz="1200" b="0" i="1" dirty="0" err="1"/>
              <a:t>tu</a:t>
            </a:r>
            <a:r>
              <a:rPr lang="en-AU" sz="1200" b="0" i="1" dirty="0"/>
              <a:t> </a:t>
            </a:r>
            <a:r>
              <a:rPr lang="en-AU" sz="1200" b="0" dirty="0"/>
              <a:t>forms of the verb and negation.</a:t>
            </a:r>
          </a:p>
          <a:p>
            <a:r>
              <a:rPr lang="it-IT" sz="1200" b="0" i="1" noProof="0" dirty="0"/>
              <a:t>Carichi la lavastoglie?</a:t>
            </a:r>
          </a:p>
          <a:p>
            <a:r>
              <a:rPr lang="it-IT" sz="1200" b="0" i="1" noProof="0" dirty="0"/>
              <a:t>Sì, carico la lavastoglie.</a:t>
            </a:r>
          </a:p>
          <a:p>
            <a:r>
              <a:rPr lang="it-IT" sz="1200" b="0" i="1" noProof="0" dirty="0"/>
              <a:t>No, non carico la lavastoglie.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i="0" noProof="0" dirty="0"/>
              <a:t>Using direct object pronouns:</a:t>
            </a:r>
          </a:p>
          <a:p>
            <a:r>
              <a:rPr lang="it-IT" sz="1200" b="0" i="1" noProof="0" dirty="0"/>
              <a:t>Carichi la lavastoglie?</a:t>
            </a:r>
          </a:p>
          <a:p>
            <a:r>
              <a:rPr lang="it-IT" sz="1200" b="0" i="1" noProof="0" dirty="0"/>
              <a:t>Sì, la carico.</a:t>
            </a:r>
          </a:p>
          <a:p>
            <a:r>
              <a:rPr lang="it-IT" sz="1200" b="0" i="1" noProof="0" dirty="0"/>
              <a:t>No, non la carico.</a:t>
            </a:r>
            <a:endParaRPr lang="it-IT" sz="1200" b="0" i="0"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p>
          <a:p>
            <a:r>
              <a:rPr lang="en-AU" sz="1200" b="0" dirty="0"/>
              <a:t>Build to questions such as the following, when students are more confident:</a:t>
            </a:r>
          </a:p>
          <a:p>
            <a:pPr marL="285750" indent="-285750">
              <a:buFont typeface="Arial" panose="020B0604020202020204" pitchFamily="34" charset="0"/>
              <a:buChar char="•"/>
            </a:pPr>
            <a:r>
              <a:rPr lang="it-IT" sz="1200" b="0" i="1" noProof="0" dirty="0"/>
              <a:t>Hai una lavastoviglie?</a:t>
            </a:r>
          </a:p>
          <a:p>
            <a:pPr marL="285750" indent="-285750">
              <a:buFont typeface="Arial" panose="020B0604020202020204" pitchFamily="34" charset="0"/>
              <a:buChar char="•"/>
            </a:pPr>
            <a:r>
              <a:rPr lang="it-IT" sz="1200" b="0" i="1" noProof="0" dirty="0"/>
              <a:t>Preferisci lavare i piatti o usare la lavastoviglie?</a:t>
            </a:r>
          </a:p>
          <a:p>
            <a:pPr marL="285750" indent="-285750">
              <a:buFont typeface="Arial" panose="020B0604020202020204" pitchFamily="34" charset="0"/>
              <a:buChar char="•"/>
            </a:pPr>
            <a:r>
              <a:rPr lang="it-IT" sz="1200" b="0" i="1" noProof="0" dirty="0"/>
              <a:t>Preferisci caricare o svuotare la lavastoglie?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i="1" noProof="0" dirty="0"/>
              <a:t>Carichi la lavastoglie dopo la colazione e dopo cena, o la carichi solo una volta al giorno?</a:t>
            </a:r>
          </a:p>
          <a:p>
            <a:pPr marL="285750" indent="-285750">
              <a:buFont typeface="Arial" panose="020B0604020202020204" pitchFamily="34" charset="0"/>
              <a:buChar char="•"/>
            </a:pPr>
            <a:endParaRPr lang="it-IT" b="0" i="1" noProof="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116620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To empty the dishwasher</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0" dirty="0"/>
          </a:p>
          <a:p>
            <a:r>
              <a:rPr lang="en-AU" sz="1200" b="1" dirty="0"/>
              <a:t>Teacher notes:</a:t>
            </a:r>
            <a:endParaRPr lang="en-AU" sz="1200" dirty="0"/>
          </a:p>
          <a:p>
            <a:r>
              <a:rPr lang="en-AU" sz="1200" b="0" dirty="0"/>
              <a:t>Drill the verb for correct pronunciation </a:t>
            </a:r>
            <a:r>
              <a:rPr lang="en-AU" sz="1200" b="0" dirty="0">
                <a:ea typeface="Calibri"/>
                <a:cs typeface="Calibri"/>
              </a:rPr>
              <a:t>and ask </a:t>
            </a:r>
            <a:r>
              <a:rPr lang="en-AU" sz="1200" b="0" dirty="0"/>
              <a:t>students if they do the chore, to practise </a:t>
            </a:r>
            <a:r>
              <a:rPr lang="en-AU" sz="1200" b="0" i="1" dirty="0"/>
              <a:t>io/</a:t>
            </a:r>
            <a:r>
              <a:rPr lang="en-AU" sz="1200" b="0" i="1" dirty="0" err="1"/>
              <a:t>tu</a:t>
            </a:r>
            <a:r>
              <a:rPr lang="en-AU" sz="1200" b="0" i="1" dirty="0"/>
              <a:t> </a:t>
            </a:r>
            <a:r>
              <a:rPr lang="en-AU" sz="1200" b="0" dirty="0"/>
              <a:t>forms of the verb and negation.</a:t>
            </a:r>
          </a:p>
          <a:p>
            <a:r>
              <a:rPr lang="it-IT" sz="1200" b="0" i="1" noProof="0" dirty="0"/>
              <a:t>Svuoti la lavastoglie?</a:t>
            </a:r>
          </a:p>
          <a:p>
            <a:r>
              <a:rPr lang="it-IT" sz="1200" b="0" i="1" noProof="0" dirty="0"/>
              <a:t>Sì, svuoto la lavastoglie.</a:t>
            </a:r>
          </a:p>
          <a:p>
            <a:r>
              <a:rPr lang="it-IT" sz="1200" b="0" i="1" noProof="0" dirty="0"/>
              <a:t>No, non svuoto la lavastoglie.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i="0" noProof="0" dirty="0"/>
              <a:t>Using direct object pronouns:</a:t>
            </a:r>
          </a:p>
          <a:p>
            <a:r>
              <a:rPr lang="it-IT" sz="1200" b="0" i="1" noProof="0" dirty="0"/>
              <a:t>Svuoti la lavastoglie?</a:t>
            </a:r>
          </a:p>
          <a:p>
            <a:r>
              <a:rPr lang="it-IT" sz="1200" b="0" i="1" noProof="0" dirty="0"/>
              <a:t>Sì, la svuoto.</a:t>
            </a:r>
          </a:p>
          <a:p>
            <a:r>
              <a:rPr lang="it-IT" sz="1200" b="0" i="1" noProof="0" dirty="0"/>
              <a:t>No, non la svuoto.</a:t>
            </a:r>
            <a:endParaRPr lang="it-IT" sz="1200" b="0" i="0"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p>
          <a:p>
            <a:r>
              <a:rPr lang="en-AU" sz="1200" b="0" dirty="0"/>
              <a:t>Build to questions such as the following, when students are more confident:</a:t>
            </a:r>
          </a:p>
          <a:p>
            <a:pPr marL="285750" indent="-285750">
              <a:buFont typeface="Arial" panose="020B0604020202020204" pitchFamily="34" charset="0"/>
              <a:buChar char="•"/>
            </a:pPr>
            <a:r>
              <a:rPr lang="it-IT" sz="1200" b="0" i="1" noProof="0" dirty="0"/>
              <a:t>Preferisci caricare o svuotare la lavastoglie?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i="1" noProof="0" dirty="0"/>
              <a:t>Svuoti la lavastoglie la sera o la mattina?</a:t>
            </a:r>
          </a:p>
          <a:p>
            <a:endParaRPr lang="it-IT"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230825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To do the washing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0" dirty="0"/>
          </a:p>
          <a:p>
            <a:r>
              <a:rPr lang="en-AU" sz="1200" b="1" dirty="0"/>
              <a:t>Teacher notes:</a:t>
            </a:r>
            <a:endParaRPr lang="en-AU" sz="1200" dirty="0"/>
          </a:p>
          <a:p>
            <a:r>
              <a:rPr lang="en-AU" sz="1200" b="0" dirty="0"/>
              <a:t>Drill the verb for correct pronunciation </a:t>
            </a:r>
            <a:r>
              <a:rPr lang="en-AU" sz="1200" b="0" dirty="0">
                <a:ea typeface="Calibri"/>
                <a:cs typeface="Calibri"/>
              </a:rPr>
              <a:t>and ask </a:t>
            </a:r>
            <a:r>
              <a:rPr lang="en-AU" sz="1200" b="0" dirty="0"/>
              <a:t>students if they do the chore, to practise </a:t>
            </a:r>
            <a:r>
              <a:rPr lang="en-AU" sz="1200" b="0" i="1" dirty="0"/>
              <a:t>io/</a:t>
            </a:r>
            <a:r>
              <a:rPr lang="en-AU" sz="1200" b="0" i="1" dirty="0" err="1"/>
              <a:t>tu</a:t>
            </a:r>
            <a:r>
              <a:rPr lang="en-AU" sz="1200" b="0" i="1" dirty="0"/>
              <a:t> </a:t>
            </a:r>
            <a:r>
              <a:rPr lang="en-AU" sz="1200" b="0" dirty="0"/>
              <a:t>forms of the verb and negation.</a:t>
            </a:r>
          </a:p>
          <a:p>
            <a:r>
              <a:rPr lang="it-IT" sz="1200" b="0" i="1" noProof="0" dirty="0"/>
              <a:t>Fai il bucato?</a:t>
            </a:r>
          </a:p>
          <a:p>
            <a:r>
              <a:rPr lang="it-IT" sz="1200" b="0" i="1" noProof="0" dirty="0"/>
              <a:t>Sì, faccio il bucato.</a:t>
            </a:r>
          </a:p>
          <a:p>
            <a:r>
              <a:rPr lang="it-IT" sz="1200" b="0" i="1" noProof="0" dirty="0"/>
              <a:t>No, non faccio il bucato.</a:t>
            </a:r>
            <a:endParaRPr lang="en-AU" sz="1200"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i="0" noProof="0" dirty="0"/>
              <a:t>Using direct object pronouns:</a:t>
            </a:r>
          </a:p>
          <a:p>
            <a:r>
              <a:rPr lang="it-IT" sz="1200" b="0" i="1" noProof="0" dirty="0"/>
              <a:t>Fai il bucato?</a:t>
            </a:r>
          </a:p>
          <a:p>
            <a:r>
              <a:rPr lang="it-IT" sz="1200" b="0" i="1" noProof="0" dirty="0"/>
              <a:t>Sì, lo faccio.</a:t>
            </a:r>
          </a:p>
          <a:p>
            <a:r>
              <a:rPr lang="it-IT" sz="1200" b="0" i="1" noProof="0" dirty="0"/>
              <a:t>No, non lo faccio.</a:t>
            </a:r>
            <a:endParaRPr lang="it-IT" sz="1200" b="0" i="0"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t>
            </a:r>
          </a:p>
          <a:p>
            <a:r>
              <a:rPr lang="en-AU" sz="1200" b="0" dirty="0"/>
              <a:t>Build to questions such as the following, when students are more confident:</a:t>
            </a:r>
          </a:p>
          <a:p>
            <a:pPr marL="285750" indent="-285750">
              <a:buFont typeface="Arial" panose="020B0604020202020204" pitchFamily="34" charset="0"/>
              <a:buChar char="•"/>
            </a:pPr>
            <a:r>
              <a:rPr lang="it-IT" sz="1200" b="0" i="1" noProof="0" dirty="0"/>
              <a:t>Quando fai il bucato?</a:t>
            </a:r>
          </a:p>
          <a:p>
            <a:pPr marL="285750" indent="-285750">
              <a:buFont typeface="Arial" panose="020B0604020202020204" pitchFamily="34" charset="0"/>
              <a:buChar char="•"/>
            </a:pPr>
            <a:r>
              <a:rPr lang="it-IT" sz="1200" b="0" i="1" noProof="0" dirty="0"/>
              <a:t>Chi fai il bucato?</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197090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0173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4282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6534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08042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825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10805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4923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0367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8103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959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51949638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Household chores – infinitives</a:t>
            </a:r>
          </a:p>
        </p:txBody>
      </p:sp>
    </p:spTree>
    <p:extLst>
      <p:ext uri="{BB962C8B-B14F-4D97-AF65-F5344CB8AC3E}">
        <p14:creationId xmlns:p14="http://schemas.microsoft.com/office/powerpoint/2010/main" val="243742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it-IT" i="1">
                <a:latin typeface="+mj-lt"/>
              </a:rPr>
              <a:t>passare l’aspirapolvere</a:t>
            </a:r>
          </a:p>
        </p:txBody>
      </p:sp>
      <p:pic>
        <p:nvPicPr>
          <p:cNvPr id="2" name="Picture 1" descr="A person doing the vacuuming">
            <a:extLst>
              <a:ext uri="{FF2B5EF4-FFF2-40B4-BE49-F238E27FC236}">
                <a16:creationId xmlns:a16="http://schemas.microsoft.com/office/drawing/2014/main" id="{23793A99-F0DA-FB41-E58C-1CAB2204ED8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836360" y="721886"/>
            <a:ext cx="6519281" cy="5974114"/>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56660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it-IT" i="1">
                <a:latin typeface="+mj-lt"/>
              </a:rPr>
              <a:t>riordinare la camera da letto</a:t>
            </a:r>
          </a:p>
        </p:txBody>
      </p:sp>
      <p:pic>
        <p:nvPicPr>
          <p:cNvPr id="2" name="Picture 1" descr="A person tidying the bedroom">
            <a:extLst>
              <a:ext uri="{FF2B5EF4-FFF2-40B4-BE49-F238E27FC236}">
                <a16:creationId xmlns:a16="http://schemas.microsoft.com/office/drawing/2014/main" id="{692E94C3-319C-9AB4-2DEE-A7F2F860796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94049" y="845005"/>
            <a:ext cx="5203902" cy="5851210"/>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38802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it-IT" i="1">
                <a:latin typeface="+mj-lt"/>
              </a:rPr>
              <a:t>portare a passeggio il cane</a:t>
            </a:r>
          </a:p>
        </p:txBody>
      </p:sp>
      <p:pic>
        <p:nvPicPr>
          <p:cNvPr id="2" name="Picture 1" descr="a person walking the dog">
            <a:extLst>
              <a:ext uri="{FF2B5EF4-FFF2-40B4-BE49-F238E27FC236}">
                <a16:creationId xmlns:a16="http://schemas.microsoft.com/office/drawing/2014/main" id="{821E4E60-A4DD-EEA8-6229-D5025B2B469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82501" y="1012141"/>
            <a:ext cx="5683440" cy="5683440"/>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9598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it-IT" i="1">
                <a:latin typeface="+mj-lt"/>
              </a:rPr>
              <a:t>dare da mangiare al cane</a:t>
            </a:r>
          </a:p>
        </p:txBody>
      </p:sp>
      <p:pic>
        <p:nvPicPr>
          <p:cNvPr id="2" name="Picture 1" descr="a person feeding the dog">
            <a:extLst>
              <a:ext uri="{FF2B5EF4-FFF2-40B4-BE49-F238E27FC236}">
                <a16:creationId xmlns:a16="http://schemas.microsoft.com/office/drawing/2014/main" id="{98E90722-0B86-0CA2-C070-14364848498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71746" y="857432"/>
            <a:ext cx="5248508" cy="5923938"/>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214691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it-IT" i="1">
                <a:latin typeface="+mj-lt"/>
              </a:rPr>
              <a:t>dare da mangiare al gatto</a:t>
            </a:r>
          </a:p>
        </p:txBody>
      </p:sp>
      <p:pic>
        <p:nvPicPr>
          <p:cNvPr id="2" name="Picture 1" descr="a person feeding the cat">
            <a:extLst>
              <a:ext uri="{FF2B5EF4-FFF2-40B4-BE49-F238E27FC236}">
                <a16:creationId xmlns:a16="http://schemas.microsoft.com/office/drawing/2014/main" id="{496EB0E4-F5DB-EFF1-835D-3141A6D1251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131820" y="1092022"/>
            <a:ext cx="5928360" cy="5603978"/>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400680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897D9-52F3-EC37-3878-5F88C23C73C7}"/>
              </a:ext>
            </a:extLst>
          </p:cNvPr>
          <p:cNvSpPr>
            <a:spLocks noGrp="1"/>
          </p:cNvSpPr>
          <p:nvPr>
            <p:ph type="title"/>
          </p:nvPr>
        </p:nvSpPr>
        <p:spPr/>
        <p:txBody>
          <a:bodyPr/>
          <a:lstStyle/>
          <a:p>
            <a:r>
              <a:rPr lang="it-IT" i="1" dirty="0">
                <a:latin typeface="+mj-lt"/>
              </a:rPr>
              <a:t>Le faccende domestiche</a:t>
            </a:r>
          </a:p>
        </p:txBody>
      </p:sp>
      <p:sp>
        <p:nvSpPr>
          <p:cNvPr id="4" name="Picture Placeholder 5">
            <a:extLst>
              <a:ext uri="{FF2B5EF4-FFF2-40B4-BE49-F238E27FC236}">
                <a16:creationId xmlns:a16="http://schemas.microsoft.com/office/drawing/2014/main" id="{E679CB6C-BEE4-578F-5157-5C2C375F09BA}"/>
              </a:ext>
            </a:extLst>
          </p:cNvPr>
          <p:cNvSpPr txBox="1">
            <a:spLocks/>
          </p:cNvSpPr>
          <p:nvPr/>
        </p:nvSpPr>
        <p:spPr>
          <a:xfrm>
            <a:off x="360000" y="1028893"/>
            <a:ext cx="5507037" cy="566710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600"/>
              </a:spcAft>
              <a:buFont typeface="Arial" panose="020B0604020202020204" pitchFamily="34" charset="0"/>
              <a:buChar char="•"/>
            </a:pPr>
            <a:r>
              <a:rPr lang="it-IT" sz="1800" i="1" dirty="0">
                <a:latin typeface="+mn-lt"/>
              </a:rPr>
              <a:t>fare il letto</a:t>
            </a:r>
          </a:p>
          <a:p>
            <a:pPr marL="342900" indent="-342900">
              <a:spcAft>
                <a:spcPts val="600"/>
              </a:spcAft>
              <a:buFont typeface="Arial" panose="020B0604020202020204" pitchFamily="34" charset="0"/>
              <a:buChar char="•"/>
            </a:pPr>
            <a:r>
              <a:rPr lang="it-IT" sz="1800" i="1" dirty="0">
                <a:latin typeface="+mn-lt"/>
              </a:rPr>
              <a:t>fare la spesa</a:t>
            </a:r>
          </a:p>
          <a:p>
            <a:pPr marL="342900" indent="-342900">
              <a:spcAft>
                <a:spcPts val="600"/>
              </a:spcAft>
              <a:buFont typeface="Arial" panose="020B0604020202020204" pitchFamily="34" charset="0"/>
              <a:buChar char="•"/>
            </a:pPr>
            <a:r>
              <a:rPr lang="it-IT" sz="1800" i="1" dirty="0">
                <a:latin typeface="+mn-lt"/>
              </a:rPr>
              <a:t>preparare la colazione/la cena</a:t>
            </a:r>
          </a:p>
          <a:p>
            <a:pPr marL="342900" indent="-342900">
              <a:spcAft>
                <a:spcPts val="600"/>
              </a:spcAft>
              <a:buFont typeface="Arial" panose="020B0604020202020204" pitchFamily="34" charset="0"/>
              <a:buChar char="•"/>
            </a:pPr>
            <a:r>
              <a:rPr lang="it-IT" sz="1800" i="1" dirty="0">
                <a:latin typeface="+mn-lt"/>
              </a:rPr>
              <a:t>lavare i piatti</a:t>
            </a:r>
          </a:p>
          <a:p>
            <a:pPr marL="342900" indent="-342900">
              <a:spcAft>
                <a:spcPts val="600"/>
              </a:spcAft>
              <a:buFont typeface="Arial" panose="020B0604020202020204" pitchFamily="34" charset="0"/>
              <a:buChar char="•"/>
            </a:pPr>
            <a:r>
              <a:rPr lang="it-IT" sz="1800" i="1" dirty="0">
                <a:latin typeface="+mn-lt"/>
              </a:rPr>
              <a:t>caricare la lavastoviglie </a:t>
            </a:r>
          </a:p>
          <a:p>
            <a:pPr marL="342900" indent="-342900">
              <a:spcAft>
                <a:spcPts val="600"/>
              </a:spcAft>
              <a:buFont typeface="Arial" panose="020B0604020202020204" pitchFamily="34" charset="0"/>
              <a:buChar char="•"/>
            </a:pPr>
            <a:r>
              <a:rPr lang="it-IT" sz="1800" i="1" dirty="0">
                <a:latin typeface="+mn-lt"/>
              </a:rPr>
              <a:t>svuotare la lavastoviglie </a:t>
            </a:r>
          </a:p>
          <a:p>
            <a:pPr marL="342900" indent="-342900">
              <a:spcAft>
                <a:spcPts val="600"/>
              </a:spcAft>
              <a:buFont typeface="Arial" panose="020B0604020202020204" pitchFamily="34" charset="0"/>
              <a:buChar char="•"/>
            </a:pPr>
            <a:r>
              <a:rPr lang="it-IT" sz="1800" i="1" dirty="0">
                <a:latin typeface="+mn-lt"/>
              </a:rPr>
              <a:t>fare il bucato</a:t>
            </a:r>
          </a:p>
          <a:p>
            <a:pPr marL="342900" indent="-342900">
              <a:spcAft>
                <a:spcPts val="600"/>
              </a:spcAft>
              <a:buFont typeface="Arial" panose="020B0604020202020204" pitchFamily="34" charset="0"/>
              <a:buChar char="•"/>
            </a:pPr>
            <a:r>
              <a:rPr lang="it-IT" sz="1800" i="1" dirty="0">
                <a:latin typeface="+mn-lt"/>
              </a:rPr>
              <a:t>passare l’aspirapolvere</a:t>
            </a:r>
          </a:p>
          <a:p>
            <a:pPr marL="342900" indent="-342900">
              <a:spcAft>
                <a:spcPts val="600"/>
              </a:spcAft>
              <a:buFont typeface="Arial" panose="020B0604020202020204" pitchFamily="34" charset="0"/>
              <a:buChar char="•"/>
            </a:pPr>
            <a:r>
              <a:rPr lang="it-IT" sz="1800" i="1" dirty="0">
                <a:latin typeface="+mn-lt"/>
              </a:rPr>
              <a:t>riordinare la camera da letto</a:t>
            </a:r>
          </a:p>
          <a:p>
            <a:pPr marL="342900" indent="-342900">
              <a:spcAft>
                <a:spcPts val="600"/>
              </a:spcAft>
              <a:buFont typeface="Arial" panose="020B0604020202020204" pitchFamily="34" charset="0"/>
              <a:buChar char="•"/>
            </a:pPr>
            <a:r>
              <a:rPr lang="it-IT" sz="1800" i="1" dirty="0">
                <a:latin typeface="+mn-lt"/>
              </a:rPr>
              <a:t>dare da mangiare al cane/gatto</a:t>
            </a:r>
          </a:p>
          <a:p>
            <a:pPr marL="342900" indent="-342900">
              <a:spcAft>
                <a:spcPts val="600"/>
              </a:spcAft>
              <a:buFont typeface="Arial" panose="020B0604020202020204" pitchFamily="34" charset="0"/>
              <a:buChar char="•"/>
            </a:pPr>
            <a:r>
              <a:rPr lang="it-IT" sz="1800" i="1" dirty="0">
                <a:latin typeface="+mn-lt"/>
              </a:rPr>
              <a:t>portare a passeggio il cane</a:t>
            </a:r>
          </a:p>
        </p:txBody>
      </p:sp>
      <p:sp>
        <p:nvSpPr>
          <p:cNvPr id="6" name="Picture Placeholder 5">
            <a:extLst>
              <a:ext uri="{FF2B5EF4-FFF2-40B4-BE49-F238E27FC236}">
                <a16:creationId xmlns:a16="http://schemas.microsoft.com/office/drawing/2014/main" id="{475920D3-7CDA-8212-E1EE-EB3813375484}"/>
              </a:ext>
            </a:extLst>
          </p:cNvPr>
          <p:cNvSpPr>
            <a:spLocks noGrp="1"/>
          </p:cNvSpPr>
          <p:nvPr>
            <p:ph type="pic" sz="quarter" idx="4294967295"/>
          </p:nvPr>
        </p:nvSpPr>
        <p:spPr>
          <a:xfrm>
            <a:off x="6339831" y="1028893"/>
            <a:ext cx="5507037" cy="5667107"/>
          </a:xfrm>
        </p:spPr>
        <p:txBody>
          <a:bodyPr/>
          <a:lstStyle/>
          <a:p>
            <a:pPr marL="342900" indent="-342900">
              <a:spcAft>
                <a:spcPts val="600"/>
              </a:spcAft>
              <a:buFont typeface="Arial" panose="020B0604020202020204" pitchFamily="34" charset="0"/>
              <a:buChar char="•"/>
            </a:pPr>
            <a:r>
              <a:rPr lang="en-AU" sz="1800" dirty="0">
                <a:latin typeface="+mn-lt"/>
              </a:rPr>
              <a:t>to make the bed</a:t>
            </a:r>
          </a:p>
          <a:p>
            <a:pPr marL="342900" indent="-342900">
              <a:spcAft>
                <a:spcPts val="600"/>
              </a:spcAft>
              <a:buFont typeface="Arial" panose="020B0604020202020204" pitchFamily="34" charset="0"/>
              <a:buChar char="•"/>
            </a:pPr>
            <a:r>
              <a:rPr lang="en-AU" sz="1800" dirty="0">
                <a:latin typeface="+mn-lt"/>
              </a:rPr>
              <a:t>to do the shopping</a:t>
            </a:r>
          </a:p>
          <a:p>
            <a:pPr marL="342900" indent="-342900">
              <a:spcAft>
                <a:spcPts val="600"/>
              </a:spcAft>
              <a:buFont typeface="Arial" panose="020B0604020202020204" pitchFamily="34" charset="0"/>
              <a:buChar char="•"/>
            </a:pPr>
            <a:r>
              <a:rPr lang="en-AU" sz="1800" dirty="0">
                <a:latin typeface="+mn-lt"/>
              </a:rPr>
              <a:t>to prepare breakfast/dinner</a:t>
            </a:r>
          </a:p>
          <a:p>
            <a:pPr marL="342900" indent="-342900">
              <a:spcAft>
                <a:spcPts val="600"/>
              </a:spcAft>
              <a:buFont typeface="Arial" panose="020B0604020202020204" pitchFamily="34" charset="0"/>
              <a:buChar char="•"/>
            </a:pPr>
            <a:r>
              <a:rPr lang="en-AU" sz="1800" dirty="0">
                <a:latin typeface="+mn-lt"/>
              </a:rPr>
              <a:t>to wash the dishes</a:t>
            </a:r>
          </a:p>
          <a:p>
            <a:pPr marL="342900" indent="-342900">
              <a:spcAft>
                <a:spcPts val="600"/>
              </a:spcAft>
              <a:buFont typeface="Arial" panose="020B0604020202020204" pitchFamily="34" charset="0"/>
              <a:buChar char="•"/>
            </a:pPr>
            <a:r>
              <a:rPr lang="en-AU" sz="1800" dirty="0">
                <a:latin typeface="+mn-lt"/>
              </a:rPr>
              <a:t>to load the dishwasher</a:t>
            </a:r>
          </a:p>
          <a:p>
            <a:pPr marL="342900" indent="-342900">
              <a:spcAft>
                <a:spcPts val="600"/>
              </a:spcAft>
              <a:buFont typeface="Arial" panose="020B0604020202020204" pitchFamily="34" charset="0"/>
              <a:buChar char="•"/>
            </a:pPr>
            <a:r>
              <a:rPr lang="en-AU" sz="1800" dirty="0">
                <a:latin typeface="+mn-lt"/>
              </a:rPr>
              <a:t>to empty the dishwasher</a:t>
            </a:r>
          </a:p>
          <a:p>
            <a:pPr marL="342900" indent="-342900">
              <a:spcAft>
                <a:spcPts val="600"/>
              </a:spcAft>
              <a:buFont typeface="Arial" panose="020B0604020202020204" pitchFamily="34" charset="0"/>
              <a:buChar char="•"/>
            </a:pPr>
            <a:r>
              <a:rPr lang="en-AU" sz="1800" dirty="0">
                <a:latin typeface="+mn-lt"/>
              </a:rPr>
              <a:t>to do the washing</a:t>
            </a:r>
          </a:p>
          <a:p>
            <a:pPr marL="342900" indent="-342900">
              <a:spcAft>
                <a:spcPts val="600"/>
              </a:spcAft>
              <a:buFont typeface="Arial" panose="020B0604020202020204" pitchFamily="34" charset="0"/>
              <a:buChar char="•"/>
            </a:pPr>
            <a:r>
              <a:rPr lang="en-AU" sz="1800" dirty="0">
                <a:latin typeface="+mn-lt"/>
              </a:rPr>
              <a:t>to do the vacuuming</a:t>
            </a:r>
          </a:p>
          <a:p>
            <a:pPr marL="342900" indent="-342900">
              <a:spcAft>
                <a:spcPts val="600"/>
              </a:spcAft>
              <a:buFont typeface="Arial" panose="020B0604020202020204" pitchFamily="34" charset="0"/>
              <a:buChar char="•"/>
            </a:pPr>
            <a:r>
              <a:rPr lang="en-AU" sz="1800" dirty="0">
                <a:latin typeface="+mn-lt"/>
              </a:rPr>
              <a:t>to tidy the bedroom</a:t>
            </a:r>
          </a:p>
          <a:p>
            <a:pPr marL="342900" indent="-342900">
              <a:spcAft>
                <a:spcPts val="600"/>
              </a:spcAft>
              <a:buFont typeface="Arial" panose="020B0604020202020204" pitchFamily="34" charset="0"/>
              <a:buChar char="•"/>
            </a:pPr>
            <a:r>
              <a:rPr lang="en-AU" sz="1800" dirty="0">
                <a:latin typeface="+mn-lt"/>
              </a:rPr>
              <a:t>to feed the dog/cat</a:t>
            </a:r>
          </a:p>
          <a:p>
            <a:pPr marL="342900" indent="-342900">
              <a:spcAft>
                <a:spcPts val="600"/>
              </a:spcAft>
              <a:buFont typeface="Arial" panose="020B0604020202020204" pitchFamily="34" charset="0"/>
              <a:buChar char="•"/>
            </a:pPr>
            <a:r>
              <a:rPr lang="en-AU" sz="1800" dirty="0">
                <a:latin typeface="+mn-lt"/>
              </a:rPr>
              <a:t>to walk the dog</a:t>
            </a:r>
            <a:endParaRPr lang="it-IT" sz="1800" dirty="0">
              <a:latin typeface="+mn-lt"/>
            </a:endParaRPr>
          </a:p>
        </p:txBody>
      </p:sp>
      <p:sp>
        <p:nvSpPr>
          <p:cNvPr id="2" name="Slide Number Placeholder 1">
            <a:extLst>
              <a:ext uri="{FF2B5EF4-FFF2-40B4-BE49-F238E27FC236}">
                <a16:creationId xmlns:a16="http://schemas.microsoft.com/office/drawing/2014/main" id="{28A9FF03-BEAA-0C23-917A-1E1FE5CE277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26203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Giving an opinion on household chores</a:t>
            </a:r>
            <a:endParaRPr lang="en-AU" i="1" dirty="0">
              <a:latin typeface="+mj-lt"/>
            </a:endParaRP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63553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51B5AB-4647-5171-1093-3FB37ED36148}"/>
              </a:ext>
            </a:extLst>
          </p:cNvPr>
          <p:cNvSpPr>
            <a:spLocks noGrp="1"/>
          </p:cNvSpPr>
          <p:nvPr>
            <p:ph type="title"/>
          </p:nvPr>
        </p:nvSpPr>
        <p:spPr>
          <a:xfrm>
            <a:off x="360000" y="360000"/>
            <a:ext cx="11484000" cy="545601"/>
          </a:xfrm>
        </p:spPr>
        <p:txBody>
          <a:bodyPr/>
          <a:lstStyle/>
          <a:p>
            <a:r>
              <a:rPr lang="it-IT" i="1" dirty="0"/>
              <a:t>Ti piace fare le faccende domestiche? (1)</a:t>
            </a:r>
          </a:p>
        </p:txBody>
      </p:sp>
      <p:sp>
        <p:nvSpPr>
          <p:cNvPr id="4" name="Text Placeholder 3">
            <a:extLst>
              <a:ext uri="{FF2B5EF4-FFF2-40B4-BE49-F238E27FC236}">
                <a16:creationId xmlns:a16="http://schemas.microsoft.com/office/drawing/2014/main" id="{D1ACB835-5200-1485-B465-4ED7E7F788AE}"/>
              </a:ext>
            </a:extLst>
          </p:cNvPr>
          <p:cNvSpPr>
            <a:spLocks noGrp="1"/>
          </p:cNvSpPr>
          <p:nvPr>
            <p:ph type="body" sz="quarter" idx="18"/>
          </p:nvPr>
        </p:nvSpPr>
        <p:spPr/>
        <p:txBody>
          <a:bodyPr/>
          <a:lstStyle/>
          <a:p>
            <a:r>
              <a:rPr lang="it-IT" sz="2400" i="1"/>
              <a:t>Sì, mi piace.</a:t>
            </a:r>
          </a:p>
        </p:txBody>
      </p:sp>
      <p:sp>
        <p:nvSpPr>
          <p:cNvPr id="5" name="Content Placeholder 4">
            <a:extLst>
              <a:ext uri="{FF2B5EF4-FFF2-40B4-BE49-F238E27FC236}">
                <a16:creationId xmlns:a16="http://schemas.microsoft.com/office/drawing/2014/main" id="{B15E57AA-90BE-F0B9-4B19-14BE0AA0B07A}"/>
              </a:ext>
            </a:extLst>
          </p:cNvPr>
          <p:cNvSpPr>
            <a:spLocks noGrp="1"/>
          </p:cNvSpPr>
          <p:nvPr>
            <p:ph sz="quarter" idx="4294967295"/>
          </p:nvPr>
        </p:nvSpPr>
        <p:spPr>
          <a:xfrm>
            <a:off x="360000" y="1791113"/>
            <a:ext cx="5735638" cy="4814887"/>
          </a:xfrm>
        </p:spPr>
        <p:txBody>
          <a:bodyPr/>
          <a:lstStyle/>
          <a:p>
            <a:pPr marL="342900" lvl="0" indent="-342900">
              <a:buFont typeface="Symbol" panose="05050102010706020507" pitchFamily="18" charset="2"/>
              <a:buChar char=""/>
            </a:pPr>
            <a:r>
              <a:rPr lang="it-IT" i="1" dirty="0">
                <a:effectLst/>
                <a:latin typeface="+mn-lt"/>
                <a:ea typeface="Times New Roman" panose="02020603050405020304" pitchFamily="18" charset="0"/>
              </a:rPr>
              <a:t>Mi piace essere ordinato/a.</a:t>
            </a:r>
          </a:p>
          <a:p>
            <a:pPr marL="702900" lvl="4" indent="-342900">
              <a:spcAft>
                <a:spcPts val="1200"/>
              </a:spcAft>
              <a:buFont typeface="Arial" panose="020B0604020202020204" pitchFamily="34" charset="0"/>
              <a:buChar char="–"/>
            </a:pPr>
            <a:r>
              <a:rPr lang="en-AU" sz="2000" dirty="0">
                <a:latin typeface="+mn-lt"/>
              </a:rPr>
              <a:t>I like to be organised.</a:t>
            </a:r>
          </a:p>
          <a:p>
            <a:pPr marL="342900" lvl="0" indent="-342900">
              <a:buFont typeface="Symbol" panose="05050102010706020507" pitchFamily="18" charset="2"/>
              <a:buChar char=""/>
            </a:pPr>
            <a:r>
              <a:rPr lang="it-IT" i="1" dirty="0">
                <a:latin typeface="+mn-lt"/>
                <a:ea typeface="Times New Roman" panose="02020603050405020304" pitchFamily="18" charset="0"/>
              </a:rPr>
              <a:t>Mi piace aiutare a casa.</a:t>
            </a:r>
          </a:p>
          <a:p>
            <a:pPr marL="702900" lvl="4" indent="-342900">
              <a:spcAft>
                <a:spcPts val="1200"/>
              </a:spcAft>
              <a:buFont typeface="Arial" panose="020B0604020202020204" pitchFamily="34" charset="0"/>
              <a:buChar char="–"/>
            </a:pPr>
            <a:r>
              <a:rPr lang="en-AU" sz="2000" dirty="0">
                <a:latin typeface="+mn-lt"/>
              </a:rPr>
              <a:t>I like to help at home.</a:t>
            </a:r>
          </a:p>
          <a:p>
            <a:pPr marL="342900" lvl="0" indent="-342900">
              <a:buFont typeface="Symbol" panose="05050102010706020507" pitchFamily="18" charset="2"/>
              <a:buChar char=""/>
            </a:pPr>
            <a:r>
              <a:rPr lang="it-IT" i="1" dirty="0">
                <a:latin typeface="+mn-lt"/>
                <a:ea typeface="Times New Roman" panose="02020603050405020304" pitchFamily="18" charset="0"/>
              </a:rPr>
              <a:t>È rilassante.</a:t>
            </a:r>
          </a:p>
          <a:p>
            <a:pPr marL="702900" lvl="4" indent="-342900">
              <a:spcAft>
                <a:spcPts val="1200"/>
              </a:spcAft>
              <a:buFont typeface="Arial" panose="020B0604020202020204" pitchFamily="34" charset="0"/>
              <a:buChar char="–"/>
            </a:pPr>
            <a:r>
              <a:rPr lang="en-AU" sz="2000" dirty="0">
                <a:latin typeface="+mn-lt"/>
              </a:rPr>
              <a:t>It’s relaxing.</a:t>
            </a:r>
            <a:endParaRPr lang="it-IT" sz="2000" dirty="0">
              <a:latin typeface="+mn-lt"/>
            </a:endParaRPr>
          </a:p>
        </p:txBody>
      </p:sp>
      <p:sp>
        <p:nvSpPr>
          <p:cNvPr id="2" name="Slide Number Placeholder 1">
            <a:extLst>
              <a:ext uri="{FF2B5EF4-FFF2-40B4-BE49-F238E27FC236}">
                <a16:creationId xmlns:a16="http://schemas.microsoft.com/office/drawing/2014/main" id="{0559EF09-489F-D2EC-DCED-FE7640C430B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270376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2E60E7-9965-4EE0-EF96-3DAF07004EA1}"/>
              </a:ext>
            </a:extLst>
          </p:cNvPr>
          <p:cNvSpPr>
            <a:spLocks noGrp="1"/>
          </p:cNvSpPr>
          <p:nvPr>
            <p:ph type="title"/>
          </p:nvPr>
        </p:nvSpPr>
        <p:spPr>
          <a:xfrm>
            <a:off x="360000" y="360000"/>
            <a:ext cx="11484000" cy="545601"/>
          </a:xfrm>
        </p:spPr>
        <p:txBody>
          <a:bodyPr/>
          <a:lstStyle/>
          <a:p>
            <a:r>
              <a:rPr lang="it-IT" i="1" dirty="0"/>
              <a:t>Ti piace fare le faccende domestiche? </a:t>
            </a:r>
            <a:r>
              <a:rPr lang="it-IT" i="1"/>
              <a:t>(2)</a:t>
            </a:r>
          </a:p>
        </p:txBody>
      </p:sp>
      <p:sp>
        <p:nvSpPr>
          <p:cNvPr id="5" name="Text Placeholder 4">
            <a:extLst>
              <a:ext uri="{FF2B5EF4-FFF2-40B4-BE49-F238E27FC236}">
                <a16:creationId xmlns:a16="http://schemas.microsoft.com/office/drawing/2014/main" id="{C900539F-539F-BD70-54FE-41A12CFA7B7A}"/>
              </a:ext>
            </a:extLst>
          </p:cNvPr>
          <p:cNvSpPr>
            <a:spLocks noGrp="1"/>
          </p:cNvSpPr>
          <p:nvPr>
            <p:ph type="body" sz="quarter" idx="18"/>
          </p:nvPr>
        </p:nvSpPr>
        <p:spPr>
          <a:xfrm>
            <a:off x="360000" y="982520"/>
            <a:ext cx="11484000" cy="310015"/>
          </a:xfrm>
        </p:spPr>
        <p:txBody>
          <a:bodyPr/>
          <a:lstStyle/>
          <a:p>
            <a:r>
              <a:rPr lang="it-IT" i="1" dirty="0"/>
              <a:t>No, non mi piace</a:t>
            </a:r>
          </a:p>
        </p:txBody>
      </p:sp>
      <p:sp>
        <p:nvSpPr>
          <p:cNvPr id="4" name="Text Placeholder 3">
            <a:extLst>
              <a:ext uri="{FF2B5EF4-FFF2-40B4-BE49-F238E27FC236}">
                <a16:creationId xmlns:a16="http://schemas.microsoft.com/office/drawing/2014/main" id="{CBB67F3E-F5A0-5FF1-0A63-CE8FD4B59149}"/>
              </a:ext>
            </a:extLst>
          </p:cNvPr>
          <p:cNvSpPr>
            <a:spLocks noGrp="1"/>
          </p:cNvSpPr>
          <p:nvPr>
            <p:ph type="body" sz="quarter" idx="4294967295"/>
          </p:nvPr>
        </p:nvSpPr>
        <p:spPr>
          <a:xfrm>
            <a:off x="360001" y="1500349"/>
            <a:ext cx="5104098" cy="4911601"/>
          </a:xfrm>
        </p:spPr>
        <p:txBody>
          <a:bodyPr/>
          <a:lstStyle/>
          <a:p>
            <a:pPr marL="342900" indent="-342900">
              <a:buFont typeface="Arial" panose="020B0604020202020204" pitchFamily="34" charset="0"/>
              <a:buChar char="•"/>
            </a:pPr>
            <a:r>
              <a:rPr lang="en-AU" i="1" dirty="0">
                <a:latin typeface="+mn-lt"/>
              </a:rPr>
              <a:t>Non è piacevole.</a:t>
            </a:r>
          </a:p>
          <a:p>
            <a:pPr marL="702900" lvl="4" indent="-342900">
              <a:buFont typeface="Arial" panose="020B0604020202020204" pitchFamily="34" charset="0"/>
              <a:buChar char="–"/>
            </a:pPr>
            <a:r>
              <a:rPr lang="en-AU" sz="2000" dirty="0">
                <a:latin typeface="+mn-lt"/>
              </a:rPr>
              <a:t>It’s not pleasant.</a:t>
            </a:r>
          </a:p>
          <a:p>
            <a:pPr marL="342900" indent="-342900">
              <a:buFont typeface="Arial" panose="020B0604020202020204" pitchFamily="34" charset="0"/>
              <a:buChar char="•"/>
            </a:pPr>
            <a:r>
              <a:rPr lang="it-IT" i="1" dirty="0">
                <a:solidFill>
                  <a:srgbClr val="000000"/>
                </a:solidFill>
                <a:latin typeface="+mn-lt"/>
              </a:rPr>
              <a:t>S</a:t>
            </a:r>
            <a:r>
              <a:rPr lang="it-IT" i="1" dirty="0">
                <a:solidFill>
                  <a:srgbClr val="000000"/>
                </a:solidFill>
                <a:effectLst/>
                <a:latin typeface="+mn-lt"/>
                <a:ea typeface="Aptos" panose="020B0004020202020204" pitchFamily="34" charset="0"/>
              </a:rPr>
              <a:t>ono stufo(a) di</a:t>
            </a:r>
            <a:r>
              <a:rPr lang="it-IT" dirty="0">
                <a:solidFill>
                  <a:srgbClr val="000000"/>
                </a:solidFill>
                <a:effectLst/>
                <a:latin typeface="+mn-lt"/>
                <a:ea typeface="Aptos" panose="020B0004020202020204" pitchFamily="34" charset="0"/>
              </a:rPr>
              <a:t> + infinitive </a:t>
            </a:r>
          </a:p>
          <a:p>
            <a:pPr marL="702900" lvl="4" indent="-342900">
              <a:buFont typeface="Arial" panose="020B0604020202020204" pitchFamily="34" charset="0"/>
              <a:buChar char="–"/>
            </a:pPr>
            <a:r>
              <a:rPr lang="it-IT" sz="2000" dirty="0">
                <a:solidFill>
                  <a:srgbClr val="000000"/>
                </a:solidFill>
                <a:latin typeface="+mn-lt"/>
              </a:rPr>
              <a:t>I am sick of </a:t>
            </a:r>
            <a:r>
              <a:rPr lang="it-IT" sz="2000" dirty="0">
                <a:solidFill>
                  <a:srgbClr val="000000"/>
                </a:solidFill>
                <a:latin typeface="+mn-lt"/>
                <a:ea typeface="Aptos" panose="020B0004020202020204" pitchFamily="34" charset="0"/>
              </a:rPr>
              <a:t>+ infinitive </a:t>
            </a:r>
          </a:p>
          <a:p>
            <a:pPr marL="342900" lvl="0" indent="-342900">
              <a:buFont typeface="Arial" panose="020B0604020202020204" pitchFamily="34" charset="0"/>
              <a:buChar char="•"/>
            </a:pPr>
            <a:r>
              <a:rPr lang="it-IT" i="1" dirty="0">
                <a:latin typeface="+mn-lt"/>
                <a:ea typeface="Times New Roman" panose="02020603050405020304" pitchFamily="18" charset="0"/>
              </a:rPr>
              <a:t>Preferisco il disordine.</a:t>
            </a:r>
          </a:p>
          <a:p>
            <a:pPr marL="702900" lvl="4" indent="-342900">
              <a:buFont typeface="Arial" panose="020B0604020202020204" pitchFamily="34" charset="0"/>
              <a:buChar char="–"/>
            </a:pPr>
            <a:r>
              <a:rPr lang="it-IT" sz="2000" dirty="0">
                <a:latin typeface="+mn-lt"/>
                <a:ea typeface="Times New Roman" panose="02020603050405020304" pitchFamily="18" charset="0"/>
              </a:rPr>
              <a:t>I prefer mess</a:t>
            </a:r>
            <a:r>
              <a:rPr lang="it-IT" sz="2000" i="1" dirty="0">
                <a:latin typeface="+mn-lt"/>
                <a:ea typeface="Times New Roman" panose="02020603050405020304" pitchFamily="18" charset="0"/>
              </a:rPr>
              <a:t>.</a:t>
            </a:r>
          </a:p>
          <a:p>
            <a:pPr marL="342900" lvl="0" indent="-342900">
              <a:buFont typeface="Arial" panose="020B0604020202020204" pitchFamily="34" charset="0"/>
              <a:buChar char="•"/>
            </a:pPr>
            <a:r>
              <a:rPr lang="it-IT" i="1" dirty="0">
                <a:effectLst/>
                <a:latin typeface="+mn-lt"/>
                <a:ea typeface="Times New Roman" panose="02020603050405020304" pitchFamily="18" charset="0"/>
              </a:rPr>
              <a:t>Ci vuole tropp</a:t>
            </a:r>
            <a:r>
              <a:rPr lang="it-IT" i="1" dirty="0">
                <a:latin typeface="+mn-lt"/>
                <a:ea typeface="Times New Roman" panose="02020603050405020304" pitchFamily="18" charset="0"/>
              </a:rPr>
              <a:t>o tempo.</a:t>
            </a:r>
          </a:p>
          <a:p>
            <a:pPr marL="702900" lvl="4" indent="-342900">
              <a:buFont typeface="Arial" panose="020B0604020202020204" pitchFamily="34" charset="0"/>
              <a:buChar char="–"/>
            </a:pPr>
            <a:r>
              <a:rPr lang="it-IT" sz="2000" dirty="0">
                <a:latin typeface="+mn-lt"/>
                <a:ea typeface="Times New Roman" panose="02020603050405020304" pitchFamily="18" charset="0"/>
              </a:rPr>
              <a:t>It takes too long.</a:t>
            </a:r>
          </a:p>
        </p:txBody>
      </p:sp>
      <p:sp>
        <p:nvSpPr>
          <p:cNvPr id="6" name="Text Placeholder 4">
            <a:extLst>
              <a:ext uri="{FF2B5EF4-FFF2-40B4-BE49-F238E27FC236}">
                <a16:creationId xmlns:a16="http://schemas.microsoft.com/office/drawing/2014/main" id="{E83DA568-3A35-2C4B-EA06-FA0403C06DDA}"/>
              </a:ext>
            </a:extLst>
          </p:cNvPr>
          <p:cNvSpPr txBox="1">
            <a:spLocks/>
          </p:cNvSpPr>
          <p:nvPr/>
        </p:nvSpPr>
        <p:spPr>
          <a:xfrm>
            <a:off x="6416250" y="1500350"/>
            <a:ext cx="441939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it-IT" i="1" dirty="0">
                <a:latin typeface="+mn-lt"/>
                <a:ea typeface="Times New Roman" panose="02020603050405020304" pitchFamily="18" charset="0"/>
              </a:rPr>
              <a:t>È una vera sfida!</a:t>
            </a:r>
          </a:p>
          <a:p>
            <a:pPr marL="702900" lvl="4" indent="-342900">
              <a:buFont typeface="Arial" panose="020B0604020202020204" pitchFamily="34" charset="0"/>
              <a:buChar char="–"/>
            </a:pPr>
            <a:r>
              <a:rPr lang="it-IT" sz="2000" dirty="0">
                <a:latin typeface="+mn-lt"/>
              </a:rPr>
              <a:t>It’s a real challenge!</a:t>
            </a:r>
          </a:p>
          <a:p>
            <a:pPr marL="342900" indent="-342900">
              <a:buFont typeface="Arial" panose="020B0604020202020204" pitchFamily="34" charset="0"/>
              <a:buChar char="•"/>
            </a:pPr>
            <a:r>
              <a:rPr lang="it-IT" i="1" dirty="0">
                <a:latin typeface="+mn-lt"/>
                <a:ea typeface="Times New Roman" panose="02020603050405020304" pitchFamily="18" charset="0"/>
              </a:rPr>
              <a:t>Che noia!</a:t>
            </a:r>
            <a:endParaRPr lang="it-IT" dirty="0">
              <a:latin typeface="+mn-lt"/>
              <a:ea typeface="Times New Roman" panose="02020603050405020304" pitchFamily="18" charset="0"/>
            </a:endParaRPr>
          </a:p>
          <a:p>
            <a:pPr marL="702900" lvl="4" indent="-342900">
              <a:buFont typeface="Arial" panose="020B0604020202020204" pitchFamily="34" charset="0"/>
              <a:buChar char="–"/>
            </a:pPr>
            <a:r>
              <a:rPr lang="it-IT" sz="2000" dirty="0">
                <a:latin typeface="+mn-lt"/>
              </a:rPr>
              <a:t>How boring!</a:t>
            </a:r>
          </a:p>
        </p:txBody>
      </p:sp>
      <p:sp>
        <p:nvSpPr>
          <p:cNvPr id="2" name="Slide Number Placeholder 1">
            <a:extLst>
              <a:ext uri="{FF2B5EF4-FFF2-40B4-BE49-F238E27FC236}">
                <a16:creationId xmlns:a16="http://schemas.microsoft.com/office/drawing/2014/main" id="{90E867AF-0FDE-9337-A7CD-7F990F5C14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183116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it-IT" i="1">
                <a:latin typeface="+mj-lt"/>
              </a:rPr>
              <a:t>fare il letto</a:t>
            </a:r>
          </a:p>
        </p:txBody>
      </p:sp>
      <p:pic>
        <p:nvPicPr>
          <p:cNvPr id="2" name="Picture 1" descr="a person making the bed">
            <a:extLst>
              <a:ext uri="{FF2B5EF4-FFF2-40B4-BE49-F238E27FC236}">
                <a16:creationId xmlns:a16="http://schemas.microsoft.com/office/drawing/2014/main" id="{F27AB617-7C60-ABD9-FAB9-B2DE0DAFD4F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482490" y="684702"/>
            <a:ext cx="7227020" cy="5921298"/>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429129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it-IT" i="1">
                <a:latin typeface="+mj-lt"/>
              </a:rPr>
              <a:t>fare la spesa</a:t>
            </a:r>
          </a:p>
        </p:txBody>
      </p:sp>
      <p:pic>
        <p:nvPicPr>
          <p:cNvPr id="2" name="Picture 1" descr="a person doing the grocery shopping">
            <a:extLst>
              <a:ext uri="{FF2B5EF4-FFF2-40B4-BE49-F238E27FC236}">
                <a16:creationId xmlns:a16="http://schemas.microsoft.com/office/drawing/2014/main" id="{D1D2D4F2-1AF7-A679-5364-78EC4D7A6E7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178818" y="601806"/>
            <a:ext cx="5834364" cy="6094194"/>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50609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it-IT" i="1">
                <a:latin typeface="+mj-lt"/>
              </a:rPr>
              <a:t>preparare la colazione</a:t>
            </a:r>
          </a:p>
        </p:txBody>
      </p:sp>
      <p:pic>
        <p:nvPicPr>
          <p:cNvPr id="2" name="Picture 1" descr="a person preparing breakfast">
            <a:extLst>
              <a:ext uri="{FF2B5EF4-FFF2-40B4-BE49-F238E27FC236}">
                <a16:creationId xmlns:a16="http://schemas.microsoft.com/office/drawing/2014/main" id="{2E7318A1-A096-27CA-C635-62D075E4E7E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825215" y="714365"/>
            <a:ext cx="8541572" cy="5981636"/>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08071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it-IT" i="1">
                <a:latin typeface="+mj-lt"/>
              </a:rPr>
              <a:t>preparare la cena</a:t>
            </a:r>
          </a:p>
        </p:txBody>
      </p:sp>
      <p:pic>
        <p:nvPicPr>
          <p:cNvPr id="5" name="Picture 4" descr="a person preparing dinner">
            <a:extLst>
              <a:ext uri="{FF2B5EF4-FFF2-40B4-BE49-F238E27FC236}">
                <a16:creationId xmlns:a16="http://schemas.microsoft.com/office/drawing/2014/main" id="{7485CCAA-4E2C-ED74-6C55-67E70ABB847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231195" y="670538"/>
            <a:ext cx="5729612" cy="6025462"/>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51910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it-IT" i="1">
                <a:latin typeface="+mj-lt"/>
              </a:rPr>
              <a:t>lavare i piatti</a:t>
            </a:r>
          </a:p>
        </p:txBody>
      </p:sp>
      <p:pic>
        <p:nvPicPr>
          <p:cNvPr id="4" name="Picture 3" descr="a person washing the dishes">
            <a:extLst>
              <a:ext uri="{FF2B5EF4-FFF2-40B4-BE49-F238E27FC236}">
                <a16:creationId xmlns:a16="http://schemas.microsoft.com/office/drawing/2014/main" id="{75240148-A2DA-13C9-EAEB-FA5569D20B1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90430" y="619151"/>
            <a:ext cx="8611140" cy="6076850"/>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73486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it-IT" i="1">
                <a:latin typeface="+mj-lt"/>
              </a:rPr>
              <a:t>caricare la lavastoviglie </a:t>
            </a:r>
            <a:br>
              <a:rPr lang="it-IT" i="1">
                <a:latin typeface="+mj-lt"/>
              </a:rPr>
            </a:br>
            <a:endParaRPr lang="it-IT" i="1">
              <a:latin typeface="+mj-lt"/>
            </a:endParaRPr>
          </a:p>
        </p:txBody>
      </p:sp>
      <p:grpSp>
        <p:nvGrpSpPr>
          <p:cNvPr id="12" name="Group 11" descr="a person loading the dishwasher">
            <a:extLst>
              <a:ext uri="{FF2B5EF4-FFF2-40B4-BE49-F238E27FC236}">
                <a16:creationId xmlns:a16="http://schemas.microsoft.com/office/drawing/2014/main" id="{9EDD82B8-8409-0637-1E84-BC9909884B73}"/>
              </a:ext>
            </a:extLst>
          </p:cNvPr>
          <p:cNvGrpSpPr/>
          <p:nvPr/>
        </p:nvGrpSpPr>
        <p:grpSpPr>
          <a:xfrm>
            <a:off x="2837388" y="987810"/>
            <a:ext cx="6517226" cy="5708190"/>
            <a:chOff x="3657600" y="2169212"/>
            <a:chExt cx="3819535" cy="3345386"/>
          </a:xfrm>
        </p:grpSpPr>
        <p:pic>
          <p:nvPicPr>
            <p:cNvPr id="8" name="Picture 7" descr="a person with dishwasher">
              <a:extLst>
                <a:ext uri="{FF2B5EF4-FFF2-40B4-BE49-F238E27FC236}">
                  <a16:creationId xmlns:a16="http://schemas.microsoft.com/office/drawing/2014/main" id="{6EA45E50-7CE3-F570-DE7C-13F328A61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169212"/>
              <a:ext cx="3819535" cy="3345386"/>
            </a:xfrm>
            <a:prstGeom prst="rect">
              <a:avLst/>
            </a:prstGeom>
          </p:spPr>
        </p:pic>
        <p:sp>
          <p:nvSpPr>
            <p:cNvPr id="10" name="Arrow: Curved Down 9">
              <a:extLst>
                <a:ext uri="{FF2B5EF4-FFF2-40B4-BE49-F238E27FC236}">
                  <a16:creationId xmlns:a16="http://schemas.microsoft.com/office/drawing/2014/main" id="{4E181C9E-E43C-86FF-8147-4B4D46F1F479}"/>
                </a:ext>
              </a:extLst>
            </p:cNvPr>
            <p:cNvSpPr/>
            <p:nvPr/>
          </p:nvSpPr>
          <p:spPr>
            <a:xfrm flipH="1">
              <a:off x="4371584" y="3770334"/>
              <a:ext cx="1916482" cy="660748"/>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27012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it-IT" i="1">
                <a:latin typeface="+mj-lt"/>
              </a:rPr>
              <a:t>svuotare la lavastoviglie </a:t>
            </a:r>
            <a:br>
              <a:rPr lang="it-IT" i="1">
                <a:latin typeface="+mj-lt"/>
              </a:rPr>
            </a:br>
            <a:endParaRPr lang="it-IT" i="1">
              <a:latin typeface="+mj-lt"/>
            </a:endParaRPr>
          </a:p>
        </p:txBody>
      </p:sp>
      <p:grpSp>
        <p:nvGrpSpPr>
          <p:cNvPr id="4" name="Group 3" descr="a person emptying the dishwasher">
            <a:extLst>
              <a:ext uri="{FF2B5EF4-FFF2-40B4-BE49-F238E27FC236}">
                <a16:creationId xmlns:a16="http://schemas.microsoft.com/office/drawing/2014/main" id="{2912687A-D3D3-5634-8EA4-407E4542471F}"/>
              </a:ext>
            </a:extLst>
          </p:cNvPr>
          <p:cNvGrpSpPr/>
          <p:nvPr/>
        </p:nvGrpSpPr>
        <p:grpSpPr>
          <a:xfrm>
            <a:off x="2837388" y="987810"/>
            <a:ext cx="6517226" cy="5708190"/>
            <a:chOff x="3657600" y="2169212"/>
            <a:chExt cx="3819535" cy="3345386"/>
          </a:xfrm>
        </p:grpSpPr>
        <p:pic>
          <p:nvPicPr>
            <p:cNvPr id="8" name="Picture 7" descr="a person with dishwasher">
              <a:extLst>
                <a:ext uri="{FF2B5EF4-FFF2-40B4-BE49-F238E27FC236}">
                  <a16:creationId xmlns:a16="http://schemas.microsoft.com/office/drawing/2014/main" id="{6EA45E50-7CE3-F570-DE7C-13F328A61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169212"/>
              <a:ext cx="3819535" cy="3345386"/>
            </a:xfrm>
            <a:prstGeom prst="rect">
              <a:avLst/>
            </a:prstGeom>
          </p:spPr>
        </p:pic>
        <p:sp>
          <p:nvSpPr>
            <p:cNvPr id="2" name="Arrow: Curved Down 1">
              <a:extLst>
                <a:ext uri="{FF2B5EF4-FFF2-40B4-BE49-F238E27FC236}">
                  <a16:creationId xmlns:a16="http://schemas.microsoft.com/office/drawing/2014/main" id="{8090020E-754F-973B-8BB2-E24FFEFC9D67}"/>
                </a:ext>
              </a:extLst>
            </p:cNvPr>
            <p:cNvSpPr/>
            <p:nvPr/>
          </p:nvSpPr>
          <p:spPr>
            <a:xfrm>
              <a:off x="4196218" y="3236413"/>
              <a:ext cx="726509" cy="346032"/>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74075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it-IT" i="1" dirty="0">
                <a:latin typeface="+mj-lt"/>
              </a:rPr>
              <a:t>fare il bucato</a:t>
            </a:r>
          </a:p>
        </p:txBody>
      </p:sp>
      <p:pic>
        <p:nvPicPr>
          <p:cNvPr id="2" name="Picture 1" descr="a person doing the washing ">
            <a:extLst>
              <a:ext uri="{FF2B5EF4-FFF2-40B4-BE49-F238E27FC236}">
                <a16:creationId xmlns:a16="http://schemas.microsoft.com/office/drawing/2014/main" id="{DEC33FD9-4697-FA44-199C-DC046E249B1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61360" y="463823"/>
            <a:ext cx="5669280" cy="6142178"/>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57924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classroom slide deck template (2)</Template>
  <TotalTime>0</TotalTime>
  <Words>2242</Words>
  <Application>Microsoft Office PowerPoint</Application>
  <PresentationFormat>Widescreen</PresentationFormat>
  <Paragraphs>345</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Times New Roman</vt:lpstr>
      <vt:lpstr>Public Sans</vt:lpstr>
      <vt:lpstr>Symbol</vt:lpstr>
      <vt:lpstr>Arial</vt:lpstr>
      <vt:lpstr>1_NSWG Corporate</vt:lpstr>
      <vt:lpstr>Household chores – infinitives</vt:lpstr>
      <vt:lpstr>fare il letto</vt:lpstr>
      <vt:lpstr>fare la spesa</vt:lpstr>
      <vt:lpstr>preparare la colazione</vt:lpstr>
      <vt:lpstr>preparare la cena</vt:lpstr>
      <vt:lpstr>lavare i piatti</vt:lpstr>
      <vt:lpstr>caricare la lavastoviglie  </vt:lpstr>
      <vt:lpstr>svuotare la lavastoviglie  </vt:lpstr>
      <vt:lpstr>fare il bucato</vt:lpstr>
      <vt:lpstr>passare l’aspirapolvere</vt:lpstr>
      <vt:lpstr>riordinare la camera da letto</vt:lpstr>
      <vt:lpstr>portare a passeggio il cane</vt:lpstr>
      <vt:lpstr>dare da mangiare al cane</vt:lpstr>
      <vt:lpstr>dare da mangiare al gatto</vt:lpstr>
      <vt:lpstr>Le faccende domestiche</vt:lpstr>
      <vt:lpstr>Giving an opinion on household chores</vt:lpstr>
      <vt:lpstr>Ti piace fare le faccende domestiche? (1)</vt:lpstr>
      <vt:lpstr>Ti piace fare le faccende domestiche?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Household chores – infinitives</dc:title>
  <dc:creator>NSW Department of Education</dc:creator>
  <dcterms:created xsi:type="dcterms:W3CDTF">2024-09-24T00:58:47Z</dcterms:created>
  <dcterms:modified xsi:type="dcterms:W3CDTF">2024-09-24T00:59:07Z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2024-09-24T00:58:57Z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e9d872c1-d851-42fc-bd73-aef76dbc2c1c</vt:lpwstr>
  </property>
  <property fmtid="{D5CDD505-2E9C-101B-9397-08002B2CF9AE}" pid="8" name="MSIP_Label_b603dfd7-d93a-4381-a340-2995d8282205_ContentBits">
    <vt:lpwstr>0</vt:lpwstr>
  </property>
</Properties>
</file>