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54" r:id="rId1"/>
  </p:sldMasterIdLst>
  <p:notesMasterIdLst>
    <p:notesMasterId r:id="rId9"/>
  </p:notesMasterIdLst>
  <p:handoutMasterIdLst>
    <p:handoutMasterId r:id="rId10"/>
  </p:handoutMasterIdLst>
  <p:sldIdLst>
    <p:sldId id="485" r:id="rId2"/>
    <p:sldId id="26202" r:id="rId3"/>
    <p:sldId id="2141411612" r:id="rId4"/>
    <p:sldId id="2141411611" r:id="rId5"/>
    <p:sldId id="2141411578" r:id="rId6"/>
    <p:sldId id="2141411582" r:id="rId7"/>
    <p:sldId id="2141411556" r:id="rId8"/>
  </p:sldIdLst>
  <p:sldSz cx="12192000" cy="6858000"/>
  <p:notesSz cx="6858000" cy="9144000"/>
  <p:embeddedFontLst>
    <p:embeddedFont>
      <p:font typeface="Montserrat" panose="00000500000000000000" pitchFamily="2" charset="0"/>
      <p:regular r:id="rId11"/>
      <p:bold r:id="rId12"/>
      <p:italic r:id="rId13"/>
      <p:boldItalic r:id="rId14"/>
    </p:embeddedFont>
    <p:embeddedFont>
      <p:font typeface="Public Sans" pitchFamily="2" charset="0"/>
      <p:regular r:id="rId15"/>
      <p:bold r:id="rId16"/>
      <p:italic r:id="rId17"/>
      <p:boldItalic r:id="rId18"/>
    </p:embeddedFont>
    <p:embeddedFont>
      <p:font typeface="Public Sans Light" pitchFamily="2" charset="0"/>
      <p:regular r:id="rId19"/>
      <p: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296C"/>
    <a:srgbClr val="CBEDFD"/>
    <a:srgbClr val="CDD3D6"/>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02043-1800-4FFF-ADC2-4FB8C32A4E23}" v="7" dt="2024-09-24T00:58:28.49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2" autoAdjust="0"/>
    <p:restoredTop sz="87933" autoAdjust="0"/>
  </p:normalViewPr>
  <p:slideViewPr>
    <p:cSldViewPr snapToGrid="0">
      <p:cViewPr varScale="1">
        <p:scale>
          <a:sx n="88" d="100"/>
          <a:sy n="88" d="100"/>
        </p:scale>
        <p:origin x="1410" y="63"/>
      </p:cViewPr>
      <p:guideLst>
        <p:guide orient="horz" pos="2160"/>
        <p:guide pos="3863"/>
      </p:guideLst>
    </p:cSldViewPr>
  </p:slideViewPr>
  <p:outlineViewPr>
    <p:cViewPr>
      <p:scale>
        <a:sx n="33" d="100"/>
        <a:sy n="33" d="100"/>
      </p:scale>
      <p:origin x="0" y="-1998"/>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Jeopardy game created using ‘What’s the question?’ from </a:t>
            </a:r>
            <a:r>
              <a:rPr lang="en-AU" sz="120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Digital Learning Selector</a:t>
            </a:r>
            <a:r>
              <a:rPr lang="en-AU" sz="1200" kern="1200" dirty="0">
                <a:solidFill>
                  <a:schemeClr val="tx1"/>
                </a:solidFill>
                <a:effectLst/>
                <a:latin typeface="+mn-lt"/>
                <a:ea typeface="+mn-ea"/>
                <a:cs typeface="+mn-cs"/>
              </a:rPr>
              <a:t>, DoE NSW.</a:t>
            </a: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1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mn-lt"/>
              </a:rPr>
              <a:t>These instructions are for the teacher. They can be adapted to show the class if written instructions are helpful.</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60488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These instructions are for the teacher. They can be adapted to show the class if written instructions are helpful.</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41847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457195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Jeopardy game created using What’s the question? from </a:t>
            </a:r>
            <a:r>
              <a:rPr lang="en-AU" sz="120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Digital Learning Selector</a:t>
            </a:r>
            <a:r>
              <a:rPr lang="en-AU" sz="1200" kern="1200" dirty="0">
                <a:solidFill>
                  <a:schemeClr val="tx1"/>
                </a:solidFill>
                <a:effectLst/>
                <a:latin typeface="+mn-lt"/>
                <a:ea typeface="+mn-ea"/>
                <a:cs typeface="+mn-cs"/>
              </a:rPr>
              <a:t>, DoE NSW</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146499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Jeopardy game created using What’s the question? from </a:t>
            </a:r>
            <a:r>
              <a:rPr lang="en-AU" sz="120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Digital Learning Selector</a:t>
            </a:r>
            <a:r>
              <a:rPr lang="en-AU" sz="1200" kern="1200" dirty="0">
                <a:solidFill>
                  <a:schemeClr val="tx1"/>
                </a:solidFill>
                <a:effectLst/>
                <a:latin typeface="+mn-lt"/>
                <a:ea typeface="+mn-ea"/>
                <a:cs typeface="+mn-cs"/>
              </a:rPr>
              <a:t>, DoE NSW</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07849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11483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576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43135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9827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98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2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118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0373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0243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45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7371617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en-US" dirty="0">
                <a:latin typeface="+mj-lt"/>
              </a:rPr>
              <a:t>Jeopardy game</a:t>
            </a:r>
          </a:p>
        </p:txBody>
      </p:sp>
      <p:pic>
        <p:nvPicPr>
          <p:cNvPr id="10" name="Picture 9">
            <a:extLst>
              <a:ext uri="{FF2B5EF4-FFF2-40B4-BE49-F238E27FC236}">
                <a16:creationId xmlns:a16="http://schemas.microsoft.com/office/drawing/2014/main" id="{A1BECCCF-32FB-C3E0-EF4D-CCB82A2F6C7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673" y="1397347"/>
            <a:ext cx="5460653" cy="5460653"/>
          </a:xfrm>
          <a:prstGeom prst="rect">
            <a:avLst/>
          </a:prstGeom>
        </p:spPr>
      </p:pic>
    </p:spTree>
    <p:extLst>
      <p:ext uri="{BB962C8B-B14F-4D97-AF65-F5344CB8AC3E}">
        <p14:creationId xmlns:p14="http://schemas.microsoft.com/office/powerpoint/2010/main" val="16499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dirty="0">
                <a:latin typeface="+mj-lt"/>
              </a:rPr>
              <a:t>Jeopardy (1)</a:t>
            </a:r>
          </a:p>
        </p:txBody>
      </p:sp>
      <p:sp>
        <p:nvSpPr>
          <p:cNvPr id="2" name="Text Placeholder 1">
            <a:extLst>
              <a:ext uri="{FF2B5EF4-FFF2-40B4-BE49-F238E27FC236}">
                <a16:creationId xmlns:a16="http://schemas.microsoft.com/office/drawing/2014/main" id="{0307B82D-9B83-F973-1318-3870DD665C7B}"/>
              </a:ext>
            </a:extLst>
          </p:cNvPr>
          <p:cNvSpPr>
            <a:spLocks noGrp="1"/>
          </p:cNvSpPr>
          <p:nvPr>
            <p:ph type="body" sz="quarter" idx="18"/>
          </p:nvPr>
        </p:nvSpPr>
        <p:spPr/>
        <p:txBody>
          <a:bodyPr/>
          <a:lstStyle/>
          <a:p>
            <a:r>
              <a:rPr lang="en-US" dirty="0">
                <a:latin typeface="+mj-lt"/>
              </a:rPr>
              <a:t>Instructions – part a</a:t>
            </a:r>
            <a:endParaRPr lang="en-AU" dirty="0">
              <a:latin typeface="+mj-lt"/>
            </a:endParaRPr>
          </a:p>
        </p:txBody>
      </p:sp>
      <p:sp>
        <p:nvSpPr>
          <p:cNvPr id="8" name="Text Placeholder 7">
            <a:extLst>
              <a:ext uri="{FF2B5EF4-FFF2-40B4-BE49-F238E27FC236}">
                <a16:creationId xmlns:a16="http://schemas.microsoft.com/office/drawing/2014/main" id="{F1D8AB0D-0A27-32F4-60FF-03BF4E6136C6}"/>
              </a:ext>
            </a:extLst>
          </p:cNvPr>
          <p:cNvSpPr>
            <a:spLocks noGrp="1"/>
          </p:cNvSpPr>
          <p:nvPr>
            <p:ph type="body" sz="quarter" idx="17"/>
          </p:nvPr>
        </p:nvSpPr>
        <p:spPr/>
        <p:txBody>
          <a:bodyPr/>
          <a:lstStyle/>
          <a:p>
            <a:pPr>
              <a:lnSpc>
                <a:spcPct val="114000"/>
              </a:lnSpc>
            </a:pPr>
            <a:r>
              <a:rPr lang="en-AU" sz="1800" dirty="0">
                <a:effectLst/>
                <a:latin typeface="+mn-lt"/>
                <a:ea typeface="Calibri" panose="020F0502020204030204" pitchFamily="34" charset="0"/>
                <a:cs typeface="Arial" panose="020B0604020202020204" pitchFamily="34" charset="0"/>
              </a:rPr>
              <a:t>The Jeopardy game board displays different point values on tiles. Behind each tile is a word or an image of a weekly routine activity. Tiles are revealed left to right, and from top to bottom.</a:t>
            </a:r>
          </a:p>
          <a:p>
            <a:pPr>
              <a:lnSpc>
                <a:spcPct val="114000"/>
              </a:lnSpc>
            </a:pPr>
            <a:r>
              <a:rPr lang="en-AU" sz="1800" dirty="0">
                <a:effectLst/>
                <a:latin typeface="+mn-lt"/>
                <a:ea typeface="Calibri" panose="020F0502020204030204" pitchFamily="34" charset="0"/>
                <a:cs typeface="Arial" panose="020B0604020202020204" pitchFamily="34" charset="0"/>
              </a:rPr>
              <a:t>Students play the game in 2 teams, with students in each team taking a turn to answer. </a:t>
            </a:r>
          </a:p>
          <a:p>
            <a:pPr>
              <a:lnSpc>
                <a:spcPct val="114000"/>
              </a:lnSpc>
            </a:pPr>
            <a:r>
              <a:rPr lang="en-AU" sz="1800" dirty="0">
                <a:latin typeface="+mn-lt"/>
                <a:ea typeface="Calibri" panose="020F0502020204030204" pitchFamily="34" charset="0"/>
                <a:cs typeface="Arial" panose="020B0604020202020204" pitchFamily="34" charset="0"/>
              </a:rPr>
              <a:t>There are 2 parts to this version of Jeopardy. First, te</a:t>
            </a:r>
            <a:r>
              <a:rPr lang="en-AU" sz="1800" dirty="0">
                <a:effectLst/>
                <a:latin typeface="+mn-lt"/>
                <a:ea typeface="Calibri" panose="020F0502020204030204" pitchFamily="34" charset="0"/>
                <a:cs typeface="Arial" panose="020B0604020202020204" pitchFamily="34" charset="0"/>
              </a:rPr>
              <a:t>ams take turns to create a question containing the phrase (or the phrase corresponding to the image) behind each tile. The question can be inspired by any part of the unit. If the question is correct, the student’s team wins the tile points. Questions could include:</a:t>
            </a:r>
          </a:p>
          <a:p>
            <a:pPr marL="285750" indent="-285750">
              <a:lnSpc>
                <a:spcPct val="114000"/>
              </a:lnSpc>
              <a:buFont typeface="Arial" panose="020B0604020202020204" pitchFamily="34" charset="0"/>
              <a:buChar char="•"/>
            </a:pPr>
            <a:r>
              <a:rPr lang="it-IT" sz="1800" dirty="0">
                <a:latin typeface="+mn-lt"/>
                <a:ea typeface="Calibri" panose="020F0502020204030204" pitchFamily="34" charset="0"/>
                <a:cs typeface="Arial" panose="020B0604020202020204" pitchFamily="34" charset="0"/>
              </a:rPr>
              <a:t>w</a:t>
            </a:r>
            <a:r>
              <a:rPr lang="it-IT" sz="1800" dirty="0">
                <a:effectLst/>
                <a:latin typeface="+mn-lt"/>
                <a:ea typeface="Calibri" panose="020F0502020204030204" pitchFamily="34" charset="0"/>
                <a:cs typeface="Arial" panose="020B0604020202020204" pitchFamily="34" charset="0"/>
              </a:rPr>
              <a:t>hether they do the activity or not: </a:t>
            </a:r>
            <a:r>
              <a:rPr lang="it-IT" sz="1800" i="1" dirty="0">
                <a:effectLst/>
                <a:latin typeface="+mn-lt"/>
                <a:ea typeface="Calibri" panose="020F0502020204030204" pitchFamily="34" charset="0"/>
                <a:cs typeface="Arial" panose="020B0604020202020204" pitchFamily="34" charset="0"/>
              </a:rPr>
              <a:t>Fai i compiti?</a:t>
            </a:r>
            <a:endParaRPr lang="it-IT" sz="1800" dirty="0">
              <a:effectLst/>
              <a:highlight>
                <a:srgbClr val="FFFF00"/>
              </a:highlight>
              <a:latin typeface="+mn-lt"/>
              <a:ea typeface="Calibri" panose="020F0502020204030204" pitchFamily="34" charset="0"/>
              <a:cs typeface="Arial" panose="020B0604020202020204" pitchFamily="34" charset="0"/>
            </a:endParaRPr>
          </a:p>
          <a:p>
            <a:pPr marL="285750" indent="-285750">
              <a:lnSpc>
                <a:spcPct val="114000"/>
              </a:lnSpc>
              <a:buFont typeface="Arial" panose="020B0604020202020204" pitchFamily="34" charset="0"/>
              <a:buChar char="•"/>
            </a:pPr>
            <a:r>
              <a:rPr lang="it-IT" sz="1800" dirty="0">
                <a:latin typeface="+mn-lt"/>
                <a:ea typeface="Calibri" panose="020F0502020204030204" pitchFamily="34" charset="0"/>
                <a:cs typeface="Arial" panose="020B0604020202020204" pitchFamily="34" charset="0"/>
              </a:rPr>
              <a:t>w</a:t>
            </a:r>
            <a:r>
              <a:rPr lang="it-IT" sz="1800" dirty="0">
                <a:effectLst/>
                <a:latin typeface="+mn-lt"/>
                <a:ea typeface="Calibri" panose="020F0502020204030204" pitchFamily="34" charset="0"/>
                <a:cs typeface="Arial" panose="020B0604020202020204" pitchFamily="34" charset="0"/>
              </a:rPr>
              <a:t>hat time they do the activity: </a:t>
            </a:r>
            <a:r>
              <a:rPr lang="it-IT" sz="1800" i="1" dirty="0">
                <a:effectLst/>
                <a:latin typeface="+mn-lt"/>
                <a:ea typeface="Calibri" panose="020F0502020204030204" pitchFamily="34" charset="0"/>
                <a:cs typeface="Arial" panose="020B0604020202020204" pitchFamily="34" charset="0"/>
              </a:rPr>
              <a:t>A che ora vai a scuola? </a:t>
            </a:r>
          </a:p>
          <a:p>
            <a:pPr marL="285750" indent="-285750">
              <a:lnSpc>
                <a:spcPct val="114000"/>
              </a:lnSpc>
              <a:buFont typeface="Arial" panose="020B0604020202020204" pitchFamily="34" charset="0"/>
              <a:buChar char="•"/>
            </a:pPr>
            <a:r>
              <a:rPr lang="it-IT" sz="1800" dirty="0">
                <a:latin typeface="+mn-lt"/>
                <a:ea typeface="Calibri" panose="020F0502020204030204" pitchFamily="34" charset="0"/>
                <a:cs typeface="Arial" panose="020B0604020202020204" pitchFamily="34" charset="0"/>
              </a:rPr>
              <a:t>w</a:t>
            </a:r>
            <a:r>
              <a:rPr lang="it-IT" sz="1800" dirty="0">
                <a:effectLst/>
                <a:latin typeface="+mn-lt"/>
                <a:ea typeface="Calibri" panose="020F0502020204030204" pitchFamily="34" charset="0"/>
                <a:cs typeface="Arial" panose="020B0604020202020204" pitchFamily="34" charset="0"/>
              </a:rPr>
              <a:t>hen they do the activity: </a:t>
            </a:r>
            <a:r>
              <a:rPr lang="it-IT" sz="1800" i="1" dirty="0">
                <a:effectLst/>
                <a:latin typeface="+mn-lt"/>
                <a:ea typeface="Calibri" panose="020F0502020204030204" pitchFamily="34" charset="0"/>
                <a:cs typeface="Arial" panose="020B0604020202020204" pitchFamily="34" charset="0"/>
              </a:rPr>
              <a:t>Quando chatti online? </a:t>
            </a:r>
          </a:p>
          <a:p>
            <a:pPr marL="285750" indent="-285750">
              <a:lnSpc>
                <a:spcPct val="114000"/>
              </a:lnSpc>
              <a:buFont typeface="Arial" panose="020B0604020202020204" pitchFamily="34" charset="0"/>
              <a:buChar char="•"/>
            </a:pPr>
            <a:r>
              <a:rPr lang="it-IT" sz="1800" dirty="0">
                <a:latin typeface="+mn-lt"/>
                <a:ea typeface="Calibri" panose="020F0502020204030204" pitchFamily="34" charset="0"/>
                <a:cs typeface="Arial" panose="020B0604020202020204" pitchFamily="34" charset="0"/>
              </a:rPr>
              <a:t>whether they like they activity: </a:t>
            </a:r>
            <a:r>
              <a:rPr lang="it-IT" sz="1800" i="1" dirty="0">
                <a:latin typeface="+mn-lt"/>
                <a:ea typeface="Calibri" panose="020F0502020204030204" pitchFamily="34" charset="0"/>
                <a:cs typeface="Arial" panose="020B0604020202020204" pitchFamily="34" charset="0"/>
              </a:rPr>
              <a:t>Ti piace fare lo skateboard? </a:t>
            </a:r>
          </a:p>
          <a:p>
            <a:pPr marL="285750" indent="-285750">
              <a:lnSpc>
                <a:spcPct val="114000"/>
              </a:lnSpc>
              <a:buFont typeface="Arial" panose="020B0604020202020204" pitchFamily="34" charset="0"/>
              <a:buChar char="•"/>
            </a:pPr>
            <a:r>
              <a:rPr lang="it-IT" sz="1800" dirty="0">
                <a:latin typeface="+mn-lt"/>
                <a:ea typeface="Calibri" panose="020F0502020204030204" pitchFamily="34" charset="0"/>
                <a:cs typeface="Arial" panose="020B0604020202020204" pitchFamily="34" charset="0"/>
              </a:rPr>
              <a:t>why they do the activity: </a:t>
            </a:r>
            <a:r>
              <a:rPr lang="it-IT" sz="1800" i="1" dirty="0">
                <a:latin typeface="+mn-lt"/>
                <a:ea typeface="Calibri" panose="020F0502020204030204" pitchFamily="34" charset="0"/>
                <a:cs typeface="Arial" panose="020B0604020202020204" pitchFamily="34" charset="0"/>
              </a:rPr>
              <a:t>Perché ti piace andare a correre?</a:t>
            </a:r>
          </a:p>
          <a:p>
            <a:pPr marL="285750" indent="-285750">
              <a:lnSpc>
                <a:spcPct val="114000"/>
              </a:lnSpc>
              <a:buFont typeface="Arial" panose="020B0604020202020204" pitchFamily="34" charset="0"/>
              <a:buChar char="•"/>
            </a:pPr>
            <a:r>
              <a:rPr lang="it-IT" sz="1800" dirty="0">
                <a:latin typeface="+mn-lt"/>
                <a:ea typeface="Calibri" panose="020F0502020204030204" pitchFamily="34" charset="0"/>
                <a:cs typeface="Arial" panose="020B0604020202020204" pitchFamily="34" charset="0"/>
              </a:rPr>
              <a:t>specifying when they do an activity: </a:t>
            </a:r>
            <a:r>
              <a:rPr lang="it-IT" sz="1800" i="1" dirty="0">
                <a:latin typeface="+mn-lt"/>
                <a:ea typeface="Calibri" panose="020F0502020204030204" pitchFamily="34" charset="0"/>
                <a:cs typeface="Arial" panose="020B0604020202020204" pitchFamily="34" charset="0"/>
              </a:rPr>
              <a:t>Riordini la tua camera da letto il sabato o la domenica?</a:t>
            </a: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56039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dirty="0">
                <a:latin typeface="+mj-lt"/>
              </a:rPr>
              <a:t>Jeopardy (2)</a:t>
            </a:r>
          </a:p>
        </p:txBody>
      </p:sp>
      <p:sp>
        <p:nvSpPr>
          <p:cNvPr id="2" name="Text Placeholder 1">
            <a:extLst>
              <a:ext uri="{FF2B5EF4-FFF2-40B4-BE49-F238E27FC236}">
                <a16:creationId xmlns:a16="http://schemas.microsoft.com/office/drawing/2014/main" id="{C6CDF756-D81A-1F1A-6647-87396F107E4F}"/>
              </a:ext>
            </a:extLst>
          </p:cNvPr>
          <p:cNvSpPr>
            <a:spLocks noGrp="1"/>
          </p:cNvSpPr>
          <p:nvPr>
            <p:ph type="body" sz="quarter" idx="18"/>
          </p:nvPr>
        </p:nvSpPr>
        <p:spPr/>
        <p:txBody>
          <a:bodyPr/>
          <a:lstStyle/>
          <a:p>
            <a:r>
              <a:rPr lang="en-US" dirty="0">
                <a:latin typeface="+mj-lt"/>
              </a:rPr>
              <a:t>Instructions – part b</a:t>
            </a:r>
            <a:endParaRPr lang="en-AU" dirty="0">
              <a:latin typeface="+mj-lt"/>
            </a:endParaRPr>
          </a:p>
        </p:txBody>
      </p:sp>
      <p:sp>
        <p:nvSpPr>
          <p:cNvPr id="5" name="Text Placeholder 4">
            <a:extLst>
              <a:ext uri="{FF2B5EF4-FFF2-40B4-BE49-F238E27FC236}">
                <a16:creationId xmlns:a16="http://schemas.microsoft.com/office/drawing/2014/main" id="{93A511D1-B7CA-78BE-BD01-91DDDC0BB643}"/>
              </a:ext>
            </a:extLst>
          </p:cNvPr>
          <p:cNvSpPr>
            <a:spLocks noGrp="1"/>
          </p:cNvSpPr>
          <p:nvPr>
            <p:ph type="body" sz="quarter" idx="17"/>
          </p:nvPr>
        </p:nvSpPr>
        <p:spPr/>
        <p:txBody>
          <a:bodyPr/>
          <a:lstStyle/>
          <a:p>
            <a:pPr>
              <a:lnSpc>
                <a:spcPct val="114000"/>
              </a:lnSpc>
            </a:pPr>
            <a:r>
              <a:rPr lang="en-AU" sz="1800" dirty="0">
                <a:effectLst/>
                <a:latin typeface="+mn-lt"/>
                <a:ea typeface="Calibri" panose="020F0502020204030204" pitchFamily="34" charset="0"/>
                <a:cs typeface="Arial" panose="020B0604020202020204" pitchFamily="34" charset="0"/>
              </a:rPr>
              <a:t>Next, a student from the other team gets the chance to win the same points for their team by answering the question with a correct sentence in Italian. </a:t>
            </a:r>
            <a:r>
              <a:rPr lang="de-DE" sz="1800" dirty="0">
                <a:effectLst/>
                <a:latin typeface="+mn-lt"/>
                <a:ea typeface="Calibri" panose="020F0502020204030204" pitchFamily="34" charset="0"/>
                <a:cs typeface="Arial" panose="020B0604020202020204" pitchFamily="34" charset="0"/>
              </a:rPr>
              <a:t>For example:</a:t>
            </a:r>
          </a:p>
          <a:p>
            <a:pPr marL="285750" indent="-285750">
              <a:lnSpc>
                <a:spcPct val="114000"/>
              </a:lnSpc>
              <a:buFont typeface="Arial" panose="020B0604020202020204" pitchFamily="34" charset="0"/>
              <a:buChar char="•"/>
            </a:pPr>
            <a:r>
              <a:rPr lang="it-IT" sz="1800" i="1" dirty="0">
                <a:effectLst/>
                <a:latin typeface="+mn-lt"/>
                <a:ea typeface="Calibri" panose="020F0502020204030204" pitchFamily="34" charset="0"/>
                <a:cs typeface="Arial" panose="020B0604020202020204" pitchFamily="34" charset="0"/>
              </a:rPr>
              <a:t>Fai i compiti? </a:t>
            </a:r>
            <a:r>
              <a:rPr lang="it-IT" sz="1800" b="1" i="1" dirty="0">
                <a:effectLst/>
                <a:latin typeface="+mn-lt"/>
                <a:ea typeface="Calibri" panose="020F0502020204030204" pitchFamily="34" charset="0"/>
                <a:cs typeface="Arial" panose="020B0604020202020204" pitchFamily="34" charset="0"/>
              </a:rPr>
              <a:t>No, non faccio mai i compiti</a:t>
            </a:r>
            <a:r>
              <a:rPr lang="it-IT" sz="1800" i="1" dirty="0">
                <a:effectLst/>
                <a:latin typeface="+mn-lt"/>
                <a:ea typeface="Calibri" panose="020F0502020204030204" pitchFamily="34" charset="0"/>
                <a:cs typeface="Arial" panose="020B0604020202020204" pitchFamily="34" charset="0"/>
              </a:rPr>
              <a:t>.</a:t>
            </a:r>
            <a:endParaRPr lang="it-IT" sz="1800" dirty="0">
              <a:effectLst/>
              <a:latin typeface="+mn-lt"/>
              <a:ea typeface="Calibri" panose="020F0502020204030204" pitchFamily="34" charset="0"/>
              <a:cs typeface="Arial" panose="020B0604020202020204" pitchFamily="34" charset="0"/>
            </a:endParaRPr>
          </a:p>
          <a:p>
            <a:pPr marL="285750" indent="-285750">
              <a:lnSpc>
                <a:spcPct val="114000"/>
              </a:lnSpc>
              <a:buFont typeface="Arial" panose="020B0604020202020204" pitchFamily="34" charset="0"/>
              <a:buChar char="•"/>
            </a:pPr>
            <a:r>
              <a:rPr lang="it-IT" sz="1800" i="1" dirty="0">
                <a:effectLst/>
                <a:latin typeface="+mn-lt"/>
                <a:ea typeface="Calibri" panose="020F0502020204030204" pitchFamily="34" charset="0"/>
                <a:cs typeface="Arial" panose="020B0604020202020204" pitchFamily="34" charset="0"/>
              </a:rPr>
              <a:t>A che ora vai a scuola? </a:t>
            </a:r>
            <a:r>
              <a:rPr lang="it-IT" sz="1800" b="1" i="1" dirty="0">
                <a:effectLst/>
                <a:latin typeface="+mn-lt"/>
                <a:ea typeface="Calibri" panose="020F0502020204030204" pitchFamily="34" charset="0"/>
                <a:cs typeface="Arial" panose="020B0604020202020204" pitchFamily="34" charset="0"/>
              </a:rPr>
              <a:t>Vado a scuola alle otto e mezza</a:t>
            </a:r>
            <a:r>
              <a:rPr lang="it-IT" sz="1800" i="1" dirty="0">
                <a:effectLst/>
                <a:latin typeface="+mn-lt"/>
                <a:ea typeface="Calibri" panose="020F0502020204030204" pitchFamily="34" charset="0"/>
                <a:cs typeface="Arial" panose="020B0604020202020204" pitchFamily="34" charset="0"/>
              </a:rPr>
              <a:t>.</a:t>
            </a:r>
          </a:p>
          <a:p>
            <a:pPr marL="285750" indent="-285750">
              <a:lnSpc>
                <a:spcPct val="114000"/>
              </a:lnSpc>
              <a:buFont typeface="Arial" panose="020B0604020202020204" pitchFamily="34" charset="0"/>
              <a:buChar char="•"/>
            </a:pPr>
            <a:r>
              <a:rPr lang="it-IT" sz="1800" i="1" dirty="0">
                <a:effectLst/>
                <a:latin typeface="+mn-lt"/>
                <a:ea typeface="Calibri" panose="020F0502020204030204" pitchFamily="34" charset="0"/>
                <a:cs typeface="Arial" panose="020B0604020202020204" pitchFamily="34" charset="0"/>
              </a:rPr>
              <a:t>Quando chatti online? </a:t>
            </a:r>
            <a:r>
              <a:rPr lang="it-IT" sz="1800" b="1" i="1" dirty="0">
                <a:effectLst/>
                <a:latin typeface="+mn-lt"/>
                <a:ea typeface="Calibri" panose="020F0502020204030204" pitchFamily="34" charset="0"/>
                <a:cs typeface="Arial" panose="020B0604020202020204" pitchFamily="34" charset="0"/>
              </a:rPr>
              <a:t>Chatto online ogni pomeriggio per due ore</a:t>
            </a:r>
            <a:r>
              <a:rPr lang="it-IT" sz="1800" i="1" dirty="0">
                <a:effectLst/>
                <a:latin typeface="+mn-lt"/>
                <a:ea typeface="Calibri" panose="020F0502020204030204" pitchFamily="34" charset="0"/>
                <a:cs typeface="Arial" panose="020B0604020202020204" pitchFamily="34" charset="0"/>
              </a:rPr>
              <a:t>.</a:t>
            </a:r>
          </a:p>
          <a:p>
            <a:pPr marL="285750" indent="-285750">
              <a:lnSpc>
                <a:spcPct val="114000"/>
              </a:lnSpc>
              <a:buFont typeface="Arial" panose="020B0604020202020204" pitchFamily="34" charset="0"/>
              <a:buChar char="•"/>
            </a:pPr>
            <a:r>
              <a:rPr lang="it-IT" sz="1800" i="1" dirty="0">
                <a:latin typeface="+mn-lt"/>
                <a:ea typeface="Calibri" panose="020F0502020204030204" pitchFamily="34" charset="0"/>
                <a:cs typeface="Arial" panose="020B0604020202020204" pitchFamily="34" charset="0"/>
              </a:rPr>
              <a:t>Ti piace fare lo skateboard? </a:t>
            </a:r>
            <a:r>
              <a:rPr lang="it-IT" sz="1800" b="1" i="1" dirty="0">
                <a:latin typeface="+mn-lt"/>
                <a:ea typeface="Calibri" panose="020F0502020204030204" pitchFamily="34" charset="0"/>
                <a:cs typeface="Arial" panose="020B0604020202020204" pitchFamily="34" charset="0"/>
              </a:rPr>
              <a:t>Sì, mi piace moltissimo</a:t>
            </a:r>
            <a:r>
              <a:rPr lang="it-IT" sz="1800" i="1" dirty="0">
                <a:latin typeface="+mn-lt"/>
                <a:ea typeface="Calibri" panose="020F0502020204030204" pitchFamily="34" charset="0"/>
                <a:cs typeface="Arial" panose="020B0604020202020204" pitchFamily="34" charset="0"/>
              </a:rPr>
              <a:t>.</a:t>
            </a:r>
          </a:p>
          <a:p>
            <a:pPr marL="285750" indent="-285750">
              <a:lnSpc>
                <a:spcPct val="114000"/>
              </a:lnSpc>
              <a:buFont typeface="Arial" panose="020B0604020202020204" pitchFamily="34" charset="0"/>
              <a:buChar char="•"/>
            </a:pPr>
            <a:r>
              <a:rPr lang="it-IT" sz="1800" i="1" dirty="0">
                <a:latin typeface="+mn-lt"/>
                <a:ea typeface="Calibri" panose="020F0502020204030204" pitchFamily="34" charset="0"/>
                <a:cs typeface="Arial" panose="020B0604020202020204" pitchFamily="34" charset="0"/>
              </a:rPr>
              <a:t>Perché ti piace andare a correre? </a:t>
            </a:r>
            <a:r>
              <a:rPr lang="it-IT" sz="1800" b="1" i="1" dirty="0">
                <a:latin typeface="+mn-lt"/>
                <a:ea typeface="Calibri" panose="020F0502020204030204" pitchFamily="34" charset="0"/>
                <a:cs typeface="Arial" panose="020B0604020202020204" pitchFamily="34" charset="0"/>
              </a:rPr>
              <a:t>Perché fa bene al corpo</a:t>
            </a:r>
            <a:r>
              <a:rPr lang="it-IT" sz="1800" i="1" dirty="0">
                <a:latin typeface="+mn-lt"/>
                <a:ea typeface="Calibri" panose="020F0502020204030204" pitchFamily="34" charset="0"/>
                <a:cs typeface="Arial" panose="020B0604020202020204" pitchFamily="34" charset="0"/>
              </a:rPr>
              <a:t>.</a:t>
            </a:r>
          </a:p>
          <a:p>
            <a:pPr marL="285750" indent="-285750">
              <a:lnSpc>
                <a:spcPct val="114000"/>
              </a:lnSpc>
              <a:buFont typeface="Arial" panose="020B0604020202020204" pitchFamily="34" charset="0"/>
              <a:buChar char="•"/>
            </a:pPr>
            <a:r>
              <a:rPr lang="it-IT" sz="1800" i="1" dirty="0">
                <a:latin typeface="+mn-lt"/>
                <a:ea typeface="Calibri" panose="020F0502020204030204" pitchFamily="34" charset="0"/>
                <a:cs typeface="Arial" panose="020B0604020202020204" pitchFamily="34" charset="0"/>
              </a:rPr>
              <a:t>Riordini la tua camera da letto il sabato o la domenica? </a:t>
            </a:r>
            <a:r>
              <a:rPr lang="it-IT" sz="1800" b="1" i="1" dirty="0">
                <a:latin typeface="+mn-lt"/>
                <a:ea typeface="Calibri" panose="020F0502020204030204" pitchFamily="34" charset="0"/>
                <a:cs typeface="Arial" panose="020B0604020202020204" pitchFamily="34" charset="0"/>
              </a:rPr>
              <a:t>Riordino la mia camera da letto il sabato mattina</a:t>
            </a:r>
            <a:r>
              <a:rPr lang="it-IT" sz="1800" i="1" dirty="0">
                <a:latin typeface="+mn-lt"/>
                <a:ea typeface="Calibri" panose="020F0502020204030204" pitchFamily="34" charset="0"/>
                <a:cs typeface="Arial" panose="020B0604020202020204" pitchFamily="34" charset="0"/>
              </a:rPr>
              <a:t>.</a:t>
            </a:r>
          </a:p>
          <a:p>
            <a:pPr>
              <a:lnSpc>
                <a:spcPct val="114000"/>
              </a:lnSpc>
            </a:pPr>
            <a:r>
              <a:rPr lang="en-AU" sz="1800" dirty="0">
                <a:effectLst/>
                <a:latin typeface="+mn-lt"/>
                <a:ea typeface="Calibri" panose="020F0502020204030204" pitchFamily="34" charset="0"/>
                <a:cs typeface="Arial" panose="020B0604020202020204" pitchFamily="34" charset="0"/>
              </a:rPr>
              <a:t>Teams swap turns being the team to ask the question or answer, each time a new tile is revealed.</a:t>
            </a:r>
          </a:p>
          <a:p>
            <a:pPr>
              <a:lnSpc>
                <a:spcPct val="114000"/>
              </a:lnSpc>
            </a:pPr>
            <a:r>
              <a:rPr lang="en-AU" sz="1800" dirty="0">
                <a:effectLst/>
                <a:latin typeface="+mn-lt"/>
                <a:ea typeface="Calibri" panose="020F0502020204030204" pitchFamily="34" charset="0"/>
                <a:cs typeface="Arial" panose="020B0604020202020204" pitchFamily="34" charset="0"/>
              </a:rPr>
              <a:t>The teacher can keep score on the board to encourage student engagement. The team with the most points when all tiles have been selected is the winner. The game can continue by starting over and requiring a different question than what was asked in the previous round.</a:t>
            </a: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78411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dirty="0">
                <a:latin typeface="+mj-lt"/>
              </a:rPr>
              <a:t>Differentiation strategies</a:t>
            </a:r>
          </a:p>
        </p:txBody>
      </p:sp>
      <p:sp>
        <p:nvSpPr>
          <p:cNvPr id="2" name="Rectangle 1">
            <a:extLst>
              <a:ext uri="{FF2B5EF4-FFF2-40B4-BE49-F238E27FC236}">
                <a16:creationId xmlns:a16="http://schemas.microsoft.com/office/drawing/2014/main" id="{027934E0-08FB-7746-739D-3D69B9EEDB23}"/>
              </a:ext>
              <a:ext uri="{C183D7F6-B498-43B3-948B-1728B52AA6E4}">
                <adec:decorative xmlns:adec="http://schemas.microsoft.com/office/drawing/2017/decorative" val="1"/>
              </a:ext>
            </a:extLst>
          </p:cNvPr>
          <p:cNvSpPr/>
          <p:nvPr/>
        </p:nvSpPr>
        <p:spPr>
          <a:xfrm>
            <a:off x="260044" y="1673299"/>
            <a:ext cx="11583956" cy="3511402"/>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A9F7816D-93B1-6C91-0B85-21B79EC44A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95" y="2640529"/>
            <a:ext cx="1576943" cy="1576943"/>
          </a:xfrm>
          <a:prstGeom prst="rect">
            <a:avLst/>
          </a:prstGeom>
        </p:spPr>
      </p:pic>
      <p:sp>
        <p:nvSpPr>
          <p:cNvPr id="12" name="TextBox 11">
            <a:extLst>
              <a:ext uri="{FF2B5EF4-FFF2-40B4-BE49-F238E27FC236}">
                <a16:creationId xmlns:a16="http://schemas.microsoft.com/office/drawing/2014/main" id="{70D7EF6F-29F8-A981-863A-F6A3A48555C0}"/>
              </a:ext>
            </a:extLst>
          </p:cNvPr>
          <p:cNvSpPr txBox="1"/>
          <p:nvPr/>
        </p:nvSpPr>
        <p:spPr>
          <a:xfrm>
            <a:off x="2335888" y="1861295"/>
            <a:ext cx="9148112" cy="3103414"/>
          </a:xfrm>
          <a:prstGeom prst="rect">
            <a:avLst/>
          </a:prstGeom>
          <a:noFill/>
        </p:spPr>
        <p:txBody>
          <a:bodyPr wrap="square">
            <a:spAutoFit/>
          </a:bodyPr>
          <a:lstStyle/>
          <a:p>
            <a:pPr marL="342900" indent="-342900">
              <a:lnSpc>
                <a:spcPct val="150000"/>
              </a:lnSpc>
              <a:spcAft>
                <a:spcPts val="1200"/>
              </a:spcAft>
              <a:buFont typeface="Arial" panose="020B0604020202020204" pitchFamily="34" charset="0"/>
              <a:buChar char="•"/>
            </a:pPr>
            <a:r>
              <a:rPr lang="en-AU" sz="1800" b="1" dirty="0">
                <a:solidFill>
                  <a:srgbClr val="000000"/>
                </a:solidFill>
                <a:effectLst/>
                <a:ea typeface="Calibri" panose="020F0502020204030204" pitchFamily="34" charset="0"/>
              </a:rPr>
              <a:t>High potential and gifted students</a:t>
            </a:r>
            <a:r>
              <a:rPr lang="en-AU" sz="1800" dirty="0">
                <a:solidFill>
                  <a:srgbClr val="000000"/>
                </a:solidFill>
                <a:effectLst/>
                <a:ea typeface="Calibri" panose="020F0502020204030204" pitchFamily="34" charset="0"/>
              </a:rPr>
              <a:t> and </a:t>
            </a:r>
            <a:r>
              <a:rPr lang="en-AU" sz="1800" b="1" dirty="0">
                <a:solidFill>
                  <a:srgbClr val="000000"/>
                </a:solidFill>
                <a:ea typeface="Calibri" panose="020F0502020204030204" pitchFamily="34" charset="0"/>
              </a:rPr>
              <a:t>s</a:t>
            </a:r>
            <a:r>
              <a:rPr lang="en-AU" sz="1800" b="1" dirty="0">
                <a:solidFill>
                  <a:srgbClr val="000000"/>
                </a:solidFill>
                <a:effectLst/>
                <a:ea typeface="Calibri" panose="020F0502020204030204" pitchFamily="34" charset="0"/>
              </a:rPr>
              <a:t>tudents with advanced proficiency </a:t>
            </a:r>
            <a:r>
              <a:rPr lang="en-AU" sz="1800" dirty="0">
                <a:solidFill>
                  <a:srgbClr val="000000"/>
                </a:solidFill>
                <a:effectLst/>
                <a:ea typeface="Calibri" panose="020F0502020204030204" pitchFamily="34" charset="0"/>
              </a:rPr>
              <a:t>– edit the slides and put all terms and sentences in English so that students ar</a:t>
            </a:r>
            <a:r>
              <a:rPr lang="en-AU" sz="1800" dirty="0">
                <a:solidFill>
                  <a:srgbClr val="000000"/>
                </a:solidFill>
                <a:ea typeface="Calibri" panose="020F0502020204030204" pitchFamily="34" charset="0"/>
              </a:rPr>
              <a:t>e required to recall the required vocabulary when forming their responses.</a:t>
            </a:r>
            <a:endParaRPr lang="en-AU" sz="1800" dirty="0">
              <a:solidFill>
                <a:srgbClr val="000000"/>
              </a:solidFill>
              <a:effectLst/>
              <a:ea typeface="Calibri" panose="020F0502020204030204" pitchFamily="34" charset="0"/>
            </a:endParaRPr>
          </a:p>
          <a:p>
            <a:pPr marL="342900" indent="-342900">
              <a:lnSpc>
                <a:spcPct val="150000"/>
              </a:lnSpc>
              <a:spcAft>
                <a:spcPts val="1200"/>
              </a:spcAft>
              <a:buFont typeface="Arial" panose="020B0604020202020204" pitchFamily="34" charset="0"/>
              <a:buChar char="•"/>
            </a:pPr>
            <a:r>
              <a:rPr lang="en-AU" sz="1800" b="1" dirty="0">
                <a:solidFill>
                  <a:srgbClr val="000000"/>
                </a:solidFill>
                <a:effectLst/>
                <a:ea typeface="Calibri" panose="020F0502020204030204" pitchFamily="34" charset="0"/>
              </a:rPr>
              <a:t>Students requiring additional support</a:t>
            </a:r>
            <a:r>
              <a:rPr lang="en-AU" sz="1800" dirty="0">
                <a:solidFill>
                  <a:srgbClr val="000000"/>
                </a:solidFill>
                <a:effectLst/>
                <a:ea typeface="Calibri" panose="020F0502020204030204" pitchFamily="34" charset="0"/>
              </a:rPr>
              <a:t> – </a:t>
            </a:r>
            <a:r>
              <a:rPr lang="en-AU" sz="1800" dirty="0">
                <a:solidFill>
                  <a:srgbClr val="000000"/>
                </a:solidFill>
                <a:ea typeface="Calibri" panose="020F0502020204030204" pitchFamily="34" charset="0"/>
              </a:rPr>
              <a:t>write the sample question structures covered so far, as well as the language structures required for answering the questions, on the board to assist students in participating in the game. Students can use their notes or language support sheets to play the game.</a:t>
            </a:r>
            <a:endParaRPr lang="en-AU" sz="1800" dirty="0">
              <a:effectLst/>
              <a:ea typeface="Calibri" panose="020F0502020204030204" pitchFamily="34" charset="0"/>
            </a:endParaRP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68650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30A228-C7EF-7E1D-AA6C-C0481EADFA6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dirty="0"/>
              <a:t>Game (1)</a:t>
            </a:r>
            <a:endParaRPr lang="en-AU" dirty="0"/>
          </a:p>
        </p:txBody>
      </p:sp>
      <p:sp>
        <p:nvSpPr>
          <p:cNvPr id="5" name="Google Shape;70;p13">
            <a:extLst>
              <a:ext uri="{FF2B5EF4-FFF2-40B4-BE49-F238E27FC236}">
                <a16:creationId xmlns:a16="http://schemas.microsoft.com/office/drawing/2014/main" id="{6314D070-3F5D-0802-CF78-403F0C27B4EC}"/>
              </a:ext>
            </a:extLst>
          </p:cNvPr>
          <p:cNvSpPr txBox="1">
            <a:spLocks/>
          </p:cNvSpPr>
          <p:nvPr/>
        </p:nvSpPr>
        <p:spPr>
          <a:xfrm>
            <a:off x="3540868" y="369653"/>
            <a:ext cx="5110264" cy="554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algn="ctr" defTabSz="609585">
              <a:lnSpc>
                <a:spcPct val="100000"/>
              </a:lnSpc>
              <a:spcBef>
                <a:spcPts val="0"/>
              </a:spcBef>
              <a:buClr>
                <a:srgbClr val="000000"/>
              </a:buClr>
              <a:buSzPts val="1500"/>
              <a:buFont typeface="Arial"/>
              <a:buNone/>
              <a:defRPr/>
            </a:pPr>
            <a:r>
              <a:rPr lang="en-GB" sz="2400" dirty="0">
                <a:solidFill>
                  <a:srgbClr val="41375C"/>
                </a:solidFill>
                <a:ea typeface="Montserrat"/>
                <a:cs typeface="Montserrat"/>
                <a:sym typeface="Montserrat"/>
              </a:rPr>
              <a:t>Press the spacebar or tap on the </a:t>
            </a:r>
            <a:br>
              <a:rPr lang="en-GB" sz="2400" dirty="0">
                <a:solidFill>
                  <a:srgbClr val="41375C"/>
                </a:solidFill>
                <a:ea typeface="Montserrat"/>
                <a:cs typeface="Montserrat"/>
                <a:sym typeface="Montserrat"/>
              </a:rPr>
            </a:br>
            <a:r>
              <a:rPr lang="en-GB" sz="2400" dirty="0">
                <a:solidFill>
                  <a:srgbClr val="41375C"/>
                </a:solidFill>
                <a:ea typeface="Montserrat"/>
                <a:cs typeface="Montserrat"/>
                <a:sym typeface="Montserrat"/>
              </a:rPr>
              <a:t>screen to begin.</a:t>
            </a:r>
            <a:endParaRPr lang="en-GB" sz="2400" dirty="0">
              <a:solidFill>
                <a:srgbClr val="000000"/>
              </a:solidFill>
              <a:ea typeface="Montserrat"/>
              <a:cs typeface="Montserrat"/>
              <a:sym typeface="Montserrat"/>
            </a:endParaRPr>
          </a:p>
        </p:txBody>
      </p:sp>
      <p:sp>
        <p:nvSpPr>
          <p:cNvPr id="35" name="Google Shape;72;p13">
            <a:extLst>
              <a:ext uri="{FF2B5EF4-FFF2-40B4-BE49-F238E27FC236}">
                <a16:creationId xmlns:a16="http://schemas.microsoft.com/office/drawing/2014/main" id="{3A1083DF-90D4-8A0C-86EF-EE6FF96414B9}"/>
              </a:ext>
              <a:ext uri="{C183D7F6-B498-43B3-948B-1728B52AA6E4}">
                <adec:decorative xmlns:adec="http://schemas.microsoft.com/office/drawing/2017/decorative" val="1"/>
              </a:ext>
            </a:extLst>
          </p:cNvPr>
          <p:cNvSpPr/>
          <p:nvPr/>
        </p:nvSpPr>
        <p:spPr>
          <a:xfrm>
            <a:off x="850713" y="2484162"/>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endParaRPr sz="1600" dirty="0">
              <a:solidFill>
                <a:srgbClr val="FFFFFF"/>
              </a:solidFill>
              <a:ea typeface="Calibri"/>
              <a:cs typeface="Calibri"/>
              <a:sym typeface="Calibri"/>
            </a:endParaRPr>
          </a:p>
        </p:txBody>
      </p:sp>
      <p:pic>
        <p:nvPicPr>
          <p:cNvPr id="4" name="Picture 3" descr="Person getting ready">
            <a:extLst>
              <a:ext uri="{FF2B5EF4-FFF2-40B4-BE49-F238E27FC236}">
                <a16:creationId xmlns:a16="http://schemas.microsoft.com/office/drawing/2014/main" id="{5C2F27F0-BD1D-59A3-2572-447DE5B452CA}"/>
              </a:ext>
            </a:extLst>
          </p:cNvPr>
          <p:cNvPicPr>
            <a:picLocks noChangeAspect="1"/>
          </p:cNvPicPr>
          <p:nvPr/>
        </p:nvPicPr>
        <p:blipFill rotWithShape="1">
          <a:blip r:embed="rId4">
            <a:clrChange>
              <a:clrFrom>
                <a:srgbClr val="FDFFFC"/>
              </a:clrFrom>
              <a:clrTo>
                <a:srgbClr val="FDFFFC">
                  <a:alpha val="0"/>
                </a:srgbClr>
              </a:clrTo>
            </a:clrChange>
            <a:extLst>
              <a:ext uri="{28A0092B-C50C-407E-A947-70E740481C1C}">
                <a14:useLocalDpi xmlns:a14="http://schemas.microsoft.com/office/drawing/2010/main" val="0"/>
              </a:ext>
            </a:extLst>
          </a:blip>
          <a:srcRect/>
          <a:stretch/>
        </p:blipFill>
        <p:spPr>
          <a:xfrm>
            <a:off x="1267974" y="2504417"/>
            <a:ext cx="754441" cy="766255"/>
          </a:xfrm>
          <a:prstGeom prst="rect">
            <a:avLst/>
          </a:prstGeom>
        </p:spPr>
      </p:pic>
      <p:sp>
        <p:nvSpPr>
          <p:cNvPr id="7" name="Google Shape;72;p13" descr="5 points">
            <a:extLst>
              <a:ext uri="{FF2B5EF4-FFF2-40B4-BE49-F238E27FC236}">
                <a16:creationId xmlns:a16="http://schemas.microsoft.com/office/drawing/2014/main" id="{B7F8A79A-7212-03DA-3BFB-EC0298C2A698}"/>
              </a:ext>
            </a:extLst>
          </p:cNvPr>
          <p:cNvSpPr/>
          <p:nvPr/>
        </p:nvSpPr>
        <p:spPr>
          <a:xfrm>
            <a:off x="850713" y="2484162"/>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5 points</a:t>
            </a:r>
            <a:endParaRPr sz="1600" dirty="0">
              <a:solidFill>
                <a:srgbClr val="FFFFFF"/>
              </a:solidFill>
              <a:ea typeface="Calibri"/>
              <a:cs typeface="Calibri"/>
              <a:sym typeface="Calibri"/>
            </a:endParaRPr>
          </a:p>
        </p:txBody>
      </p:sp>
      <p:sp>
        <p:nvSpPr>
          <p:cNvPr id="37" name="Google Shape;77;p13" descr="svegliarsi">
            <a:extLst>
              <a:ext uri="{FF2B5EF4-FFF2-40B4-BE49-F238E27FC236}">
                <a16:creationId xmlns:a16="http://schemas.microsoft.com/office/drawing/2014/main" id="{AD328547-5361-4EF8-065C-F7D56D14DDDF}"/>
              </a:ext>
            </a:extLst>
          </p:cNvPr>
          <p:cNvSpPr/>
          <p:nvPr/>
        </p:nvSpPr>
        <p:spPr>
          <a:xfrm>
            <a:off x="2692952" y="2499177"/>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400"/>
              <a:buFont typeface="Arial"/>
              <a:buNone/>
            </a:pPr>
            <a:r>
              <a:rPr lang="en-AU" i="1" dirty="0" err="1">
                <a:solidFill>
                  <a:srgbClr val="FFFFFF"/>
                </a:solidFill>
                <a:ea typeface="Calibri"/>
                <a:cs typeface="Calibri"/>
                <a:sym typeface="Calibri"/>
              </a:rPr>
              <a:t>svegliarsi</a:t>
            </a:r>
            <a:endParaRPr i="1" dirty="0">
              <a:solidFill>
                <a:srgbClr val="FFFFFF"/>
              </a:solidFill>
              <a:ea typeface="Calibri"/>
              <a:cs typeface="Calibri"/>
              <a:sym typeface="Calibri"/>
            </a:endParaRPr>
          </a:p>
        </p:txBody>
      </p:sp>
      <p:sp>
        <p:nvSpPr>
          <p:cNvPr id="39" name="Google Shape;78;p13" descr="10 points">
            <a:extLst>
              <a:ext uri="{FF2B5EF4-FFF2-40B4-BE49-F238E27FC236}">
                <a16:creationId xmlns:a16="http://schemas.microsoft.com/office/drawing/2014/main" id="{C5F5C5F3-12C3-976C-0E06-36D00ECBD1B7}"/>
              </a:ext>
            </a:extLst>
          </p:cNvPr>
          <p:cNvSpPr/>
          <p:nvPr/>
        </p:nvSpPr>
        <p:spPr>
          <a:xfrm>
            <a:off x="2686784" y="2480679"/>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10 points</a:t>
            </a:r>
            <a:endParaRPr sz="1600" dirty="0">
              <a:solidFill>
                <a:srgbClr val="FFFFFF"/>
              </a:solidFill>
              <a:ea typeface="Calibri"/>
              <a:cs typeface="Calibri"/>
              <a:sym typeface="Calibri"/>
            </a:endParaRPr>
          </a:p>
        </p:txBody>
      </p:sp>
      <p:sp>
        <p:nvSpPr>
          <p:cNvPr id="44" name="Google Shape;83;p13" descr="giocare ai videogiochi">
            <a:extLst>
              <a:ext uri="{FF2B5EF4-FFF2-40B4-BE49-F238E27FC236}">
                <a16:creationId xmlns:a16="http://schemas.microsoft.com/office/drawing/2014/main" id="{50AE274A-1C0E-DE00-2BC0-E56CEEC8DD4B}"/>
              </a:ext>
            </a:extLst>
          </p:cNvPr>
          <p:cNvSpPr/>
          <p:nvPr/>
        </p:nvSpPr>
        <p:spPr>
          <a:xfrm>
            <a:off x="4430330" y="2505124"/>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400"/>
              <a:buFont typeface="Arial"/>
              <a:buNone/>
            </a:pPr>
            <a:r>
              <a:rPr lang="en-AU" sz="2000" i="1" dirty="0" err="1">
                <a:solidFill>
                  <a:srgbClr val="FFFFFF"/>
                </a:solidFill>
                <a:ea typeface="Calibri" panose="020F0502020204030204" pitchFamily="34" charset="0"/>
                <a:cs typeface="Calibri" panose="020F0502020204030204" pitchFamily="34" charset="0"/>
                <a:sym typeface="Calibri"/>
              </a:rPr>
              <a:t>giocare</a:t>
            </a:r>
            <a:r>
              <a:rPr lang="en-AU" sz="2000" i="1" dirty="0">
                <a:solidFill>
                  <a:srgbClr val="FFFFFF"/>
                </a:solidFill>
                <a:ea typeface="Calibri" panose="020F0502020204030204" pitchFamily="34" charset="0"/>
                <a:cs typeface="Calibri" panose="020F0502020204030204" pitchFamily="34" charset="0"/>
                <a:sym typeface="Calibri"/>
              </a:rPr>
              <a:t> ai </a:t>
            </a:r>
            <a:r>
              <a:rPr lang="en-AU" sz="2000" i="1" dirty="0" err="1">
                <a:solidFill>
                  <a:srgbClr val="FFFFFF"/>
                </a:solidFill>
                <a:ea typeface="Calibri" panose="020F0502020204030204" pitchFamily="34" charset="0"/>
                <a:cs typeface="Calibri" panose="020F0502020204030204" pitchFamily="34" charset="0"/>
                <a:sym typeface="Calibri"/>
              </a:rPr>
              <a:t>videogiochi</a:t>
            </a:r>
            <a:endParaRPr sz="2000" i="1" dirty="0">
              <a:solidFill>
                <a:srgbClr val="FFFFFF"/>
              </a:solidFill>
              <a:ea typeface="Calibri" panose="020F0502020204030204" pitchFamily="34" charset="0"/>
              <a:cs typeface="Calibri" panose="020F0502020204030204" pitchFamily="34" charset="0"/>
              <a:sym typeface="Calibri"/>
            </a:endParaRPr>
          </a:p>
        </p:txBody>
      </p:sp>
      <p:sp>
        <p:nvSpPr>
          <p:cNvPr id="45" name="Google Shape;84;p13" descr="15 points">
            <a:extLst>
              <a:ext uri="{FF2B5EF4-FFF2-40B4-BE49-F238E27FC236}">
                <a16:creationId xmlns:a16="http://schemas.microsoft.com/office/drawing/2014/main" id="{F971F0D1-1D2B-DFD8-001F-CA3C4A78A68C}"/>
              </a:ext>
            </a:extLst>
          </p:cNvPr>
          <p:cNvSpPr/>
          <p:nvPr/>
        </p:nvSpPr>
        <p:spPr>
          <a:xfrm>
            <a:off x="4426567" y="2493759"/>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15 points</a:t>
            </a:r>
            <a:endParaRPr sz="1600" dirty="0">
              <a:solidFill>
                <a:srgbClr val="FFFFFF"/>
              </a:solidFill>
              <a:ea typeface="Calibri"/>
              <a:cs typeface="Calibri"/>
              <a:sym typeface="Calibri"/>
            </a:endParaRPr>
          </a:p>
        </p:txBody>
      </p:sp>
      <p:sp>
        <p:nvSpPr>
          <p:cNvPr id="55" name="Google Shape;89;p13" descr="fare la doccia ">
            <a:extLst>
              <a:ext uri="{FF2B5EF4-FFF2-40B4-BE49-F238E27FC236}">
                <a16:creationId xmlns:a16="http://schemas.microsoft.com/office/drawing/2014/main" id="{FC877609-9C87-967C-207B-CCC93656C21C}"/>
              </a:ext>
            </a:extLst>
          </p:cNvPr>
          <p:cNvSpPr/>
          <p:nvPr/>
        </p:nvSpPr>
        <p:spPr>
          <a:xfrm>
            <a:off x="6247647" y="2504417"/>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400"/>
              <a:buFont typeface="Arial"/>
              <a:buNone/>
            </a:pPr>
            <a:r>
              <a:rPr lang="en-AU" altLang="ja-JP" i="1" dirty="0">
                <a:solidFill>
                  <a:srgbClr val="FFFFFF"/>
                </a:solidFill>
                <a:ea typeface="Calibri"/>
                <a:cs typeface="Calibri"/>
                <a:sym typeface="Calibri"/>
              </a:rPr>
              <a:t>fare la </a:t>
            </a:r>
            <a:r>
              <a:rPr lang="en-AU" altLang="ja-JP" i="1" dirty="0" err="1">
                <a:solidFill>
                  <a:srgbClr val="FFFFFF"/>
                </a:solidFill>
                <a:ea typeface="Calibri"/>
                <a:cs typeface="Calibri"/>
                <a:sym typeface="Calibri"/>
              </a:rPr>
              <a:t>doccia</a:t>
            </a:r>
            <a:endParaRPr lang="ja-JP" altLang="en-US" i="1" dirty="0">
              <a:solidFill>
                <a:srgbClr val="FFFFFF"/>
              </a:solidFill>
              <a:ea typeface="Calibri"/>
              <a:cs typeface="Calibri"/>
              <a:sym typeface="Calibri"/>
            </a:endParaRPr>
          </a:p>
        </p:txBody>
      </p:sp>
      <p:sp>
        <p:nvSpPr>
          <p:cNvPr id="57" name="Google Shape;90;p13" descr="20 points">
            <a:extLst>
              <a:ext uri="{FF2B5EF4-FFF2-40B4-BE49-F238E27FC236}">
                <a16:creationId xmlns:a16="http://schemas.microsoft.com/office/drawing/2014/main" id="{EBDFEBCB-216F-EF65-E465-E5D9B9BDA1F0}"/>
              </a:ext>
            </a:extLst>
          </p:cNvPr>
          <p:cNvSpPr/>
          <p:nvPr/>
        </p:nvSpPr>
        <p:spPr>
          <a:xfrm>
            <a:off x="6254993" y="2493759"/>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20 points</a:t>
            </a:r>
            <a:endParaRPr sz="1600" dirty="0">
              <a:solidFill>
                <a:srgbClr val="FFFFFF"/>
              </a:solidFill>
              <a:ea typeface="Calibri"/>
              <a:cs typeface="Calibri"/>
              <a:sym typeface="Calibri"/>
            </a:endParaRPr>
          </a:p>
        </p:txBody>
      </p:sp>
      <p:sp>
        <p:nvSpPr>
          <p:cNvPr id="36" name="Google Shape;72;p13">
            <a:extLst>
              <a:ext uri="{FF2B5EF4-FFF2-40B4-BE49-F238E27FC236}">
                <a16:creationId xmlns:a16="http://schemas.microsoft.com/office/drawing/2014/main" id="{E0EB8474-9277-2E30-8D6C-30BBA7AEE888}"/>
              </a:ext>
              <a:ext uri="{C183D7F6-B498-43B3-948B-1728B52AA6E4}">
                <adec:decorative xmlns:adec="http://schemas.microsoft.com/office/drawing/2017/decorative" val="1"/>
              </a:ext>
            </a:extLst>
          </p:cNvPr>
          <p:cNvSpPr/>
          <p:nvPr/>
        </p:nvSpPr>
        <p:spPr>
          <a:xfrm>
            <a:off x="8086900" y="2494038"/>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endParaRPr sz="1600" dirty="0">
              <a:solidFill>
                <a:srgbClr val="FFFFFF"/>
              </a:solidFill>
              <a:ea typeface="Calibri"/>
              <a:cs typeface="Calibri"/>
              <a:sym typeface="Calibri"/>
            </a:endParaRPr>
          </a:p>
        </p:txBody>
      </p:sp>
      <p:pic>
        <p:nvPicPr>
          <p:cNvPr id="59" name="Picture 58" descr="Person having lunch">
            <a:extLst>
              <a:ext uri="{FF2B5EF4-FFF2-40B4-BE49-F238E27FC236}">
                <a16:creationId xmlns:a16="http://schemas.microsoft.com/office/drawing/2014/main" id="{51819930-4648-3874-0FFA-11ED0A289975}"/>
              </a:ext>
            </a:extLst>
          </p:cNvPr>
          <p:cNvPicPr>
            <a:picLocks noChangeAspect="1"/>
          </p:cNvPicPr>
          <p:nvPr/>
        </p:nvPicPr>
        <p:blipFill rotWithShape="1">
          <a:blip r:embed="rId5">
            <a:clrChange>
              <a:clrFrom>
                <a:srgbClr val="FDFFFC"/>
              </a:clrFrom>
              <a:clrTo>
                <a:srgbClr val="FDFFFC">
                  <a:alpha val="0"/>
                </a:srgbClr>
              </a:clrTo>
            </a:clrChange>
            <a:extLst>
              <a:ext uri="{28A0092B-C50C-407E-A947-70E740481C1C}">
                <a14:useLocalDpi xmlns:a14="http://schemas.microsoft.com/office/drawing/2010/main" val="0"/>
              </a:ext>
            </a:extLst>
          </a:blip>
          <a:srcRect/>
          <a:stretch/>
        </p:blipFill>
        <p:spPr>
          <a:xfrm>
            <a:off x="8472881" y="2512801"/>
            <a:ext cx="740335" cy="790750"/>
          </a:xfrm>
          <a:prstGeom prst="rect">
            <a:avLst/>
          </a:prstGeom>
        </p:spPr>
      </p:pic>
      <p:sp>
        <p:nvSpPr>
          <p:cNvPr id="49" name="Google Shape;88;p13" descr="30 points">
            <a:extLst>
              <a:ext uri="{FF2B5EF4-FFF2-40B4-BE49-F238E27FC236}">
                <a16:creationId xmlns:a16="http://schemas.microsoft.com/office/drawing/2014/main" id="{9F768859-8589-4F8D-2237-4F58F133F6AB}"/>
              </a:ext>
            </a:extLst>
          </p:cNvPr>
          <p:cNvSpPr/>
          <p:nvPr/>
        </p:nvSpPr>
        <p:spPr>
          <a:xfrm>
            <a:off x="8086900" y="2474287"/>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30 points</a:t>
            </a:r>
            <a:endParaRPr sz="1600" dirty="0">
              <a:solidFill>
                <a:srgbClr val="FFFFFF"/>
              </a:solidFill>
              <a:ea typeface="Calibri"/>
              <a:cs typeface="Calibri"/>
              <a:sym typeface="Calibri"/>
            </a:endParaRPr>
          </a:p>
        </p:txBody>
      </p:sp>
      <p:sp>
        <p:nvSpPr>
          <p:cNvPr id="40" name="Google Shape;79;p13" descr="vestirsi">
            <a:extLst>
              <a:ext uri="{FF2B5EF4-FFF2-40B4-BE49-F238E27FC236}">
                <a16:creationId xmlns:a16="http://schemas.microsoft.com/office/drawing/2014/main" id="{A6DF514A-160F-C13F-A797-F4573BB5B67E}"/>
              </a:ext>
            </a:extLst>
          </p:cNvPr>
          <p:cNvSpPr/>
          <p:nvPr/>
        </p:nvSpPr>
        <p:spPr>
          <a:xfrm>
            <a:off x="9826803" y="2474287"/>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Tx/>
              <a:buNone/>
              <a:tabLst/>
              <a:defRPr/>
            </a:pPr>
            <a:r>
              <a:rPr kumimoji="0" lang="en-AU" sz="1800" b="0" i="0" u="none" strike="noStrike" kern="0" cap="none" spc="0" normalizeH="0" baseline="0" noProof="0" dirty="0">
                <a:ln>
                  <a:noFill/>
                </a:ln>
                <a:solidFill>
                  <a:srgbClr val="22272B"/>
                </a:solidFill>
                <a:effectLst/>
                <a:uLnTx/>
                <a:uFillTx/>
              </a:rPr>
              <a:t> </a:t>
            </a:r>
            <a:r>
              <a:rPr lang="en-AU" i="1" dirty="0" err="1">
                <a:solidFill>
                  <a:srgbClr val="FFFFFF"/>
                </a:solidFill>
                <a:ea typeface="Calibri"/>
                <a:cs typeface="Calibri"/>
                <a:sym typeface="Calibri"/>
              </a:rPr>
              <a:t>vestirsi</a:t>
            </a:r>
            <a:endParaRPr kumimoji="0" sz="16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41" name="Google Shape;80;p13" descr="40 points">
            <a:extLst>
              <a:ext uri="{FF2B5EF4-FFF2-40B4-BE49-F238E27FC236}">
                <a16:creationId xmlns:a16="http://schemas.microsoft.com/office/drawing/2014/main" id="{D3FC4F15-1901-4420-1B72-8674619B000E}"/>
              </a:ext>
            </a:extLst>
          </p:cNvPr>
          <p:cNvSpPr/>
          <p:nvPr/>
        </p:nvSpPr>
        <p:spPr>
          <a:xfrm>
            <a:off x="9805403" y="2474287"/>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40 points</a:t>
            </a:r>
            <a:endParaRPr sz="1600" dirty="0">
              <a:solidFill>
                <a:srgbClr val="FFFFFF"/>
              </a:solidFill>
              <a:ea typeface="Calibri"/>
              <a:cs typeface="Calibri"/>
              <a:sym typeface="Calibri"/>
            </a:endParaRPr>
          </a:p>
        </p:txBody>
      </p:sp>
      <p:sp>
        <p:nvSpPr>
          <p:cNvPr id="46" name="Google Shape;85;p13" descr="andare a correre">
            <a:extLst>
              <a:ext uri="{FF2B5EF4-FFF2-40B4-BE49-F238E27FC236}">
                <a16:creationId xmlns:a16="http://schemas.microsoft.com/office/drawing/2014/main" id="{2792A642-C809-87B2-680E-444E5416D1D7}"/>
              </a:ext>
            </a:extLst>
          </p:cNvPr>
          <p:cNvSpPr/>
          <p:nvPr/>
        </p:nvSpPr>
        <p:spPr>
          <a:xfrm>
            <a:off x="832404" y="3540483"/>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400"/>
              <a:buFont typeface="Arial"/>
              <a:buNone/>
            </a:pPr>
            <a:r>
              <a:rPr lang="en-AU" sz="1800" i="1" dirty="0" err="1">
                <a:solidFill>
                  <a:srgbClr val="EBEBEB"/>
                </a:solidFill>
                <a:ea typeface="Calibri"/>
                <a:cs typeface="Calibri"/>
                <a:sym typeface="Calibri"/>
              </a:rPr>
              <a:t>andare</a:t>
            </a:r>
            <a:r>
              <a:rPr lang="en-AU" sz="1800" i="1" dirty="0">
                <a:solidFill>
                  <a:srgbClr val="EBEBEB"/>
                </a:solidFill>
                <a:ea typeface="Calibri"/>
                <a:cs typeface="Calibri"/>
                <a:sym typeface="Calibri"/>
              </a:rPr>
              <a:t> a </a:t>
            </a:r>
            <a:r>
              <a:rPr lang="en-AU" sz="1800" i="1" dirty="0" err="1">
                <a:solidFill>
                  <a:srgbClr val="EBEBEB"/>
                </a:solidFill>
                <a:ea typeface="Calibri"/>
                <a:cs typeface="Calibri"/>
                <a:sym typeface="Calibri"/>
              </a:rPr>
              <a:t>correre</a:t>
            </a:r>
            <a:endParaRPr sz="1800" i="1" dirty="0">
              <a:solidFill>
                <a:srgbClr val="EBEBEB"/>
              </a:solidFill>
              <a:ea typeface="Calibri"/>
              <a:cs typeface="Calibri"/>
              <a:sym typeface="Calibri"/>
            </a:endParaRPr>
          </a:p>
        </p:txBody>
      </p:sp>
      <p:sp>
        <p:nvSpPr>
          <p:cNvPr id="47" name="Google Shape;86;p13" descr="50 points ">
            <a:extLst>
              <a:ext uri="{FF2B5EF4-FFF2-40B4-BE49-F238E27FC236}">
                <a16:creationId xmlns:a16="http://schemas.microsoft.com/office/drawing/2014/main" id="{A1E466A7-EEAD-BA28-A620-EA78126877A0}"/>
              </a:ext>
            </a:extLst>
          </p:cNvPr>
          <p:cNvSpPr/>
          <p:nvPr/>
        </p:nvSpPr>
        <p:spPr>
          <a:xfrm>
            <a:off x="811537" y="3533708"/>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50 points</a:t>
            </a:r>
            <a:endParaRPr sz="1600" dirty="0">
              <a:solidFill>
                <a:srgbClr val="FFFFFF"/>
              </a:solidFill>
              <a:ea typeface="Calibri"/>
              <a:cs typeface="Calibri"/>
              <a:sym typeface="Calibri"/>
            </a:endParaRPr>
          </a:p>
        </p:txBody>
      </p:sp>
      <p:sp>
        <p:nvSpPr>
          <p:cNvPr id="38" name="Google Shape;72;p13">
            <a:extLst>
              <a:ext uri="{FF2B5EF4-FFF2-40B4-BE49-F238E27FC236}">
                <a16:creationId xmlns:a16="http://schemas.microsoft.com/office/drawing/2014/main" id="{CBFBF334-99ED-8D80-3738-CE0C1E28B1B6}"/>
              </a:ext>
              <a:ext uri="{C183D7F6-B498-43B3-948B-1728B52AA6E4}">
                <adec:decorative xmlns:adec="http://schemas.microsoft.com/office/drawing/2017/decorative" val="1"/>
              </a:ext>
            </a:extLst>
          </p:cNvPr>
          <p:cNvSpPr/>
          <p:nvPr/>
        </p:nvSpPr>
        <p:spPr>
          <a:xfrm>
            <a:off x="2696408" y="3552857"/>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endParaRPr sz="1600" dirty="0">
              <a:solidFill>
                <a:srgbClr val="FFFFFF"/>
              </a:solidFill>
              <a:ea typeface="Calibri"/>
              <a:cs typeface="Calibri"/>
              <a:sym typeface="Calibri"/>
            </a:endParaRPr>
          </a:p>
        </p:txBody>
      </p:sp>
      <p:pic>
        <p:nvPicPr>
          <p:cNvPr id="91" name="Picture 90" descr="Person washing dishes">
            <a:extLst>
              <a:ext uri="{FF2B5EF4-FFF2-40B4-BE49-F238E27FC236}">
                <a16:creationId xmlns:a16="http://schemas.microsoft.com/office/drawing/2014/main" id="{1A2DA93C-41B4-4F38-1161-0265D9C22B3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35352" y="3537516"/>
            <a:ext cx="1066032" cy="844887"/>
          </a:xfrm>
          <a:prstGeom prst="rect">
            <a:avLst/>
          </a:prstGeom>
        </p:spPr>
      </p:pic>
      <p:sp>
        <p:nvSpPr>
          <p:cNvPr id="50" name="Google Shape;92;p13" descr="60 points">
            <a:extLst>
              <a:ext uri="{FF2B5EF4-FFF2-40B4-BE49-F238E27FC236}">
                <a16:creationId xmlns:a16="http://schemas.microsoft.com/office/drawing/2014/main" id="{009D821A-57F2-4204-AA33-8020A23536FC}"/>
              </a:ext>
            </a:extLst>
          </p:cNvPr>
          <p:cNvSpPr/>
          <p:nvPr/>
        </p:nvSpPr>
        <p:spPr>
          <a:xfrm>
            <a:off x="2675541" y="3533708"/>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60 points</a:t>
            </a:r>
            <a:endParaRPr sz="1600" dirty="0">
              <a:solidFill>
                <a:srgbClr val="FFFFFF"/>
              </a:solidFill>
              <a:ea typeface="Calibri"/>
              <a:cs typeface="Calibri"/>
              <a:sym typeface="Calibri"/>
            </a:endParaRPr>
          </a:p>
        </p:txBody>
      </p:sp>
      <p:sp>
        <p:nvSpPr>
          <p:cNvPr id="54" name="Google Shape;72;p13">
            <a:extLst>
              <a:ext uri="{FF2B5EF4-FFF2-40B4-BE49-F238E27FC236}">
                <a16:creationId xmlns:a16="http://schemas.microsoft.com/office/drawing/2014/main" id="{3DC3C09B-1815-581D-D32B-0F825EF49BF8}"/>
              </a:ext>
              <a:ext uri="{C183D7F6-B498-43B3-948B-1728B52AA6E4}">
                <adec:decorative xmlns:adec="http://schemas.microsoft.com/office/drawing/2017/decorative" val="1"/>
              </a:ext>
            </a:extLst>
          </p:cNvPr>
          <p:cNvSpPr/>
          <p:nvPr/>
        </p:nvSpPr>
        <p:spPr>
          <a:xfrm>
            <a:off x="4466683" y="3552857"/>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endParaRPr sz="1600" dirty="0">
              <a:solidFill>
                <a:srgbClr val="FFFFFF"/>
              </a:solidFill>
              <a:ea typeface="Calibri"/>
              <a:cs typeface="Calibri"/>
              <a:sym typeface="Calibri"/>
            </a:endParaRPr>
          </a:p>
        </p:txBody>
      </p:sp>
      <p:pic>
        <p:nvPicPr>
          <p:cNvPr id="95" name="Picture 94" descr="pizza">
            <a:extLst>
              <a:ext uri="{FF2B5EF4-FFF2-40B4-BE49-F238E27FC236}">
                <a16:creationId xmlns:a16="http://schemas.microsoft.com/office/drawing/2014/main" id="{6EC0A968-8B8A-09A2-91EE-C98AA22BE9D3}"/>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6227" y="3516382"/>
            <a:ext cx="1029738" cy="928342"/>
          </a:xfrm>
          <a:prstGeom prst="rect">
            <a:avLst/>
          </a:prstGeom>
        </p:spPr>
      </p:pic>
      <p:sp>
        <p:nvSpPr>
          <p:cNvPr id="2" name="Google Shape;76;p13" descr="70 points">
            <a:extLst>
              <a:ext uri="{FF2B5EF4-FFF2-40B4-BE49-F238E27FC236}">
                <a16:creationId xmlns:a16="http://schemas.microsoft.com/office/drawing/2014/main" id="{69F0A2C8-9736-1FE8-AF1D-72E44B15B002}"/>
              </a:ext>
            </a:extLst>
          </p:cNvPr>
          <p:cNvSpPr/>
          <p:nvPr/>
        </p:nvSpPr>
        <p:spPr>
          <a:xfrm>
            <a:off x="4442793" y="3533069"/>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70 points</a:t>
            </a:r>
            <a:endParaRPr sz="1600" dirty="0">
              <a:solidFill>
                <a:srgbClr val="FFFFFF"/>
              </a:solidFill>
              <a:ea typeface="Calibri"/>
              <a:cs typeface="Calibri"/>
              <a:sym typeface="Calibri"/>
            </a:endParaRPr>
          </a:p>
        </p:txBody>
      </p:sp>
      <p:sp>
        <p:nvSpPr>
          <p:cNvPr id="42" name="Google Shape;81;p13" descr="chattare online">
            <a:extLst>
              <a:ext uri="{FF2B5EF4-FFF2-40B4-BE49-F238E27FC236}">
                <a16:creationId xmlns:a16="http://schemas.microsoft.com/office/drawing/2014/main" id="{61C45C67-A38F-83B1-D67B-B582BFB762AA}"/>
              </a:ext>
            </a:extLst>
          </p:cNvPr>
          <p:cNvSpPr/>
          <p:nvPr/>
        </p:nvSpPr>
        <p:spPr>
          <a:xfrm>
            <a:off x="6239851" y="3552017"/>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Tx/>
              <a:buNone/>
              <a:tabLst/>
              <a:defRPr/>
            </a:pPr>
            <a:r>
              <a:rPr kumimoji="0" lang="en-AU" sz="1800" b="0" i="1" u="none" strike="noStrike" kern="0" cap="none" spc="0" normalizeH="0" baseline="0" noProof="0" dirty="0" err="1">
                <a:ln>
                  <a:noFill/>
                </a:ln>
                <a:solidFill>
                  <a:srgbClr val="FFFFFF"/>
                </a:solidFill>
                <a:effectLst/>
                <a:uLnTx/>
                <a:uFillTx/>
                <a:ea typeface="Calibri" panose="020F0502020204030204" pitchFamily="34" charset="0"/>
                <a:cs typeface="Calibri" panose="020F0502020204030204" pitchFamily="34" charset="0"/>
                <a:sym typeface="Arial"/>
              </a:rPr>
              <a:t>chattare</a:t>
            </a:r>
            <a:r>
              <a:rPr kumimoji="0" lang="en-AU" sz="1800" b="0" i="1" u="none" strike="noStrike" kern="0" cap="none" spc="0" normalizeH="0" baseline="0" noProof="0" dirty="0">
                <a:ln>
                  <a:noFill/>
                </a:ln>
                <a:solidFill>
                  <a:srgbClr val="FFFFFF"/>
                </a:solidFill>
                <a:effectLst/>
                <a:uLnTx/>
                <a:uFillTx/>
                <a:ea typeface="Calibri" panose="020F0502020204030204" pitchFamily="34" charset="0"/>
                <a:cs typeface="Calibri" panose="020F0502020204030204" pitchFamily="34" charset="0"/>
                <a:sym typeface="Arial"/>
              </a:rPr>
              <a:t> online</a:t>
            </a:r>
            <a:endParaRPr kumimoji="0" sz="1800" b="0" i="1" u="none" strike="noStrike" kern="0" cap="none" spc="0" normalizeH="0" baseline="0" noProof="0" dirty="0">
              <a:ln>
                <a:noFill/>
              </a:ln>
              <a:solidFill>
                <a:srgbClr val="FFFFFF"/>
              </a:solidFill>
              <a:effectLst/>
              <a:uLnTx/>
              <a:uFillTx/>
              <a:ea typeface="Calibri" panose="020F0502020204030204" pitchFamily="34" charset="0"/>
              <a:cs typeface="Calibri" panose="020F0502020204030204" pitchFamily="34" charset="0"/>
              <a:sym typeface="Arial"/>
            </a:endParaRPr>
          </a:p>
        </p:txBody>
      </p:sp>
      <p:sp>
        <p:nvSpPr>
          <p:cNvPr id="43" name="Google Shape;82;p13" descr="80 points">
            <a:extLst>
              <a:ext uri="{FF2B5EF4-FFF2-40B4-BE49-F238E27FC236}">
                <a16:creationId xmlns:a16="http://schemas.microsoft.com/office/drawing/2014/main" id="{2DEE0A13-ED0A-BD08-CD32-4A24CC453288}"/>
              </a:ext>
            </a:extLst>
          </p:cNvPr>
          <p:cNvSpPr/>
          <p:nvPr/>
        </p:nvSpPr>
        <p:spPr>
          <a:xfrm>
            <a:off x="6236877" y="3540483"/>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80 points</a:t>
            </a:r>
            <a:endParaRPr sz="1600" dirty="0">
              <a:solidFill>
                <a:srgbClr val="FFFFFF"/>
              </a:solidFill>
              <a:ea typeface="Calibri"/>
              <a:cs typeface="Calibri"/>
              <a:sym typeface="Calibri"/>
            </a:endParaRPr>
          </a:p>
        </p:txBody>
      </p:sp>
      <p:sp>
        <p:nvSpPr>
          <p:cNvPr id="48" name="Google Shape;87;p13" descr="fare il letto">
            <a:extLst>
              <a:ext uri="{FF2B5EF4-FFF2-40B4-BE49-F238E27FC236}">
                <a16:creationId xmlns:a16="http://schemas.microsoft.com/office/drawing/2014/main" id="{1AF90412-9DE8-95F5-431D-023F25F5481B}"/>
              </a:ext>
            </a:extLst>
          </p:cNvPr>
          <p:cNvSpPr/>
          <p:nvPr/>
        </p:nvSpPr>
        <p:spPr>
          <a:xfrm>
            <a:off x="8055932" y="3576979"/>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400"/>
              <a:buFont typeface="Arial"/>
              <a:buNone/>
            </a:pPr>
            <a:r>
              <a:rPr lang="en-AU" sz="1800" i="1" dirty="0">
                <a:solidFill>
                  <a:schemeClr val="bg1"/>
                </a:solidFill>
                <a:ea typeface="Arial"/>
                <a:cs typeface="Arial"/>
                <a:sym typeface="Arial"/>
              </a:rPr>
              <a:t>fare il </a:t>
            </a:r>
            <a:r>
              <a:rPr lang="en-AU" sz="1800" i="1" dirty="0" err="1">
                <a:solidFill>
                  <a:schemeClr val="bg1"/>
                </a:solidFill>
                <a:ea typeface="Arial"/>
                <a:cs typeface="Arial"/>
                <a:sym typeface="Arial"/>
              </a:rPr>
              <a:t>letto</a:t>
            </a:r>
            <a:endParaRPr sz="1800" i="1" dirty="0">
              <a:solidFill>
                <a:schemeClr val="bg1"/>
              </a:solidFill>
              <a:ea typeface="Arial"/>
              <a:cs typeface="Arial"/>
              <a:sym typeface="Arial"/>
            </a:endParaRPr>
          </a:p>
        </p:txBody>
      </p:sp>
      <p:sp>
        <p:nvSpPr>
          <p:cNvPr id="9" name="Google Shape;74;p13" descr="90 points">
            <a:extLst>
              <a:ext uri="{FF2B5EF4-FFF2-40B4-BE49-F238E27FC236}">
                <a16:creationId xmlns:a16="http://schemas.microsoft.com/office/drawing/2014/main" id="{324BE987-51AD-40B0-A80C-05359892F635}"/>
              </a:ext>
            </a:extLst>
          </p:cNvPr>
          <p:cNvSpPr/>
          <p:nvPr/>
        </p:nvSpPr>
        <p:spPr>
          <a:xfrm>
            <a:off x="8054524" y="3583590"/>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90 points</a:t>
            </a:r>
            <a:endParaRPr sz="1600" dirty="0">
              <a:solidFill>
                <a:srgbClr val="FFFFFF"/>
              </a:solidFill>
              <a:ea typeface="Calibri"/>
              <a:cs typeface="Calibri"/>
              <a:sym typeface="Calibri"/>
            </a:endParaRPr>
          </a:p>
        </p:txBody>
      </p:sp>
      <p:sp>
        <p:nvSpPr>
          <p:cNvPr id="51" name="Google Shape;93;p13" descr="fare il bucato">
            <a:extLst>
              <a:ext uri="{FF2B5EF4-FFF2-40B4-BE49-F238E27FC236}">
                <a16:creationId xmlns:a16="http://schemas.microsoft.com/office/drawing/2014/main" id="{141540E5-2988-EDC5-8733-F04F95FC1A88}"/>
              </a:ext>
            </a:extLst>
          </p:cNvPr>
          <p:cNvSpPr/>
          <p:nvPr/>
        </p:nvSpPr>
        <p:spPr>
          <a:xfrm>
            <a:off x="9845307" y="3543270"/>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SzPts val="1400"/>
            </a:pPr>
            <a:r>
              <a:rPr lang="en-AU" sz="1800" i="1" dirty="0">
                <a:solidFill>
                  <a:srgbClr val="FFFFFF"/>
                </a:solidFill>
                <a:cs typeface="Calibri"/>
              </a:rPr>
              <a:t>fare il </a:t>
            </a:r>
            <a:r>
              <a:rPr lang="en-AU" sz="1800" i="1" dirty="0" err="1">
                <a:solidFill>
                  <a:srgbClr val="FFFFFF"/>
                </a:solidFill>
                <a:cs typeface="Calibri"/>
              </a:rPr>
              <a:t>bucato</a:t>
            </a:r>
            <a:endParaRPr sz="1800" i="1" dirty="0">
              <a:solidFill>
                <a:srgbClr val="FFFFFF"/>
              </a:solidFill>
              <a:cs typeface="Calibri"/>
            </a:endParaRPr>
          </a:p>
        </p:txBody>
      </p:sp>
      <p:sp>
        <p:nvSpPr>
          <p:cNvPr id="52" name="Google Shape;94;p13" descr="100 points">
            <a:extLst>
              <a:ext uri="{FF2B5EF4-FFF2-40B4-BE49-F238E27FC236}">
                <a16:creationId xmlns:a16="http://schemas.microsoft.com/office/drawing/2014/main" id="{E63AA01E-6B60-2B02-D2EB-6CE2644631D6}"/>
              </a:ext>
            </a:extLst>
          </p:cNvPr>
          <p:cNvSpPr/>
          <p:nvPr/>
        </p:nvSpPr>
        <p:spPr>
          <a:xfrm>
            <a:off x="9869197" y="3554948"/>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100 points</a:t>
            </a:r>
            <a:endParaRPr sz="1600" dirty="0">
              <a:solidFill>
                <a:srgbClr val="FFFFFF"/>
              </a:solidFill>
              <a:ea typeface="Calibri"/>
              <a:cs typeface="Calibri"/>
              <a:sym typeface="Calibri"/>
            </a:endParaRPr>
          </a:p>
        </p:txBody>
      </p:sp>
      <p:sp>
        <p:nvSpPr>
          <p:cNvPr id="56" name="Google Shape;72;p13">
            <a:extLst>
              <a:ext uri="{FF2B5EF4-FFF2-40B4-BE49-F238E27FC236}">
                <a16:creationId xmlns:a16="http://schemas.microsoft.com/office/drawing/2014/main" id="{F3C2337A-98A2-FAE2-4F3A-37A16B24692D}"/>
              </a:ext>
              <a:ext uri="{C183D7F6-B498-43B3-948B-1728B52AA6E4}">
                <adec:decorative xmlns:adec="http://schemas.microsoft.com/office/drawing/2017/decorative" val="1"/>
              </a:ext>
            </a:extLst>
          </p:cNvPr>
          <p:cNvSpPr/>
          <p:nvPr/>
        </p:nvSpPr>
        <p:spPr>
          <a:xfrm>
            <a:off x="845745" y="4624053"/>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endParaRPr sz="1600" dirty="0">
              <a:solidFill>
                <a:srgbClr val="FFFFFF"/>
              </a:solidFill>
              <a:ea typeface="Calibri"/>
              <a:cs typeface="Calibri"/>
              <a:sym typeface="Calibri"/>
            </a:endParaRPr>
          </a:p>
        </p:txBody>
      </p:sp>
      <p:pic>
        <p:nvPicPr>
          <p:cNvPr id="63" name="Picture 62" descr="Person doing homework">
            <a:extLst>
              <a:ext uri="{FF2B5EF4-FFF2-40B4-BE49-F238E27FC236}">
                <a16:creationId xmlns:a16="http://schemas.microsoft.com/office/drawing/2014/main" id="{E3507962-F98A-8EBF-A790-A65A928E75B7}"/>
              </a:ext>
            </a:extLst>
          </p:cNvPr>
          <p:cNvPicPr>
            <a:picLocks noChangeAspect="1"/>
          </p:cNvPicPr>
          <p:nvPr/>
        </p:nvPicPr>
        <p:blipFill rotWithShape="1">
          <a:blip r:embed="rId8">
            <a:clrChange>
              <a:clrFrom>
                <a:srgbClr val="FDFFFC"/>
              </a:clrFrom>
              <a:clrTo>
                <a:srgbClr val="FDFFFC">
                  <a:alpha val="0"/>
                </a:srgbClr>
              </a:clrTo>
            </a:clrChange>
            <a:extLst>
              <a:ext uri="{28A0092B-C50C-407E-A947-70E740481C1C}">
                <a14:useLocalDpi xmlns:a14="http://schemas.microsoft.com/office/drawing/2010/main" val="0"/>
              </a:ext>
            </a:extLst>
          </a:blip>
          <a:srcRect/>
          <a:stretch/>
        </p:blipFill>
        <p:spPr>
          <a:xfrm>
            <a:off x="1026825" y="4634607"/>
            <a:ext cx="1142352" cy="840126"/>
          </a:xfrm>
          <a:prstGeom prst="rect">
            <a:avLst/>
          </a:prstGeom>
        </p:spPr>
      </p:pic>
      <p:sp>
        <p:nvSpPr>
          <p:cNvPr id="11" name="Google Shape;94;p13" descr="150 points">
            <a:extLst>
              <a:ext uri="{FF2B5EF4-FFF2-40B4-BE49-F238E27FC236}">
                <a16:creationId xmlns:a16="http://schemas.microsoft.com/office/drawing/2014/main" id="{85E5FDB9-72C9-CE43-B084-9494EC5F395D}"/>
              </a:ext>
            </a:extLst>
          </p:cNvPr>
          <p:cNvSpPr/>
          <p:nvPr/>
        </p:nvSpPr>
        <p:spPr>
          <a:xfrm>
            <a:off x="845745" y="4630828"/>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150 points</a:t>
            </a:r>
            <a:endParaRPr sz="1600" dirty="0">
              <a:solidFill>
                <a:srgbClr val="FFFFFF"/>
              </a:solidFill>
              <a:ea typeface="Calibri"/>
              <a:cs typeface="Calibri"/>
              <a:sym typeface="Calibri"/>
            </a:endParaRPr>
          </a:p>
        </p:txBody>
      </p:sp>
      <p:sp>
        <p:nvSpPr>
          <p:cNvPr id="13" name="Google Shape;81;p13" descr="fare lo skateboard">
            <a:extLst>
              <a:ext uri="{FF2B5EF4-FFF2-40B4-BE49-F238E27FC236}">
                <a16:creationId xmlns:a16="http://schemas.microsoft.com/office/drawing/2014/main" id="{925FC038-B2D3-F677-7F3D-786B43BE8865}"/>
              </a:ext>
            </a:extLst>
          </p:cNvPr>
          <p:cNvSpPr/>
          <p:nvPr/>
        </p:nvSpPr>
        <p:spPr>
          <a:xfrm>
            <a:off x="2646789" y="4648767"/>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Tx/>
              <a:buNone/>
              <a:tabLst/>
              <a:defRPr/>
            </a:pPr>
            <a:r>
              <a:rPr lang="en-AU" sz="1600" i="1" kern="0" dirty="0">
                <a:solidFill>
                  <a:srgbClr val="FFFFFF"/>
                </a:solidFill>
                <a:ea typeface="Arial"/>
                <a:cs typeface="Arial"/>
                <a:sym typeface="Arial"/>
              </a:rPr>
              <a:t>f</a:t>
            </a:r>
            <a:r>
              <a:rPr kumimoji="0" lang="en-AU" sz="1600" b="0" i="1" u="none" strike="noStrike" kern="0" cap="none" spc="0" normalizeH="0" baseline="0" noProof="0" dirty="0">
                <a:ln>
                  <a:noFill/>
                </a:ln>
                <a:solidFill>
                  <a:srgbClr val="FFFFFF"/>
                </a:solidFill>
                <a:effectLst/>
                <a:uLnTx/>
                <a:uFillTx/>
                <a:ea typeface="Arial"/>
                <a:cs typeface="Arial"/>
                <a:sym typeface="Arial"/>
              </a:rPr>
              <a:t>are lo skateboard</a:t>
            </a:r>
            <a:endParaRPr kumimoji="0" sz="1600" b="0" i="1" u="none" strike="noStrike" kern="0" cap="none" spc="0" normalizeH="0" baseline="0" noProof="0" dirty="0">
              <a:ln>
                <a:noFill/>
              </a:ln>
              <a:solidFill>
                <a:srgbClr val="FFFFFF"/>
              </a:solidFill>
              <a:effectLst/>
              <a:uLnTx/>
              <a:uFillTx/>
              <a:ea typeface="Arial"/>
              <a:cs typeface="Arial"/>
              <a:sym typeface="Arial"/>
            </a:endParaRPr>
          </a:p>
        </p:txBody>
      </p:sp>
      <p:sp>
        <p:nvSpPr>
          <p:cNvPr id="24" name="Google Shape;94;p13" descr="200 points">
            <a:extLst>
              <a:ext uri="{FF2B5EF4-FFF2-40B4-BE49-F238E27FC236}">
                <a16:creationId xmlns:a16="http://schemas.microsoft.com/office/drawing/2014/main" id="{9838F7BA-F6E3-BEB2-C1D9-C9059D81B8A9}"/>
              </a:ext>
            </a:extLst>
          </p:cNvPr>
          <p:cNvSpPr/>
          <p:nvPr/>
        </p:nvSpPr>
        <p:spPr>
          <a:xfrm>
            <a:off x="2645137" y="4652884"/>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200 points</a:t>
            </a:r>
            <a:endParaRPr sz="1600" dirty="0">
              <a:solidFill>
                <a:srgbClr val="FFFFFF"/>
              </a:solidFill>
              <a:ea typeface="Calibri"/>
              <a:cs typeface="Calibri"/>
              <a:sym typeface="Calibri"/>
            </a:endParaRPr>
          </a:p>
        </p:txBody>
      </p:sp>
      <p:sp>
        <p:nvSpPr>
          <p:cNvPr id="58" name="Google Shape;72;p13">
            <a:extLst>
              <a:ext uri="{FF2B5EF4-FFF2-40B4-BE49-F238E27FC236}">
                <a16:creationId xmlns:a16="http://schemas.microsoft.com/office/drawing/2014/main" id="{CC852D0C-BE27-8476-CD25-0192E4992BF5}"/>
              </a:ext>
              <a:ext uri="{C183D7F6-B498-43B3-948B-1728B52AA6E4}">
                <adec:decorative xmlns:adec="http://schemas.microsoft.com/office/drawing/2017/decorative" val="1"/>
              </a:ext>
            </a:extLst>
          </p:cNvPr>
          <p:cNvSpPr/>
          <p:nvPr/>
        </p:nvSpPr>
        <p:spPr>
          <a:xfrm>
            <a:off x="4454324" y="4625589"/>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endParaRPr sz="1600" dirty="0">
              <a:solidFill>
                <a:srgbClr val="FFFFFF"/>
              </a:solidFill>
              <a:ea typeface="Calibri"/>
              <a:cs typeface="Calibri"/>
              <a:sym typeface="Calibri"/>
            </a:endParaRPr>
          </a:p>
        </p:txBody>
      </p:sp>
      <p:pic>
        <p:nvPicPr>
          <p:cNvPr id="83" name="Picture 82" descr="A beach">
            <a:extLst>
              <a:ext uri="{FF2B5EF4-FFF2-40B4-BE49-F238E27FC236}">
                <a16:creationId xmlns:a16="http://schemas.microsoft.com/office/drawing/2014/main" id="{06FB2646-A2B2-8E9A-7C03-8E40C8C673F2}"/>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813276" y="4621234"/>
            <a:ext cx="921179" cy="816067"/>
          </a:xfrm>
          <a:prstGeom prst="rect">
            <a:avLst/>
          </a:prstGeom>
        </p:spPr>
      </p:pic>
      <p:sp>
        <p:nvSpPr>
          <p:cNvPr id="25" name="Google Shape;94;p13" descr="250 points">
            <a:extLst>
              <a:ext uri="{FF2B5EF4-FFF2-40B4-BE49-F238E27FC236}">
                <a16:creationId xmlns:a16="http://schemas.microsoft.com/office/drawing/2014/main" id="{1C50610A-428F-AE39-A913-61390644D523}"/>
              </a:ext>
            </a:extLst>
          </p:cNvPr>
          <p:cNvSpPr/>
          <p:nvPr/>
        </p:nvSpPr>
        <p:spPr>
          <a:xfrm>
            <a:off x="4454324" y="4617443"/>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250 points</a:t>
            </a:r>
            <a:endParaRPr sz="1600" dirty="0">
              <a:solidFill>
                <a:srgbClr val="FFFFFF"/>
              </a:solidFill>
              <a:ea typeface="Calibri"/>
              <a:cs typeface="Calibri"/>
              <a:sym typeface="Calibri"/>
            </a:endParaRPr>
          </a:p>
        </p:txBody>
      </p:sp>
      <p:sp>
        <p:nvSpPr>
          <p:cNvPr id="15" name="Google Shape;81;p13" descr="fare un giro in bici">
            <a:extLst>
              <a:ext uri="{FF2B5EF4-FFF2-40B4-BE49-F238E27FC236}">
                <a16:creationId xmlns:a16="http://schemas.microsoft.com/office/drawing/2014/main" id="{F97585A4-8499-42D5-F29D-11AB42FA7E87}"/>
              </a:ext>
            </a:extLst>
          </p:cNvPr>
          <p:cNvSpPr/>
          <p:nvPr/>
        </p:nvSpPr>
        <p:spPr>
          <a:xfrm>
            <a:off x="6255711" y="4624053"/>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Tx/>
              <a:buNone/>
              <a:tabLst/>
              <a:defRPr/>
            </a:pPr>
            <a:r>
              <a:rPr kumimoji="0" lang="en-AU" sz="1800" b="0" i="1" u="none" strike="noStrike" kern="0" cap="none" spc="0" normalizeH="0" baseline="0" noProof="0" dirty="0">
                <a:ln>
                  <a:noFill/>
                </a:ln>
                <a:solidFill>
                  <a:srgbClr val="FFFFFF"/>
                </a:solidFill>
                <a:effectLst/>
                <a:uLnTx/>
                <a:uFillTx/>
                <a:ea typeface="Calibri" panose="020F0502020204030204" pitchFamily="34" charset="0"/>
                <a:cs typeface="Calibri" panose="020F0502020204030204" pitchFamily="34" charset="0"/>
                <a:sym typeface="Arial"/>
              </a:rPr>
              <a:t>fare un giro in </a:t>
            </a:r>
            <a:r>
              <a:rPr kumimoji="0" lang="en-AU" sz="1800" b="0" i="1" u="none" strike="noStrike" kern="0" cap="none" spc="0" normalizeH="0" baseline="0" noProof="0" dirty="0" err="1">
                <a:ln>
                  <a:noFill/>
                </a:ln>
                <a:solidFill>
                  <a:srgbClr val="FFFFFF"/>
                </a:solidFill>
                <a:effectLst/>
                <a:uLnTx/>
                <a:uFillTx/>
                <a:ea typeface="Calibri" panose="020F0502020204030204" pitchFamily="34" charset="0"/>
                <a:cs typeface="Calibri" panose="020F0502020204030204" pitchFamily="34" charset="0"/>
                <a:sym typeface="Arial"/>
              </a:rPr>
              <a:t>bici</a:t>
            </a:r>
            <a:endParaRPr kumimoji="0" sz="1800" b="0" i="1" u="none" strike="noStrike" kern="0" cap="none" spc="0" normalizeH="0" baseline="0" noProof="0" dirty="0">
              <a:ln>
                <a:noFill/>
              </a:ln>
              <a:solidFill>
                <a:srgbClr val="FFFFFF"/>
              </a:solidFill>
              <a:effectLst/>
              <a:uLnTx/>
              <a:uFillTx/>
              <a:ea typeface="Calibri" panose="020F0502020204030204" pitchFamily="34" charset="0"/>
              <a:cs typeface="Calibri" panose="020F0502020204030204" pitchFamily="34" charset="0"/>
              <a:sym typeface="Arial"/>
            </a:endParaRPr>
          </a:p>
        </p:txBody>
      </p:sp>
      <p:sp>
        <p:nvSpPr>
          <p:cNvPr id="26" name="Google Shape;94;p13" descr="300 points">
            <a:extLst>
              <a:ext uri="{FF2B5EF4-FFF2-40B4-BE49-F238E27FC236}">
                <a16:creationId xmlns:a16="http://schemas.microsoft.com/office/drawing/2014/main" id="{2661E1F6-22D8-8AAC-4CF1-FE9299A1F63B}"/>
              </a:ext>
            </a:extLst>
          </p:cNvPr>
          <p:cNvSpPr/>
          <p:nvPr/>
        </p:nvSpPr>
        <p:spPr>
          <a:xfrm>
            <a:off x="6246429" y="4630245"/>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300 points</a:t>
            </a:r>
            <a:endParaRPr sz="1600" dirty="0">
              <a:solidFill>
                <a:srgbClr val="FFFFFF"/>
              </a:solidFill>
              <a:ea typeface="Calibri"/>
              <a:cs typeface="Calibri"/>
              <a:sym typeface="Calibri"/>
            </a:endParaRPr>
          </a:p>
        </p:txBody>
      </p:sp>
      <p:sp>
        <p:nvSpPr>
          <p:cNvPr id="60" name="Google Shape;72;p13">
            <a:extLst>
              <a:ext uri="{FF2B5EF4-FFF2-40B4-BE49-F238E27FC236}">
                <a16:creationId xmlns:a16="http://schemas.microsoft.com/office/drawing/2014/main" id="{D2BC78E1-C456-7F8E-B54A-FAADC6107218}"/>
              </a:ext>
              <a:ext uri="{C183D7F6-B498-43B3-948B-1728B52AA6E4}">
                <adec:decorative xmlns:adec="http://schemas.microsoft.com/office/drawing/2017/decorative" val="1"/>
              </a:ext>
            </a:extLst>
          </p:cNvPr>
          <p:cNvSpPr/>
          <p:nvPr/>
        </p:nvSpPr>
        <p:spPr>
          <a:xfrm>
            <a:off x="8072921" y="4625589"/>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endParaRPr sz="1600" dirty="0">
              <a:solidFill>
                <a:srgbClr val="FFFFFF"/>
              </a:solidFill>
              <a:ea typeface="Calibri"/>
              <a:cs typeface="Calibri"/>
              <a:sym typeface="Calibri"/>
            </a:endParaRPr>
          </a:p>
        </p:txBody>
      </p:sp>
      <p:pic>
        <p:nvPicPr>
          <p:cNvPr id="81" name="Picture 80" descr="Playing cards">
            <a:extLst>
              <a:ext uri="{FF2B5EF4-FFF2-40B4-BE49-F238E27FC236}">
                <a16:creationId xmlns:a16="http://schemas.microsoft.com/office/drawing/2014/main" id="{F188D10E-EB42-459A-5BB0-4ED08E897B88}"/>
              </a:ext>
            </a:extLst>
          </p:cNvPr>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411734" y="4604359"/>
            <a:ext cx="901948" cy="955841"/>
          </a:xfrm>
          <a:prstGeom prst="rect">
            <a:avLst/>
          </a:prstGeom>
        </p:spPr>
      </p:pic>
      <p:sp>
        <p:nvSpPr>
          <p:cNvPr id="27" name="Google Shape;94;p13" descr="350 points">
            <a:extLst>
              <a:ext uri="{FF2B5EF4-FFF2-40B4-BE49-F238E27FC236}">
                <a16:creationId xmlns:a16="http://schemas.microsoft.com/office/drawing/2014/main" id="{60137700-5A05-7AB8-DD70-1DE46E4F7BC0}"/>
              </a:ext>
            </a:extLst>
          </p:cNvPr>
          <p:cNvSpPr/>
          <p:nvPr/>
        </p:nvSpPr>
        <p:spPr>
          <a:xfrm>
            <a:off x="8084473" y="4617443"/>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350 points</a:t>
            </a:r>
            <a:endParaRPr sz="1600" dirty="0">
              <a:solidFill>
                <a:srgbClr val="FFFFFF"/>
              </a:solidFill>
              <a:ea typeface="Calibri"/>
              <a:cs typeface="Calibri"/>
              <a:sym typeface="Calibri"/>
            </a:endParaRPr>
          </a:p>
        </p:txBody>
      </p:sp>
      <p:sp>
        <p:nvSpPr>
          <p:cNvPr id="17" name="Google Shape;81;p13">
            <a:extLst>
              <a:ext uri="{FF2B5EF4-FFF2-40B4-BE49-F238E27FC236}">
                <a16:creationId xmlns:a16="http://schemas.microsoft.com/office/drawing/2014/main" id="{3288FA1E-37E9-3D00-D0DC-89AB61EF0C45}"/>
              </a:ext>
            </a:extLst>
          </p:cNvPr>
          <p:cNvSpPr/>
          <p:nvPr/>
        </p:nvSpPr>
        <p:spPr>
          <a:xfrm>
            <a:off x="9876406" y="4611264"/>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Tx/>
              <a:buNone/>
              <a:tabLst/>
              <a:defRPr/>
            </a:pPr>
            <a:r>
              <a:rPr kumimoji="0" lang="en-AU" sz="1800" b="0" i="1" u="none" strike="noStrike" kern="0" cap="none" spc="0" normalizeH="0" baseline="0" noProof="0" dirty="0" err="1">
                <a:ln>
                  <a:noFill/>
                </a:ln>
                <a:solidFill>
                  <a:srgbClr val="FFFFFF"/>
                </a:solidFill>
                <a:effectLst/>
                <a:uLnTx/>
                <a:uFillTx/>
                <a:ea typeface="Calibri" panose="020F0502020204030204" pitchFamily="34" charset="0"/>
                <a:cs typeface="Calibri" panose="020F0502020204030204" pitchFamily="34" charset="0"/>
                <a:sym typeface="Arial"/>
              </a:rPr>
              <a:t>spogliarsi</a:t>
            </a:r>
            <a:endParaRPr kumimoji="0" sz="1800" b="0" i="1" u="none" strike="noStrike" kern="0" cap="none" spc="0" normalizeH="0" baseline="0" noProof="0" dirty="0">
              <a:ln>
                <a:noFill/>
              </a:ln>
              <a:solidFill>
                <a:srgbClr val="FFFFFF"/>
              </a:solidFill>
              <a:effectLst/>
              <a:uLnTx/>
              <a:uFillTx/>
              <a:ea typeface="Calibri" panose="020F0502020204030204" pitchFamily="34" charset="0"/>
              <a:cs typeface="Calibri" panose="020F0502020204030204" pitchFamily="34" charset="0"/>
              <a:sym typeface="Arial"/>
            </a:endParaRPr>
          </a:p>
        </p:txBody>
      </p:sp>
      <p:sp>
        <p:nvSpPr>
          <p:cNvPr id="28" name="Google Shape;94;p13" descr="400 points">
            <a:extLst>
              <a:ext uri="{FF2B5EF4-FFF2-40B4-BE49-F238E27FC236}">
                <a16:creationId xmlns:a16="http://schemas.microsoft.com/office/drawing/2014/main" id="{FCF0DB7B-CA57-E4C7-4109-C9DABE665D9F}"/>
              </a:ext>
            </a:extLst>
          </p:cNvPr>
          <p:cNvSpPr/>
          <p:nvPr/>
        </p:nvSpPr>
        <p:spPr>
          <a:xfrm>
            <a:off x="9887958" y="4624053"/>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400 points</a:t>
            </a:r>
            <a:endParaRPr sz="1600" dirty="0">
              <a:solidFill>
                <a:srgbClr val="FFFFFF"/>
              </a:solidFill>
              <a:ea typeface="Calibri"/>
              <a:cs typeface="Calibri"/>
              <a:sym typeface="Calibri"/>
            </a:endParaRPr>
          </a:p>
        </p:txBody>
      </p:sp>
      <p:sp>
        <p:nvSpPr>
          <p:cNvPr id="18" name="Google Shape;81;p13" descr="riposarsi">
            <a:extLst>
              <a:ext uri="{FF2B5EF4-FFF2-40B4-BE49-F238E27FC236}">
                <a16:creationId xmlns:a16="http://schemas.microsoft.com/office/drawing/2014/main" id="{7A0B881F-BF58-16D3-C8E4-36A8CB9EE6D0}"/>
              </a:ext>
            </a:extLst>
          </p:cNvPr>
          <p:cNvSpPr/>
          <p:nvPr/>
        </p:nvSpPr>
        <p:spPr>
          <a:xfrm>
            <a:off x="844035" y="5674200"/>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Tx/>
              <a:buNone/>
              <a:tabLst/>
              <a:defRPr/>
            </a:pPr>
            <a:r>
              <a:rPr kumimoji="0" lang="en-AU" sz="1800" b="0" i="1" u="none" strike="noStrike" kern="0" cap="none" spc="0" normalizeH="0" baseline="0" noProof="0" dirty="0" err="1">
                <a:ln>
                  <a:noFill/>
                </a:ln>
                <a:solidFill>
                  <a:srgbClr val="FFFFFF"/>
                </a:solidFill>
                <a:effectLst/>
                <a:uLnTx/>
                <a:uFillTx/>
                <a:ea typeface="Arial"/>
                <a:cs typeface="Arial"/>
                <a:sym typeface="Arial"/>
              </a:rPr>
              <a:t>riposarsi</a:t>
            </a:r>
            <a:endParaRPr kumimoji="0" sz="1800" b="0" i="1" u="none" strike="noStrike" kern="0" cap="none" spc="0" normalizeH="0" baseline="0" noProof="0" dirty="0">
              <a:ln>
                <a:noFill/>
              </a:ln>
              <a:solidFill>
                <a:srgbClr val="FFFFFF"/>
              </a:solidFill>
              <a:effectLst/>
              <a:uLnTx/>
              <a:uFillTx/>
              <a:ea typeface="Arial"/>
              <a:cs typeface="Arial"/>
              <a:sym typeface="Arial"/>
            </a:endParaRPr>
          </a:p>
        </p:txBody>
      </p:sp>
      <p:sp>
        <p:nvSpPr>
          <p:cNvPr id="29" name="Google Shape;94;p13" descr="450 points">
            <a:extLst>
              <a:ext uri="{FF2B5EF4-FFF2-40B4-BE49-F238E27FC236}">
                <a16:creationId xmlns:a16="http://schemas.microsoft.com/office/drawing/2014/main" id="{B81B29CF-1F5B-7820-44CE-CA7FFA729689}"/>
              </a:ext>
            </a:extLst>
          </p:cNvPr>
          <p:cNvSpPr/>
          <p:nvPr/>
        </p:nvSpPr>
        <p:spPr>
          <a:xfrm>
            <a:off x="836376" y="5651433"/>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450 points</a:t>
            </a:r>
            <a:endParaRPr sz="1600" dirty="0">
              <a:solidFill>
                <a:srgbClr val="FFFFFF"/>
              </a:solidFill>
              <a:ea typeface="Calibri"/>
              <a:cs typeface="Calibri"/>
              <a:sym typeface="Calibri"/>
            </a:endParaRPr>
          </a:p>
        </p:txBody>
      </p:sp>
      <p:sp>
        <p:nvSpPr>
          <p:cNvPr id="62" name="Google Shape;72;p13">
            <a:extLst>
              <a:ext uri="{FF2B5EF4-FFF2-40B4-BE49-F238E27FC236}">
                <a16:creationId xmlns:a16="http://schemas.microsoft.com/office/drawing/2014/main" id="{DEE2A581-1128-C2D7-43A2-ED9FA32B6E90}"/>
              </a:ext>
              <a:ext uri="{C183D7F6-B498-43B3-948B-1728B52AA6E4}">
                <adec:decorative xmlns:adec="http://schemas.microsoft.com/office/drawing/2017/decorative" val="1"/>
              </a:ext>
            </a:extLst>
          </p:cNvPr>
          <p:cNvSpPr/>
          <p:nvPr/>
        </p:nvSpPr>
        <p:spPr>
          <a:xfrm>
            <a:off x="2622520" y="5696549"/>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endParaRPr sz="1600" dirty="0">
              <a:solidFill>
                <a:srgbClr val="FFFFFF"/>
              </a:solidFill>
              <a:ea typeface="Calibri"/>
              <a:cs typeface="Calibri"/>
              <a:sym typeface="Calibri"/>
            </a:endParaRPr>
          </a:p>
        </p:txBody>
      </p:sp>
      <p:pic>
        <p:nvPicPr>
          <p:cNvPr id="65" name="Picture 64" descr="Person going to sleep">
            <a:extLst>
              <a:ext uri="{FF2B5EF4-FFF2-40B4-BE49-F238E27FC236}">
                <a16:creationId xmlns:a16="http://schemas.microsoft.com/office/drawing/2014/main" id="{5865FC78-FC57-C8B4-9248-2EF680463A69}"/>
              </a:ext>
            </a:extLst>
          </p:cNvPr>
          <p:cNvPicPr>
            <a:picLocks noChangeAspect="1"/>
          </p:cNvPicPr>
          <p:nvPr/>
        </p:nvPicPr>
        <p:blipFill rotWithShape="1">
          <a:blip r:embed="rId11">
            <a:clrChange>
              <a:clrFrom>
                <a:srgbClr val="FDFFFC"/>
              </a:clrFrom>
              <a:clrTo>
                <a:srgbClr val="FDFFFC">
                  <a:alpha val="0"/>
                </a:srgbClr>
              </a:clrTo>
            </a:clrChange>
            <a:extLst>
              <a:ext uri="{28A0092B-C50C-407E-A947-70E740481C1C}">
                <a14:useLocalDpi xmlns:a14="http://schemas.microsoft.com/office/drawing/2010/main" val="0"/>
              </a:ext>
            </a:extLst>
          </a:blip>
          <a:srcRect/>
          <a:stretch/>
        </p:blipFill>
        <p:spPr>
          <a:xfrm>
            <a:off x="2917131" y="5782011"/>
            <a:ext cx="1066032" cy="693023"/>
          </a:xfrm>
          <a:prstGeom prst="rect">
            <a:avLst/>
          </a:prstGeom>
        </p:spPr>
      </p:pic>
      <p:sp>
        <p:nvSpPr>
          <p:cNvPr id="30" name="Google Shape;94;p13" descr="500 points">
            <a:extLst>
              <a:ext uri="{FF2B5EF4-FFF2-40B4-BE49-F238E27FC236}">
                <a16:creationId xmlns:a16="http://schemas.microsoft.com/office/drawing/2014/main" id="{8737B047-F25E-12D4-891E-8DE3B5DF4A0A}"/>
              </a:ext>
            </a:extLst>
          </p:cNvPr>
          <p:cNvSpPr/>
          <p:nvPr/>
        </p:nvSpPr>
        <p:spPr>
          <a:xfrm>
            <a:off x="2649932" y="5673867"/>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500 points</a:t>
            </a:r>
            <a:endParaRPr sz="1600" dirty="0">
              <a:solidFill>
                <a:srgbClr val="FFFFFF"/>
              </a:solidFill>
              <a:ea typeface="Calibri"/>
              <a:cs typeface="Calibri"/>
              <a:sym typeface="Calibri"/>
            </a:endParaRPr>
          </a:p>
        </p:txBody>
      </p:sp>
      <p:sp>
        <p:nvSpPr>
          <p:cNvPr id="20" name="Google Shape;81;p13" descr="andare a scuola">
            <a:extLst>
              <a:ext uri="{FF2B5EF4-FFF2-40B4-BE49-F238E27FC236}">
                <a16:creationId xmlns:a16="http://schemas.microsoft.com/office/drawing/2014/main" id="{09A0FD91-2D42-6D70-ED7D-CB51A03C9307}"/>
              </a:ext>
            </a:extLst>
          </p:cNvPr>
          <p:cNvSpPr/>
          <p:nvPr/>
        </p:nvSpPr>
        <p:spPr>
          <a:xfrm>
            <a:off x="4430330" y="5674200"/>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Tx/>
              <a:buNone/>
              <a:tabLst/>
              <a:defRPr/>
            </a:pPr>
            <a:r>
              <a:rPr kumimoji="0" lang="en-AU" sz="1800" b="0" i="1" u="none" strike="noStrike" kern="0" cap="none" spc="0" normalizeH="0" baseline="0" noProof="0" dirty="0" err="1">
                <a:ln>
                  <a:noFill/>
                </a:ln>
                <a:solidFill>
                  <a:srgbClr val="FFFFFF"/>
                </a:solidFill>
                <a:effectLst/>
                <a:uLnTx/>
                <a:uFillTx/>
                <a:ea typeface="Arial"/>
                <a:cs typeface="Arial"/>
                <a:sym typeface="Arial"/>
              </a:rPr>
              <a:t>andare</a:t>
            </a:r>
            <a:r>
              <a:rPr kumimoji="0" lang="en-AU" sz="1800" b="0" i="1" u="none" strike="noStrike" kern="0" cap="none" spc="0" normalizeH="0" baseline="0" noProof="0" dirty="0">
                <a:ln>
                  <a:noFill/>
                </a:ln>
                <a:solidFill>
                  <a:srgbClr val="FFFFFF"/>
                </a:solidFill>
                <a:effectLst/>
                <a:uLnTx/>
                <a:uFillTx/>
                <a:ea typeface="Arial"/>
                <a:cs typeface="Arial"/>
                <a:sym typeface="Arial"/>
              </a:rPr>
              <a:t> a </a:t>
            </a:r>
            <a:r>
              <a:rPr kumimoji="0" lang="en-AU" sz="1800" b="0" i="1" u="none" strike="noStrike" kern="0" cap="none" spc="0" normalizeH="0" baseline="0" noProof="0" dirty="0" err="1">
                <a:ln>
                  <a:noFill/>
                </a:ln>
                <a:solidFill>
                  <a:srgbClr val="FFFFFF"/>
                </a:solidFill>
                <a:effectLst/>
                <a:uLnTx/>
                <a:uFillTx/>
                <a:ea typeface="Arial"/>
                <a:cs typeface="Arial"/>
                <a:sym typeface="Arial"/>
              </a:rPr>
              <a:t>scuola</a:t>
            </a:r>
            <a:endParaRPr kumimoji="0" sz="1800" b="0" i="1" u="none" strike="noStrike" kern="0" cap="none" spc="0" normalizeH="0" baseline="0" noProof="0" dirty="0">
              <a:ln>
                <a:noFill/>
              </a:ln>
              <a:solidFill>
                <a:srgbClr val="FFFFFF"/>
              </a:solidFill>
              <a:effectLst/>
              <a:uLnTx/>
              <a:uFillTx/>
              <a:ea typeface="Arial"/>
              <a:cs typeface="Arial"/>
              <a:sym typeface="Arial"/>
            </a:endParaRPr>
          </a:p>
        </p:txBody>
      </p:sp>
      <p:sp>
        <p:nvSpPr>
          <p:cNvPr id="31" name="Google Shape;94;p13" descr="550 points">
            <a:extLst>
              <a:ext uri="{FF2B5EF4-FFF2-40B4-BE49-F238E27FC236}">
                <a16:creationId xmlns:a16="http://schemas.microsoft.com/office/drawing/2014/main" id="{658E7967-4ABD-C9AD-7D7C-651D57C73E3F}"/>
              </a:ext>
            </a:extLst>
          </p:cNvPr>
          <p:cNvSpPr/>
          <p:nvPr/>
        </p:nvSpPr>
        <p:spPr>
          <a:xfrm>
            <a:off x="4458284" y="5689004"/>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550 points</a:t>
            </a:r>
            <a:endParaRPr sz="1600" dirty="0">
              <a:solidFill>
                <a:srgbClr val="FFFFFF"/>
              </a:solidFill>
              <a:ea typeface="Calibri"/>
              <a:cs typeface="Calibri"/>
              <a:sym typeface="Calibri"/>
            </a:endParaRPr>
          </a:p>
        </p:txBody>
      </p:sp>
      <p:sp>
        <p:nvSpPr>
          <p:cNvPr id="64" name="Google Shape;72;p13">
            <a:extLst>
              <a:ext uri="{FF2B5EF4-FFF2-40B4-BE49-F238E27FC236}">
                <a16:creationId xmlns:a16="http://schemas.microsoft.com/office/drawing/2014/main" id="{4C9B5745-2F1E-518E-1736-34A8604A48D9}"/>
              </a:ext>
              <a:ext uri="{C183D7F6-B498-43B3-948B-1728B52AA6E4}">
                <adec:decorative xmlns:adec="http://schemas.microsoft.com/office/drawing/2017/decorative" val="1"/>
              </a:ext>
            </a:extLst>
          </p:cNvPr>
          <p:cNvSpPr/>
          <p:nvPr/>
        </p:nvSpPr>
        <p:spPr>
          <a:xfrm>
            <a:off x="6246429" y="5660119"/>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endParaRPr sz="1600" dirty="0">
              <a:solidFill>
                <a:srgbClr val="FFFFFF"/>
              </a:solidFill>
              <a:ea typeface="Calibri"/>
              <a:cs typeface="Calibri"/>
              <a:sym typeface="Calibri"/>
            </a:endParaRPr>
          </a:p>
        </p:txBody>
      </p:sp>
      <p:pic>
        <p:nvPicPr>
          <p:cNvPr id="69" name="Picture 68" descr="Person having dinner with their family">
            <a:extLst>
              <a:ext uri="{FF2B5EF4-FFF2-40B4-BE49-F238E27FC236}">
                <a16:creationId xmlns:a16="http://schemas.microsoft.com/office/drawing/2014/main" id="{8D7A49ED-790C-77B5-789F-108C6B32CC0C}"/>
              </a:ext>
            </a:extLst>
          </p:cNvPr>
          <p:cNvPicPr>
            <a:picLocks noChangeAspect="1"/>
          </p:cNvPicPr>
          <p:nvPr/>
        </p:nvPicPr>
        <p:blipFill rotWithShape="1">
          <a:blip r:embed="rId12">
            <a:clrChange>
              <a:clrFrom>
                <a:srgbClr val="FDFFFC"/>
              </a:clrFrom>
              <a:clrTo>
                <a:srgbClr val="FDFFFC">
                  <a:alpha val="0"/>
                </a:srgbClr>
              </a:clrTo>
            </a:clrChange>
            <a:extLst>
              <a:ext uri="{28A0092B-C50C-407E-A947-70E740481C1C}">
                <a14:useLocalDpi xmlns:a14="http://schemas.microsoft.com/office/drawing/2010/main" val="0"/>
              </a:ext>
            </a:extLst>
          </a:blip>
          <a:srcRect/>
          <a:stretch/>
        </p:blipFill>
        <p:spPr>
          <a:xfrm>
            <a:off x="6440422" y="5671653"/>
            <a:ext cx="1288728" cy="758944"/>
          </a:xfrm>
          <a:prstGeom prst="rect">
            <a:avLst/>
          </a:prstGeom>
        </p:spPr>
      </p:pic>
      <p:sp>
        <p:nvSpPr>
          <p:cNvPr id="32" name="Google Shape;94;p13" descr="600 points">
            <a:extLst>
              <a:ext uri="{FF2B5EF4-FFF2-40B4-BE49-F238E27FC236}">
                <a16:creationId xmlns:a16="http://schemas.microsoft.com/office/drawing/2014/main" id="{12A92F1B-D0CF-1D79-5898-64718C5B2488}"/>
              </a:ext>
            </a:extLst>
          </p:cNvPr>
          <p:cNvSpPr/>
          <p:nvPr/>
        </p:nvSpPr>
        <p:spPr>
          <a:xfrm>
            <a:off x="6260440" y="5659266"/>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600 points</a:t>
            </a:r>
            <a:endParaRPr sz="1600" dirty="0">
              <a:solidFill>
                <a:srgbClr val="FFFFFF"/>
              </a:solidFill>
              <a:ea typeface="Calibri"/>
              <a:cs typeface="Calibri"/>
              <a:sym typeface="Calibri"/>
            </a:endParaRPr>
          </a:p>
        </p:txBody>
      </p:sp>
      <p:sp>
        <p:nvSpPr>
          <p:cNvPr id="22" name="Google Shape;81;p13" descr="fare la spesa">
            <a:extLst>
              <a:ext uri="{FF2B5EF4-FFF2-40B4-BE49-F238E27FC236}">
                <a16:creationId xmlns:a16="http://schemas.microsoft.com/office/drawing/2014/main" id="{1E64F9F4-AEE5-F101-9EE1-0F061E108709}"/>
              </a:ext>
            </a:extLst>
          </p:cNvPr>
          <p:cNvSpPr/>
          <p:nvPr/>
        </p:nvSpPr>
        <p:spPr>
          <a:xfrm>
            <a:off x="8107907" y="5651433"/>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Tx/>
              <a:buNone/>
              <a:tabLst/>
              <a:defRPr/>
            </a:pPr>
            <a:r>
              <a:rPr lang="en-AU" sz="1800" i="1" kern="0" dirty="0">
                <a:solidFill>
                  <a:srgbClr val="FFFFFF"/>
                </a:solidFill>
                <a:ea typeface="Arial"/>
                <a:cs typeface="Arial"/>
                <a:sym typeface="Arial"/>
              </a:rPr>
              <a:t>f</a:t>
            </a:r>
            <a:r>
              <a:rPr kumimoji="0" lang="en-AU" sz="1800" b="0" i="1" u="none" strike="noStrike" kern="0" cap="none" spc="0" normalizeH="0" baseline="0" noProof="0" dirty="0">
                <a:ln>
                  <a:noFill/>
                </a:ln>
                <a:solidFill>
                  <a:srgbClr val="FFFFFF"/>
                </a:solidFill>
                <a:effectLst/>
                <a:uLnTx/>
                <a:uFillTx/>
                <a:ea typeface="Arial"/>
                <a:cs typeface="Arial"/>
                <a:sym typeface="Arial"/>
              </a:rPr>
              <a:t>are la </a:t>
            </a:r>
            <a:r>
              <a:rPr kumimoji="0" lang="en-AU" sz="1800" b="0" i="1" u="none" strike="noStrike" kern="0" cap="none" spc="0" normalizeH="0" baseline="0" noProof="0" dirty="0" err="1">
                <a:ln>
                  <a:noFill/>
                </a:ln>
                <a:solidFill>
                  <a:srgbClr val="FFFFFF"/>
                </a:solidFill>
                <a:effectLst/>
                <a:uLnTx/>
                <a:uFillTx/>
                <a:ea typeface="Arial"/>
                <a:cs typeface="Arial"/>
                <a:sym typeface="Arial"/>
              </a:rPr>
              <a:t>spesa</a:t>
            </a:r>
            <a:endParaRPr kumimoji="0" sz="1800" b="0" i="1" u="none" strike="noStrike" kern="0" cap="none" spc="0" normalizeH="0" baseline="0" noProof="0" dirty="0">
              <a:ln>
                <a:noFill/>
              </a:ln>
              <a:solidFill>
                <a:srgbClr val="FFFFFF"/>
              </a:solidFill>
              <a:effectLst/>
              <a:uLnTx/>
              <a:uFillTx/>
              <a:ea typeface="Arial"/>
              <a:cs typeface="Arial"/>
              <a:sym typeface="Arial"/>
            </a:endParaRPr>
          </a:p>
        </p:txBody>
      </p:sp>
      <p:sp>
        <p:nvSpPr>
          <p:cNvPr id="33" name="Google Shape;94;p13" descr="700 points">
            <a:extLst>
              <a:ext uri="{FF2B5EF4-FFF2-40B4-BE49-F238E27FC236}">
                <a16:creationId xmlns:a16="http://schemas.microsoft.com/office/drawing/2014/main" id="{11AB232D-5E9E-BC41-ACAB-C9E46E4C5B96}"/>
              </a:ext>
            </a:extLst>
          </p:cNvPr>
          <p:cNvSpPr/>
          <p:nvPr/>
        </p:nvSpPr>
        <p:spPr>
          <a:xfrm>
            <a:off x="8107907" y="5646547"/>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700 points</a:t>
            </a:r>
            <a:endParaRPr sz="1600" dirty="0">
              <a:solidFill>
                <a:srgbClr val="FFFFFF"/>
              </a:solidFill>
              <a:ea typeface="Calibri"/>
              <a:cs typeface="Calibri"/>
              <a:sym typeface="Calibri"/>
            </a:endParaRPr>
          </a:p>
        </p:txBody>
      </p:sp>
      <p:sp>
        <p:nvSpPr>
          <p:cNvPr id="23" name="Google Shape;81;p13" descr="tornare a casa">
            <a:extLst>
              <a:ext uri="{FF2B5EF4-FFF2-40B4-BE49-F238E27FC236}">
                <a16:creationId xmlns:a16="http://schemas.microsoft.com/office/drawing/2014/main" id="{56A3B98D-1E84-66C1-0863-A453E83FED94}"/>
              </a:ext>
            </a:extLst>
          </p:cNvPr>
          <p:cNvSpPr/>
          <p:nvPr/>
        </p:nvSpPr>
        <p:spPr>
          <a:xfrm>
            <a:off x="9860945" y="5662113"/>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Tx/>
              <a:buNone/>
              <a:tabLst/>
              <a:defRPr/>
            </a:pPr>
            <a:r>
              <a:rPr lang="en-AU" sz="1600" i="1" kern="0" dirty="0">
                <a:solidFill>
                  <a:srgbClr val="FFFFFF"/>
                </a:solidFill>
                <a:ea typeface="Arial"/>
                <a:cs typeface="Arial"/>
                <a:sym typeface="Arial"/>
              </a:rPr>
              <a:t>t</a:t>
            </a:r>
            <a:r>
              <a:rPr kumimoji="0" lang="en-AU" sz="1600" b="0" i="1" u="none" strike="noStrike" kern="0" cap="none" spc="0" normalizeH="0" baseline="0" noProof="0" dirty="0" err="1">
                <a:ln>
                  <a:noFill/>
                </a:ln>
                <a:solidFill>
                  <a:srgbClr val="FFFFFF"/>
                </a:solidFill>
                <a:effectLst/>
                <a:uLnTx/>
                <a:uFillTx/>
                <a:ea typeface="Arial"/>
                <a:cs typeface="Arial"/>
                <a:sym typeface="Arial"/>
              </a:rPr>
              <a:t>ornare</a:t>
            </a:r>
            <a:r>
              <a:rPr kumimoji="0" lang="en-AU" sz="1600" b="0" i="1" u="none" strike="noStrike" kern="0" cap="none" spc="0" normalizeH="0" baseline="0" noProof="0" dirty="0">
                <a:ln>
                  <a:noFill/>
                </a:ln>
                <a:solidFill>
                  <a:srgbClr val="FFFFFF"/>
                </a:solidFill>
                <a:effectLst/>
                <a:uLnTx/>
                <a:uFillTx/>
                <a:ea typeface="Arial"/>
                <a:cs typeface="Arial"/>
                <a:sym typeface="Arial"/>
              </a:rPr>
              <a:t> a casa</a:t>
            </a:r>
            <a:endParaRPr kumimoji="0" sz="1600" b="0" i="1" u="none" strike="noStrike" kern="0" cap="none" spc="0" normalizeH="0" baseline="0" noProof="0" dirty="0">
              <a:ln>
                <a:noFill/>
              </a:ln>
              <a:solidFill>
                <a:srgbClr val="FFFFFF"/>
              </a:solidFill>
              <a:effectLst/>
              <a:uLnTx/>
              <a:uFillTx/>
              <a:ea typeface="Arial"/>
              <a:cs typeface="Arial"/>
              <a:sym typeface="Arial"/>
            </a:endParaRPr>
          </a:p>
        </p:txBody>
      </p:sp>
      <p:sp>
        <p:nvSpPr>
          <p:cNvPr id="34" name="Google Shape;94;p13">
            <a:extLst>
              <a:ext uri="{FF2B5EF4-FFF2-40B4-BE49-F238E27FC236}">
                <a16:creationId xmlns:a16="http://schemas.microsoft.com/office/drawing/2014/main" id="{821D7FE0-164B-E0F2-C437-3CEDDFD694F8}"/>
              </a:ext>
            </a:extLst>
          </p:cNvPr>
          <p:cNvSpPr/>
          <p:nvPr/>
        </p:nvSpPr>
        <p:spPr>
          <a:xfrm>
            <a:off x="9854394" y="5653722"/>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800 points</a:t>
            </a:r>
            <a:endParaRPr sz="1600" dirty="0">
              <a:solidFill>
                <a:srgbClr val="FFFFFF"/>
              </a:solidFill>
              <a:ea typeface="Calibri"/>
              <a:cs typeface="Calibri"/>
              <a:sym typeface="Calibri"/>
            </a:endParaRPr>
          </a:p>
        </p:txBody>
      </p:sp>
      <p:sp>
        <p:nvSpPr>
          <p:cNvPr id="53" name="Slide Number Placeholder 37">
            <a:extLst>
              <a:ext uri="{FF2B5EF4-FFF2-40B4-BE49-F238E27FC236}">
                <a16:creationId xmlns:a16="http://schemas.microsoft.com/office/drawing/2014/main" id="{99CD13BE-3194-1D76-C22C-2AD7F1F85B77}"/>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FFFFFF"/>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FFFFFF"/>
              </a:solidFill>
              <a:effectLst/>
              <a:uLnTx/>
              <a:uFillTx/>
              <a:ea typeface="+mn-ea"/>
              <a:cs typeface="+mn-cs"/>
            </a:endParaRPr>
          </a:p>
        </p:txBody>
      </p:sp>
    </p:spTree>
    <p:extLst>
      <p:ext uri="{BB962C8B-B14F-4D97-AF65-F5344CB8AC3E}">
        <p14:creationId xmlns:p14="http://schemas.microsoft.com/office/powerpoint/2010/main" val="287588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5"/>
                                        </p:tgtEl>
                                      </p:cBhvr>
                                    </p:animEffect>
                                    <p:set>
                                      <p:cBhvr>
                                        <p:cTn id="17" dur="1" fill="hold">
                                          <p:stCondLst>
                                            <p:cond delay="499"/>
                                          </p:stCondLst>
                                        </p:cTn>
                                        <p:tgtEl>
                                          <p:spTgt spid="4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7"/>
                                        </p:tgtEl>
                                      </p:cBhvr>
                                    </p:animEffect>
                                    <p:set>
                                      <p:cBhvr>
                                        <p:cTn id="22" dur="1" fill="hold">
                                          <p:stCondLst>
                                            <p:cond delay="499"/>
                                          </p:stCondLst>
                                        </p:cTn>
                                        <p:tgtEl>
                                          <p:spTgt spid="5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9"/>
                                        </p:tgtEl>
                                      </p:cBhvr>
                                    </p:animEffect>
                                    <p:set>
                                      <p:cBhvr>
                                        <p:cTn id="27" dur="1" fill="hold">
                                          <p:stCondLst>
                                            <p:cond delay="499"/>
                                          </p:stCondLst>
                                        </p:cTn>
                                        <p:tgtEl>
                                          <p:spTgt spid="4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7"/>
                                        </p:tgtEl>
                                      </p:cBhvr>
                                    </p:animEffect>
                                    <p:set>
                                      <p:cBhvr>
                                        <p:cTn id="37" dur="1" fill="hold">
                                          <p:stCondLst>
                                            <p:cond delay="499"/>
                                          </p:stCondLst>
                                        </p:cTn>
                                        <p:tgtEl>
                                          <p:spTgt spid="4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50"/>
                                        </p:tgtEl>
                                      </p:cBhvr>
                                    </p:animEffect>
                                    <p:set>
                                      <p:cBhvr>
                                        <p:cTn id="42" dur="1" fill="hold">
                                          <p:stCondLst>
                                            <p:cond delay="499"/>
                                          </p:stCondLst>
                                        </p:cTn>
                                        <p:tgtEl>
                                          <p:spTgt spid="5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43"/>
                                        </p:tgtEl>
                                      </p:cBhvr>
                                    </p:animEffect>
                                    <p:set>
                                      <p:cBhvr>
                                        <p:cTn id="52" dur="1" fill="hold">
                                          <p:stCondLst>
                                            <p:cond delay="499"/>
                                          </p:stCondLst>
                                        </p:cTn>
                                        <p:tgtEl>
                                          <p:spTgt spid="4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52"/>
                                        </p:tgtEl>
                                      </p:cBhvr>
                                    </p:animEffect>
                                    <p:set>
                                      <p:cBhvr>
                                        <p:cTn id="62" dur="1" fill="hold">
                                          <p:stCondLst>
                                            <p:cond delay="499"/>
                                          </p:stCondLst>
                                        </p:cTn>
                                        <p:tgtEl>
                                          <p:spTgt spid="5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4"/>
                                        </p:tgtEl>
                                      </p:cBhvr>
                                    </p:animEffect>
                                    <p:set>
                                      <p:cBhvr>
                                        <p:cTn id="72" dur="1" fill="hold">
                                          <p:stCondLst>
                                            <p:cond delay="499"/>
                                          </p:stCondLst>
                                        </p:cTn>
                                        <p:tgtEl>
                                          <p:spTgt spid="2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26"/>
                                        </p:tgtEl>
                                      </p:cBhvr>
                                    </p:animEffect>
                                    <p:set>
                                      <p:cBhvr>
                                        <p:cTn id="82" dur="1" fill="hold">
                                          <p:stCondLst>
                                            <p:cond delay="499"/>
                                          </p:stCondLst>
                                        </p:cTn>
                                        <p:tgtEl>
                                          <p:spTgt spid="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27"/>
                                        </p:tgtEl>
                                      </p:cBhvr>
                                    </p:animEffect>
                                    <p:set>
                                      <p:cBhvr>
                                        <p:cTn id="87" dur="1" fill="hold">
                                          <p:stCondLst>
                                            <p:cond delay="499"/>
                                          </p:stCondLst>
                                        </p:cTn>
                                        <p:tgtEl>
                                          <p:spTgt spid="2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28"/>
                                        </p:tgtEl>
                                      </p:cBhvr>
                                    </p:animEffect>
                                    <p:set>
                                      <p:cBhvr>
                                        <p:cTn id="92" dur="1" fill="hold">
                                          <p:stCondLst>
                                            <p:cond delay="499"/>
                                          </p:stCondLst>
                                        </p:cTn>
                                        <p:tgtEl>
                                          <p:spTgt spid="2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30"/>
                                        </p:tgtEl>
                                      </p:cBhvr>
                                    </p:animEffect>
                                    <p:set>
                                      <p:cBhvr>
                                        <p:cTn id="102" dur="1" fill="hold">
                                          <p:stCondLst>
                                            <p:cond delay="499"/>
                                          </p:stCondLst>
                                        </p:cTn>
                                        <p:tgtEl>
                                          <p:spTgt spid="3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31"/>
                                        </p:tgtEl>
                                      </p:cBhvr>
                                    </p:animEffect>
                                    <p:set>
                                      <p:cBhvr>
                                        <p:cTn id="107" dur="1" fill="hold">
                                          <p:stCondLst>
                                            <p:cond delay="499"/>
                                          </p:stCondLst>
                                        </p:cTn>
                                        <p:tgtEl>
                                          <p:spTgt spid="3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32"/>
                                        </p:tgtEl>
                                      </p:cBhvr>
                                    </p:animEffect>
                                    <p:set>
                                      <p:cBhvr>
                                        <p:cTn id="112" dur="1" fill="hold">
                                          <p:stCondLst>
                                            <p:cond delay="499"/>
                                          </p:stCondLst>
                                        </p:cTn>
                                        <p:tgtEl>
                                          <p:spTgt spid="3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0" nodeType="clickEffect">
                                  <p:stCondLst>
                                    <p:cond delay="0"/>
                                  </p:stCondLst>
                                  <p:childTnLst>
                                    <p:animEffect transition="out" filter="fade">
                                      <p:cBhvr>
                                        <p:cTn id="116" dur="500"/>
                                        <p:tgtEl>
                                          <p:spTgt spid="33"/>
                                        </p:tgtEl>
                                      </p:cBhvr>
                                    </p:animEffect>
                                    <p:set>
                                      <p:cBhvr>
                                        <p:cTn id="117" dur="1" fill="hold">
                                          <p:stCondLst>
                                            <p:cond delay="499"/>
                                          </p:stCondLst>
                                        </p:cTn>
                                        <p:tgtEl>
                                          <p:spTgt spid="33"/>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34"/>
                                        </p:tgtEl>
                                      </p:cBhvr>
                                    </p:animEffect>
                                    <p:set>
                                      <p:cBhvr>
                                        <p:cTn id="12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animBg="1"/>
      <p:bldP spid="45" grpId="0" animBg="1"/>
      <p:bldP spid="57" grpId="0" animBg="1"/>
      <p:bldP spid="49" grpId="0" animBg="1"/>
      <p:bldP spid="41" grpId="0" animBg="1"/>
      <p:bldP spid="47" grpId="0" animBg="1"/>
      <p:bldP spid="50" grpId="0" animBg="1"/>
      <p:bldP spid="2" grpId="0" animBg="1"/>
      <p:bldP spid="43" grpId="0" animBg="1"/>
      <p:bldP spid="9" grpId="0" animBg="1"/>
      <p:bldP spid="52" grpId="0" animBg="1"/>
      <p:bldP spid="11"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6D5B-9BB5-B73A-6FC1-3362B1757914}"/>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dirty="0"/>
              <a:t>Game (2)</a:t>
            </a:r>
            <a:endParaRPr lang="en-AU" dirty="0"/>
          </a:p>
        </p:txBody>
      </p:sp>
      <p:sp>
        <p:nvSpPr>
          <p:cNvPr id="5" name="Google Shape;70;p13">
            <a:extLst>
              <a:ext uri="{FF2B5EF4-FFF2-40B4-BE49-F238E27FC236}">
                <a16:creationId xmlns:a16="http://schemas.microsoft.com/office/drawing/2014/main" id="{6314D070-3F5D-0802-CF78-403F0C27B4EC}"/>
              </a:ext>
            </a:extLst>
          </p:cNvPr>
          <p:cNvSpPr txBox="1">
            <a:spLocks/>
          </p:cNvSpPr>
          <p:nvPr/>
        </p:nvSpPr>
        <p:spPr>
          <a:xfrm>
            <a:off x="3540868" y="369653"/>
            <a:ext cx="5110264" cy="554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algn="ctr" defTabSz="609585">
              <a:lnSpc>
                <a:spcPct val="100000"/>
              </a:lnSpc>
              <a:spcBef>
                <a:spcPts val="0"/>
              </a:spcBef>
              <a:buClr>
                <a:srgbClr val="000000"/>
              </a:buClr>
              <a:buSzPts val="1500"/>
              <a:buFont typeface="Arial"/>
              <a:buNone/>
              <a:defRPr/>
            </a:pPr>
            <a:r>
              <a:rPr lang="en-GB" sz="2400" dirty="0">
                <a:solidFill>
                  <a:srgbClr val="41375C"/>
                </a:solidFill>
                <a:ea typeface="Montserrat"/>
                <a:cs typeface="Montserrat"/>
                <a:sym typeface="Montserrat"/>
              </a:rPr>
              <a:t>Click the spacebar or tap on the </a:t>
            </a:r>
            <a:br>
              <a:rPr lang="en-GB" sz="2400" dirty="0">
                <a:solidFill>
                  <a:srgbClr val="41375C"/>
                </a:solidFill>
                <a:ea typeface="Montserrat"/>
                <a:cs typeface="Montserrat"/>
                <a:sym typeface="Montserrat"/>
              </a:rPr>
            </a:br>
            <a:r>
              <a:rPr lang="en-GB" sz="2400" dirty="0">
                <a:solidFill>
                  <a:srgbClr val="41375C"/>
                </a:solidFill>
                <a:ea typeface="Montserrat"/>
                <a:cs typeface="Montserrat"/>
                <a:sym typeface="Montserrat"/>
              </a:rPr>
              <a:t>screen to begin.</a:t>
            </a:r>
            <a:endParaRPr lang="en-GB" sz="2400" dirty="0">
              <a:solidFill>
                <a:srgbClr val="000000"/>
              </a:solidFill>
              <a:ea typeface="Montserrat"/>
              <a:cs typeface="Montserrat"/>
              <a:sym typeface="Montserrat"/>
            </a:endParaRPr>
          </a:p>
        </p:txBody>
      </p:sp>
      <p:sp>
        <p:nvSpPr>
          <p:cNvPr id="6" name="Google Shape;71;p13" descr="dare da mangiare al gatto/cane">
            <a:extLst>
              <a:ext uri="{FF2B5EF4-FFF2-40B4-BE49-F238E27FC236}">
                <a16:creationId xmlns:a16="http://schemas.microsoft.com/office/drawing/2014/main" id="{745B8FA3-C231-B21F-89EC-94BC208F4B2C}"/>
              </a:ext>
            </a:extLst>
          </p:cNvPr>
          <p:cNvSpPr/>
          <p:nvPr/>
        </p:nvSpPr>
        <p:spPr>
          <a:xfrm>
            <a:off x="1159913" y="2533008"/>
            <a:ext cx="2330246" cy="1602763"/>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400"/>
              <a:buFont typeface="Arial"/>
              <a:buNone/>
            </a:pPr>
            <a:r>
              <a:rPr lang="en-AU" sz="1800" i="1" dirty="0">
                <a:solidFill>
                  <a:srgbClr val="FFFFFF"/>
                </a:solidFill>
                <a:ea typeface="Calibri"/>
                <a:cs typeface="Calibri"/>
                <a:sym typeface="Calibri"/>
              </a:rPr>
              <a:t>dare da </a:t>
            </a:r>
            <a:r>
              <a:rPr lang="en-AU" sz="1800" i="1" dirty="0" err="1">
                <a:solidFill>
                  <a:srgbClr val="FFFFFF"/>
                </a:solidFill>
                <a:ea typeface="Calibri"/>
                <a:cs typeface="Calibri"/>
                <a:sym typeface="Calibri"/>
              </a:rPr>
              <a:t>mangiare</a:t>
            </a:r>
            <a:r>
              <a:rPr lang="en-AU" sz="1800" i="1" dirty="0">
                <a:solidFill>
                  <a:srgbClr val="FFFFFF"/>
                </a:solidFill>
                <a:ea typeface="Calibri"/>
                <a:cs typeface="Calibri"/>
                <a:sym typeface="Calibri"/>
              </a:rPr>
              <a:t> al </a:t>
            </a:r>
            <a:r>
              <a:rPr lang="en-AU" sz="1800" i="1" dirty="0" err="1">
                <a:solidFill>
                  <a:srgbClr val="FFFFFF"/>
                </a:solidFill>
                <a:ea typeface="Calibri"/>
                <a:cs typeface="Calibri"/>
                <a:sym typeface="Calibri"/>
              </a:rPr>
              <a:t>gatto</a:t>
            </a:r>
            <a:r>
              <a:rPr lang="en-AU" sz="1800" i="1" dirty="0">
                <a:solidFill>
                  <a:srgbClr val="FFFFFF"/>
                </a:solidFill>
                <a:ea typeface="Calibri"/>
                <a:cs typeface="Calibri"/>
                <a:sym typeface="Calibri"/>
              </a:rPr>
              <a:t>/cane</a:t>
            </a:r>
            <a:endParaRPr sz="1800" i="1" dirty="0">
              <a:solidFill>
                <a:srgbClr val="FFFFFF"/>
              </a:solidFill>
              <a:ea typeface="Calibri"/>
              <a:cs typeface="Calibri"/>
              <a:sym typeface="Calibri"/>
            </a:endParaRPr>
          </a:p>
        </p:txBody>
      </p:sp>
      <p:sp>
        <p:nvSpPr>
          <p:cNvPr id="7" name="Google Shape;72;p13" descr="1000 points ">
            <a:extLst>
              <a:ext uri="{FF2B5EF4-FFF2-40B4-BE49-F238E27FC236}">
                <a16:creationId xmlns:a16="http://schemas.microsoft.com/office/drawing/2014/main" id="{B7F8A79A-7212-03DA-3BFB-EC0298C2A698}"/>
              </a:ext>
            </a:extLst>
          </p:cNvPr>
          <p:cNvSpPr/>
          <p:nvPr/>
        </p:nvSpPr>
        <p:spPr>
          <a:xfrm>
            <a:off x="1181457" y="2547685"/>
            <a:ext cx="2330246" cy="1573408"/>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1000 points</a:t>
            </a:r>
            <a:endParaRPr sz="1600" dirty="0">
              <a:solidFill>
                <a:srgbClr val="FFFFFF"/>
              </a:solidFill>
              <a:ea typeface="Calibri"/>
              <a:cs typeface="Calibri"/>
              <a:sym typeface="Calibri"/>
            </a:endParaRPr>
          </a:p>
        </p:txBody>
      </p:sp>
      <p:sp>
        <p:nvSpPr>
          <p:cNvPr id="35" name="Google Shape;71;p13">
            <a:extLst>
              <a:ext uri="{FF2B5EF4-FFF2-40B4-BE49-F238E27FC236}">
                <a16:creationId xmlns:a16="http://schemas.microsoft.com/office/drawing/2014/main" id="{97C49261-8898-1443-1856-9D2EDF11A885}"/>
              </a:ext>
              <a:ext uri="{C183D7F6-B498-43B3-948B-1728B52AA6E4}">
                <adec:decorative xmlns:adec="http://schemas.microsoft.com/office/drawing/2017/decorative" val="1"/>
              </a:ext>
            </a:extLst>
          </p:cNvPr>
          <p:cNvSpPr/>
          <p:nvPr/>
        </p:nvSpPr>
        <p:spPr>
          <a:xfrm>
            <a:off x="4843647" y="2547685"/>
            <a:ext cx="2330246" cy="1602763"/>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400"/>
              <a:buFont typeface="Arial"/>
              <a:buNone/>
            </a:pPr>
            <a:endParaRPr sz="1400" dirty="0">
              <a:solidFill>
                <a:srgbClr val="FFFFFF"/>
              </a:solidFill>
              <a:ea typeface="Calibri"/>
              <a:cs typeface="Calibri"/>
              <a:sym typeface="Calibri"/>
            </a:endParaRPr>
          </a:p>
        </p:txBody>
      </p:sp>
      <p:pic>
        <p:nvPicPr>
          <p:cNvPr id="93" name="Picture 92" descr="cup of coffee">
            <a:extLst>
              <a:ext uri="{FF2B5EF4-FFF2-40B4-BE49-F238E27FC236}">
                <a16:creationId xmlns:a16="http://schemas.microsoft.com/office/drawing/2014/main" id="{0E123DBB-E2A3-F405-D83F-1BAF3E26126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06695" y="2509341"/>
            <a:ext cx="1494122" cy="1620742"/>
          </a:xfrm>
          <a:prstGeom prst="rect">
            <a:avLst/>
          </a:prstGeom>
        </p:spPr>
      </p:pic>
      <p:sp>
        <p:nvSpPr>
          <p:cNvPr id="64" name="Google Shape;72;p13" descr="1000 points">
            <a:extLst>
              <a:ext uri="{FF2B5EF4-FFF2-40B4-BE49-F238E27FC236}">
                <a16:creationId xmlns:a16="http://schemas.microsoft.com/office/drawing/2014/main" id="{0D2FDE1B-2C03-AEFE-E226-4C2C574762C3}"/>
              </a:ext>
            </a:extLst>
          </p:cNvPr>
          <p:cNvSpPr/>
          <p:nvPr/>
        </p:nvSpPr>
        <p:spPr>
          <a:xfrm>
            <a:off x="4865191" y="2571352"/>
            <a:ext cx="2330246" cy="1573408"/>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1000 points</a:t>
            </a:r>
            <a:endParaRPr sz="1600" dirty="0">
              <a:solidFill>
                <a:srgbClr val="FFFFFF"/>
              </a:solidFill>
              <a:ea typeface="Calibri"/>
              <a:cs typeface="Calibri"/>
              <a:sym typeface="Calibri"/>
            </a:endParaRPr>
          </a:p>
        </p:txBody>
      </p:sp>
      <p:sp>
        <p:nvSpPr>
          <p:cNvPr id="38" name="Google Shape;71;p13" descr="riordinare la camera da letto">
            <a:extLst>
              <a:ext uri="{FF2B5EF4-FFF2-40B4-BE49-F238E27FC236}">
                <a16:creationId xmlns:a16="http://schemas.microsoft.com/office/drawing/2014/main" id="{E3278C9C-2689-30FF-D7FE-C459767BEC67}"/>
              </a:ext>
            </a:extLst>
          </p:cNvPr>
          <p:cNvSpPr/>
          <p:nvPr/>
        </p:nvSpPr>
        <p:spPr>
          <a:xfrm>
            <a:off x="8577899" y="2562363"/>
            <a:ext cx="2330246" cy="1602763"/>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400"/>
              <a:buFont typeface="Arial"/>
              <a:buNone/>
            </a:pPr>
            <a:r>
              <a:rPr lang="en-AU" sz="1800" i="1" dirty="0" err="1">
                <a:solidFill>
                  <a:srgbClr val="FFFFFF"/>
                </a:solidFill>
                <a:ea typeface="Calibri"/>
                <a:cs typeface="Calibri"/>
                <a:sym typeface="Calibri"/>
              </a:rPr>
              <a:t>riordinare</a:t>
            </a:r>
            <a:r>
              <a:rPr lang="en-AU" sz="1800" i="1" dirty="0">
                <a:solidFill>
                  <a:srgbClr val="FFFFFF"/>
                </a:solidFill>
                <a:ea typeface="Calibri"/>
                <a:cs typeface="Calibri"/>
                <a:sym typeface="Calibri"/>
              </a:rPr>
              <a:t> la camera da </a:t>
            </a:r>
            <a:r>
              <a:rPr lang="en-AU" sz="1800" i="1" dirty="0" err="1">
                <a:solidFill>
                  <a:srgbClr val="FFFFFF"/>
                </a:solidFill>
                <a:ea typeface="Calibri"/>
                <a:cs typeface="Calibri"/>
                <a:sym typeface="Calibri"/>
              </a:rPr>
              <a:t>letto</a:t>
            </a:r>
            <a:endParaRPr sz="1800" i="1" dirty="0">
              <a:solidFill>
                <a:srgbClr val="FFFFFF"/>
              </a:solidFill>
              <a:ea typeface="Calibri"/>
              <a:cs typeface="Calibri"/>
              <a:sym typeface="Calibri"/>
            </a:endParaRPr>
          </a:p>
        </p:txBody>
      </p:sp>
      <p:sp>
        <p:nvSpPr>
          <p:cNvPr id="65" name="Google Shape;72;p13" descr="1000 points">
            <a:extLst>
              <a:ext uri="{FF2B5EF4-FFF2-40B4-BE49-F238E27FC236}">
                <a16:creationId xmlns:a16="http://schemas.microsoft.com/office/drawing/2014/main" id="{7D9EA5FC-B824-6787-8023-839B0A6D747F}"/>
              </a:ext>
            </a:extLst>
          </p:cNvPr>
          <p:cNvSpPr/>
          <p:nvPr/>
        </p:nvSpPr>
        <p:spPr>
          <a:xfrm>
            <a:off x="8604295" y="2562363"/>
            <a:ext cx="2330246" cy="1573408"/>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1000 points</a:t>
            </a:r>
            <a:endParaRPr sz="1600" dirty="0">
              <a:solidFill>
                <a:srgbClr val="FFFFFF"/>
              </a:solidFill>
              <a:ea typeface="Calibri"/>
              <a:cs typeface="Calibri"/>
              <a:sym typeface="Calibri"/>
            </a:endParaRPr>
          </a:p>
        </p:txBody>
      </p:sp>
      <p:sp>
        <p:nvSpPr>
          <p:cNvPr id="58" name="Google Shape;71;p13">
            <a:extLst>
              <a:ext uri="{FF2B5EF4-FFF2-40B4-BE49-F238E27FC236}">
                <a16:creationId xmlns:a16="http://schemas.microsoft.com/office/drawing/2014/main" id="{852515DC-CE81-4DB1-12FC-A2D0E07E0ADB}"/>
              </a:ext>
              <a:ext uri="{C183D7F6-B498-43B3-948B-1728B52AA6E4}">
                <adec:decorative xmlns:adec="http://schemas.microsoft.com/office/drawing/2017/decorative" val="1"/>
              </a:ext>
            </a:extLst>
          </p:cNvPr>
          <p:cNvSpPr/>
          <p:nvPr/>
        </p:nvSpPr>
        <p:spPr>
          <a:xfrm>
            <a:off x="2778650" y="4639566"/>
            <a:ext cx="2330246" cy="1602763"/>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400"/>
              <a:buFont typeface="Arial"/>
              <a:buNone/>
            </a:pPr>
            <a:endParaRPr sz="1400" dirty="0">
              <a:solidFill>
                <a:srgbClr val="FFFFFF"/>
              </a:solidFill>
              <a:ea typeface="Calibri"/>
              <a:cs typeface="Calibri"/>
              <a:sym typeface="Calibri"/>
            </a:endParaRPr>
          </a:p>
        </p:txBody>
      </p:sp>
      <p:pic>
        <p:nvPicPr>
          <p:cNvPr id="90" name="Picture 89" descr="Person doing the vacuuming">
            <a:extLst>
              <a:ext uri="{FF2B5EF4-FFF2-40B4-BE49-F238E27FC236}">
                <a16:creationId xmlns:a16="http://schemas.microsoft.com/office/drawing/2014/main" id="{4C789411-B5BF-5546-689A-897C4682C22A}"/>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088098" y="4682040"/>
            <a:ext cx="1702790" cy="1560289"/>
          </a:xfrm>
          <a:prstGeom prst="rect">
            <a:avLst/>
          </a:prstGeom>
        </p:spPr>
      </p:pic>
      <p:sp>
        <p:nvSpPr>
          <p:cNvPr id="66" name="Google Shape;72;p13" descr="2000 points">
            <a:extLst>
              <a:ext uri="{FF2B5EF4-FFF2-40B4-BE49-F238E27FC236}">
                <a16:creationId xmlns:a16="http://schemas.microsoft.com/office/drawing/2014/main" id="{8E4E5D3F-B7E0-AF5B-2148-7047BA741E03}"/>
              </a:ext>
            </a:extLst>
          </p:cNvPr>
          <p:cNvSpPr/>
          <p:nvPr/>
        </p:nvSpPr>
        <p:spPr>
          <a:xfrm>
            <a:off x="2778650" y="4648555"/>
            <a:ext cx="2330246" cy="1573408"/>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2000 points</a:t>
            </a:r>
            <a:endParaRPr sz="1600" dirty="0">
              <a:solidFill>
                <a:srgbClr val="FFFFFF"/>
              </a:solidFill>
              <a:ea typeface="Calibri"/>
              <a:cs typeface="Calibri"/>
              <a:sym typeface="Calibri"/>
            </a:endParaRPr>
          </a:p>
        </p:txBody>
      </p:sp>
      <p:sp>
        <p:nvSpPr>
          <p:cNvPr id="61" name="Google Shape;71;p13">
            <a:extLst>
              <a:ext uri="{FF2B5EF4-FFF2-40B4-BE49-F238E27FC236}">
                <a16:creationId xmlns:a16="http://schemas.microsoft.com/office/drawing/2014/main" id="{AB50E954-D9D9-550F-38EC-E1DD13B133C9}"/>
              </a:ext>
              <a:ext uri="{C183D7F6-B498-43B3-948B-1728B52AA6E4}">
                <adec:decorative xmlns:adec="http://schemas.microsoft.com/office/drawing/2017/decorative" val="1"/>
              </a:ext>
            </a:extLst>
          </p:cNvPr>
          <p:cNvSpPr/>
          <p:nvPr/>
        </p:nvSpPr>
        <p:spPr>
          <a:xfrm>
            <a:off x="6721010" y="4639566"/>
            <a:ext cx="2330246" cy="1602763"/>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400"/>
              <a:buFont typeface="Arial"/>
              <a:buNone/>
            </a:pPr>
            <a:endParaRPr sz="1400" dirty="0">
              <a:solidFill>
                <a:srgbClr val="FFFFFF"/>
              </a:solidFill>
              <a:ea typeface="Calibri"/>
              <a:cs typeface="Calibri"/>
              <a:sym typeface="Calibri"/>
            </a:endParaRPr>
          </a:p>
        </p:txBody>
      </p:sp>
      <p:pic>
        <p:nvPicPr>
          <p:cNvPr id="10" name="Picture 9" descr="A person walking their dog.">
            <a:extLst>
              <a:ext uri="{FF2B5EF4-FFF2-40B4-BE49-F238E27FC236}">
                <a16:creationId xmlns:a16="http://schemas.microsoft.com/office/drawing/2014/main" id="{F206E258-51E8-D74E-8E25-A0685FA7AC9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34738" y="4601575"/>
            <a:ext cx="1543161" cy="1721218"/>
          </a:xfrm>
          <a:prstGeom prst="rect">
            <a:avLst/>
          </a:prstGeom>
        </p:spPr>
      </p:pic>
      <p:sp>
        <p:nvSpPr>
          <p:cNvPr id="67" name="Google Shape;72;p13" descr="2000 points">
            <a:extLst>
              <a:ext uri="{FF2B5EF4-FFF2-40B4-BE49-F238E27FC236}">
                <a16:creationId xmlns:a16="http://schemas.microsoft.com/office/drawing/2014/main" id="{46F31C37-7546-AFC2-39FF-7607DB96BFA0}"/>
              </a:ext>
            </a:extLst>
          </p:cNvPr>
          <p:cNvSpPr/>
          <p:nvPr/>
        </p:nvSpPr>
        <p:spPr>
          <a:xfrm>
            <a:off x="6721010" y="4626538"/>
            <a:ext cx="2330246" cy="1573408"/>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Clr>
                <a:srgbClr val="000000"/>
              </a:buClr>
              <a:buSzPts val="1600"/>
              <a:buFont typeface="Arial"/>
              <a:buNone/>
            </a:pPr>
            <a:r>
              <a:rPr lang="en-AU" sz="1600" dirty="0">
                <a:solidFill>
                  <a:srgbClr val="FFFFFF"/>
                </a:solidFill>
                <a:ea typeface="Calibri"/>
                <a:cs typeface="Calibri"/>
                <a:sym typeface="Calibri"/>
              </a:rPr>
              <a:t>2000 points</a:t>
            </a:r>
            <a:endParaRPr sz="1600" dirty="0">
              <a:solidFill>
                <a:srgbClr val="FFFFFF"/>
              </a:solidFill>
              <a:ea typeface="Calibri"/>
              <a:cs typeface="Calibri"/>
              <a:sym typeface="Calibri"/>
            </a:endParaRPr>
          </a:p>
        </p:txBody>
      </p:sp>
      <p:sp>
        <p:nvSpPr>
          <p:cNvPr id="53" name="Slide Number Placeholder 37">
            <a:extLst>
              <a:ext uri="{FF2B5EF4-FFF2-40B4-BE49-F238E27FC236}">
                <a16:creationId xmlns:a16="http://schemas.microsoft.com/office/drawing/2014/main" id="{99CD13BE-3194-1D76-C22C-2AD7F1F85B77}"/>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FFFFFF"/>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srgbClr val="FFFFFF"/>
              </a:solidFill>
              <a:effectLst/>
              <a:uLnTx/>
              <a:uFillTx/>
              <a:ea typeface="+mn-ea"/>
              <a:cs typeface="+mn-cs"/>
            </a:endParaRPr>
          </a:p>
        </p:txBody>
      </p:sp>
    </p:spTree>
    <p:extLst>
      <p:ext uri="{BB962C8B-B14F-4D97-AF65-F5344CB8AC3E}">
        <p14:creationId xmlns:p14="http://schemas.microsoft.com/office/powerpoint/2010/main" val="103911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4"/>
                                        </p:tgtEl>
                                      </p:cBhvr>
                                    </p:animEffect>
                                    <p:set>
                                      <p:cBhvr>
                                        <p:cTn id="12" dur="1" fill="hold">
                                          <p:stCondLst>
                                            <p:cond delay="499"/>
                                          </p:stCondLst>
                                        </p:cTn>
                                        <p:tgtEl>
                                          <p:spTgt spid="6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5"/>
                                        </p:tgtEl>
                                      </p:cBhvr>
                                    </p:animEffect>
                                    <p:set>
                                      <p:cBhvr>
                                        <p:cTn id="17" dur="1" fill="hold">
                                          <p:stCondLst>
                                            <p:cond delay="499"/>
                                          </p:stCondLst>
                                        </p:cTn>
                                        <p:tgtEl>
                                          <p:spTgt spid="6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6"/>
                                        </p:tgtEl>
                                      </p:cBhvr>
                                    </p:animEffect>
                                    <p:set>
                                      <p:cBhvr>
                                        <p:cTn id="22" dur="1" fill="hold">
                                          <p:stCondLst>
                                            <p:cond delay="499"/>
                                          </p:stCondLst>
                                        </p:cTn>
                                        <p:tgtEl>
                                          <p:spTgt spid="6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7"/>
                                        </p:tgtEl>
                                      </p:cBhvr>
                                    </p:animEffect>
                                    <p:set>
                                      <p:cBhvr>
                                        <p:cTn id="27"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a:xfrm>
            <a:off x="360000" y="360000"/>
            <a:ext cx="10080000" cy="537467"/>
          </a:xfrm>
        </p:spPr>
        <p:txBody>
          <a:bodyPr/>
          <a:lstStyle/>
          <a:p>
            <a:r>
              <a:rPr lang="en-AU" dirty="0">
                <a:solidFill>
                  <a:schemeClr val="bg1"/>
                </a:solidFill>
                <a:latin typeface="+mj-lt"/>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a:xfrm>
            <a:off x="360000" y="981264"/>
            <a:ext cx="10080000" cy="310015"/>
          </a:xfrm>
        </p:spPr>
        <p:txBody>
          <a:bodyPr/>
          <a:lstStyle/>
          <a:p>
            <a:r>
              <a:rPr lang="en-AU" dirty="0">
                <a:latin typeface="+mj-lt"/>
                <a:hlinkClick r:id="rId3">
                  <a:extLst>
                    <a:ext uri="{A12FA001-AC4F-418D-AE19-62706E023703}">
                      <ahyp:hlinkClr xmlns:ahyp="http://schemas.microsoft.com/office/drawing/2018/hyperlinkcolor" val="tx"/>
                    </a:ext>
                  </a:extLst>
                </a:hlinkClick>
              </a:rPr>
              <a:t>© State of New South Wales (Department of Education), 2024 </a:t>
            </a:r>
            <a:endParaRPr lang="en-AU" dirty="0">
              <a:latin typeface="+mj-lt"/>
            </a:endParaRPr>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505870"/>
            <a:ext cx="11472863" cy="5180012"/>
          </a:xfrm>
        </p:spPr>
        <p:txBody>
          <a:bodyPr/>
          <a:lstStyle/>
          <a:p>
            <a:pPr>
              <a:lnSpc>
                <a:spcPct val="150000"/>
              </a:lnSpc>
              <a:spcAft>
                <a:spcPts val="600"/>
              </a:spcAft>
            </a:pPr>
            <a:r>
              <a:rPr lang="en-AU" sz="1200" b="0" i="0" dirty="0">
                <a:solidFill>
                  <a:schemeClr val="bg1"/>
                </a:solidFill>
                <a:effectLst/>
                <a:latin typeface="+mn-lt"/>
              </a:rPr>
              <a:t>The copyright material published in this resource is subject to the </a:t>
            </a:r>
            <a:r>
              <a:rPr lang="en-AU" sz="1200" b="0" i="1" dirty="0">
                <a:solidFill>
                  <a:schemeClr val="bg1"/>
                </a:solidFill>
                <a:effectLst/>
                <a:latin typeface="+mn-lt"/>
              </a:rPr>
              <a:t>Copyright Act 1968</a:t>
            </a:r>
            <a:r>
              <a:rPr lang="en-AU" sz="1200" b="0" i="0" dirty="0">
                <a:solidFill>
                  <a:schemeClr val="bg1"/>
                </a:solidFill>
                <a:effectLst/>
                <a:latin typeface="+mn-lt"/>
              </a:rPr>
              <a:t> (</a:t>
            </a:r>
            <a:r>
              <a:rPr lang="en-AU" sz="1200" b="0" i="0" dirty="0" err="1">
                <a:solidFill>
                  <a:schemeClr val="bg1"/>
                </a:solidFill>
                <a:effectLst/>
                <a:latin typeface="+mn-lt"/>
              </a:rPr>
              <a:t>Cth</a:t>
            </a:r>
            <a:r>
              <a:rPr lang="en-AU" sz="1200" b="0" i="0" dirty="0">
                <a:solidFill>
                  <a:schemeClr val="bg1"/>
                </a:solidFill>
                <a:effectLst/>
                <a:latin typeface="+mn-lt"/>
              </a:rPr>
              <a:t>)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latin typeface="+mn-lt"/>
              </a:rPr>
              <a:t>Copyright material available in this resource and owned by the NSW Department of Education is licensed under a </a:t>
            </a:r>
            <a:r>
              <a:rPr lang="en-AU" sz="1200" b="0" i="0" u="sng" strike="noStrike" dirty="0">
                <a:solidFill>
                  <a:schemeClr val="accent4"/>
                </a:solidFill>
                <a:effectLst/>
                <a:latin typeface="+mn-lt"/>
                <a:hlinkClick r:id="rId4">
                  <a:extLst>
                    <a:ext uri="{A12FA001-AC4F-418D-AE19-62706E023703}">
                      <ahyp:hlinkClr xmlns:ahyp="http://schemas.microsoft.com/office/drawing/2018/hyperlinkcolor" val="tx"/>
                    </a:ext>
                  </a:extLst>
                </a:hlinkClick>
              </a:rPr>
              <a:t>Creative Commons Attribution 4.0 International (CC BY 4.0) license</a:t>
            </a:r>
            <a:r>
              <a:rPr lang="en-AU" sz="1200" b="0" i="0" dirty="0">
                <a:solidFill>
                  <a:schemeClr val="bg1"/>
                </a:solidFill>
                <a:effectLst/>
                <a:latin typeface="+mn-lt"/>
              </a:rPr>
              <a:t>.</a:t>
            </a:r>
            <a:r>
              <a:rPr lang="en-AU" sz="1200" b="0" i="0" dirty="0">
                <a:solidFill>
                  <a:schemeClr val="accent4"/>
                </a:solidFill>
                <a:effectLst/>
                <a:latin typeface="+mn-lt"/>
              </a:rPr>
              <a:t> </a:t>
            </a:r>
            <a:endParaRPr lang="en-AU" sz="1200" dirty="0">
              <a:solidFill>
                <a:schemeClr val="accent4"/>
              </a:solidFill>
              <a:latin typeface="+mn-lt"/>
            </a:endParaRPr>
          </a:p>
          <a:p>
            <a:pPr algn="l" rtl="0" fontAlgn="base">
              <a:lnSpc>
                <a:spcPct val="150000"/>
              </a:lnSpc>
              <a:spcAft>
                <a:spcPts val="600"/>
              </a:spcAft>
            </a:pPr>
            <a:r>
              <a:rPr lang="en-AU" sz="1200" b="0" i="0" dirty="0">
                <a:solidFill>
                  <a:schemeClr val="bg1"/>
                </a:solidFill>
                <a:effectLst/>
                <a:latin typeface="+mn-lt"/>
              </a:rPr>
              <a:t>This license allows you to share and adapt the material for any purpose, even commercially. </a:t>
            </a:r>
          </a:p>
          <a:p>
            <a:pPr algn="l" rtl="0" fontAlgn="base">
              <a:lnSpc>
                <a:spcPct val="150000"/>
              </a:lnSpc>
              <a:spcAft>
                <a:spcPts val="600"/>
              </a:spcAft>
            </a:pPr>
            <a:r>
              <a:rPr lang="en-AU" sz="1200" b="0" i="0" dirty="0">
                <a:solidFill>
                  <a:schemeClr val="bg1"/>
                </a:solidFill>
                <a:effectLst/>
                <a:latin typeface="+mn-lt"/>
              </a:rPr>
              <a:t>Attribution should be given to © State of New South Wales (Department of Education), 2024. </a:t>
            </a:r>
          </a:p>
          <a:p>
            <a:pPr algn="l" rtl="0" fontAlgn="base">
              <a:lnSpc>
                <a:spcPct val="150000"/>
              </a:lnSpc>
              <a:spcAft>
                <a:spcPts val="0"/>
              </a:spcAft>
            </a:pPr>
            <a:r>
              <a:rPr lang="en-AU" sz="1200" b="0" i="0" dirty="0">
                <a:solidFill>
                  <a:schemeClr val="bg1"/>
                </a:solidFill>
                <a:effectLst/>
                <a:latin typeface="+mn-l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latin typeface="+mn-l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latin typeface="+mn-l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latin typeface="+mn-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latin typeface="+mn-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dirty="0">
                <a:solidFill>
                  <a:schemeClr val="bg1"/>
                </a:solidFill>
                <a:effectLst/>
                <a:latin typeface="+mn-lt"/>
              </a:rPr>
              <a:t>Copyright Act 1968 </a:t>
            </a:r>
            <a:r>
              <a:rPr lang="en-AU" sz="1200" b="0" i="0" dirty="0">
                <a:solidFill>
                  <a:schemeClr val="bg1"/>
                </a:solidFill>
                <a:effectLst/>
                <a:latin typeface="+mn-lt"/>
              </a:rPr>
              <a:t>(</a:t>
            </a:r>
            <a:r>
              <a:rPr lang="en-AU" sz="1200" b="0" i="0" dirty="0" err="1">
                <a:solidFill>
                  <a:schemeClr val="bg1"/>
                </a:solidFill>
                <a:effectLst/>
                <a:latin typeface="+mn-lt"/>
              </a:rPr>
              <a:t>Cth</a:t>
            </a:r>
            <a:r>
              <a:rPr lang="en-AU" sz="1200" b="0" i="0" dirty="0">
                <a:solidFill>
                  <a:schemeClr val="bg1"/>
                </a:solidFill>
                <a:effectLst/>
                <a:latin typeface="+mn-l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1070</Words>
  <Application>Microsoft Office PowerPoint</Application>
  <PresentationFormat>Widescreen</PresentationFormat>
  <Paragraphs>106</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Public Sans Light</vt:lpstr>
      <vt:lpstr>Calibri</vt:lpstr>
      <vt:lpstr>Montserrat</vt:lpstr>
      <vt:lpstr>Times New Roman</vt:lpstr>
      <vt:lpstr>Public Sans</vt:lpstr>
      <vt:lpstr>Arial</vt:lpstr>
      <vt:lpstr>4_NSWG Corporate</vt:lpstr>
      <vt:lpstr>Jeopardy game</vt:lpstr>
      <vt:lpstr>Jeopardy (1)</vt:lpstr>
      <vt:lpstr>Jeopardy (2)</vt:lpstr>
      <vt:lpstr>Differentiation strategies</vt:lpstr>
      <vt:lpstr>Game (1)</vt:lpstr>
      <vt:lpstr>Game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 game – Italian</dc:title>
  <dc:creator>NSW Department of Education</dc:creator>
  <dcterms:created xsi:type="dcterms:W3CDTF">2024-09-24T00:57:49Z</dcterms:created>
  <dcterms:modified xsi:type="dcterms:W3CDTF">2024-09-24T00:58:33Z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2024-09-24T00:58:00Z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7d164d32-99f9-4f67-ae89-bd29c53ac3bd</vt:lpwstr>
  </property>
  <property fmtid="{D5CDD505-2E9C-101B-9397-08002B2CF9AE}" pid="8" name="MSIP_Label_b603dfd7-d93a-4381-a340-2995d8282205_ContentBits">
    <vt:lpwstr>0</vt:lpwstr>
  </property>
</Properties>
</file>