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1"/>
  </p:notesMasterIdLst>
  <p:handoutMasterIdLst>
    <p:handoutMasterId r:id="rId22"/>
  </p:handoutMasterIdLst>
  <p:sldIdLst>
    <p:sldId id="266" r:id="rId5"/>
    <p:sldId id="26383" r:id="rId6"/>
    <p:sldId id="26403" r:id="rId7"/>
    <p:sldId id="289" r:id="rId8"/>
    <p:sldId id="26404" r:id="rId9"/>
    <p:sldId id="26395" r:id="rId10"/>
    <p:sldId id="26394" r:id="rId11"/>
    <p:sldId id="26396" r:id="rId12"/>
    <p:sldId id="26397" r:id="rId13"/>
    <p:sldId id="26398" r:id="rId14"/>
    <p:sldId id="26399" r:id="rId15"/>
    <p:sldId id="26400" r:id="rId16"/>
    <p:sldId id="26405" r:id="rId17"/>
    <p:sldId id="26406" r:id="rId18"/>
    <p:sldId id="26402" r:id="rId19"/>
    <p:sldId id="361" r:id="rId20"/>
  </p:sldIdLst>
  <p:sldSz cx="12192000" cy="6858000"/>
  <p:notesSz cx="6858000" cy="9144000"/>
  <p:embeddedFontLst>
    <p:embeddedFont>
      <p:font typeface="Public Sans" pitchFamily="2" charset="0"/>
      <p:regular r:id="rId23"/>
      <p:bold r:id="rId24"/>
      <p:italic r:id="rId25"/>
      <p:boldItalic r:id="rId26"/>
    </p:embeddedFont>
    <p:embeddedFont>
      <p:font typeface="Public Sans Light" pitchFamily="2" charset="0"/>
      <p:regular r:id="rId27"/>
      <p:italic r:id="rId2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BC51E306-C864-BE52-4810-54E32EA62899}" name="Elisabeth Robertson" initials="ER" userId="S::ELISABETH.ROBERTSON@det.nsw.edu.au::934283df-babb-43cb-92a9-0704b938bf61" providerId="AD"/>
  <p188:author id="{A4B0E007-FE83-27A4-0A68-0FD55D2CE9BD}" name="Caitlin Gomez" initials="CG" userId="S::Caitlin.Gomez@det.nsw.edu.au::45b48bc0-dd90-485f-846b-c9880ccc9375" providerId="AD"/>
  <p188:author id="{9E900F56-96F0-A2C5-2EC5-4A5CA6B1A37B}" name="Nadine Cannings" initials="NC" userId="S::Nadine.Cannings@det.nsw.edu.au::edc68fe4-7015-48b6-a6c0-a33df6c27bb6" providerId="AD"/>
  <p188:author id="{AB349274-C7F1-4D15-68FE-F5234D0B29AF}" name="Kristen Faraday" initials="KF" userId="S::KRISTEN.P.SMITH@det.nsw.edu.au::6aac1d93-ca1c-4694-9e2b-fc396d808f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9B9B9"/>
    <a:srgbClr val="00296C"/>
    <a:srgbClr val="B51458"/>
    <a:srgbClr val="00ACC2"/>
    <a:srgbClr val="64BB47"/>
    <a:srgbClr val="E5F7FC"/>
    <a:srgbClr val="FBDBE7"/>
    <a:srgbClr val="EDF9E0"/>
    <a:srgbClr val="63E2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658D6B-6155-4DEF-804B-718185BB5B28}" v="9" dt="2024-11-27T00:30:49.566"/>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2" autoAdjust="0"/>
    <p:restoredTop sz="73333" autoAdjust="0"/>
  </p:normalViewPr>
  <p:slideViewPr>
    <p:cSldViewPr snapToGrid="0">
      <p:cViewPr varScale="1">
        <p:scale>
          <a:sx n="74" d="100"/>
          <a:sy n="74" d="100"/>
        </p:scale>
        <p:origin x="1980" y="72"/>
      </p:cViewPr>
      <p:guideLst>
        <p:guide orient="horz" pos="1003"/>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Gomez" userId="45b48bc0-dd90-485f-846b-c9880ccc9375" providerId="ADAL" clId="{ED658D6B-6155-4DEF-804B-718185BB5B28}"/>
    <pc:docChg chg="undo custSel modSld">
      <pc:chgData name="Caitlin Gomez" userId="45b48bc0-dd90-485f-846b-c9880ccc9375" providerId="ADAL" clId="{ED658D6B-6155-4DEF-804B-718185BB5B28}" dt="2024-11-27T00:31:51.928" v="95" actId="13926"/>
      <pc:docMkLst>
        <pc:docMk/>
      </pc:docMkLst>
      <pc:sldChg chg="addSp delSp modSp mod">
        <pc:chgData name="Caitlin Gomez" userId="45b48bc0-dd90-485f-846b-c9880ccc9375" providerId="ADAL" clId="{ED658D6B-6155-4DEF-804B-718185BB5B28}" dt="2024-11-27T00:31:14.599" v="94" actId="1076"/>
        <pc:sldMkLst>
          <pc:docMk/>
          <pc:sldMk cId="3330250586" sldId="26397"/>
        </pc:sldMkLst>
        <pc:spChg chg="mod">
          <ac:chgData name="Caitlin Gomez" userId="45b48bc0-dd90-485f-846b-c9880ccc9375" providerId="ADAL" clId="{ED658D6B-6155-4DEF-804B-718185BB5B28}" dt="2024-11-27T00:31:14.599" v="94" actId="1076"/>
          <ac:spMkLst>
            <pc:docMk/>
            <pc:sldMk cId="3330250586" sldId="26397"/>
            <ac:spMk id="8" creationId="{87170A60-222B-FD8B-D71A-2316BE3553C3}"/>
          </ac:spMkLst>
        </pc:spChg>
        <pc:picChg chg="add del">
          <ac:chgData name="Caitlin Gomez" userId="45b48bc0-dd90-485f-846b-c9880ccc9375" providerId="ADAL" clId="{ED658D6B-6155-4DEF-804B-718185BB5B28}" dt="2024-11-27T00:27:10.009" v="10" actId="478"/>
          <ac:picMkLst>
            <pc:docMk/>
            <pc:sldMk cId="3330250586" sldId="26397"/>
            <ac:picMk id="6" creationId="{E21D38AF-8562-E4BC-3E26-687CB25AEAC1}"/>
          </ac:picMkLst>
        </pc:picChg>
        <pc:picChg chg="add">
          <ac:chgData name="Caitlin Gomez" userId="45b48bc0-dd90-485f-846b-c9880ccc9375" providerId="ADAL" clId="{ED658D6B-6155-4DEF-804B-718185BB5B28}" dt="2024-11-27T00:26:55.809" v="5"/>
          <ac:picMkLst>
            <pc:docMk/>
            <pc:sldMk cId="3330250586" sldId="26397"/>
            <ac:picMk id="1026" creationId="{86CA8FBC-353A-5AA5-91E1-B2388DD5474E}"/>
          </ac:picMkLst>
        </pc:picChg>
        <pc:picChg chg="add mod">
          <ac:chgData name="Caitlin Gomez" userId="45b48bc0-dd90-485f-846b-c9880ccc9375" providerId="ADAL" clId="{ED658D6B-6155-4DEF-804B-718185BB5B28}" dt="2024-11-27T00:27:15.557" v="13" actId="14100"/>
          <ac:picMkLst>
            <pc:docMk/>
            <pc:sldMk cId="3330250586" sldId="26397"/>
            <ac:picMk id="1028" creationId="{10615B7B-D65F-C2EA-F6E5-38C2B3686288}"/>
          </ac:picMkLst>
        </pc:picChg>
      </pc:sldChg>
      <pc:sldChg chg="modSp mod">
        <pc:chgData name="Caitlin Gomez" userId="45b48bc0-dd90-485f-846b-c9880ccc9375" providerId="ADAL" clId="{ED658D6B-6155-4DEF-804B-718185BB5B28}" dt="2024-11-27T00:31:51.928" v="95" actId="13926"/>
        <pc:sldMkLst>
          <pc:docMk/>
          <pc:sldMk cId="968191314" sldId="26398"/>
        </pc:sldMkLst>
        <pc:spChg chg="mod">
          <ac:chgData name="Caitlin Gomez" userId="45b48bc0-dd90-485f-846b-c9880ccc9375" providerId="ADAL" clId="{ED658D6B-6155-4DEF-804B-718185BB5B28}" dt="2024-11-27T00:31:51.928" v="95" actId="13926"/>
          <ac:spMkLst>
            <pc:docMk/>
            <pc:sldMk cId="968191314" sldId="26398"/>
            <ac:spMk id="8" creationId="{ADC41184-94DB-9C56-496C-BF67568EAEA4}"/>
          </ac:spMkLst>
        </pc:spChg>
      </pc:sldChg>
      <pc:sldChg chg="modSp mod modCm">
        <pc:chgData name="Caitlin Gomez" userId="45b48bc0-dd90-485f-846b-c9880ccc9375" providerId="ADAL" clId="{ED658D6B-6155-4DEF-804B-718185BB5B28}" dt="2024-11-27T00:26:13.676" v="3" actId="20577"/>
        <pc:sldMkLst>
          <pc:docMk/>
          <pc:sldMk cId="1174145526" sldId="26403"/>
        </pc:sldMkLst>
        <pc:spChg chg="mod">
          <ac:chgData name="Caitlin Gomez" userId="45b48bc0-dd90-485f-846b-c9880ccc9375" providerId="ADAL" clId="{ED658D6B-6155-4DEF-804B-718185BB5B28}" dt="2024-11-27T00:26:13.676" v="3" actId="20577"/>
          <ac:spMkLst>
            <pc:docMk/>
            <pc:sldMk cId="1174145526" sldId="26403"/>
            <ac:spMk id="3" creationId="{7FC8F2D1-6206-AC01-7A6F-A5F7FC0A794E}"/>
          </ac:spMkLst>
        </pc:spChg>
        <pc:extLst>
          <p:ext xmlns:p="http://schemas.openxmlformats.org/presentationml/2006/main" uri="{D6D511B9-2390-475A-947B-AFAB55BFBCF1}">
            <pc226:cmChg xmlns:pc226="http://schemas.microsoft.com/office/powerpoint/2022/06/main/command" chg="mod">
              <pc226:chgData name="Caitlin Gomez" userId="45b48bc0-dd90-485f-846b-c9880ccc9375" providerId="ADAL" clId="{ED658D6B-6155-4DEF-804B-718185BB5B28}" dt="2024-11-27T00:26:13.676" v="3" actId="20577"/>
              <pc2:cmMkLst xmlns:pc2="http://schemas.microsoft.com/office/powerpoint/2019/9/main/command">
                <pc:docMk/>
                <pc:sldMk cId="1174145526" sldId="26403"/>
                <pc2:cmMk id="{18ACAD56-ADFA-41DC-8BF8-AA095A3E5EF4}"/>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4/12/2024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4/12/2024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3105406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criteria (LISC)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
              <a:buChar char="•"/>
            </a:pPr>
            <a:r>
              <a:rPr lang="en-AU" dirty="0"/>
              <a:t>LISC is not necessarily presented at the beginning of the lesson. Teacher needs to consider most effectual time to introduce.</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cognomen is a term used in ancient Roman naming conventions. It was the third name in a traditional 3-part Roman name system, which typically included:</a:t>
            </a:r>
          </a:p>
          <a:p>
            <a:r>
              <a:rPr lang="en-AU" i="1" dirty="0"/>
              <a:t>Praenomen</a:t>
            </a:r>
            <a:r>
              <a:rPr lang="en-AU" dirty="0"/>
              <a:t>: The personal name (e.g., Gaius, Lucius).</a:t>
            </a:r>
          </a:p>
          <a:p>
            <a:r>
              <a:rPr lang="en-AU" i="1" dirty="0"/>
              <a:t>Nomen</a:t>
            </a:r>
            <a:r>
              <a:rPr lang="en-AU" dirty="0"/>
              <a:t>: The family name or gens (e.g., Julius, Cornelius).</a:t>
            </a:r>
          </a:p>
          <a:p>
            <a:r>
              <a:rPr lang="en-AU" i="1" dirty="0"/>
              <a:t>Cognomen</a:t>
            </a:r>
            <a:r>
              <a:rPr lang="en-AU" dirty="0"/>
              <a:t>: The nickname or additional name that often indicated a specific branch of the family or a particular characteristic.</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439055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492674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535886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Minotaur is a creature from Greek mythology, depicted as having the body of a man and the head of a bull. According to the myth, the Minotaur was born from the union of Pasiphaë, the wife of King Minos of Crete, and a magnificent bull sent by the god Poseidon.</a:t>
            </a:r>
          </a:p>
          <a:p>
            <a:endParaRPr lang="en-AU" dirty="0"/>
          </a:p>
          <a:p>
            <a:r>
              <a:rPr lang="en-AU" dirty="0"/>
              <a:t>The creature was imprisoned in the Labyrinth, an elaborate maze designed by the architect Daedalus, to prevent it from escaping. The Minotaur was known for devouring human sacrifices, typically young Athenians sent to Crete. The hero Theseus ultimately defeated the Minotaur with the help of Ariadne, who provided him with a thread to navigate the Labyrinth.</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96411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ancient Rome, a fuller was a person who specialised in the cleaning and processing of cloth, particularly wool. Fullers played a crucial role in the textile industry by using various techniques to clean, bleach, and finish fabrics. This often involved soaking the cloth in a mixture of water and a type of alkaline substance, like urine, which helped remove dirt and grease.</a:t>
            </a:r>
          </a:p>
          <a:p>
            <a:endParaRPr lang="en-AU" dirty="0"/>
          </a:p>
          <a:p>
            <a:r>
              <a:rPr lang="en-AU" dirty="0"/>
              <a:t>Fullers typically worked in a workshop called a </a:t>
            </a:r>
            <a:r>
              <a:rPr lang="la-Latn" i="1" noProof="0" dirty="0"/>
              <a:t>fullonica</a:t>
            </a:r>
            <a:r>
              <a:rPr lang="en-AU" dirty="0"/>
              <a:t> where they would also stretch and thicken the fabric to prepare it for dyeing or further finishing. The profession was essential for ensuring that garments were clean and suitable for wear, making fullers an important part of the economy and daily life in ancient Rome.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48873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158920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4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creativecommons.org/licenses/by/2.5/" TargetMode="External"/><Relationship Id="rId4" Type="http://schemas.openxmlformats.org/officeDocument/2006/relationships/hyperlink" Target="https://commons.wikimedia.org/wiki/Main_Pag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ancientrome.ru/art/artworken/img.htm?id=931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historyaffairs.com/who-are-the-fullers-fullones-in-ancient-rome-and-their-jobs/"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nva.com/en_gb/#:~:text=Get%20started%20for%20free.%20Canva%20is%20a%20free-to-use%20online%20graphic?msockid=0e40f3937d5a650719f7e69d7ca36404"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commons.wikimedia.org/wiki/File:Rufus_est_caricature_villa_misteri_Pompeii.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mp"/><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ommons.wikimedia.org/w/index.php?curid=51022710" TargetMode="External"/><Relationship Id="rId4" Type="http://schemas.openxmlformats.org/officeDocument/2006/relationships/hyperlink" Target="https://commons.wikimedia.org/wiki/User:Sailko"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researchgate.net/figure/Labyrinth-from-the-Marco-Lucrezios-House-in-Pompeii-Italy-courtesy-of-Recuperando-Srl_fig1_347808382"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hyperlink" Target="https://commons.wikimedia.org/w/index.php?curid=5102271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ea typeface="Times New Roman" panose="02020603050405020304" pitchFamily="18" charset="0"/>
              </a:rPr>
              <a:t>Ancient Roman graffiti</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Stage 5 Latin</a:t>
            </a:r>
          </a:p>
        </p:txBody>
      </p:sp>
      <p:pic>
        <p:nvPicPr>
          <p:cNvPr id="24" name="Picture 23" descr="A column.">
            <a:extLst>
              <a:ext uri="{FF2B5EF4-FFF2-40B4-BE49-F238E27FC236}">
                <a16:creationId xmlns:a16="http://schemas.microsoft.com/office/drawing/2014/main" id="{F12C462B-B54E-0BD7-1010-728BEE293BE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527859" y="851844"/>
            <a:ext cx="2650266" cy="5154312"/>
          </a:xfrm>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D8AAA3-C6FB-B41E-ADF7-1476DF0D0AFC}"/>
              </a:ext>
            </a:extLst>
          </p:cNvPr>
          <p:cNvSpPr>
            <a:spLocks noGrp="1"/>
          </p:cNvSpPr>
          <p:nvPr>
            <p:ph type="title"/>
          </p:nvPr>
        </p:nvSpPr>
        <p:spPr/>
        <p:txBody>
          <a:bodyPr/>
          <a:lstStyle/>
          <a:p>
            <a:r>
              <a:rPr lang="en-AU" dirty="0"/>
              <a:t>The labyrinth – here lives the Minotaur</a:t>
            </a:r>
          </a:p>
        </p:txBody>
      </p:sp>
      <p:sp>
        <p:nvSpPr>
          <p:cNvPr id="5" name="Text Placeholder 4">
            <a:extLst>
              <a:ext uri="{FF2B5EF4-FFF2-40B4-BE49-F238E27FC236}">
                <a16:creationId xmlns:a16="http://schemas.microsoft.com/office/drawing/2014/main" id="{2F94824B-B577-DCC8-DE89-90AF124C59AB}"/>
              </a:ext>
            </a:extLst>
          </p:cNvPr>
          <p:cNvSpPr>
            <a:spLocks noGrp="1"/>
          </p:cNvSpPr>
          <p:nvPr>
            <p:ph type="body" sz="quarter" idx="17"/>
          </p:nvPr>
        </p:nvSpPr>
        <p:spPr>
          <a:xfrm>
            <a:off x="360000" y="1567086"/>
            <a:ext cx="5554103" cy="4807835"/>
          </a:xfrm>
        </p:spPr>
        <p:txBody>
          <a:bodyPr/>
          <a:lstStyle/>
          <a:p>
            <a:r>
              <a:rPr lang="en-AU" sz="1800" dirty="0"/>
              <a:t>This graffito means ‘The labyrinth – here lives the Minotaur’ and is one of several graffiti representations of the Minos myth at Pompeii. </a:t>
            </a:r>
          </a:p>
          <a:p>
            <a:r>
              <a:rPr lang="en-AU" sz="1800" dirty="0"/>
              <a:t>The Minotaur was a monstrous, mythical, man-eating creature with the body of a man and the head of a bull.</a:t>
            </a:r>
          </a:p>
          <a:p>
            <a:r>
              <a:rPr lang="en-AU" sz="1800" dirty="0"/>
              <a:t>What do you think this graffito suggests about the house or its owner/occupants?</a:t>
            </a:r>
          </a:p>
          <a:p>
            <a:pPr>
              <a:spcAft>
                <a:spcPts val="600"/>
              </a:spcAft>
            </a:pPr>
            <a:endParaRPr lang="en-AU" sz="1800" dirty="0"/>
          </a:p>
          <a:p>
            <a:pPr>
              <a:spcAft>
                <a:spcPts val="600"/>
              </a:spcAft>
            </a:pPr>
            <a:endParaRPr lang="en-AU" sz="1800" dirty="0"/>
          </a:p>
        </p:txBody>
      </p:sp>
      <p:pic>
        <p:nvPicPr>
          <p:cNvPr id="6" name="Picture 5" descr="An ancient ceramic item bearing an image of the Minotaur.">
            <a:extLst>
              <a:ext uri="{FF2B5EF4-FFF2-40B4-BE49-F238E27FC236}">
                <a16:creationId xmlns:a16="http://schemas.microsoft.com/office/drawing/2014/main" id="{9209C659-FD65-1C66-37D8-C1B4C6BB2D0B}"/>
              </a:ext>
            </a:extLst>
          </p:cNvPr>
          <p:cNvPicPr>
            <a:picLocks noChangeAspect="1"/>
          </p:cNvPicPr>
          <p:nvPr/>
        </p:nvPicPr>
        <p:blipFill>
          <a:blip r:embed="rId3"/>
          <a:stretch>
            <a:fillRect/>
          </a:stretch>
        </p:blipFill>
        <p:spPr>
          <a:xfrm>
            <a:off x="7045036" y="1685073"/>
            <a:ext cx="4160982" cy="4160982"/>
          </a:xfrm>
          <a:prstGeom prst="rect">
            <a:avLst/>
          </a:prstGeom>
        </p:spPr>
      </p:pic>
      <p:sp>
        <p:nvSpPr>
          <p:cNvPr id="8" name="TextBox 7">
            <a:extLst>
              <a:ext uri="{FF2B5EF4-FFF2-40B4-BE49-F238E27FC236}">
                <a16:creationId xmlns:a16="http://schemas.microsoft.com/office/drawing/2014/main" id="{ADC41184-94DB-9C56-496C-BF67568EAEA4}"/>
              </a:ext>
            </a:extLst>
          </p:cNvPr>
          <p:cNvSpPr txBox="1"/>
          <p:nvPr/>
        </p:nvSpPr>
        <p:spPr>
          <a:xfrm>
            <a:off x="6909953" y="5980972"/>
            <a:ext cx="4431147" cy="400110"/>
          </a:xfrm>
          <a:prstGeom prst="rect">
            <a:avLst/>
          </a:prstGeom>
          <a:noFill/>
        </p:spPr>
        <p:txBody>
          <a:bodyPr wrap="square" lIns="0">
            <a:spAutoFit/>
          </a:bodyPr>
          <a:lstStyle/>
          <a:p>
            <a:pPr algn="ctr"/>
            <a:r>
              <a:rPr lang="en-AU" sz="1000" u="none" strike="noStrike" dirty="0">
                <a:solidFill>
                  <a:srgbClr val="202122"/>
                </a:solidFill>
                <a:latin typeface="Arial" panose="020B0604020202020204" pitchFamily="34" charset="0"/>
              </a:rPr>
              <a:t>‘</a:t>
            </a:r>
            <a:r>
              <a:rPr lang="en-AU" sz="1000" u="none" strike="noStrike" dirty="0">
                <a:solidFill>
                  <a:srgbClr val="202122"/>
                </a:solidFill>
                <a:latin typeface="Arial" panose="020B0604020202020204" pitchFamily="34" charset="0"/>
                <a:hlinkClick r:id="rId4"/>
              </a:rPr>
              <a:t>The Minotaur, tondo of an Attic bilingual kylix</a:t>
            </a:r>
            <a:r>
              <a:rPr lang="en-AU" sz="1000" u="none" strike="noStrike" dirty="0">
                <a:solidFill>
                  <a:srgbClr val="202122"/>
                </a:solidFill>
                <a:latin typeface="Arial" panose="020B0604020202020204" pitchFamily="34" charset="0"/>
              </a:rPr>
              <a:t>’ by Marie-Lan Nguyen is licensed by </a:t>
            </a:r>
            <a:r>
              <a:rPr lang="en-AU" sz="1000" b="0" i="0" u="none" strike="noStrike" dirty="0">
                <a:solidFill>
                  <a:srgbClr val="3366BB"/>
                </a:solidFill>
                <a:effectLst/>
                <a:latin typeface="Arial" panose="020B0604020202020204" pitchFamily="34" charset="0"/>
                <a:hlinkClick r:id="rId5"/>
              </a:rPr>
              <a:t>CC-BY 2.5</a:t>
            </a:r>
            <a:r>
              <a:rPr lang="en-AU" sz="1000" b="0" i="0" u="none" strike="noStrike" dirty="0">
                <a:solidFill>
                  <a:srgbClr val="3366BB"/>
                </a:solidFill>
                <a:effectLst/>
                <a:latin typeface="Arial" panose="020B0604020202020204" pitchFamily="34" charset="0"/>
              </a:rPr>
              <a:t>.</a:t>
            </a:r>
            <a:endParaRPr lang="en-AU" sz="1000" b="0" i="0" dirty="0">
              <a:solidFill>
                <a:srgbClr val="202122"/>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E4736284-31A8-60CC-D5A1-9C0C9CBF49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96819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19E701-7516-A0E8-6B4B-E7F70C3CB54D}"/>
              </a:ext>
            </a:extLst>
          </p:cNvPr>
          <p:cNvSpPr>
            <a:spLocks noGrp="1"/>
          </p:cNvSpPr>
          <p:nvPr>
            <p:ph type="title"/>
          </p:nvPr>
        </p:nvSpPr>
        <p:spPr/>
        <p:txBody>
          <a:bodyPr/>
          <a:lstStyle/>
          <a:p>
            <a:r>
              <a:rPr lang="en-AU" dirty="0"/>
              <a:t>I am the apartment of Marcus </a:t>
            </a:r>
            <a:r>
              <a:rPr lang="en-AU" dirty="0" err="1"/>
              <a:t>Iunus</a:t>
            </a:r>
            <a:endParaRPr lang="en-AU" dirty="0"/>
          </a:p>
        </p:txBody>
      </p:sp>
      <p:sp>
        <p:nvSpPr>
          <p:cNvPr id="4" name="Text Placeholder 3">
            <a:extLst>
              <a:ext uri="{FF2B5EF4-FFF2-40B4-BE49-F238E27FC236}">
                <a16:creationId xmlns:a16="http://schemas.microsoft.com/office/drawing/2014/main" id="{23A9F31F-0FF5-B37A-94F1-4DCA995639E6}"/>
              </a:ext>
            </a:extLst>
          </p:cNvPr>
          <p:cNvSpPr>
            <a:spLocks noGrp="1"/>
          </p:cNvSpPr>
          <p:nvPr>
            <p:ph type="body" sz="quarter" idx="18"/>
          </p:nvPr>
        </p:nvSpPr>
        <p:spPr/>
        <p:txBody>
          <a:bodyPr/>
          <a:lstStyle/>
          <a:p>
            <a:r>
              <a:rPr lang="en-AU" i="1" dirty="0"/>
              <a:t>M(arci) </a:t>
            </a:r>
            <a:r>
              <a:rPr lang="en-AU" i="1" dirty="0" err="1"/>
              <a:t>Iuni</a:t>
            </a:r>
            <a:r>
              <a:rPr lang="en-AU" i="1" dirty="0"/>
              <a:t> insula sum</a:t>
            </a:r>
          </a:p>
        </p:txBody>
      </p:sp>
      <p:sp>
        <p:nvSpPr>
          <p:cNvPr id="5" name="Text Placeholder 4">
            <a:extLst>
              <a:ext uri="{FF2B5EF4-FFF2-40B4-BE49-F238E27FC236}">
                <a16:creationId xmlns:a16="http://schemas.microsoft.com/office/drawing/2014/main" id="{8FAF1A0F-56A8-3CE5-F57A-B6B61321C2AB}"/>
              </a:ext>
            </a:extLst>
          </p:cNvPr>
          <p:cNvSpPr>
            <a:spLocks noGrp="1"/>
          </p:cNvSpPr>
          <p:nvPr>
            <p:ph type="body" sz="quarter" idx="17"/>
          </p:nvPr>
        </p:nvSpPr>
        <p:spPr>
          <a:xfrm>
            <a:off x="359999" y="2455728"/>
            <a:ext cx="6070297" cy="2876125"/>
          </a:xfrm>
        </p:spPr>
        <p:txBody>
          <a:bodyPr/>
          <a:lstStyle/>
          <a:p>
            <a:r>
              <a:rPr lang="en-AU" sz="1800" dirty="0"/>
              <a:t>This graffito was located near the entrance to a residence.</a:t>
            </a:r>
          </a:p>
          <a:p>
            <a:r>
              <a:rPr lang="en-AU" sz="1800" dirty="0"/>
              <a:t>The brackets in the text above shows that in the original graffito the </a:t>
            </a:r>
            <a:r>
              <a:rPr lang="en-AU" sz="1800" i="1" dirty="0"/>
              <a:t>praenomen</a:t>
            </a:r>
            <a:r>
              <a:rPr lang="en-AU" sz="1800" dirty="0"/>
              <a:t> was abbreviated, which was common in Latin inscriptions, including in graffiti.</a:t>
            </a:r>
          </a:p>
          <a:p>
            <a:r>
              <a:rPr lang="en-AU" sz="1800" i="1" dirty="0"/>
              <a:t>insula</a:t>
            </a:r>
            <a:r>
              <a:rPr lang="en-AU" sz="1800" dirty="0"/>
              <a:t> – island, apartment building, apartment (from which we get ‘insular’, and ‘isolate’ in English)</a:t>
            </a:r>
          </a:p>
          <a:p>
            <a:pPr>
              <a:spcAft>
                <a:spcPts val="600"/>
              </a:spcAft>
            </a:pPr>
            <a:endParaRPr lang="en-AU" sz="1800" dirty="0"/>
          </a:p>
          <a:p>
            <a:pPr>
              <a:spcAft>
                <a:spcPts val="600"/>
              </a:spcAft>
            </a:pPr>
            <a:endParaRPr lang="en-AU" sz="1800" dirty="0"/>
          </a:p>
          <a:p>
            <a:pPr>
              <a:spcAft>
                <a:spcPts val="600"/>
              </a:spcAft>
            </a:pPr>
            <a:endParaRPr lang="en-AU" sz="1800" dirty="0"/>
          </a:p>
        </p:txBody>
      </p:sp>
      <p:pic>
        <p:nvPicPr>
          <p:cNvPr id="7" name="Picture 6" descr="A close up of an inscription.">
            <a:extLst>
              <a:ext uri="{FF2B5EF4-FFF2-40B4-BE49-F238E27FC236}">
                <a16:creationId xmlns:a16="http://schemas.microsoft.com/office/drawing/2014/main" id="{F9640FB6-C63A-3E2A-0F3B-F489C9817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463" y="3429000"/>
            <a:ext cx="5286066" cy="666312"/>
          </a:xfrm>
          <a:prstGeom prst="rect">
            <a:avLst/>
          </a:prstGeom>
        </p:spPr>
      </p:pic>
      <p:sp>
        <p:nvSpPr>
          <p:cNvPr id="2" name="Slide Number Placeholder 1">
            <a:extLst>
              <a:ext uri="{FF2B5EF4-FFF2-40B4-BE49-F238E27FC236}">
                <a16:creationId xmlns:a16="http://schemas.microsoft.com/office/drawing/2014/main" id="{55162EEA-F85E-EABA-7F5E-1679358D2B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58271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0203CF-FFD2-7B76-D29C-EE6B7BD2FBE6}"/>
              </a:ext>
            </a:extLst>
          </p:cNvPr>
          <p:cNvSpPr>
            <a:spLocks noGrp="1"/>
          </p:cNvSpPr>
          <p:nvPr>
            <p:ph type="title"/>
          </p:nvPr>
        </p:nvSpPr>
        <p:spPr/>
        <p:txBody>
          <a:bodyPr/>
          <a:lstStyle/>
          <a:p>
            <a:r>
              <a:rPr lang="en-AU" dirty="0"/>
              <a:t>Celadus the Thracian</a:t>
            </a:r>
          </a:p>
        </p:txBody>
      </p:sp>
      <p:sp>
        <p:nvSpPr>
          <p:cNvPr id="4" name="Text Placeholder 3">
            <a:extLst>
              <a:ext uri="{FF2B5EF4-FFF2-40B4-BE49-F238E27FC236}">
                <a16:creationId xmlns:a16="http://schemas.microsoft.com/office/drawing/2014/main" id="{A5142203-D926-3289-1E03-FAC9876EF63B}"/>
              </a:ext>
            </a:extLst>
          </p:cNvPr>
          <p:cNvSpPr>
            <a:spLocks noGrp="1"/>
          </p:cNvSpPr>
          <p:nvPr>
            <p:ph type="body" sz="quarter" idx="18"/>
          </p:nvPr>
        </p:nvSpPr>
        <p:spPr/>
        <p:txBody>
          <a:bodyPr/>
          <a:lstStyle/>
          <a:p>
            <a:r>
              <a:rPr lang="en-AU" dirty="0"/>
              <a:t>The heartthrob of the girls</a:t>
            </a:r>
          </a:p>
        </p:txBody>
      </p:sp>
      <p:sp>
        <p:nvSpPr>
          <p:cNvPr id="5" name="Text Placeholder 4">
            <a:extLst>
              <a:ext uri="{FF2B5EF4-FFF2-40B4-BE49-F238E27FC236}">
                <a16:creationId xmlns:a16="http://schemas.microsoft.com/office/drawing/2014/main" id="{3C7D69AB-A03C-52EF-66E5-68AA1A34E2DE}"/>
              </a:ext>
            </a:extLst>
          </p:cNvPr>
          <p:cNvSpPr>
            <a:spLocks noGrp="1"/>
          </p:cNvSpPr>
          <p:nvPr>
            <p:ph type="body" sz="quarter" idx="17"/>
          </p:nvPr>
        </p:nvSpPr>
        <p:spPr>
          <a:xfrm>
            <a:off x="360000" y="1567086"/>
            <a:ext cx="6158787" cy="4807835"/>
          </a:xfrm>
        </p:spPr>
        <p:txBody>
          <a:bodyPr/>
          <a:lstStyle/>
          <a:p>
            <a:pPr>
              <a:spcAft>
                <a:spcPts val="600"/>
              </a:spcAft>
            </a:pPr>
            <a:r>
              <a:rPr lang="en-AU" sz="1800" dirty="0"/>
              <a:t>This is a graffito from one of the gladiators’ barracks at Pompeii, and one of many gladiatorial ‘advertisements’ found in Pompeii and other cities of the empire. </a:t>
            </a:r>
          </a:p>
          <a:p>
            <a:pPr>
              <a:spcAft>
                <a:spcPts val="600"/>
              </a:spcAft>
            </a:pPr>
            <a:r>
              <a:rPr lang="en-AU" sz="1800" i="1" dirty="0"/>
              <a:t>suspirium</a:t>
            </a:r>
            <a:r>
              <a:rPr lang="en-AU" sz="1800" dirty="0"/>
              <a:t> – sigh, a person sighed over, heartthrob</a:t>
            </a:r>
          </a:p>
          <a:p>
            <a:pPr>
              <a:spcAft>
                <a:spcPts val="600"/>
              </a:spcAft>
            </a:pPr>
            <a:r>
              <a:rPr lang="en-AU" sz="1800" i="1" dirty="0"/>
              <a:t>Celadus</a:t>
            </a:r>
            <a:r>
              <a:rPr lang="en-AU" sz="1800" dirty="0"/>
              <a:t> – a popular Pompeiian fighter</a:t>
            </a:r>
          </a:p>
          <a:p>
            <a:pPr>
              <a:spcAft>
                <a:spcPts val="600"/>
              </a:spcAft>
            </a:pPr>
            <a:r>
              <a:rPr lang="en-AU" sz="1800" i="1" dirty="0"/>
              <a:t>Thracus</a:t>
            </a:r>
            <a:r>
              <a:rPr lang="en-AU" sz="1800" dirty="0"/>
              <a:t> – Thracian gladiators were a class of fighters equipped with a helmet, greaves, a small shield and a curved sword</a:t>
            </a:r>
          </a:p>
        </p:txBody>
      </p:sp>
      <p:pic>
        <p:nvPicPr>
          <p:cNvPr id="8" name="Picture 7" descr="A close-up of an inscription.">
            <a:extLst>
              <a:ext uri="{FF2B5EF4-FFF2-40B4-BE49-F238E27FC236}">
                <a16:creationId xmlns:a16="http://schemas.microsoft.com/office/drawing/2014/main" id="{B5D1BDCB-6FF0-C601-A7F4-9FA36B923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433" y="2595401"/>
            <a:ext cx="2996178" cy="1666888"/>
          </a:xfrm>
          <a:prstGeom prst="rect">
            <a:avLst/>
          </a:prstGeom>
        </p:spPr>
      </p:pic>
      <p:sp>
        <p:nvSpPr>
          <p:cNvPr id="2" name="Slide Number Placeholder 1">
            <a:extLst>
              <a:ext uri="{FF2B5EF4-FFF2-40B4-BE49-F238E27FC236}">
                <a16:creationId xmlns:a16="http://schemas.microsoft.com/office/drawing/2014/main" id="{F3575044-D760-341E-FDAC-60C20CB5C2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32458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9DFFEC-EA73-2FAD-0327-239DF6465549}"/>
              </a:ext>
            </a:extLst>
          </p:cNvPr>
          <p:cNvSpPr>
            <a:spLocks noGrp="1"/>
          </p:cNvSpPr>
          <p:nvPr>
            <p:ph type="title"/>
          </p:nvPr>
        </p:nvSpPr>
        <p:spPr/>
        <p:txBody>
          <a:bodyPr/>
          <a:lstStyle/>
          <a:p>
            <a:r>
              <a:rPr lang="en-AU" dirty="0"/>
              <a:t>I sing of fullers and owls, not arms and the man</a:t>
            </a:r>
          </a:p>
        </p:txBody>
      </p:sp>
      <p:pic>
        <p:nvPicPr>
          <p:cNvPr id="4" name="Picture 3" descr="A close-up of an inscription.">
            <a:extLst>
              <a:ext uri="{FF2B5EF4-FFF2-40B4-BE49-F238E27FC236}">
                <a16:creationId xmlns:a16="http://schemas.microsoft.com/office/drawing/2014/main" id="{E50E3802-5FFD-86B6-27C0-F5DA30D0F616}"/>
              </a:ext>
            </a:extLst>
          </p:cNvPr>
          <p:cNvPicPr>
            <a:picLocks noChangeAspect="1"/>
          </p:cNvPicPr>
          <p:nvPr/>
        </p:nvPicPr>
        <p:blipFill>
          <a:blip r:embed="rId3"/>
          <a:stretch>
            <a:fillRect/>
          </a:stretch>
        </p:blipFill>
        <p:spPr>
          <a:xfrm>
            <a:off x="354000" y="1280752"/>
            <a:ext cx="11484000" cy="2133606"/>
          </a:xfrm>
          <a:prstGeom prst="rect">
            <a:avLst/>
          </a:prstGeom>
        </p:spPr>
      </p:pic>
      <p:sp>
        <p:nvSpPr>
          <p:cNvPr id="5" name="Text Placeholder 4">
            <a:extLst>
              <a:ext uri="{FF2B5EF4-FFF2-40B4-BE49-F238E27FC236}">
                <a16:creationId xmlns:a16="http://schemas.microsoft.com/office/drawing/2014/main" id="{4FAB6166-FFB8-64D4-CAA8-6D4C8296376A}"/>
              </a:ext>
            </a:extLst>
          </p:cNvPr>
          <p:cNvSpPr>
            <a:spLocks noGrp="1"/>
          </p:cNvSpPr>
          <p:nvPr>
            <p:ph type="body" sz="quarter" idx="17"/>
          </p:nvPr>
        </p:nvSpPr>
        <p:spPr>
          <a:xfrm>
            <a:off x="390513" y="3414358"/>
            <a:ext cx="11484000" cy="545602"/>
          </a:xfrm>
        </p:spPr>
        <p:txBody>
          <a:bodyPr/>
          <a:lstStyle/>
          <a:p>
            <a:pPr>
              <a:spcAft>
                <a:spcPts val="600"/>
              </a:spcAft>
            </a:pPr>
            <a:r>
              <a:rPr lang="la-Latn" sz="1800" i="1" dirty="0">
                <a:effectLst/>
                <a:latin typeface="Arial" panose="020B0604020202020204" pitchFamily="34" charset="0"/>
                <a:ea typeface="Calibri" panose="020F0502020204030204" pitchFamily="34" charset="0"/>
              </a:rPr>
              <a:t>Fullōnēs ululamque canō nōn arma virumque</a:t>
            </a:r>
            <a:endParaRPr lang="la-Latn" sz="1800" dirty="0"/>
          </a:p>
        </p:txBody>
      </p:sp>
      <p:sp>
        <p:nvSpPr>
          <p:cNvPr id="8" name="TextBox 7">
            <a:extLst>
              <a:ext uri="{FF2B5EF4-FFF2-40B4-BE49-F238E27FC236}">
                <a16:creationId xmlns:a16="http://schemas.microsoft.com/office/drawing/2014/main" id="{7BE19F75-852F-F43D-C2C4-E320BA4CD6EA}"/>
              </a:ext>
            </a:extLst>
          </p:cNvPr>
          <p:cNvSpPr txBox="1"/>
          <p:nvPr/>
        </p:nvSpPr>
        <p:spPr>
          <a:xfrm>
            <a:off x="390513" y="4073181"/>
            <a:ext cx="11483999" cy="412798"/>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What is a fuller?</a:t>
            </a:r>
          </a:p>
          <a:p>
            <a:pPr algn="l"/>
            <a:r>
              <a:rPr lang="en-AU" sz="1800" dirty="0">
                <a:latin typeface="Arial" panose="020B0604020202020204" pitchFamily="34" charset="0"/>
                <a:cs typeface="Arial" panose="020B0604020202020204" pitchFamily="34" charset="0"/>
              </a:rPr>
              <a:t>How important do you think they were in the ancient world?</a:t>
            </a:r>
          </a:p>
          <a:p>
            <a:pPr algn="l"/>
            <a:endParaRPr lang="en-AU" sz="1800" dirty="0">
              <a:latin typeface="Arial" panose="020B0604020202020204" pitchFamily="34" charset="0"/>
              <a:cs typeface="Arial" panose="020B0604020202020204" pitchFamily="34" charset="0"/>
            </a:endParaRPr>
          </a:p>
          <a:p>
            <a:pPr algn="l"/>
            <a:r>
              <a:rPr lang="en-AU" sz="1800" dirty="0">
                <a:latin typeface="Arial" panose="020B0604020202020204" pitchFamily="34" charset="0"/>
                <a:cs typeface="Arial" panose="020B0604020202020204" pitchFamily="34" charset="0"/>
              </a:rPr>
              <a:t>This graffito draws on the famous opening lines of the Roman poet Virgil’s great epic work, the </a:t>
            </a:r>
            <a:r>
              <a:rPr lang="en-AU" sz="1800" i="1" dirty="0">
                <a:latin typeface="Arial" panose="020B0604020202020204" pitchFamily="34" charset="0"/>
                <a:cs typeface="Arial" panose="020B0604020202020204" pitchFamily="34" charset="0"/>
              </a:rPr>
              <a:t>Aeneid</a:t>
            </a:r>
            <a:r>
              <a:rPr lang="en-AU" sz="1800" dirty="0">
                <a:latin typeface="Arial" panose="020B0604020202020204" pitchFamily="34" charset="0"/>
                <a:cs typeface="Arial" panose="020B0604020202020204" pitchFamily="34" charset="0"/>
              </a:rPr>
              <a:t>, ‘</a:t>
            </a:r>
            <a:r>
              <a:rPr lang="en-AU" sz="1800" i="1" dirty="0" err="1">
                <a:latin typeface="Arial" panose="020B0604020202020204" pitchFamily="34" charset="0"/>
                <a:cs typeface="Arial" panose="020B0604020202020204" pitchFamily="34" charset="0"/>
              </a:rPr>
              <a:t>Arma</a:t>
            </a:r>
            <a:r>
              <a:rPr lang="en-AU" sz="1800" i="1" dirty="0">
                <a:latin typeface="Arial" panose="020B0604020202020204" pitchFamily="34" charset="0"/>
                <a:cs typeface="Arial" panose="020B0604020202020204" pitchFamily="34" charset="0"/>
              </a:rPr>
              <a:t> </a:t>
            </a:r>
            <a:r>
              <a:rPr lang="en-AU" sz="1800" i="1" dirty="0" err="1">
                <a:latin typeface="Arial" panose="020B0604020202020204" pitchFamily="34" charset="0"/>
                <a:cs typeface="Arial" panose="020B0604020202020204" pitchFamily="34" charset="0"/>
              </a:rPr>
              <a:t>virumque</a:t>
            </a:r>
            <a:r>
              <a:rPr lang="en-AU" sz="1800" i="1" dirty="0">
                <a:latin typeface="Arial" panose="020B0604020202020204" pitchFamily="34" charset="0"/>
                <a:cs typeface="Arial" panose="020B0604020202020204" pitchFamily="34" charset="0"/>
              </a:rPr>
              <a:t> </a:t>
            </a:r>
            <a:r>
              <a:rPr lang="en-AU" sz="1800" i="1" dirty="0" err="1">
                <a:latin typeface="Arial" panose="020B0604020202020204" pitchFamily="34" charset="0"/>
                <a:cs typeface="Arial" panose="020B0604020202020204" pitchFamily="34" charset="0"/>
              </a:rPr>
              <a:t>canō</a:t>
            </a:r>
            <a:r>
              <a:rPr lang="en-AU" sz="1800" dirty="0">
                <a:latin typeface="Arial" panose="020B0604020202020204" pitchFamily="34" charset="0"/>
                <a:cs typeface="Arial" panose="020B0604020202020204" pitchFamily="34" charset="0"/>
              </a:rPr>
              <a:t>’ ‘I sing of arms and the man’. This poem, studied by Romans in secondary school, was about the legendary Trojan hero Aeneas whose descendants founded the Roman race. </a:t>
            </a:r>
          </a:p>
          <a:p>
            <a:pPr algn="l"/>
            <a:endParaRPr lang="en-AU" sz="1800" dirty="0">
              <a:latin typeface="Arial" panose="020B0604020202020204" pitchFamily="34" charset="0"/>
              <a:cs typeface="Arial" panose="020B0604020202020204" pitchFamily="34" charset="0"/>
            </a:endParaRPr>
          </a:p>
          <a:p>
            <a:pPr algn="l"/>
            <a:r>
              <a:rPr lang="en-AU" sz="1800" dirty="0">
                <a:latin typeface="Arial" panose="020B0604020202020204" pitchFamily="34" charset="0"/>
                <a:cs typeface="Arial" panose="020B0604020202020204" pitchFamily="34" charset="0"/>
              </a:rPr>
              <a:t>Why do you think the creator of this graffito is referencing this poem?</a:t>
            </a:r>
          </a:p>
        </p:txBody>
      </p:sp>
      <p:sp>
        <p:nvSpPr>
          <p:cNvPr id="7" name="TextBox 6">
            <a:extLst>
              <a:ext uri="{FF2B5EF4-FFF2-40B4-BE49-F238E27FC236}">
                <a16:creationId xmlns:a16="http://schemas.microsoft.com/office/drawing/2014/main" id="{DC469B84-029B-3C84-F03A-495E4DACB330}"/>
              </a:ext>
            </a:extLst>
          </p:cNvPr>
          <p:cNvSpPr txBox="1"/>
          <p:nvPr/>
        </p:nvSpPr>
        <p:spPr>
          <a:xfrm>
            <a:off x="348000" y="6494023"/>
            <a:ext cx="2947773" cy="246221"/>
          </a:xfrm>
          <a:prstGeom prst="rect">
            <a:avLst/>
          </a:prstGeom>
          <a:noFill/>
        </p:spPr>
        <p:txBody>
          <a:bodyPr wrap="square" lIns="0">
            <a:spAutoFit/>
          </a:bodyPr>
          <a:lstStyle/>
          <a:p>
            <a:r>
              <a:rPr lang="en-AU" sz="1000" dirty="0">
                <a:latin typeface="Arial" panose="020B0604020202020204" pitchFamily="34" charset="0"/>
                <a:cs typeface="Arial" panose="020B0604020202020204" pitchFamily="34" charset="0"/>
              </a:rPr>
              <a:t>Website: </a:t>
            </a:r>
            <a:r>
              <a:rPr lang="en-AU" sz="1000" dirty="0">
                <a:latin typeface="Arial" panose="020B0604020202020204" pitchFamily="34" charset="0"/>
                <a:cs typeface="Arial" panose="020B0604020202020204" pitchFamily="34" charset="0"/>
                <a:hlinkClick r:id="rId4"/>
              </a:rPr>
              <a:t>Ancient Rome</a:t>
            </a:r>
            <a:endParaRPr lang="en-AU"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76D654-AE2A-E1BC-243C-356ACC5C66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32771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5612CA-E58D-B413-53D7-B3D0825DF031}"/>
              </a:ext>
            </a:extLst>
          </p:cNvPr>
          <p:cNvSpPr>
            <a:spLocks noGrp="1"/>
          </p:cNvSpPr>
          <p:nvPr>
            <p:ph type="title"/>
          </p:nvPr>
        </p:nvSpPr>
        <p:spPr/>
        <p:txBody>
          <a:bodyPr/>
          <a:lstStyle/>
          <a:p>
            <a:r>
              <a:rPr lang="la-Latn" sz="3600" i="1" dirty="0">
                <a:effectLst/>
                <a:latin typeface="Arial" panose="020B0604020202020204" pitchFamily="34" charset="0"/>
                <a:ea typeface="Calibri" panose="020F0502020204030204" pitchFamily="34" charset="0"/>
              </a:rPr>
              <a:t>Crescēs fullōnibus salūtem (dat) hīc et ubīque</a:t>
            </a:r>
            <a:endParaRPr lang="la-Latn" dirty="0"/>
          </a:p>
        </p:txBody>
      </p:sp>
      <p:sp>
        <p:nvSpPr>
          <p:cNvPr id="7" name="Text Placeholder 3">
            <a:extLst>
              <a:ext uri="{FF2B5EF4-FFF2-40B4-BE49-F238E27FC236}">
                <a16:creationId xmlns:a16="http://schemas.microsoft.com/office/drawing/2014/main" id="{3BFB1DCC-FBB7-9499-0D87-E1B26F5D42B7}"/>
              </a:ext>
            </a:extLst>
          </p:cNvPr>
          <p:cNvSpPr>
            <a:spLocks noGrp="1"/>
          </p:cNvSpPr>
          <p:nvPr>
            <p:ph type="body" sz="quarter" idx="18"/>
          </p:nvPr>
        </p:nvSpPr>
        <p:spPr/>
        <p:txBody>
          <a:bodyPr/>
          <a:lstStyle/>
          <a:p>
            <a:r>
              <a:rPr lang="en-AU" dirty="0"/>
              <a:t>Cresces gives a greeting to the fullers, here and everywhere </a:t>
            </a:r>
          </a:p>
        </p:txBody>
      </p:sp>
      <p:sp>
        <p:nvSpPr>
          <p:cNvPr id="5" name="Text Placeholder 4">
            <a:extLst>
              <a:ext uri="{FF2B5EF4-FFF2-40B4-BE49-F238E27FC236}">
                <a16:creationId xmlns:a16="http://schemas.microsoft.com/office/drawing/2014/main" id="{F1823D9D-0D8D-38F8-0EE2-13B9656FF708}"/>
              </a:ext>
            </a:extLst>
          </p:cNvPr>
          <p:cNvSpPr>
            <a:spLocks noGrp="1"/>
          </p:cNvSpPr>
          <p:nvPr>
            <p:ph type="body" sz="quarter" idx="17"/>
          </p:nvPr>
        </p:nvSpPr>
        <p:spPr>
          <a:xfrm>
            <a:off x="360000" y="1567086"/>
            <a:ext cx="5772513" cy="480783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What do you think this means?</a:t>
            </a:r>
            <a:endParaRPr lang="en-AU" dirty="0">
              <a:solidFill>
                <a:srgbClr val="22272B"/>
              </a:solidFill>
            </a:endParaRPr>
          </a:p>
          <a:p>
            <a:pPr>
              <a:spcBef>
                <a:spcPts val="1200"/>
              </a:spcBef>
              <a:spcAft>
                <a:spcPts val="600"/>
              </a:spcAft>
            </a:pPr>
            <a:r>
              <a:rPr lang="en-AU" sz="1800" dirty="0">
                <a:solidFill>
                  <a:srgbClr val="22272B"/>
                </a:solidFill>
              </a:rPr>
              <a:t>What does this graffito and the previous one (</a:t>
            </a:r>
            <a:r>
              <a:rPr lang="en-US" sz="1800" i="1" dirty="0" err="1">
                <a:effectLst/>
                <a:latin typeface="Arial" panose="020B0604020202020204" pitchFamily="34" charset="0"/>
                <a:ea typeface="Calibri" panose="020F0502020204030204" pitchFamily="34" charset="0"/>
              </a:rPr>
              <a:t>Fullōnēs</a:t>
            </a:r>
            <a:r>
              <a:rPr lang="en-US" sz="1800" i="1" dirty="0">
                <a:effectLst/>
                <a:latin typeface="Arial" panose="020B0604020202020204" pitchFamily="34" charset="0"/>
                <a:ea typeface="Calibri" panose="020F0502020204030204" pitchFamily="34" charset="0"/>
              </a:rPr>
              <a:t> </a:t>
            </a:r>
            <a:r>
              <a:rPr lang="en-US" sz="1800" i="1" dirty="0" err="1">
                <a:effectLst/>
                <a:latin typeface="Arial" panose="020B0604020202020204" pitchFamily="34" charset="0"/>
                <a:ea typeface="Calibri" panose="020F0502020204030204" pitchFamily="34" charset="0"/>
              </a:rPr>
              <a:t>ululamque</a:t>
            </a:r>
            <a:r>
              <a:rPr lang="en-US" sz="1800" i="1" dirty="0">
                <a:effectLst/>
                <a:latin typeface="Arial" panose="020B0604020202020204" pitchFamily="34" charset="0"/>
                <a:ea typeface="Calibri" panose="020F0502020204030204" pitchFamily="34" charset="0"/>
              </a:rPr>
              <a:t> </a:t>
            </a:r>
            <a:r>
              <a:rPr lang="en-US" sz="1800" i="1" dirty="0" err="1">
                <a:effectLst/>
                <a:latin typeface="Arial" panose="020B0604020202020204" pitchFamily="34" charset="0"/>
                <a:ea typeface="Calibri" panose="020F0502020204030204" pitchFamily="34" charset="0"/>
              </a:rPr>
              <a:t>canō</a:t>
            </a:r>
            <a:r>
              <a:rPr lang="en-US" sz="1800" i="1" dirty="0">
                <a:effectLst/>
                <a:latin typeface="Arial" panose="020B0604020202020204" pitchFamily="34" charset="0"/>
                <a:ea typeface="Calibri" panose="020F0502020204030204" pitchFamily="34" charset="0"/>
              </a:rPr>
              <a:t> </a:t>
            </a:r>
            <a:r>
              <a:rPr lang="en-US" sz="1800" i="1" dirty="0" err="1">
                <a:effectLst/>
                <a:latin typeface="Arial" panose="020B0604020202020204" pitchFamily="34" charset="0"/>
                <a:ea typeface="Calibri" panose="020F0502020204030204" pitchFamily="34" charset="0"/>
              </a:rPr>
              <a:t>nōn</a:t>
            </a:r>
            <a:r>
              <a:rPr lang="en-US" sz="1800" i="1" dirty="0">
                <a:effectLst/>
                <a:latin typeface="Arial" panose="020B0604020202020204" pitchFamily="34" charset="0"/>
                <a:ea typeface="Calibri" panose="020F0502020204030204" pitchFamily="34" charset="0"/>
              </a:rPr>
              <a:t> </a:t>
            </a:r>
            <a:r>
              <a:rPr lang="en-US" sz="1800" i="1" dirty="0" err="1">
                <a:effectLst/>
                <a:latin typeface="Arial" panose="020B0604020202020204" pitchFamily="34" charset="0"/>
                <a:ea typeface="Calibri" panose="020F0502020204030204" pitchFamily="34" charset="0"/>
              </a:rPr>
              <a:t>arma</a:t>
            </a:r>
            <a:r>
              <a:rPr lang="en-US" sz="1800" i="1" dirty="0">
                <a:effectLst/>
                <a:latin typeface="Arial" panose="020B0604020202020204" pitchFamily="34" charset="0"/>
                <a:ea typeface="Calibri" panose="020F0502020204030204" pitchFamily="34" charset="0"/>
              </a:rPr>
              <a:t> </a:t>
            </a:r>
            <a:r>
              <a:rPr lang="en-US" sz="1800" i="1" dirty="0" err="1">
                <a:effectLst/>
                <a:latin typeface="Arial" panose="020B0604020202020204" pitchFamily="34" charset="0"/>
                <a:ea typeface="Calibri" panose="020F0502020204030204" pitchFamily="34" charset="0"/>
              </a:rPr>
              <a:t>virumque</a:t>
            </a:r>
            <a:r>
              <a:rPr lang="en-US" sz="1800"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a:t>
            </a:r>
            <a:r>
              <a:rPr lang="en-AU" sz="1800" dirty="0">
                <a:solidFill>
                  <a:srgbClr val="22272B"/>
                </a:solidFill>
              </a:rPr>
              <a:t>suggest about the occupation of the fullers in the ancient world?</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a:p>
            <a:pPr lvl="0">
              <a:lnSpc>
                <a:spcPct val="150000"/>
              </a:lnSpc>
              <a:spcBef>
                <a:spcPts val="1200"/>
              </a:spcBef>
              <a:spcAft>
                <a:spcPts val="600"/>
              </a:spcAft>
            </a:pPr>
            <a:endParaRPr lang="en-US" dirty="0">
              <a:ea typeface="Calibri" panose="020F0502020204030204" pitchFamily="34" charset="0"/>
            </a:endParaRPr>
          </a:p>
        </p:txBody>
      </p:sp>
      <p:pic>
        <p:nvPicPr>
          <p:cNvPr id="4" name="Picture 3" descr="A group of people working in a building.">
            <a:extLst>
              <a:ext uri="{FF2B5EF4-FFF2-40B4-BE49-F238E27FC236}">
                <a16:creationId xmlns:a16="http://schemas.microsoft.com/office/drawing/2014/main" id="{A995F5DF-3168-9287-BC37-5818DF77D411}"/>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559305" y="1599120"/>
            <a:ext cx="5013539" cy="3619500"/>
          </a:xfrm>
          <a:prstGeom prst="rect">
            <a:avLst/>
          </a:prstGeom>
          <a:ln>
            <a:noFill/>
          </a:ln>
          <a:effectLst/>
        </p:spPr>
      </p:pic>
      <p:sp>
        <p:nvSpPr>
          <p:cNvPr id="2" name="Slide Number Placeholder 1">
            <a:extLst>
              <a:ext uri="{FF2B5EF4-FFF2-40B4-BE49-F238E27FC236}">
                <a16:creationId xmlns:a16="http://schemas.microsoft.com/office/drawing/2014/main" id="{EA470187-6C1B-47A1-7F18-1DB1C7E64B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
        <p:nvSpPr>
          <p:cNvPr id="11" name="TextBox 10">
            <a:extLst>
              <a:ext uri="{FF2B5EF4-FFF2-40B4-BE49-F238E27FC236}">
                <a16:creationId xmlns:a16="http://schemas.microsoft.com/office/drawing/2014/main" id="{0193996C-F562-6BC9-E4D8-81B7FA368E50}"/>
              </a:ext>
            </a:extLst>
          </p:cNvPr>
          <p:cNvSpPr txBox="1"/>
          <p:nvPr/>
        </p:nvSpPr>
        <p:spPr>
          <a:xfrm>
            <a:off x="6609591" y="5325150"/>
            <a:ext cx="4912965" cy="400110"/>
          </a:xfrm>
          <a:prstGeom prst="rect">
            <a:avLst/>
          </a:prstGeom>
          <a:noFill/>
        </p:spPr>
        <p:txBody>
          <a:bodyPr wrap="square">
            <a:spAutoFit/>
          </a:bodyPr>
          <a:lstStyle/>
          <a:p>
            <a:pPr algn="ctr"/>
            <a:r>
              <a:rPr lang="en-AU" sz="1000" dirty="0">
                <a:latin typeface="Arial" panose="020B0604020202020204" pitchFamily="34" charset="0"/>
                <a:cs typeface="Arial" panose="020B0604020202020204" pitchFamily="34" charset="0"/>
              </a:rPr>
              <a:t>Image on ‘</a:t>
            </a:r>
            <a:r>
              <a:rPr lang="en-AU" sz="1000" dirty="0">
                <a:latin typeface="Arial" panose="020B0604020202020204" pitchFamily="34" charset="0"/>
                <a:cs typeface="Arial" panose="020B0604020202020204" pitchFamily="34" charset="0"/>
                <a:hlinkClick r:id="rId3"/>
              </a:rPr>
              <a:t>History affairs: The Fullers (</a:t>
            </a:r>
            <a:r>
              <a:rPr lang="en-AU" sz="1000" dirty="0" err="1">
                <a:latin typeface="Arial" panose="020B0604020202020204" pitchFamily="34" charset="0"/>
                <a:cs typeface="Arial" panose="020B0604020202020204" pitchFamily="34" charset="0"/>
                <a:hlinkClick r:id="rId3"/>
              </a:rPr>
              <a:t>fullones</a:t>
            </a:r>
            <a:r>
              <a:rPr lang="en-AU" sz="1000" dirty="0">
                <a:latin typeface="Arial" panose="020B0604020202020204" pitchFamily="34" charset="0"/>
                <a:cs typeface="Arial" panose="020B0604020202020204" pitchFamily="34" charset="0"/>
                <a:hlinkClick r:id="rId3"/>
              </a:rPr>
              <a:t>) in Ancient Rome</a:t>
            </a:r>
            <a:r>
              <a:rPr lang="en-AU" sz="1000" dirty="0">
                <a:latin typeface="Arial" panose="020B0604020202020204" pitchFamily="34" charset="0"/>
                <a:cs typeface="Arial" panose="020B0604020202020204" pitchFamily="34" charset="0"/>
              </a:rPr>
              <a:t>’ is available in the public domain.</a:t>
            </a:r>
          </a:p>
        </p:txBody>
      </p:sp>
    </p:spTree>
    <p:extLst>
      <p:ext uri="{BB962C8B-B14F-4D97-AF65-F5344CB8AC3E}">
        <p14:creationId xmlns:p14="http://schemas.microsoft.com/office/powerpoint/2010/main" val="140912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5317C5-0A4B-7A3B-4A7D-795FE805CCAD}"/>
              </a:ext>
            </a:extLst>
          </p:cNvPr>
          <p:cNvSpPr>
            <a:spLocks noGrp="1"/>
          </p:cNvSpPr>
          <p:nvPr>
            <p:ph type="title"/>
          </p:nvPr>
        </p:nvSpPr>
        <p:spPr/>
        <p:txBody>
          <a:bodyPr/>
          <a:lstStyle/>
          <a:p>
            <a:r>
              <a:rPr lang="en-AU" dirty="0"/>
              <a:t>Create your own graffito</a:t>
            </a:r>
          </a:p>
        </p:txBody>
      </p:sp>
      <p:sp>
        <p:nvSpPr>
          <p:cNvPr id="5" name="Text Placeholder 4">
            <a:extLst>
              <a:ext uri="{FF2B5EF4-FFF2-40B4-BE49-F238E27FC236}">
                <a16:creationId xmlns:a16="http://schemas.microsoft.com/office/drawing/2014/main" id="{EEBFFEB1-9AEE-18CD-C7AC-89BAE760BAD3}"/>
              </a:ext>
            </a:extLst>
          </p:cNvPr>
          <p:cNvSpPr>
            <a:spLocks noGrp="1"/>
          </p:cNvSpPr>
          <p:nvPr>
            <p:ph type="body" sz="quarter" idx="17"/>
          </p:nvPr>
        </p:nvSpPr>
        <p:spPr/>
        <p:txBody>
          <a:bodyPr/>
          <a:lstStyle/>
          <a:p>
            <a:pPr>
              <a:spcAft>
                <a:spcPts val="600"/>
              </a:spcAft>
            </a:pPr>
            <a:r>
              <a:rPr lang="en-AU" sz="1800" dirty="0"/>
              <a:t>Create your own piece of graffiti, drawing inspiration from the graffiti of ancient Rome. Your graffito may be drawn freehand or created using a digital tool like </a:t>
            </a:r>
            <a:r>
              <a:rPr lang="en-AU" sz="1800" dirty="0">
                <a:solidFill>
                  <a:srgbClr val="00296C"/>
                </a:solidFill>
                <a:hlinkClick r:id="rId3">
                  <a:extLst>
                    <a:ext uri="{A12FA001-AC4F-418D-AE19-62706E023703}">
                      <ahyp:hlinkClr xmlns:ahyp="http://schemas.microsoft.com/office/drawing/2018/hyperlinkcolor" val="tx"/>
                    </a:ext>
                  </a:extLst>
                </a:hlinkClick>
              </a:rPr>
              <a:t>Canva</a:t>
            </a:r>
            <a:r>
              <a:rPr lang="en-AU" sz="1800" dirty="0"/>
              <a:t>.</a:t>
            </a:r>
          </a:p>
          <a:p>
            <a:pPr>
              <a:spcAft>
                <a:spcPts val="600"/>
              </a:spcAft>
            </a:pPr>
            <a:r>
              <a:rPr lang="en-AU" sz="1800" dirty="0"/>
              <a:t>Your graffito should be A4 sized and may be submitted digitally.</a:t>
            </a:r>
          </a:p>
          <a:p>
            <a:pPr>
              <a:spcAft>
                <a:spcPts val="600"/>
              </a:spcAft>
            </a:pPr>
            <a:r>
              <a:rPr lang="en-AU" sz="1800" dirty="0"/>
              <a:t>When creating your graffito consider:</a:t>
            </a:r>
          </a:p>
          <a:p>
            <a:pPr marL="285750" indent="-285750">
              <a:spcAft>
                <a:spcPts val="600"/>
              </a:spcAft>
              <a:buFont typeface="Arial" panose="020B0604020202020204" pitchFamily="34" charset="0"/>
              <a:buChar char="•"/>
            </a:pPr>
            <a:r>
              <a:rPr lang="en-AU" sz="1800" dirty="0"/>
              <a:t>where your graffito will be located</a:t>
            </a:r>
          </a:p>
          <a:p>
            <a:pPr marL="285750" indent="-285750">
              <a:spcAft>
                <a:spcPts val="600"/>
              </a:spcAft>
              <a:buFont typeface="Arial" panose="020B0604020202020204" pitchFamily="34" charset="0"/>
              <a:buChar char="•"/>
            </a:pPr>
            <a:r>
              <a:rPr lang="en-AU" sz="1800" dirty="0"/>
              <a:t>how it would have been written and/or drawn (style)</a:t>
            </a:r>
          </a:p>
          <a:p>
            <a:pPr marL="285750" indent="-285750">
              <a:spcAft>
                <a:spcPts val="600"/>
              </a:spcAft>
              <a:buFont typeface="Arial" panose="020B0604020202020204" pitchFamily="34" charset="0"/>
              <a:buChar char="•"/>
            </a:pPr>
            <a:r>
              <a:rPr lang="en-AU" sz="1800" dirty="0"/>
              <a:t>the message you want to convey.</a:t>
            </a:r>
          </a:p>
        </p:txBody>
      </p:sp>
      <p:sp>
        <p:nvSpPr>
          <p:cNvPr id="2" name="Slide Number Placeholder 1">
            <a:extLst>
              <a:ext uri="{FF2B5EF4-FFF2-40B4-BE49-F238E27FC236}">
                <a16:creationId xmlns:a16="http://schemas.microsoft.com/office/drawing/2014/main" id="{D6917536-78CA-84D7-7B66-0E22448E46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22379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rPr>
              <a:t>© </a:t>
            </a:r>
            <a:r>
              <a:rPr lang="en-AU" dirty="0"/>
              <a:t>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latin typeface="+mj-lt"/>
              </a:rPr>
              <a:t>Copyright Act 1968 </a:t>
            </a:r>
            <a:r>
              <a:rPr lang="en-AU" sz="1200" dirty="0">
                <a:solidFill>
                  <a:schemeClr val="bg1"/>
                </a:solidFill>
                <a:latin typeface="+mj-lt"/>
              </a:rPr>
              <a:t>(</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381130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endParaRPr lang="en-AU" sz="1800" b="1" dirty="0">
              <a:solidFill>
                <a:schemeClr val="accent1"/>
              </a:solidFill>
              <a:latin typeface="Arial" panose="020B0604020202020204" pitchFamily="34" charset="0"/>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understand the importance of Roman graffiti in ancient Rome</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create Roman graffiti that would have been suited to the time.</a:t>
            </a:r>
          </a:p>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spcAft>
                <a:spcPts val="600"/>
              </a:spcAft>
              <a:buFont typeface="Arial"/>
              <a:buChar char="•"/>
            </a:pPr>
            <a:r>
              <a:rPr lang="en-AU" sz="1800" dirty="0">
                <a:latin typeface="Arial" panose="020B0604020202020204" pitchFamily="34" charset="0"/>
                <a:cs typeface="Arial" panose="020B0604020202020204" pitchFamily="34" charset="0"/>
              </a:rPr>
              <a:t>explain the significance of graffiti in ancient Rome and their roles in daily life, communication and culture</a:t>
            </a:r>
          </a:p>
          <a:p>
            <a:pPr marL="342900" indent="-342900">
              <a:lnSpc>
                <a:spcPct val="150000"/>
              </a:lnSpc>
              <a:spcAft>
                <a:spcPts val="600"/>
              </a:spcAft>
              <a:buFont typeface="Arial"/>
              <a:buChar char="•"/>
            </a:pPr>
            <a:r>
              <a:rPr lang="en-AU" sz="1800" dirty="0">
                <a:latin typeface="Arial" panose="020B0604020202020204" pitchFamily="34" charset="0"/>
                <a:cs typeface="Arial" panose="020B0604020202020204" pitchFamily="34" charset="0"/>
              </a:rPr>
              <a:t>identify and describe various types of Roman graffiti</a:t>
            </a:r>
          </a:p>
          <a:p>
            <a:pPr marL="342900" indent="-342900">
              <a:lnSpc>
                <a:spcPct val="150000"/>
              </a:lnSpc>
              <a:spcAft>
                <a:spcPts val="600"/>
              </a:spcAft>
              <a:buFont typeface="Arial"/>
              <a:buChar char="•"/>
            </a:pPr>
            <a:r>
              <a:rPr lang="en-AU" sz="1800" dirty="0">
                <a:latin typeface="Arial" panose="020B0604020202020204" pitchFamily="34" charset="0"/>
                <a:cs typeface="Arial" panose="020B0604020202020204" pitchFamily="34" charset="0"/>
              </a:rPr>
              <a:t>design and create Roman graffiti that reflects the themes, styles and language of the time</a:t>
            </a:r>
          </a:p>
          <a:p>
            <a:pPr marL="342900" indent="-342900">
              <a:lnSpc>
                <a:spcPct val="150000"/>
              </a:lnSpc>
              <a:spcAft>
                <a:spcPts val="600"/>
              </a:spcAft>
              <a:buFont typeface="Arial"/>
              <a:buChar char="•"/>
            </a:pPr>
            <a:r>
              <a:rPr lang="en-AU" sz="1800" dirty="0">
                <a:latin typeface="Arial" panose="020B0604020202020204" pitchFamily="34" charset="0"/>
                <a:cs typeface="Arial" panose="020B0604020202020204" pitchFamily="34" charset="0"/>
              </a:rPr>
              <a:t>use appropriate Latin vocabulary and phrases that would have been relevant in ancient Rome.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364896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8F2D1-6206-AC01-7A6F-A5F7FC0A794E}"/>
              </a:ext>
            </a:extLst>
          </p:cNvPr>
          <p:cNvSpPr>
            <a:spLocks noGrp="1"/>
          </p:cNvSpPr>
          <p:nvPr>
            <p:ph type="title"/>
          </p:nvPr>
        </p:nvSpPr>
        <p:spPr/>
        <p:txBody>
          <a:bodyPr/>
          <a:lstStyle/>
          <a:p>
            <a:r>
              <a:rPr lang="en-AU" dirty="0"/>
              <a:t>Ancient Roman graffiti</a:t>
            </a:r>
          </a:p>
        </p:txBody>
      </p:sp>
      <p:sp>
        <p:nvSpPr>
          <p:cNvPr id="5" name="Text Placeholder 4">
            <a:extLst>
              <a:ext uri="{FF2B5EF4-FFF2-40B4-BE49-F238E27FC236}">
                <a16:creationId xmlns:a16="http://schemas.microsoft.com/office/drawing/2014/main" id="{3DB1FC89-4322-ECB8-574B-AF73B9957C47}"/>
              </a:ext>
            </a:extLst>
          </p:cNvPr>
          <p:cNvSpPr>
            <a:spLocks noGrp="1"/>
          </p:cNvSpPr>
          <p:nvPr>
            <p:ph type="body" sz="quarter" idx="17"/>
          </p:nvPr>
        </p:nvSpPr>
        <p:spPr/>
        <p:txBody>
          <a:bodyPr/>
          <a:lstStyle/>
          <a:p>
            <a:pPr>
              <a:spcAft>
                <a:spcPts val="600"/>
              </a:spcAft>
            </a:pPr>
            <a:r>
              <a:rPr lang="en-AU" sz="1800" dirty="0"/>
              <a:t>These days, graffiti is seen by many as unsightly and destructive. However, in Pompeii and surrounds, graffiti is one of the richest sources of archaeological evidence for everyday life from that time.</a:t>
            </a:r>
          </a:p>
          <a:p>
            <a:pPr>
              <a:spcAft>
                <a:spcPts val="600"/>
              </a:spcAft>
            </a:pPr>
            <a:r>
              <a:rPr lang="en-AU" sz="1800" dirty="0"/>
              <a:t>Graffiti can provide insights into the life and times of people in ancient Rome, linking the past and present, and showing us similarities and differences between then and now. </a:t>
            </a:r>
          </a:p>
        </p:txBody>
      </p:sp>
      <p:sp>
        <p:nvSpPr>
          <p:cNvPr id="2" name="Slide Number Placeholder 1">
            <a:extLst>
              <a:ext uri="{FF2B5EF4-FFF2-40B4-BE49-F238E27FC236}">
                <a16:creationId xmlns:a16="http://schemas.microsoft.com/office/drawing/2014/main" id="{909CAEE4-365B-24A4-40B5-68B2F84B38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117414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Think-Pair-Share activity</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11350219" cy="4807835"/>
          </a:xfrm>
        </p:spPr>
        <p:txBody>
          <a:bodyPr/>
          <a:lstStyle/>
          <a:p>
            <a:pPr>
              <a:spcAft>
                <a:spcPts val="600"/>
              </a:spcAft>
            </a:pPr>
            <a:r>
              <a:rPr lang="en-AU" sz="1800" b="1" dirty="0"/>
              <a:t>Most of the graffiti that is available is from Pompeii. Why do you think this is?</a:t>
            </a:r>
          </a:p>
          <a:p>
            <a:pPr>
              <a:spcAft>
                <a:spcPts val="600"/>
              </a:spcAft>
            </a:pPr>
            <a:endParaRPr lang="en-AU" sz="1800" b="0" i="0" dirty="0">
              <a:solidFill>
                <a:srgbClr val="1F1F1F"/>
              </a:solidFill>
              <a:effectLst/>
              <a:highlight>
                <a:srgbClr val="FFFFFF"/>
              </a:highlight>
            </a:endParaRPr>
          </a:p>
          <a:p>
            <a:pPr>
              <a:spcAft>
                <a:spcPts val="600"/>
              </a:spcAft>
            </a:pPr>
            <a:r>
              <a:rPr lang="en-AU" sz="1800" b="0" i="0" dirty="0">
                <a:solidFill>
                  <a:srgbClr val="1F1F1F"/>
                </a:solidFill>
                <a:effectLst/>
                <a:highlight>
                  <a:srgbClr val="FFFFFF"/>
                </a:highlight>
              </a:rPr>
              <a:t>Instructions:</a:t>
            </a:r>
          </a:p>
          <a:p>
            <a:pPr marL="457200" indent="-457200">
              <a:spcAft>
                <a:spcPts val="600"/>
              </a:spcAft>
              <a:buAutoNum type="arabicPeriod"/>
            </a:pPr>
            <a:r>
              <a:rPr lang="en-AU" sz="1800" dirty="0">
                <a:solidFill>
                  <a:srgbClr val="1F1F1F"/>
                </a:solidFill>
                <a:highlight>
                  <a:srgbClr val="FFFFFF"/>
                </a:highlight>
              </a:rPr>
              <a:t>Read the statement above and </a:t>
            </a:r>
            <a:r>
              <a:rPr lang="en-AU" sz="1800" b="0" i="0" dirty="0">
                <a:solidFill>
                  <a:srgbClr val="1F1F1F"/>
                </a:solidFill>
                <a:effectLst/>
                <a:highlight>
                  <a:srgbClr val="FFFFFF"/>
                </a:highlight>
              </a:rPr>
              <a:t>THINK to </a:t>
            </a:r>
            <a:r>
              <a:rPr lang="en-AU" sz="1800" dirty="0">
                <a:solidFill>
                  <a:srgbClr val="1F1F1F"/>
                </a:solidFill>
                <a:highlight>
                  <a:srgbClr val="FFFFFF"/>
                </a:highlight>
              </a:rPr>
              <a:t>yourself</a:t>
            </a:r>
            <a:r>
              <a:rPr lang="en-AU" sz="1800" b="0" i="0" dirty="0">
                <a:solidFill>
                  <a:srgbClr val="1F1F1F"/>
                </a:solidFill>
                <a:effectLst/>
                <a:highlight>
                  <a:srgbClr val="FFFFFF"/>
                </a:highlight>
              </a:rPr>
              <a:t> about the statement. (2 minutes)</a:t>
            </a:r>
          </a:p>
          <a:p>
            <a:pPr marL="457200" indent="-457200">
              <a:spcAft>
                <a:spcPts val="600"/>
              </a:spcAft>
              <a:buAutoNum type="arabicPeriod"/>
            </a:pPr>
            <a:r>
              <a:rPr lang="en-AU" sz="1800" dirty="0">
                <a:solidFill>
                  <a:srgbClr val="1F1F1F"/>
                </a:solidFill>
                <a:highlight>
                  <a:srgbClr val="FFFFFF"/>
                </a:highlight>
              </a:rPr>
              <a:t>When </a:t>
            </a:r>
            <a:r>
              <a:rPr lang="en-AU" sz="1800" b="0" i="0" dirty="0">
                <a:solidFill>
                  <a:srgbClr val="1F1F1F"/>
                </a:solidFill>
                <a:effectLst/>
                <a:highlight>
                  <a:srgbClr val="FFFFFF"/>
                </a:highlight>
              </a:rPr>
              <a:t>instructed, discuss your response with a person sitting near you (PAIR). (2 minutes)</a:t>
            </a:r>
          </a:p>
          <a:p>
            <a:pPr marL="457200" indent="-457200">
              <a:spcAft>
                <a:spcPts val="600"/>
              </a:spcAft>
              <a:buAutoNum type="arabicPeriod"/>
            </a:pPr>
            <a:r>
              <a:rPr lang="en-AU" sz="1800" b="0" i="0" dirty="0">
                <a:solidFill>
                  <a:srgbClr val="1F1F1F"/>
                </a:solidFill>
                <a:effectLst/>
                <a:highlight>
                  <a:srgbClr val="FFFFFF"/>
                </a:highlight>
              </a:rPr>
              <a:t>Finally, your group will SHARE what you have discussed with your partner with the entire class. </a:t>
            </a:r>
            <a:r>
              <a:rPr lang="en-AU" sz="1800" dirty="0">
                <a:solidFill>
                  <a:srgbClr val="1F1F1F"/>
                </a:solidFill>
                <a:highlight>
                  <a:srgbClr val="FFFFFF"/>
                </a:highlight>
              </a:rPr>
              <a:t>(</a:t>
            </a:r>
            <a:r>
              <a:rPr lang="en-AU" sz="1800" b="0" i="0" dirty="0">
                <a:solidFill>
                  <a:srgbClr val="1F1F1F"/>
                </a:solidFill>
                <a:effectLst/>
                <a:highlight>
                  <a:srgbClr val="FFFFFF"/>
                </a:highlight>
              </a:rPr>
              <a:t>2 minutes)</a:t>
            </a:r>
            <a:endParaRPr lang="en-AU" sz="18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314267-2624-0301-CA8D-8517F01E345A}"/>
              </a:ext>
            </a:extLst>
          </p:cNvPr>
          <p:cNvSpPr>
            <a:spLocks noGrp="1"/>
          </p:cNvSpPr>
          <p:nvPr>
            <p:ph type="ctrTitle"/>
          </p:nvPr>
        </p:nvSpPr>
        <p:spPr>
          <a:xfrm>
            <a:off x="540000" y="4067881"/>
            <a:ext cx="5860800" cy="1787229"/>
          </a:xfrm>
        </p:spPr>
        <p:txBody>
          <a:bodyPr anchor="t">
            <a:normAutofit/>
          </a:bodyPr>
          <a:lstStyle/>
          <a:p>
            <a:r>
              <a:rPr lang="en-AU" sz="4000" dirty="0"/>
              <a:t>Examples of ancient Roman graffiti</a:t>
            </a:r>
            <a:br>
              <a:rPr lang="en-AU" sz="1700" dirty="0"/>
            </a:br>
            <a:endParaRPr lang="en-AU" sz="1700" dirty="0"/>
          </a:p>
        </p:txBody>
      </p:sp>
      <p:pic>
        <p:nvPicPr>
          <p:cNvPr id="7" name="Picture 6" descr="A group of black runes.">
            <a:extLst>
              <a:ext uri="{FF2B5EF4-FFF2-40B4-BE49-F238E27FC236}">
                <a16:creationId xmlns:a16="http://schemas.microsoft.com/office/drawing/2014/main" id="{042C8CC0-7214-88E7-CE22-232A31CFB6C0}"/>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776540" y="1473570"/>
            <a:ext cx="4875461" cy="4774830"/>
          </a:xfrm>
          <a:prstGeom prst="rect">
            <a:avLst/>
          </a:prstGeom>
          <a:noFill/>
        </p:spPr>
      </p:pic>
      <p:sp>
        <p:nvSpPr>
          <p:cNvPr id="2" name="Slide Number Placeholder 1">
            <a:extLst>
              <a:ext uri="{FF2B5EF4-FFF2-40B4-BE49-F238E27FC236}">
                <a16:creationId xmlns:a16="http://schemas.microsoft.com/office/drawing/2014/main" id="{6C82E4BD-9E00-0D3F-EEE0-866D7476EC87}"/>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a:t>
            </a:fld>
            <a:endParaRPr lang="en-AU" dirty="0"/>
          </a:p>
        </p:txBody>
      </p:sp>
    </p:spTree>
    <p:extLst>
      <p:ext uri="{BB962C8B-B14F-4D97-AF65-F5344CB8AC3E}">
        <p14:creationId xmlns:p14="http://schemas.microsoft.com/office/powerpoint/2010/main" val="317323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i="1" dirty="0"/>
              <a:t>RVFVS EST </a:t>
            </a:r>
            <a:r>
              <a:rPr lang="en-AU" dirty="0"/>
              <a:t>– It’s Rufus</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dirty="0"/>
              <a:t>Is this a self-portrait?</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6468503" cy="4807835"/>
          </a:xfrm>
        </p:spPr>
        <p:txBody>
          <a:bodyPr/>
          <a:lstStyle/>
          <a:p>
            <a:pPr>
              <a:spcAft>
                <a:spcPts val="600"/>
              </a:spcAft>
            </a:pPr>
            <a:r>
              <a:rPr lang="en-AU" sz="1800" dirty="0"/>
              <a:t>This graffito, from the north wall of the atrium in the villa of the Mysteries in Pompeii, is of a man </a:t>
            </a:r>
            <a:r>
              <a:rPr lang="en-AU" sz="1800" i="1" dirty="0"/>
              <a:t>R</a:t>
            </a:r>
            <a:r>
              <a:rPr lang="en-US" sz="1800" i="1" dirty="0">
                <a:effectLst/>
                <a:ea typeface="Calibri" panose="020F0502020204030204" pitchFamily="34" charset="0"/>
              </a:rPr>
              <a:t>ū</a:t>
            </a:r>
            <a:r>
              <a:rPr lang="en-AU" sz="1800" i="1" dirty="0" err="1"/>
              <a:t>fus</a:t>
            </a:r>
            <a:r>
              <a:rPr lang="en-AU" sz="1800" dirty="0"/>
              <a:t>. It may be the artist’s self-portrait. </a:t>
            </a:r>
          </a:p>
          <a:p>
            <a:pPr>
              <a:spcAft>
                <a:spcPts val="600"/>
              </a:spcAft>
            </a:pPr>
            <a:r>
              <a:rPr lang="en-AU" sz="1800" dirty="0"/>
              <a:t>It has been compared to ‘Mr Magoo’, the cranky, near-sighted, balding and bubble-nosed cartoon character created in the 1940s and made popular especially in the animated 1960s television series. </a:t>
            </a:r>
            <a:r>
              <a:rPr lang="en-AU" sz="1800" i="1" dirty="0"/>
              <a:t>R</a:t>
            </a:r>
            <a:r>
              <a:rPr lang="en-US" sz="1800" i="1" dirty="0">
                <a:effectLst/>
                <a:ea typeface="Calibri" panose="020F0502020204030204" pitchFamily="34" charset="0"/>
              </a:rPr>
              <a:t>ū</a:t>
            </a:r>
            <a:r>
              <a:rPr lang="en-AU" sz="1800" i="1" dirty="0" err="1"/>
              <a:t>fus</a:t>
            </a:r>
            <a:r>
              <a:rPr lang="en-AU" sz="1800" i="1" dirty="0"/>
              <a:t> </a:t>
            </a:r>
            <a:r>
              <a:rPr lang="en-AU" sz="1800" dirty="0"/>
              <a:t>himself would not appreciate the comparison, as the laurel wreath he wears was a symbol of imperial power.</a:t>
            </a:r>
          </a:p>
          <a:p>
            <a:pPr>
              <a:spcAft>
                <a:spcPts val="600"/>
              </a:spcAft>
            </a:pPr>
            <a:r>
              <a:rPr kumimoji="0" lang="en-AU" sz="1800" b="0" i="1"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R</a:t>
            </a:r>
            <a:r>
              <a:rPr kumimoji="0" lang="en-US" sz="18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ū</a:t>
            </a:r>
            <a:r>
              <a:rPr kumimoji="0" lang="en-AU" sz="1800" b="0" i="1" u="none" strike="noStrike" kern="1200" cap="none" spc="0" normalizeH="0" baseline="0" noProof="0" dirty="0" err="1">
                <a:ln>
                  <a:noFill/>
                </a:ln>
                <a:solidFill>
                  <a:srgbClr val="22272B"/>
                </a:solidFill>
                <a:effectLst/>
                <a:uLnTx/>
                <a:uFillTx/>
                <a:latin typeface="Arial" panose="020B0604020202020204" pitchFamily="34" charset="0"/>
                <a:ea typeface="+mn-ea"/>
                <a:cs typeface="Arial" panose="020B0604020202020204" pitchFamily="34" charset="0"/>
              </a:rPr>
              <a:t>fus</a:t>
            </a:r>
            <a:r>
              <a:rPr kumimoji="0" lang="en-AU" sz="1800" b="0" i="1"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t>
            </a:r>
            <a:r>
              <a:rPr lang="en-AU" sz="1800" dirty="0"/>
              <a:t>means red, tawny, red-haired, but the word was used frequently as a cognomen.</a:t>
            </a:r>
          </a:p>
        </p:txBody>
      </p:sp>
      <p:pic>
        <p:nvPicPr>
          <p:cNvPr id="4" name="Picture 3" descr="A photograph of graffiti from Pompeii.">
            <a:extLst>
              <a:ext uri="{FF2B5EF4-FFF2-40B4-BE49-F238E27FC236}">
                <a16:creationId xmlns:a16="http://schemas.microsoft.com/office/drawing/2014/main" id="{B2F5C5F6-2618-84E4-4AA2-41AEEC27B285}"/>
              </a:ext>
            </a:extLst>
          </p:cNvPr>
          <p:cNvPicPr>
            <a:picLocks noChangeAspect="1"/>
          </p:cNvPicPr>
          <p:nvPr/>
        </p:nvPicPr>
        <p:blipFill>
          <a:blip r:embed="rId3"/>
          <a:stretch>
            <a:fillRect/>
          </a:stretch>
        </p:blipFill>
        <p:spPr>
          <a:xfrm>
            <a:off x="7122357" y="1338943"/>
            <a:ext cx="4575247" cy="4728715"/>
          </a:xfrm>
          <a:prstGeom prst="rect">
            <a:avLst/>
          </a:prstGeom>
        </p:spPr>
      </p:pic>
      <p:sp>
        <p:nvSpPr>
          <p:cNvPr id="5" name="TextBox 4">
            <a:extLst>
              <a:ext uri="{FF2B5EF4-FFF2-40B4-BE49-F238E27FC236}">
                <a16:creationId xmlns:a16="http://schemas.microsoft.com/office/drawing/2014/main" id="{C00050C5-5029-6886-2942-0847FC75EEFC}"/>
              </a:ext>
            </a:extLst>
          </p:cNvPr>
          <p:cNvSpPr txBox="1"/>
          <p:nvPr/>
        </p:nvSpPr>
        <p:spPr>
          <a:xfrm>
            <a:off x="7049159" y="6205737"/>
            <a:ext cx="4721641" cy="292263"/>
          </a:xfrm>
          <a:prstGeom prst="rect">
            <a:avLst/>
          </a:prstGeom>
          <a:noFill/>
        </p:spPr>
        <p:txBody>
          <a:bodyPr wrap="square" lIns="0" tIns="0" rIns="0" bIns="0" rtlCol="0">
            <a:noAutofit/>
          </a:bodyPr>
          <a:lstStyle/>
          <a:p>
            <a:pPr algn="ctr"/>
            <a:r>
              <a:rPr lang="en-AU" sz="1000" dirty="0">
                <a:latin typeface="Arial" panose="020B0604020202020204" pitchFamily="34" charset="0"/>
                <a:cs typeface="Arial" panose="020B0604020202020204" pitchFamily="34" charset="0"/>
              </a:rPr>
              <a:t>‘</a:t>
            </a:r>
            <a:r>
              <a:rPr lang="en-AU" sz="1000" dirty="0">
                <a:latin typeface="Arial" panose="020B0604020202020204" pitchFamily="34" charset="0"/>
                <a:cs typeface="Arial" panose="020B0604020202020204" pitchFamily="34" charset="0"/>
                <a:hlinkClick r:id="rId4"/>
              </a:rPr>
              <a:t>Rufus </a:t>
            </a:r>
            <a:r>
              <a:rPr lang="en-AU" sz="1000" dirty="0" err="1">
                <a:latin typeface="Arial" panose="020B0604020202020204" pitchFamily="34" charset="0"/>
                <a:cs typeface="Arial" panose="020B0604020202020204" pitchFamily="34" charset="0"/>
                <a:hlinkClick r:id="rId4"/>
              </a:rPr>
              <a:t>est</a:t>
            </a:r>
            <a:r>
              <a:rPr lang="en-AU" sz="1000" dirty="0">
                <a:latin typeface="Arial" panose="020B0604020202020204" pitchFamily="34" charset="0"/>
                <a:cs typeface="Arial" panose="020B0604020202020204" pitchFamily="34" charset="0"/>
                <a:hlinkClick r:id="rId4"/>
              </a:rPr>
              <a:t> caricature villa </a:t>
            </a:r>
            <a:r>
              <a:rPr lang="en-AU" sz="1000" dirty="0" err="1">
                <a:latin typeface="Arial" panose="020B0604020202020204" pitchFamily="34" charset="0"/>
                <a:cs typeface="Arial" panose="020B0604020202020204" pitchFamily="34" charset="0"/>
                <a:hlinkClick r:id="rId4"/>
              </a:rPr>
              <a:t>misteri</a:t>
            </a:r>
            <a:r>
              <a:rPr lang="en-AU" sz="1000" dirty="0">
                <a:latin typeface="Arial" panose="020B0604020202020204" pitchFamily="34" charset="0"/>
                <a:cs typeface="Arial" panose="020B0604020202020204" pitchFamily="34" charset="0"/>
                <a:hlinkClick r:id="rId4"/>
              </a:rPr>
              <a:t> Pompeii</a:t>
            </a:r>
            <a:r>
              <a:rPr lang="en-AU" sz="1000" dirty="0">
                <a:latin typeface="Arial" panose="020B0604020202020204" pitchFamily="34" charset="0"/>
                <a:cs typeface="Arial" panose="020B0604020202020204" pitchFamily="34" charset="0"/>
              </a:rPr>
              <a:t>’ by </a:t>
            </a:r>
            <a:r>
              <a:rPr lang="en-AU" sz="1000" dirty="0" err="1">
                <a:latin typeface="Arial" panose="020B0604020202020204" pitchFamily="34" charset="0"/>
                <a:cs typeface="Arial" panose="020B0604020202020204" pitchFamily="34" charset="0"/>
              </a:rPr>
              <a:t>Jebulon</a:t>
            </a:r>
            <a:r>
              <a:rPr lang="en-AU" sz="1000" dirty="0">
                <a:latin typeface="Arial" panose="020B0604020202020204" pitchFamily="34" charset="0"/>
                <a:cs typeface="Arial" panose="020B0604020202020204" pitchFamily="34" charset="0"/>
              </a:rPr>
              <a:t> is licensed under CCO 1.0 Universal.</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29581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pPr lvl="0">
              <a:lnSpc>
                <a:spcPct val="107000"/>
              </a:lnSpc>
              <a:spcBef>
                <a:spcPts val="1200"/>
              </a:spcBef>
              <a:spcAft>
                <a:spcPts val="800"/>
              </a:spcAft>
            </a:pPr>
            <a:r>
              <a:rPr lang="en-AU" sz="3600" dirty="0"/>
              <a:t>Rigulus loves Idaia</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6262026" cy="4807835"/>
          </a:xfrm>
        </p:spPr>
        <p:txBody>
          <a:bodyPr/>
          <a:lstStyle/>
          <a:p>
            <a:pPr>
              <a:spcAft>
                <a:spcPts val="600"/>
              </a:spcAft>
            </a:pPr>
            <a:r>
              <a:rPr lang="en-AU" sz="1800" dirty="0"/>
              <a:t>This graffito is from a column at a house on Pompeii’s </a:t>
            </a:r>
            <a:r>
              <a:rPr lang="en-AU" sz="1800" i="1" dirty="0"/>
              <a:t>Vicolo del Panattiere</a:t>
            </a:r>
            <a:r>
              <a:rPr lang="en-AU" sz="1800" dirty="0"/>
              <a:t>.</a:t>
            </a:r>
          </a:p>
          <a:p>
            <a:pPr>
              <a:spcAft>
                <a:spcPts val="600"/>
              </a:spcAft>
            </a:pPr>
            <a:r>
              <a:rPr lang="en-AU" sz="1800" dirty="0"/>
              <a:t>The standard form of the male name was Regulus, so it may show that even the ancients themselves made spelling mistakes.</a:t>
            </a:r>
          </a:p>
          <a:p>
            <a:pPr>
              <a:spcAft>
                <a:spcPts val="600"/>
              </a:spcAft>
            </a:pPr>
            <a:r>
              <a:rPr lang="en-AU" sz="1800" dirty="0"/>
              <a:t>Idaia was a female name and means ‘name of a slave or freedwoman, possibly a celebrant of the goddess Cybele, who had an important cult centre on Mount Ida in Phrygia’.</a:t>
            </a:r>
          </a:p>
          <a:p>
            <a:pPr>
              <a:spcAft>
                <a:spcPts val="600"/>
              </a:spcAft>
            </a:pPr>
            <a:r>
              <a:rPr lang="en-AU" sz="1800" dirty="0"/>
              <a:t>The possibility of ‘</a:t>
            </a:r>
            <a:r>
              <a:rPr lang="en-AU" sz="1800" dirty="0" err="1"/>
              <a:t>Rigulus</a:t>
            </a:r>
            <a:r>
              <a:rPr lang="en-AU" sz="1800" dirty="0"/>
              <a:t>’ being a mistake is reinforced by the grammatical error of the nominative ‘</a:t>
            </a:r>
            <a:r>
              <a:rPr lang="en-AU" sz="1800" dirty="0" err="1"/>
              <a:t>Idaia</a:t>
            </a:r>
            <a:r>
              <a:rPr lang="en-AU" sz="1800" dirty="0"/>
              <a:t>’ rather than the accusative case.</a:t>
            </a:r>
          </a:p>
        </p:txBody>
      </p:sp>
      <p:pic>
        <p:nvPicPr>
          <p:cNvPr id="6" name="Picture 5">
            <a:extLst>
              <a:ext uri="{FF2B5EF4-FFF2-40B4-BE49-F238E27FC236}">
                <a16:creationId xmlns:a16="http://schemas.microsoft.com/office/drawing/2014/main" id="{AA334745-5349-99AC-79A1-44010DE31E6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257" y="2975728"/>
            <a:ext cx="2380200" cy="1861741"/>
          </a:xfrm>
          <a:prstGeom prst="rect">
            <a:avLst/>
          </a:prstGeom>
        </p:spPr>
      </p:pic>
      <p:pic>
        <p:nvPicPr>
          <p:cNvPr id="4" name="Picture 3" descr="A column.">
            <a:extLst>
              <a:ext uri="{FF2B5EF4-FFF2-40B4-BE49-F238E27FC236}">
                <a16:creationId xmlns:a16="http://schemas.microsoft.com/office/drawing/2014/main" id="{B24BC728-654B-0426-2FA9-9B1C78F87D7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565410" y="1594795"/>
            <a:ext cx="2380201" cy="4623609"/>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18156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239DB-9254-EBC7-1164-A8B7CFDF6C35}"/>
              </a:ext>
            </a:extLst>
          </p:cNvPr>
          <p:cNvSpPr>
            <a:spLocks noGrp="1"/>
          </p:cNvSpPr>
          <p:nvPr>
            <p:ph type="title"/>
          </p:nvPr>
        </p:nvSpPr>
        <p:spPr/>
        <p:txBody>
          <a:bodyPr/>
          <a:lstStyle/>
          <a:p>
            <a:r>
              <a:rPr lang="en-AU" i="1" dirty="0"/>
              <a:t>Cave Canem</a:t>
            </a:r>
          </a:p>
        </p:txBody>
      </p:sp>
      <p:sp>
        <p:nvSpPr>
          <p:cNvPr id="4" name="Text Placeholder 3">
            <a:extLst>
              <a:ext uri="{FF2B5EF4-FFF2-40B4-BE49-F238E27FC236}">
                <a16:creationId xmlns:a16="http://schemas.microsoft.com/office/drawing/2014/main" id="{03861E4B-BFBD-6716-0AE2-63238054F203}"/>
              </a:ext>
            </a:extLst>
          </p:cNvPr>
          <p:cNvSpPr>
            <a:spLocks noGrp="1"/>
          </p:cNvSpPr>
          <p:nvPr>
            <p:ph type="body" sz="quarter" idx="18"/>
          </p:nvPr>
        </p:nvSpPr>
        <p:spPr/>
        <p:txBody>
          <a:bodyPr/>
          <a:lstStyle/>
          <a:p>
            <a:r>
              <a:rPr lang="en-AU" dirty="0"/>
              <a:t>Beware of the dog!</a:t>
            </a:r>
          </a:p>
        </p:txBody>
      </p:sp>
      <p:sp>
        <p:nvSpPr>
          <p:cNvPr id="5" name="Text Placeholder 4">
            <a:extLst>
              <a:ext uri="{FF2B5EF4-FFF2-40B4-BE49-F238E27FC236}">
                <a16:creationId xmlns:a16="http://schemas.microsoft.com/office/drawing/2014/main" id="{4B51A2B7-D9FB-5A44-8D1D-F3D626C1E171}"/>
              </a:ext>
            </a:extLst>
          </p:cNvPr>
          <p:cNvSpPr>
            <a:spLocks noGrp="1"/>
          </p:cNvSpPr>
          <p:nvPr>
            <p:ph type="body" sz="quarter" idx="17"/>
          </p:nvPr>
        </p:nvSpPr>
        <p:spPr>
          <a:xfrm>
            <a:off x="360000" y="1567086"/>
            <a:ext cx="4551213" cy="4807835"/>
          </a:xfrm>
        </p:spPr>
        <p:txBody>
          <a:bodyPr/>
          <a:lstStyle/>
          <a:p>
            <a:pPr>
              <a:spcAft>
                <a:spcPts val="600"/>
              </a:spcAft>
            </a:pPr>
            <a:r>
              <a:rPr lang="en-AU" sz="1800" dirty="0"/>
              <a:t>This floor mosaic is from the entrance of the House of the Tragic Poet in Pompeii. </a:t>
            </a:r>
          </a:p>
          <a:p>
            <a:r>
              <a:rPr lang="en-AU" sz="1800" dirty="0"/>
              <a:t>What do you think a passerby would think of this mosaic and message?</a:t>
            </a:r>
          </a:p>
        </p:txBody>
      </p:sp>
      <p:pic>
        <p:nvPicPr>
          <p:cNvPr id="6" name="Picture 5" descr="A mosaic of a dog on a floor.">
            <a:extLst>
              <a:ext uri="{FF2B5EF4-FFF2-40B4-BE49-F238E27FC236}">
                <a16:creationId xmlns:a16="http://schemas.microsoft.com/office/drawing/2014/main" id="{82300D4F-7DEB-CCA6-D550-A4972E1217A4}"/>
              </a:ext>
            </a:extLst>
          </p:cNvPr>
          <p:cNvPicPr>
            <a:picLocks noChangeAspect="1"/>
          </p:cNvPicPr>
          <p:nvPr/>
        </p:nvPicPr>
        <p:blipFill>
          <a:blip r:embed="rId3"/>
          <a:stretch>
            <a:fillRect/>
          </a:stretch>
        </p:blipFill>
        <p:spPr>
          <a:xfrm>
            <a:off x="5210708" y="1714871"/>
            <a:ext cx="6621292" cy="4414195"/>
          </a:xfrm>
          <a:prstGeom prst="rect">
            <a:avLst/>
          </a:prstGeom>
        </p:spPr>
      </p:pic>
      <p:sp>
        <p:nvSpPr>
          <p:cNvPr id="10" name="TextBox 9">
            <a:extLst>
              <a:ext uri="{FF2B5EF4-FFF2-40B4-BE49-F238E27FC236}">
                <a16:creationId xmlns:a16="http://schemas.microsoft.com/office/drawing/2014/main" id="{6DB63DF0-50CA-3644-8B93-3E3F636E85CF}"/>
              </a:ext>
            </a:extLst>
          </p:cNvPr>
          <p:cNvSpPr txBox="1"/>
          <p:nvPr/>
        </p:nvSpPr>
        <p:spPr>
          <a:xfrm>
            <a:off x="5198710" y="6187263"/>
            <a:ext cx="6633290" cy="246221"/>
          </a:xfrm>
          <a:prstGeom prst="rect">
            <a:avLst/>
          </a:prstGeom>
          <a:noFill/>
        </p:spPr>
        <p:txBody>
          <a:bodyPr wrap="square" lIns="0">
            <a:spAutoFit/>
          </a:bodyPr>
          <a:lstStyle/>
          <a:p>
            <a:pPr algn="ctr"/>
            <a:r>
              <a:rPr lang="it-IT" sz="1000" dirty="0">
                <a:latin typeface="Arial" panose="020B0604020202020204" pitchFamily="34" charset="0"/>
                <a:cs typeface="Arial" panose="020B0604020202020204" pitchFamily="34" charset="0"/>
              </a:rPr>
              <a:t>‘</a:t>
            </a:r>
            <a:r>
              <a:rPr lang="it-IT" sz="1000" dirty="0">
                <a:latin typeface="Arial" panose="020B0604020202020204" pitchFamily="34" charset="0"/>
                <a:cs typeface="Arial" panose="020B0604020202020204" pitchFamily="34" charset="0"/>
                <a:hlinkClick r:id="rId4"/>
              </a:rPr>
              <a:t>Casa del poeta tragico, mosaico del cave canem</a:t>
            </a:r>
            <a:r>
              <a:rPr lang="it-IT" sz="1000" dirty="0">
                <a:latin typeface="Arial" panose="020B0604020202020204" pitchFamily="34" charset="0"/>
                <a:cs typeface="Arial" panose="020B0604020202020204" pitchFamily="34" charset="0"/>
              </a:rPr>
              <a:t>’ by Sailko is licensed under</a:t>
            </a:r>
            <a:r>
              <a:rPr lang="en-AU" sz="1000" dirty="0">
                <a:latin typeface="Arial" panose="020B0604020202020204" pitchFamily="34" charset="0"/>
                <a:cs typeface="Arial" panose="020B0604020202020204" pitchFamily="34" charset="0"/>
              </a:rPr>
              <a:t> </a:t>
            </a:r>
            <a:r>
              <a:rPr lang="en-AU" sz="1000" dirty="0">
                <a:latin typeface="Arial" panose="020B0604020202020204" pitchFamily="34" charset="0"/>
                <a:cs typeface="Arial" panose="020B0604020202020204" pitchFamily="34" charset="0"/>
                <a:hlinkClick r:id="rId5"/>
              </a:rPr>
              <a:t>CC BY-SA 4.0</a:t>
            </a:r>
            <a:r>
              <a:rPr lang="en-AU" sz="1000"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61063827-95EC-8DB7-6C43-0347D8E3D6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90569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805FD6-8505-DC90-E539-225F3A2082BB}"/>
              </a:ext>
            </a:extLst>
          </p:cNvPr>
          <p:cNvSpPr>
            <a:spLocks noGrp="1"/>
          </p:cNvSpPr>
          <p:nvPr>
            <p:ph type="title"/>
          </p:nvPr>
        </p:nvSpPr>
        <p:spPr/>
        <p:txBody>
          <a:bodyPr/>
          <a:lstStyle/>
          <a:p>
            <a:r>
              <a:rPr lang="en-AU" i="1" dirty="0"/>
              <a:t>LABYRINTHVS HIC HABITAT MIN OTAVRVS</a:t>
            </a:r>
            <a:endParaRPr lang="en-AU" dirty="0"/>
          </a:p>
        </p:txBody>
      </p:sp>
      <p:sp>
        <p:nvSpPr>
          <p:cNvPr id="5" name="Text Placeholder 4">
            <a:extLst>
              <a:ext uri="{FF2B5EF4-FFF2-40B4-BE49-F238E27FC236}">
                <a16:creationId xmlns:a16="http://schemas.microsoft.com/office/drawing/2014/main" id="{43530FEB-A1EC-2474-51B0-2D93D945CEBA}"/>
              </a:ext>
            </a:extLst>
          </p:cNvPr>
          <p:cNvSpPr>
            <a:spLocks noGrp="1"/>
          </p:cNvSpPr>
          <p:nvPr>
            <p:ph type="body" sz="quarter" idx="17"/>
          </p:nvPr>
        </p:nvSpPr>
        <p:spPr>
          <a:xfrm>
            <a:off x="360000" y="1567086"/>
            <a:ext cx="4554900" cy="4807835"/>
          </a:xfrm>
        </p:spPr>
        <p:txBody>
          <a:bodyPr/>
          <a:lstStyle/>
          <a:p>
            <a:pPr>
              <a:spcAft>
                <a:spcPts val="600"/>
              </a:spcAft>
            </a:pPr>
            <a:r>
              <a:rPr lang="en-AU" sz="1800" dirty="0"/>
              <a:t>On one of the piers supporting the portico of the garden at the House of Lucretius, was scratched a drawing of a labyrinth, with the following text: </a:t>
            </a:r>
            <a:r>
              <a:rPr lang="en-AU" sz="1800" i="1" dirty="0"/>
              <a:t>LABYRINTHVS HIC HABITAT MIN OTAVRVS.</a:t>
            </a:r>
          </a:p>
          <a:p>
            <a:r>
              <a:rPr lang="en-AU" sz="1800" i="1" dirty="0" err="1"/>
              <a:t>Labyrinthus</a:t>
            </a:r>
            <a:r>
              <a:rPr lang="en-AU" sz="1800" dirty="0"/>
              <a:t> – the legendary labyrinth on Crete that housed the Minotaur.</a:t>
            </a:r>
          </a:p>
          <a:p>
            <a:r>
              <a:rPr lang="en-AU" sz="1800" i="1" dirty="0" err="1"/>
              <a:t>Minotaurus</a:t>
            </a:r>
            <a:r>
              <a:rPr lang="en-AU" sz="1800" dirty="0"/>
              <a:t> – Minotaur, the mythic offspring of Pasipha</a:t>
            </a:r>
            <a:r>
              <a:rPr lang="en-AU" sz="1800" b="0" i="0" dirty="0">
                <a:effectLst/>
                <a:highlight>
                  <a:srgbClr val="F8FAFC"/>
                </a:highlight>
              </a:rPr>
              <a:t>ë</a:t>
            </a:r>
            <a:r>
              <a:rPr lang="en-AU" sz="1800" dirty="0"/>
              <a:t>, wife of the Cretan king Minos.</a:t>
            </a:r>
          </a:p>
        </p:txBody>
      </p:sp>
      <p:sp>
        <p:nvSpPr>
          <p:cNvPr id="8" name="TextBox 7">
            <a:extLst>
              <a:ext uri="{FF2B5EF4-FFF2-40B4-BE49-F238E27FC236}">
                <a16:creationId xmlns:a16="http://schemas.microsoft.com/office/drawing/2014/main" id="{87170A60-222B-FD8B-D71A-2316BE3553C3}"/>
              </a:ext>
            </a:extLst>
          </p:cNvPr>
          <p:cNvSpPr txBox="1"/>
          <p:nvPr/>
        </p:nvSpPr>
        <p:spPr>
          <a:xfrm>
            <a:off x="5298510" y="5330211"/>
            <a:ext cx="6096404" cy="246221"/>
          </a:xfrm>
          <a:prstGeom prst="rect">
            <a:avLst/>
          </a:prstGeom>
          <a:noFill/>
        </p:spPr>
        <p:txBody>
          <a:bodyPr wrap="square" lIns="0">
            <a:spAutoFit/>
          </a:bodyPr>
          <a:lstStyle/>
          <a:p>
            <a:pPr algn="ctr"/>
            <a:r>
              <a:rPr lang="en-AU" sz="1000" dirty="0">
                <a:latin typeface="Arial" panose="020B0604020202020204" pitchFamily="34" charset="0"/>
                <a:cs typeface="Arial" panose="020B0604020202020204" pitchFamily="34" charset="0"/>
              </a:rPr>
              <a:t>‘</a:t>
            </a:r>
            <a:r>
              <a:rPr lang="en-AU" sz="1000" dirty="0">
                <a:latin typeface="Arial" panose="020B0604020202020204" pitchFamily="34" charset="0"/>
                <a:cs typeface="Arial" panose="020B0604020202020204" pitchFamily="34" charset="0"/>
                <a:hlinkClick r:id="rId3"/>
              </a:rPr>
              <a:t>Labyrinth from the Marco </a:t>
            </a:r>
            <a:r>
              <a:rPr lang="en-AU" sz="1000" dirty="0" err="1">
                <a:latin typeface="Arial" panose="020B0604020202020204" pitchFamily="34" charset="0"/>
                <a:cs typeface="Arial" panose="020B0604020202020204" pitchFamily="34" charset="0"/>
                <a:hlinkClick r:id="rId3"/>
              </a:rPr>
              <a:t>Lucrezio's</a:t>
            </a:r>
            <a:r>
              <a:rPr lang="en-AU" sz="1000" dirty="0">
                <a:latin typeface="Arial" panose="020B0604020202020204" pitchFamily="34" charset="0"/>
                <a:cs typeface="Arial" panose="020B0604020202020204" pitchFamily="34" charset="0"/>
                <a:hlinkClick r:id="rId3"/>
              </a:rPr>
              <a:t> House in Pompeii</a:t>
            </a:r>
            <a:r>
              <a:rPr lang="en-AU" sz="1000" dirty="0">
                <a:latin typeface="Arial" panose="020B0604020202020204" pitchFamily="34" charset="0"/>
                <a:cs typeface="Arial" panose="020B0604020202020204" pitchFamily="34" charset="0"/>
              </a:rPr>
              <a:t>’ by Bruno </a:t>
            </a:r>
            <a:r>
              <a:rPr lang="en-AU" sz="1000" dirty="0" err="1">
                <a:latin typeface="Arial" panose="020B0604020202020204" pitchFamily="34" charset="0"/>
                <a:cs typeface="Arial" panose="020B0604020202020204" pitchFamily="34" charset="0"/>
              </a:rPr>
              <a:t>Brunone</a:t>
            </a:r>
            <a:r>
              <a:rPr lang="en-AU" sz="1000" dirty="0">
                <a:latin typeface="Arial" panose="020B0604020202020204" pitchFamily="34" charset="0"/>
                <a:cs typeface="Arial" panose="020B0604020202020204" pitchFamily="34" charset="0"/>
              </a:rPr>
              <a:t> is </a:t>
            </a:r>
            <a:r>
              <a:rPr lang="it-IT" sz="1000" dirty="0">
                <a:latin typeface="Arial" panose="020B0604020202020204" pitchFamily="34" charset="0"/>
                <a:cs typeface="Arial" panose="020B0604020202020204" pitchFamily="34" charset="0"/>
              </a:rPr>
              <a:t>licensed under</a:t>
            </a:r>
            <a:r>
              <a:rPr lang="en-AU" sz="1000" dirty="0">
                <a:latin typeface="Arial" panose="020B0604020202020204" pitchFamily="34" charset="0"/>
                <a:cs typeface="Arial" panose="020B0604020202020204" pitchFamily="34" charset="0"/>
              </a:rPr>
              <a:t> </a:t>
            </a:r>
            <a:r>
              <a:rPr lang="en-AU" sz="1000" dirty="0">
                <a:latin typeface="Arial" panose="020B0604020202020204" pitchFamily="34" charset="0"/>
                <a:cs typeface="Arial" panose="020B0604020202020204" pitchFamily="34" charset="0"/>
                <a:hlinkClick r:id="rId4"/>
              </a:rPr>
              <a:t>CC BY-SA 4.0</a:t>
            </a:r>
            <a:r>
              <a:rPr lang="en-AU" sz="1000"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E24A929D-A484-71B0-CBC2-00BA86C7B6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pic>
        <p:nvPicPr>
          <p:cNvPr id="1028" name="Picture 4" descr="A representation of the graffiti found on the pier at the house of Lucretius.">
            <a:extLst>
              <a:ext uri="{FF2B5EF4-FFF2-40B4-BE49-F238E27FC236}">
                <a16:creationId xmlns:a16="http://schemas.microsoft.com/office/drawing/2014/main" id="{10615B7B-D65F-C2EA-F6E5-38C2B3686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8510" y="1404678"/>
            <a:ext cx="6185490" cy="382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25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C Student template 2025.potx  -  Last saved by user" id="{C1EB4067-0898-43DE-90EC-73FD959F61F0}" vid="{894E5768-2847-41B1-932C-1B6B7A26BE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702864924864458D8A7651D2138959" ma:contentTypeVersion="19" ma:contentTypeDescription="Create a new document." ma:contentTypeScope="" ma:versionID="78fd0f863bded9a6b2f0865810ec5c37">
  <xsd:schema xmlns:xsd="http://www.w3.org/2001/XMLSchema" xmlns:xs="http://www.w3.org/2001/XMLSchema" xmlns:p="http://schemas.microsoft.com/office/2006/metadata/properties" xmlns:ns2="71c5a270-2cab-4081-bd60-6681928412a9" xmlns:ns3="654a006b-cedf-4f35-a676-59854467968c" targetNamespace="http://schemas.microsoft.com/office/2006/metadata/properties" ma:root="true" ma:fieldsID="23b29d0f4755366044abf1659b3e375d" ns2:_="" ns3:_="">
    <xsd:import namespace="71c5a270-2cab-4081-bd60-6681928412a9"/>
    <xsd:import namespace="654a006b-cedf-4f35-a676-5985446796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ObjectDetectorVersions" minOccurs="0"/>
                <xsd:element ref="ns2:lcf76f155ced4ddcb4097134ff3c332f" minOccurs="0"/>
                <xsd:element ref="ns3:TaxCatchAll"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c5a270-2cab-4081-bd60-668192841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a006b-cedf-4f35-a676-59854467968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be3a18-bd3c-4b62-9bca-ad0529fb27e9}" ma:internalName="TaxCatchAll" ma:showField="CatchAllData" ma:web="654a006b-cedf-4f35-a676-598544679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54a006b-cedf-4f35-a676-59854467968c" xsi:nil="true"/>
    <lcf76f155ced4ddcb4097134ff3c332f xmlns="71c5a270-2cab-4081-bd60-6681928412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5DE28E-A03F-4E2F-A741-A2DE5958DBD2}">
  <ds:schemaRefs>
    <ds:schemaRef ds:uri="http://schemas.microsoft.com/sharepoint/v3/contenttype/forms"/>
  </ds:schemaRefs>
</ds:datastoreItem>
</file>

<file path=customXml/itemProps2.xml><?xml version="1.0" encoding="utf-8"?>
<ds:datastoreItem xmlns:ds="http://schemas.openxmlformats.org/officeDocument/2006/customXml" ds:itemID="{6C4A636D-2631-4A8C-A813-5A576F2D99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c5a270-2cab-4081-bd60-6681928412a9"/>
    <ds:schemaRef ds:uri="654a006b-cedf-4f35-a676-5985446796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44CD12-1E9A-464C-B433-ADA6968C561A}">
  <ds:schemaRefs>
    <ds:schemaRef ds:uri="71c5a270-2cab-4081-bd60-6681928412a9"/>
    <ds:schemaRef ds:uri="http://purl.org/dc/dcmitype/"/>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654a006b-cedf-4f35-a676-59854467968c"/>
    <ds:schemaRef ds:uri="http://purl.org/dc/term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Secondary classroom slide deck template (2)</Template>
  <TotalTime>126</TotalTime>
  <Words>1926</Words>
  <Application>Microsoft Office PowerPoint</Application>
  <PresentationFormat>Widescreen</PresentationFormat>
  <Paragraphs>131</Paragraphs>
  <Slides>16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Times New Roman</vt:lpstr>
      <vt:lpstr>Arial</vt:lpstr>
      <vt:lpstr>Public Sans Light</vt:lpstr>
      <vt:lpstr>Public Sans</vt:lpstr>
      <vt:lpstr>NSWG Corporate</vt:lpstr>
      <vt:lpstr>Ancient Roman graffiti</vt:lpstr>
      <vt:lpstr>Learning intentions and success criteria</vt:lpstr>
      <vt:lpstr>Ancient Roman graffiti</vt:lpstr>
      <vt:lpstr>Think-Pair-Share activity</vt:lpstr>
      <vt:lpstr>Examples of ancient Roman graffiti </vt:lpstr>
      <vt:lpstr>RVFVS EST – It’s Rufus</vt:lpstr>
      <vt:lpstr>Rigulus loves Idaia</vt:lpstr>
      <vt:lpstr>Cave Canem</vt:lpstr>
      <vt:lpstr>LABYRINTHVS HIC HABITAT MIN OTAVRVS</vt:lpstr>
      <vt:lpstr>The labyrinth – here lives the Minotaur</vt:lpstr>
      <vt:lpstr>I am the apartment of Marcus Iunus</vt:lpstr>
      <vt:lpstr>Celadus the Thracian</vt:lpstr>
      <vt:lpstr>I sing of fullers and owls, not arms and the man</vt:lpstr>
      <vt:lpstr>Crescēs fullōnibus salūtem (dat) hīc et ubīque</vt:lpstr>
      <vt:lpstr>Create your own graffito</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Roman graffiti – Stage 5 Latin</dc:title>
  <dc:subject>A resource to support the Ancient Roman graffiti sample activity</dc:subject>
  <dc:creator>NSW Department of Education</dc:creator>
  <dcterms:created xsi:type="dcterms:W3CDTF">2024-11-08T06:01:05Z</dcterms:created>
  <dcterms:modified xsi:type="dcterms:W3CDTF">2024-12-04T02:55:23Z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2024-11-08T06:01:19Z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a8e3dad5-5735-4b85-b691-0cb6c67a8f8b</vt:lpwstr>
  </property>
  <property fmtid="{D5CDD505-2E9C-101B-9397-08002B2CF9AE}" pid="8" name="MSIP_Label_b603dfd7-d93a-4381-a340-2995d8282205_ContentBits">
    <vt:lpwstr>0</vt:lpwstr>
  </property>
  <property fmtid="{D5CDD505-2E9C-101B-9397-08002B2CF9AE}" pid="9" name="ContentTypeId">
    <vt:lpwstr>0x0101001B702864924864458D8A7651D2138959</vt:lpwstr>
  </property>
  <property fmtid="{D5CDD505-2E9C-101B-9397-08002B2CF9AE}" pid="10" name="MediaServiceImageTags">
    <vt:lpwstr/>
  </property>
</Properties>
</file>