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12"/>
  </p:notesMasterIdLst>
  <p:handoutMasterIdLst>
    <p:handoutMasterId r:id="rId13"/>
  </p:handoutMasterIdLst>
  <p:sldIdLst>
    <p:sldId id="310" r:id="rId2"/>
    <p:sldId id="355" r:id="rId3"/>
    <p:sldId id="363" r:id="rId4"/>
    <p:sldId id="357" r:id="rId5"/>
    <p:sldId id="351" r:id="rId6"/>
    <p:sldId id="358" r:id="rId7"/>
    <p:sldId id="352" r:id="rId8"/>
    <p:sldId id="362" r:id="rId9"/>
    <p:sldId id="364" r:id="rId10"/>
    <p:sldId id="366" r:id="rId11"/>
  </p:sldIdLst>
  <p:sldSz cx="12192000" cy="6858000"/>
  <p:notesSz cx="9144000" cy="6858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Presentation" id="{1165592B-D1AE-EE48-AEB4-F19515D86DC8}">
          <p14:sldIdLst>
            <p14:sldId id="310"/>
            <p14:sldId id="355"/>
            <p14:sldId id="363"/>
            <p14:sldId id="357"/>
            <p14:sldId id="351"/>
            <p14:sldId id="358"/>
            <p14:sldId id="352"/>
            <p14:sldId id="362"/>
            <p14:sldId id="364"/>
            <p14:sldId id="366"/>
          </p14:sldIdLst>
        </p14:section>
      </p14:sectionLst>
    </p:ext>
    <p:ext uri="{EFAFB233-063F-42B5-8137-9DF3F51BA10A}">
      <p15:sldGuideLst xmlns:p15="http://schemas.microsoft.com/office/powerpoint/2012/main">
        <p15:guide id="1" orient="horz" pos="1842" userDrawn="1">
          <p15:clr>
            <a:srgbClr val="A4A3A4"/>
          </p15:clr>
        </p15:guide>
        <p15:guide id="2" orient="horz" pos="3294" userDrawn="1">
          <p15:clr>
            <a:srgbClr val="A4A3A4"/>
          </p15:clr>
        </p15:guide>
        <p15:guide id="3" orient="horz" pos="2228" userDrawn="1">
          <p15:clr>
            <a:srgbClr val="A4A3A4"/>
          </p15:clr>
        </p15:guide>
        <p15:guide id="4" orient="horz" pos="2614" userDrawn="1">
          <p15:clr>
            <a:srgbClr val="A4A3A4"/>
          </p15:clr>
        </p15:guide>
        <p15:guide id="5" pos="3812" userDrawn="1">
          <p15:clr>
            <a:srgbClr val="A4A3A4"/>
          </p15:clr>
        </p15:guide>
        <p15:guide id="6" orient="horz" pos="1570" userDrawn="1">
          <p15:clr>
            <a:srgbClr val="A4A3A4"/>
          </p15:clr>
        </p15:guide>
        <p15:guide id="7" orient="horz" pos="1616" userDrawn="1">
          <p15:clr>
            <a:srgbClr val="A4A3A4"/>
          </p15:clr>
        </p15:guide>
        <p15:guide id="8" pos="1300" userDrawn="1">
          <p15:clr>
            <a:srgbClr val="A4A3A4"/>
          </p15:clr>
        </p15:guide>
        <p15:guide id="9" pos="3407" userDrawn="1">
          <p15:clr>
            <a:srgbClr val="A4A3A4"/>
          </p15:clr>
        </p15:guide>
        <p15:guide id="10" pos="23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D42"/>
    <a:srgbClr val="041E41"/>
    <a:srgbClr val="235B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1FBD9-88A9-41E9-B54F-82518FFDBE56}" v="12" dt="2024-05-15T06:01:22.677"/>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1" autoAdjust="0"/>
    <p:restoredTop sz="84979" autoAdjust="0"/>
  </p:normalViewPr>
  <p:slideViewPr>
    <p:cSldViewPr snapToGrid="0" showGuides="1">
      <p:cViewPr varScale="1">
        <p:scale>
          <a:sx n="99" d="100"/>
          <a:sy n="99" d="100"/>
        </p:scale>
        <p:origin x="1347" y="42"/>
      </p:cViewPr>
      <p:guideLst>
        <p:guide orient="horz" pos="1842"/>
        <p:guide orient="horz" pos="3294"/>
        <p:guide orient="horz" pos="2228"/>
        <p:guide orient="horz" pos="2614"/>
        <p:guide pos="3812"/>
        <p:guide orient="horz" pos="1570"/>
        <p:guide orient="horz" pos="1616"/>
        <p:guide pos="1300"/>
        <p:guide pos="3407"/>
        <p:guide pos="23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1" d="100"/>
          <a:sy n="111" d="100"/>
        </p:scale>
        <p:origin x="244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5/29/2024</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29/05/2024</a:t>
            </a:fld>
            <a:endParaRPr lang="en-AU"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dirty="0"/>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hf hdr="0" ftr="0" dt="0"/>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a:t>
            </a:fld>
            <a:endParaRPr lang="en-AU" dirty="0"/>
          </a:p>
        </p:txBody>
      </p:sp>
    </p:spTree>
    <p:extLst>
      <p:ext uri="{BB962C8B-B14F-4D97-AF65-F5344CB8AC3E}">
        <p14:creationId xmlns:p14="http://schemas.microsoft.com/office/powerpoint/2010/main" val="391323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3641485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64442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163744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405935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9</a:t>
            </a:fld>
            <a:endParaRPr lang="en-AU" dirty="0"/>
          </a:p>
        </p:txBody>
      </p:sp>
    </p:spTree>
    <p:extLst>
      <p:ext uri="{BB962C8B-B14F-4D97-AF65-F5344CB8AC3E}">
        <p14:creationId xmlns:p14="http://schemas.microsoft.com/office/powerpoint/2010/main" val="286637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09C5488-DD16-4714-9519-7BE21BA11D4E}" type="slidenum">
              <a:rPr lang="en-AU" smtClean="0"/>
              <a:t>10</a:t>
            </a:fld>
            <a:endParaRPr lang="en-AU" dirty="0"/>
          </a:p>
        </p:txBody>
      </p:sp>
    </p:spTree>
    <p:extLst>
      <p:ext uri="{BB962C8B-B14F-4D97-AF65-F5344CB8AC3E}">
        <p14:creationId xmlns:p14="http://schemas.microsoft.com/office/powerpoint/2010/main" val="826398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US"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945309852"/>
      </p:ext>
    </p:extLst>
  </p:cSld>
  <p:clrMapOvr>
    <a:masterClrMapping/>
  </p:clrMapOvr>
  <p:hf hdr="0" dt="0"/>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US"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01123952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US"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3936760091"/>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US"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42269317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88230969"/>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040716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44859135"/>
      </p:ext>
    </p:extLst>
  </p:cSld>
  <p:clrMapOvr>
    <a:masterClrMapping/>
  </p:clrMapOvr>
  <p:hf hdr="0" dt="0"/>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s_2 tex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E532C201-11C0-44D3-818B-DD3E5672D1FD}"/>
              </a:ext>
            </a:extLst>
          </p:cNvPr>
          <p:cNvSpPr>
            <a:spLocks noGrp="1"/>
          </p:cNvSpPr>
          <p:nvPr>
            <p:ph type="body" sz="quarter" idx="19"/>
          </p:nvPr>
        </p:nvSpPr>
        <p:spPr>
          <a:xfrm>
            <a:off x="360363" y="1620000"/>
            <a:ext cx="5614987" cy="4680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8">
            <a:extLst>
              <a:ext uri="{FF2B5EF4-FFF2-40B4-BE49-F238E27FC236}">
                <a16:creationId xmlns:a16="http://schemas.microsoft.com/office/drawing/2014/main" id="{153833FA-62E8-443D-85E7-F03A93811F2B}"/>
              </a:ext>
            </a:extLst>
          </p:cNvPr>
          <p:cNvSpPr>
            <a:spLocks noGrp="1"/>
          </p:cNvSpPr>
          <p:nvPr>
            <p:ph type="body" sz="quarter" idx="20"/>
          </p:nvPr>
        </p:nvSpPr>
        <p:spPr>
          <a:xfrm>
            <a:off x="6229350" y="1620000"/>
            <a:ext cx="5614988" cy="4680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33816700"/>
      </p:ext>
    </p:extLst>
  </p:cSld>
  <p:clrMapOvr>
    <a:masterClrMapping/>
  </p:clrMapOvr>
  <p:hf hdr="0" dt="0"/>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cxnSp>
        <p:nvCxnSpPr>
          <p:cNvPr id="2" name="Straight Connector 1">
            <a:extLst>
              <a:ext uri="{FF2B5EF4-FFF2-40B4-BE49-F238E27FC236}">
                <a16:creationId xmlns:a16="http://schemas.microsoft.com/office/drawing/2014/main" id="{1E8694C3-0417-4C62-FA15-54359CA72411}"/>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396A712-0343-E627-F848-A057B04756D9}"/>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678909"/>
      </p:ext>
    </p:extLst>
  </p:cSld>
  <p:clrMapOvr>
    <a:masterClrMapping/>
  </p:clrMapOvr>
  <p:transition>
    <p:fade/>
  </p:transition>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310799665"/>
      </p:ext>
    </p:extLst>
  </p:cSld>
  <p:clrMapOvr>
    <a:masterClrMapping/>
  </p:clrMapOvr>
  <p:hf hdr="0" dt="0"/>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7875075"/>
      </p:ext>
    </p:extLst>
  </p:cSld>
  <p:clrMapOvr>
    <a:masterClrMapping/>
  </p:clrMapOvr>
  <p:hf hdr="0" dt="0"/>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US"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1942619879"/>
      </p:ext>
    </p:extLst>
  </p:cSld>
  <p:clrMapOvr>
    <a:masterClrMapping/>
  </p:clrMapOvr>
  <p:hf hdr="0" dt="0"/>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62275860"/>
      </p:ext>
    </p:extLst>
  </p:cSld>
  <p:clrMapOvr>
    <a:masterClrMapping/>
  </p:clrMapOvr>
  <p:hf hdr="0" dt="0"/>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95185818"/>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53F625F3-B677-4D46-AEB5-DC449A9DF797}" type="slidenum">
              <a:rPr lang="en-AU" smtClean="0"/>
              <a:pPr/>
              <a:t>‹#›</a:t>
            </a:fld>
            <a:endParaRPr lang="en-AU" dirty="0"/>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92535283"/>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53F625F3-B677-4D46-AEB5-DC449A9DF797}" type="slidenum">
              <a:rPr lang="en-AU" smtClean="0"/>
              <a:pPr/>
              <a:t>‹#›</a:t>
            </a:fld>
            <a:endParaRPr lang="en-AU" dirty="0"/>
          </a:p>
        </p:txBody>
      </p:sp>
    </p:spTree>
    <p:extLst>
      <p:ext uri="{BB962C8B-B14F-4D97-AF65-F5344CB8AC3E}">
        <p14:creationId xmlns:p14="http://schemas.microsoft.com/office/powerpoint/2010/main" val="2127561192"/>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53F625F3-B677-4D46-AEB5-DC449A9DF797}" type="slidenum">
              <a:rPr lang="en-AU" smtClean="0"/>
              <a:pPr/>
              <a:t>‹#›</a:t>
            </a:fld>
            <a:endParaRPr lang="en-AU" dirty="0"/>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994051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53F625F3-B677-4D46-AEB5-DC449A9DF797}"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907198486"/>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53F625F3-B677-4D46-AEB5-DC449A9DF797}"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3408474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53F625F3-B677-4D46-AEB5-DC449A9DF797}" type="slidenum">
              <a:rPr lang="en-AU" smtClean="0"/>
              <a:pPr/>
              <a:t>‹#›</a:t>
            </a:fld>
            <a:endParaRPr lang="en-AU" dirty="0"/>
          </a:p>
        </p:txBody>
      </p:sp>
    </p:spTree>
    <p:extLst>
      <p:ext uri="{BB962C8B-B14F-4D97-AF65-F5344CB8AC3E}">
        <p14:creationId xmlns:p14="http://schemas.microsoft.com/office/powerpoint/2010/main" val="552185609"/>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53F625F3-B677-4D46-AEB5-DC449A9DF797}" type="slidenum">
              <a:rPr lang="en-AU" smtClean="0"/>
              <a:pPr/>
              <a:t>‹#›</a:t>
            </a:fld>
            <a:endParaRPr lang="en-AU" dirty="0"/>
          </a:p>
        </p:txBody>
      </p:sp>
    </p:spTree>
    <p:extLst>
      <p:ext uri="{BB962C8B-B14F-4D97-AF65-F5344CB8AC3E}">
        <p14:creationId xmlns:p14="http://schemas.microsoft.com/office/powerpoint/2010/main" val="33788279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53F625F3-B677-4D46-AEB5-DC449A9DF797}" type="slidenum">
              <a:rPr lang="en-AU" smtClean="0"/>
              <a:pPr/>
              <a:t>‹#›</a:t>
            </a:fld>
            <a:endParaRPr lang="en-AU" dirty="0"/>
          </a:p>
        </p:txBody>
      </p:sp>
      <p:pic>
        <p:nvPicPr>
          <p:cNvPr id="3" name="Picture 2">
            <a:extLst>
              <a:ext uri="{FF2B5EF4-FFF2-40B4-BE49-F238E27FC236}">
                <a16:creationId xmlns:a16="http://schemas.microsoft.com/office/drawing/2014/main" id="{CBCAB367-DE01-40E9-A368-655F816DA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114680978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US"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4198777991"/>
      </p:ext>
    </p:extLst>
  </p:cSld>
  <p:clrMapOvr>
    <a:masterClrMapping/>
  </p:clrMapOvr>
  <p:hf hdr="0" dt="0"/>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67791662"/>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3250100"/>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96782684"/>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6895853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53F625F3-B677-4D46-AEB5-DC449A9DF797}" type="slidenum">
              <a:rPr lang="en-AU" smtClean="0"/>
              <a:pPr/>
              <a:t>‹#›</a:t>
            </a:fld>
            <a:endParaRPr lang="en-AU" dirty="0"/>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7250329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53F625F3-B677-4D46-AEB5-DC449A9DF797}" type="slidenum">
              <a:rPr lang="en-AU" smtClean="0"/>
              <a:pPr/>
              <a:t>‹#›</a:t>
            </a:fld>
            <a:endParaRPr lang="en-AU" dirty="0"/>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66449384"/>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53F625F3-B677-4D46-AEB5-DC449A9DF797}" type="slidenum">
              <a:rPr lang="en-AU" smtClean="0"/>
              <a:pPr/>
              <a:t>‹#›</a:t>
            </a:fld>
            <a:endParaRPr lang="en-AU" dirty="0"/>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18494060"/>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53F625F3-B677-4D46-AEB5-DC449A9DF797}" type="slidenum">
              <a:rPr lang="en-AU" smtClean="0"/>
              <a:pPr/>
              <a:t>‹#›</a:t>
            </a:fld>
            <a:endParaRPr lang="en-AU" dirty="0"/>
          </a:p>
        </p:txBody>
      </p:sp>
    </p:spTree>
    <p:extLst>
      <p:ext uri="{BB962C8B-B14F-4D97-AF65-F5344CB8AC3E}">
        <p14:creationId xmlns:p14="http://schemas.microsoft.com/office/powerpoint/2010/main" val="1132017345"/>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3F625F3-B677-4D46-AEB5-DC449A9DF797}" type="slidenum">
              <a:rPr lang="en-AU" smtClean="0"/>
              <a:pPr/>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3171995"/>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53F625F3-B677-4D46-AEB5-DC449A9DF797}" type="slidenum">
              <a:rPr lang="en-AU" smtClean="0"/>
              <a:pPr/>
              <a:t>‹#›</a:t>
            </a:fld>
            <a:endParaRPr lang="en-AU" dirty="0"/>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65585214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90C14F2A-AA5D-B8AC-8B70-92162B38C946}"/>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solidFill>
                <a:schemeClr val="bg1"/>
              </a:solidFill>
              <a:latin typeface="+mj-lt"/>
            </a:endParaRPr>
          </a:p>
        </p:txBody>
      </p:sp>
      <p:cxnSp>
        <p:nvCxnSpPr>
          <p:cNvPr id="12" name="Straight Connector 11">
            <a:extLst>
              <a:ext uri="{FF2B5EF4-FFF2-40B4-BE49-F238E27FC236}">
                <a16:creationId xmlns:a16="http://schemas.microsoft.com/office/drawing/2014/main" id="{90B8631E-EB92-F9C8-759D-30FA333DA156}"/>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6764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53F625F3-B677-4D46-AEB5-DC449A9DF797}" type="slidenum">
              <a:rPr lang="en-AU" smtClean="0"/>
              <a:pPr/>
              <a:t>‹#›</a:t>
            </a:fld>
            <a:endParaRPr lang="en-AU" dirty="0"/>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2756714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53F625F3-B677-4D46-AEB5-DC449A9DF797}" type="slidenum">
              <a:rPr lang="en-AU" smtClean="0"/>
              <a:pPr/>
              <a:t>‹#›</a:t>
            </a:fld>
            <a:endParaRPr lang="en-AU" dirty="0"/>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531945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53F625F3-B677-4D46-AEB5-DC449A9DF797}" type="slidenum">
              <a:rPr lang="en-AU" smtClean="0"/>
              <a:pPr/>
              <a:t>‹#›</a:t>
            </a:fld>
            <a:endParaRPr lang="en-AU" dirty="0"/>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089512181"/>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F625F3-B677-4D46-AEB5-DC449A9DF797}" type="slidenum">
              <a:rPr lang="en-AU" smtClean="0"/>
              <a:pPr/>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068391320"/>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3F625F3-B677-4D46-AEB5-DC449A9DF797}" type="slidenum">
              <a:rPr lang="en-AU" smtClean="0"/>
              <a:pPr/>
              <a:t>‹#›</a:t>
            </a:fld>
            <a:endParaRPr lang="en-AU" dirty="0"/>
          </a:p>
        </p:txBody>
      </p:sp>
    </p:spTree>
    <p:extLst>
      <p:ext uri="{BB962C8B-B14F-4D97-AF65-F5344CB8AC3E}">
        <p14:creationId xmlns:p14="http://schemas.microsoft.com/office/powerpoint/2010/main" val="406527759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endParaRPr lang="en-US"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286667780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US"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273951141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US"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37188286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US"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314019517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endParaRPr lang="en-US"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532157975"/>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53F625F3-B677-4D46-AEB5-DC449A9DF797}"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23575965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911"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 id="2147483895" r:id="rId29"/>
    <p:sldLayoutId id="2147483896" r:id="rId30"/>
    <p:sldLayoutId id="2147483897" r:id="rId31"/>
    <p:sldLayoutId id="2147483898" r:id="rId32"/>
    <p:sldLayoutId id="2147483899" r:id="rId33"/>
    <p:sldLayoutId id="2147483900" r:id="rId34"/>
    <p:sldLayoutId id="2147483901" r:id="rId35"/>
    <p:sldLayoutId id="2147483902" r:id="rId36"/>
    <p:sldLayoutId id="2147483903" r:id="rId37"/>
    <p:sldLayoutId id="2147483904" r:id="rId38"/>
    <p:sldLayoutId id="2147483905" r:id="rId39"/>
    <p:sldLayoutId id="2147483906" r:id="rId40"/>
    <p:sldLayoutId id="2147483907" r:id="rId41"/>
    <p:sldLayoutId id="2147483908" r:id="rId42"/>
    <p:sldLayoutId id="2147483909" r:id="rId43"/>
    <p:sldLayoutId id="2147483910" r:id="rId44"/>
  </p:sldLayoutIdLst>
  <p:transition>
    <p:fade/>
  </p:transition>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2" pos="3840" userDrawn="1">
          <p15:clr>
            <a:srgbClr val="F26B43"/>
          </p15:clr>
        </p15:guide>
        <p15:guide id="3" pos="7435" userDrawn="1">
          <p15:clr>
            <a:srgbClr val="F26B43"/>
          </p15:clr>
        </p15:guide>
        <p15:guide id="4" orient="horz" pos="249" userDrawn="1">
          <p15:clr>
            <a:srgbClr val="F26B43"/>
          </p15:clr>
        </p15:guide>
        <p15:guide id="5" orient="horz" pos="4178" userDrawn="1">
          <p15:clr>
            <a:srgbClr val="F26B43"/>
          </p15:clr>
        </p15:guide>
        <p15:guide id="6" orient="horz" pos="527" userDrawn="1">
          <p15:clr>
            <a:srgbClr val="FBAE40"/>
          </p15:clr>
        </p15:guide>
        <p15:guide id="7" orient="horz" pos="867" userDrawn="1">
          <p15:clr>
            <a:srgbClr val="FBAE40"/>
          </p15:clr>
        </p15:guide>
        <p15:guide id="8" orient="horz" pos="1049" userDrawn="1">
          <p15:clr>
            <a:srgbClr val="FBAE40"/>
          </p15:clr>
        </p15:guide>
        <p15:guide id="9" pos="844" userDrawn="1">
          <p15:clr>
            <a:srgbClr val="FDE53C"/>
          </p15:clr>
        </p15:guide>
        <p15:guide id="10" pos="1443" userDrawn="1">
          <p15:clr>
            <a:srgbClr val="FDE53C"/>
          </p15:clr>
        </p15:guide>
        <p15:guide id="11" pos="2043" userDrawn="1">
          <p15:clr>
            <a:srgbClr val="FDE53C"/>
          </p15:clr>
        </p15:guide>
        <p15:guide id="12" pos="2641" userDrawn="1">
          <p15:clr>
            <a:srgbClr val="FDE53C"/>
          </p15:clr>
        </p15:guide>
        <p15:guide id="13" pos="3241" userDrawn="1">
          <p15:clr>
            <a:srgbClr val="FDE53C"/>
          </p15:clr>
        </p15:guide>
        <p15:guide id="14" pos="4439" userDrawn="1">
          <p15:clr>
            <a:srgbClr val="FDE53C"/>
          </p15:clr>
        </p15:guide>
        <p15:guide id="15" pos="5039" userDrawn="1">
          <p15:clr>
            <a:srgbClr val="FDE53C"/>
          </p15:clr>
        </p15:guide>
        <p15:guide id="16" pos="5637" userDrawn="1">
          <p15:clr>
            <a:srgbClr val="FDE53C"/>
          </p15:clr>
        </p15:guide>
        <p15:guide id="17" pos="6236" userDrawn="1">
          <p15:clr>
            <a:srgbClr val="FDE53C"/>
          </p15:clr>
        </p15:guide>
        <p15:guide id="18" pos="6835" userDrawn="1">
          <p15:clr>
            <a:srgbClr val="FDE53C"/>
          </p15:clr>
        </p15:guide>
        <p15:guide id="19" orient="horz" pos="1253" userDrawn="1">
          <p15:clr>
            <a:srgbClr val="FBAE4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19959768112"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hyperlink" Target="https://education.nsw.gov.au/content/dam/main-education/documents/teaching-and-learning/curriculum/languages/languages-s6-transcript-of-motivation-and-self-reflection.doc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hyperlink" Target="https://players.brightcove.net/6197335233001/default_default/index.html?videoId=6319957197112"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8.jpeg"/><Relationship Id="rId4" Type="http://schemas.openxmlformats.org/officeDocument/2006/relationships/hyperlink" Target="https://education.nsw.gov.au/content/dam/main-education/documents/teaching-and-learning/curriculum/languages/languages-s6-transcript-of-class-time-and-study.doc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https://myplsso.education.nsw.gov.au/mylearning/catalogue/details/7407bf19-bb95-ec11-94f6-0003fffe8aa9"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education.nsw.gov.au/teaching-and-learning/curriculum/languages/languages-curriculum-resources-k-12/languages-curriculum-resources-11-12/continuers-languages-approaching-the-hsc-exam.html" TargetMode="External"/><Relationship Id="rId5" Type="http://schemas.openxmlformats.org/officeDocument/2006/relationships/hyperlink" Target="https://education.nsw.gov.au/teaching-and-learning/curriculum/languages/languages-curriculum-resources-k-12/languages-curriculum-resources-11-12/beginner-languages-approaching-the-hsc-exam-.html" TargetMode="External"/><Relationship Id="rId4" Type="http://schemas.openxmlformats.org/officeDocument/2006/relationships/hyperlink" Target="https://education.nsw.gov.au/teaching-and-learning/curriculum/languages/planning-programming-and-assessing-languages-11-12#:~:text=and%20awarding%20grades.-,Stage%206%20Continuers%20%E2%80%93%20answering%20listening%20and%20reading%20questions,-In%20Stage%20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795E-EA06-03A8-E49E-0A89287DCF26}"/>
              </a:ext>
            </a:extLst>
          </p:cNvPr>
          <p:cNvSpPr>
            <a:spLocks noGrp="1"/>
          </p:cNvSpPr>
          <p:nvPr>
            <p:ph type="ctrTitle"/>
          </p:nvPr>
        </p:nvSpPr>
        <p:spPr>
          <a:xfrm>
            <a:off x="359998" y="407903"/>
            <a:ext cx="11303837" cy="1648741"/>
          </a:xfrm>
        </p:spPr>
        <p:txBody>
          <a:bodyPr/>
          <a:lstStyle/>
          <a:p>
            <a:pPr>
              <a:lnSpc>
                <a:spcPct val="100000"/>
              </a:lnSpc>
            </a:pPr>
            <a:r>
              <a:rPr lang="en-AU" b="1" dirty="0"/>
              <a:t>Reflections and advice from past HSC students</a:t>
            </a:r>
          </a:p>
        </p:txBody>
      </p:sp>
      <p:sp>
        <p:nvSpPr>
          <p:cNvPr id="3" name="Text Placeholder 2">
            <a:extLst>
              <a:ext uri="{FF2B5EF4-FFF2-40B4-BE49-F238E27FC236}">
                <a16:creationId xmlns:a16="http://schemas.microsoft.com/office/drawing/2014/main" id="{61F2436C-6625-F0EC-DC2C-529A307B261B}"/>
              </a:ext>
            </a:extLst>
          </p:cNvPr>
          <p:cNvSpPr>
            <a:spLocks noGrp="1"/>
          </p:cNvSpPr>
          <p:nvPr>
            <p:ph type="body" sz="quarter" idx="10"/>
          </p:nvPr>
        </p:nvSpPr>
        <p:spPr>
          <a:xfrm>
            <a:off x="359999" y="2385288"/>
            <a:ext cx="11182956" cy="1080000"/>
          </a:xfrm>
        </p:spPr>
        <p:txBody>
          <a:bodyPr/>
          <a:lstStyle/>
          <a:p>
            <a:r>
              <a:rPr lang="en-AU" sz="3200" b="1" dirty="0"/>
              <a:t>Stage 6 languages – Beginners and Continuers courses</a:t>
            </a:r>
            <a:endParaRPr lang="en-US" sz="3200" b="1" dirty="0"/>
          </a:p>
        </p:txBody>
      </p:sp>
      <p:sp>
        <p:nvSpPr>
          <p:cNvPr id="7" name="Footer Placeholder 6">
            <a:extLst>
              <a:ext uri="{FF2B5EF4-FFF2-40B4-BE49-F238E27FC236}">
                <a16:creationId xmlns:a16="http://schemas.microsoft.com/office/drawing/2014/main" id="{8DEDE98B-58D7-16F9-2989-7210DC2A7D5B}"/>
              </a:ext>
            </a:extLst>
          </p:cNvPr>
          <p:cNvSpPr>
            <a:spLocks noGrp="1"/>
          </p:cNvSpPr>
          <p:nvPr>
            <p:ph type="ftr" sz="quarter" idx="3"/>
          </p:nvPr>
        </p:nvSpPr>
        <p:spPr/>
        <p:txBody>
          <a:bodyPr/>
          <a:lstStyle/>
          <a:p>
            <a:r>
              <a:rPr lang="en-US" dirty="0"/>
              <a:t>NSW Department of Education</a:t>
            </a:r>
            <a:endParaRPr lang="en-AU" dirty="0"/>
          </a:p>
        </p:txBody>
      </p:sp>
      <p:pic>
        <p:nvPicPr>
          <p:cNvPr id="10" name="Picture Placeholder 9">
            <a:extLst>
              <a:ext uri="{FF2B5EF4-FFF2-40B4-BE49-F238E27FC236}">
                <a16:creationId xmlns:a16="http://schemas.microsoft.com/office/drawing/2014/main" id="{B6EF1485-D41E-3EC6-5CB6-D15A277E5AE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159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1C2718-0340-E713-CB64-21943B62C871}"/>
              </a:ext>
            </a:extLst>
          </p:cNvPr>
          <p:cNvSpPr>
            <a:spLocks noGrp="1"/>
          </p:cNvSpPr>
          <p:nvPr>
            <p:ph type="sldNum" sz="quarter" idx="14"/>
          </p:nvPr>
        </p:nvSpPr>
        <p:spPr/>
        <p:txBody>
          <a:bodyPr/>
          <a:lstStyle/>
          <a:p>
            <a:fld id="{10A01DC5-1685-4615-8240-15192985C6A2}" type="slidenum">
              <a:rPr lang="en-AU" smtClean="0"/>
              <a:t>10</a:t>
            </a:fld>
            <a:endParaRPr lang="en-AU"/>
          </a:p>
        </p:txBody>
      </p:sp>
      <p:sp>
        <p:nvSpPr>
          <p:cNvPr id="6" name="Title 5">
            <a:extLst>
              <a:ext uri="{FF2B5EF4-FFF2-40B4-BE49-F238E27FC236}">
                <a16:creationId xmlns:a16="http://schemas.microsoft.com/office/drawing/2014/main" id="{50F8ACA6-600C-824D-FEAF-71291F201C57}"/>
              </a:ext>
            </a:extLst>
          </p:cNvPr>
          <p:cNvSpPr>
            <a:spLocks noGrp="1"/>
          </p:cNvSpPr>
          <p:nvPr>
            <p:ph type="title"/>
          </p:nvPr>
        </p:nvSpPr>
        <p:spPr/>
        <p:txBody>
          <a:bodyPr/>
          <a:lstStyle/>
          <a:p>
            <a:r>
              <a:rPr lang="en-AU" b="1" dirty="0">
                <a:latin typeface="Public Sans" panose="020B0604020202020204" charset="0"/>
              </a:rPr>
              <a:t>Disclaimer</a:t>
            </a:r>
            <a:endParaRPr lang="en-AU" dirty="0"/>
          </a:p>
        </p:txBody>
      </p:sp>
      <p:sp>
        <p:nvSpPr>
          <p:cNvPr id="4" name="Text Placeholder 3">
            <a:extLst>
              <a:ext uri="{FF2B5EF4-FFF2-40B4-BE49-F238E27FC236}">
                <a16:creationId xmlns:a16="http://schemas.microsoft.com/office/drawing/2014/main" id="{D2FB2B5B-5BE0-D97E-B6DC-AB4B0518E1CF}"/>
              </a:ext>
            </a:extLst>
          </p:cNvPr>
          <p:cNvSpPr>
            <a:spLocks noGrp="1"/>
          </p:cNvSpPr>
          <p:nvPr>
            <p:ph type="body" sz="quarter" idx="18"/>
          </p:nvPr>
        </p:nvSpPr>
        <p:spPr>
          <a:xfrm>
            <a:off x="360000" y="1108038"/>
            <a:ext cx="10080000" cy="218681"/>
          </a:xfrm>
        </p:spPr>
        <p:txBody>
          <a:bodyPr anchor="t"/>
          <a:lstStyle/>
          <a:p>
            <a:r>
              <a:rPr lang="en-AU" sz="1600" dirty="0">
                <a:solidFill>
                  <a:schemeClr val="tx1"/>
                </a:solidFill>
              </a:rPr>
              <a:t>This resource provides generic advice only. It is the responsibility of individual teachers to ensure their students are adequately prepared for the HSC examinations. </a:t>
            </a:r>
          </a:p>
          <a:p>
            <a:r>
              <a:rPr lang="en-AU" sz="1600" dirty="0">
                <a:solidFill>
                  <a:schemeClr val="tx1"/>
                </a:solidFill>
                <a:latin typeface="Public Sans" pitchFamily="2" charset="0"/>
              </a:rPr>
              <a:t>This resource supports the following courses:</a:t>
            </a:r>
            <a:endParaRPr lang="en-AU" sz="1800" dirty="0">
              <a:solidFill>
                <a:schemeClr val="tx1"/>
              </a:solidFill>
              <a:latin typeface="Public Sans" pitchFamily="2" charset="0"/>
            </a:endParaRPr>
          </a:p>
        </p:txBody>
      </p:sp>
      <p:sp>
        <p:nvSpPr>
          <p:cNvPr id="2" name="Content Placeholder 1">
            <a:extLst>
              <a:ext uri="{FF2B5EF4-FFF2-40B4-BE49-F238E27FC236}">
                <a16:creationId xmlns:a16="http://schemas.microsoft.com/office/drawing/2014/main" id="{1B7C79B2-0700-C6CA-1F2B-DC5598F0A5A4}"/>
              </a:ext>
            </a:extLst>
          </p:cNvPr>
          <p:cNvSpPr>
            <a:spLocks noGrp="1"/>
          </p:cNvSpPr>
          <p:nvPr>
            <p:ph type="body" sz="quarter" idx="19"/>
          </p:nvPr>
        </p:nvSpPr>
        <p:spPr>
          <a:xfrm>
            <a:off x="360363" y="2614108"/>
            <a:ext cx="5614987" cy="3686679"/>
          </a:xfrm>
        </p:spPr>
        <p:txBody>
          <a:bodyPr/>
          <a:lstStyle/>
          <a:p>
            <a:pPr marL="171450" indent="-171450">
              <a:buFont typeface="Arial" panose="020B0604020202020204" pitchFamily="34" charset="0"/>
              <a:buChar char="•"/>
            </a:pPr>
            <a:r>
              <a:rPr lang="en-AU" sz="1600" dirty="0">
                <a:latin typeface="Public Sans" pitchFamily="2" charset="0"/>
              </a:rPr>
              <a:t>Italian Beginners; Italian Continuers</a:t>
            </a:r>
          </a:p>
          <a:p>
            <a:pPr marL="171450" indent="-171450">
              <a:buFont typeface="Arial" panose="020B0604020202020204" pitchFamily="34" charset="0"/>
              <a:buChar char="•"/>
            </a:pPr>
            <a:r>
              <a:rPr lang="en-AU" sz="1600" dirty="0">
                <a:latin typeface="Public Sans" pitchFamily="2" charset="0"/>
              </a:rPr>
              <a:t>Japanese Beginners; Japanese Continuers</a:t>
            </a:r>
          </a:p>
          <a:p>
            <a:pPr marL="171450" indent="-171450">
              <a:buFont typeface="Arial" panose="020B0604020202020204" pitchFamily="34" charset="0"/>
              <a:buChar char="•"/>
            </a:pPr>
            <a:r>
              <a:rPr lang="en-AU" sz="1600" dirty="0">
                <a:latin typeface="Public Sans" pitchFamily="2" charset="0"/>
              </a:rPr>
              <a:t>Korean Beginners; Korean Continuers</a:t>
            </a:r>
          </a:p>
          <a:p>
            <a:pPr marL="171450" indent="-171450">
              <a:buFont typeface="Arial" panose="020B0604020202020204" pitchFamily="34" charset="0"/>
              <a:buChar char="•"/>
            </a:pPr>
            <a:r>
              <a:rPr lang="en-AU" sz="1600" dirty="0">
                <a:latin typeface="Public Sans" pitchFamily="2" charset="0"/>
              </a:rPr>
              <a:t>Modern Greek Beginners; Modern Greek Continuers</a:t>
            </a:r>
          </a:p>
          <a:p>
            <a:pPr marL="171450" indent="-171450">
              <a:buFont typeface="Arial" panose="020B0604020202020204" pitchFamily="34" charset="0"/>
              <a:buChar char="•"/>
            </a:pPr>
            <a:r>
              <a:rPr lang="en-AU" sz="1600" dirty="0">
                <a:latin typeface="Public Sans" pitchFamily="2" charset="0"/>
              </a:rPr>
              <a:t>Spanish Beginners; Spanish Continuers</a:t>
            </a:r>
            <a:r>
              <a:rPr lang="en-AU" sz="1800" dirty="0">
                <a:latin typeface="Public Sans" pitchFamily="2" charset="0"/>
              </a:rPr>
              <a:t>.</a:t>
            </a:r>
            <a:endParaRPr lang="en-AU" dirty="0">
              <a:latin typeface="Public Sans" pitchFamily="2" charset="0"/>
            </a:endParaRPr>
          </a:p>
          <a:p>
            <a:endParaRPr lang="en-AU" dirty="0"/>
          </a:p>
        </p:txBody>
      </p:sp>
      <p:sp>
        <p:nvSpPr>
          <p:cNvPr id="7" name="Content Placeholder 6">
            <a:extLst>
              <a:ext uri="{FF2B5EF4-FFF2-40B4-BE49-F238E27FC236}">
                <a16:creationId xmlns:a16="http://schemas.microsoft.com/office/drawing/2014/main" id="{21F22D13-AD3B-8140-A85A-73935D0C2748}"/>
              </a:ext>
            </a:extLst>
          </p:cNvPr>
          <p:cNvSpPr>
            <a:spLocks noGrp="1"/>
          </p:cNvSpPr>
          <p:nvPr>
            <p:ph type="body" sz="quarter" idx="20"/>
          </p:nvPr>
        </p:nvSpPr>
        <p:spPr>
          <a:xfrm>
            <a:off x="6229350" y="2614108"/>
            <a:ext cx="5614988" cy="3686679"/>
          </a:xfrm>
        </p:spPr>
        <p:txBody>
          <a:bodyPr>
            <a:noAutofit/>
          </a:bodyPr>
          <a:lstStyle/>
          <a:p>
            <a:pPr marL="171450" indent="-171450">
              <a:buFont typeface="Arial" panose="020B0604020202020204" pitchFamily="34" charset="0"/>
              <a:buChar char="•"/>
            </a:pPr>
            <a:r>
              <a:rPr lang="en-AU" sz="1600" dirty="0">
                <a:latin typeface="Public Sans" pitchFamily="2" charset="0"/>
              </a:rPr>
              <a:t>Arabic Beginners </a:t>
            </a:r>
          </a:p>
          <a:p>
            <a:pPr marL="171450" indent="-171450">
              <a:buFont typeface="Arial" panose="020B0604020202020204" pitchFamily="34" charset="0"/>
              <a:buChar char="•"/>
            </a:pPr>
            <a:r>
              <a:rPr lang="en-AU" sz="1600" dirty="0">
                <a:latin typeface="Public Sans" pitchFamily="2" charset="0"/>
              </a:rPr>
              <a:t>Chinese Beginners; Chinese Continuers</a:t>
            </a:r>
          </a:p>
          <a:p>
            <a:pPr marL="171450" indent="-171450">
              <a:buFont typeface="Arial" panose="020B0604020202020204" pitchFamily="34" charset="0"/>
              <a:buChar char="•"/>
            </a:pPr>
            <a:r>
              <a:rPr lang="en-AU" sz="1600" dirty="0">
                <a:latin typeface="Public Sans" pitchFamily="2" charset="0"/>
              </a:rPr>
              <a:t>French Beginners; French Continuers</a:t>
            </a:r>
          </a:p>
          <a:p>
            <a:pPr marL="171450" indent="-171450">
              <a:buFont typeface="Arial" panose="020B0604020202020204" pitchFamily="34" charset="0"/>
              <a:buChar char="•"/>
            </a:pPr>
            <a:r>
              <a:rPr lang="en-AU" sz="1600" dirty="0">
                <a:latin typeface="Public Sans" pitchFamily="2" charset="0"/>
              </a:rPr>
              <a:t>German Beginners; German Continuers</a:t>
            </a:r>
          </a:p>
          <a:p>
            <a:pPr marL="171450" indent="-171450">
              <a:buFont typeface="Arial" panose="020B0604020202020204" pitchFamily="34" charset="0"/>
              <a:buChar char="•"/>
            </a:pPr>
            <a:r>
              <a:rPr lang="en-AU" sz="1600" dirty="0">
                <a:latin typeface="Public Sans" pitchFamily="2" charset="0"/>
              </a:rPr>
              <a:t>Indonesian Beginners; Indonesian Continuers</a:t>
            </a:r>
            <a:endParaRPr lang="en-AU" sz="1800" dirty="0">
              <a:latin typeface="Public Sans" pitchFamily="2" charset="0"/>
            </a:endParaRPr>
          </a:p>
        </p:txBody>
      </p:sp>
    </p:spTree>
    <p:extLst>
      <p:ext uri="{BB962C8B-B14F-4D97-AF65-F5344CB8AC3E}">
        <p14:creationId xmlns:p14="http://schemas.microsoft.com/office/powerpoint/2010/main" val="45569678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8ACA6-600C-824D-FEAF-71291F201C57}"/>
              </a:ext>
            </a:extLst>
          </p:cNvPr>
          <p:cNvSpPr>
            <a:spLocks noGrp="1"/>
          </p:cNvSpPr>
          <p:nvPr>
            <p:ph type="title"/>
          </p:nvPr>
        </p:nvSpPr>
        <p:spPr>
          <a:xfrm>
            <a:off x="360000" y="826858"/>
            <a:ext cx="10080000" cy="545601"/>
          </a:xfrm>
        </p:spPr>
        <p:txBody>
          <a:bodyPr/>
          <a:lstStyle/>
          <a:p>
            <a:r>
              <a:rPr lang="en-AU" b="1" dirty="0">
                <a:latin typeface="Public Sans" panose="020B0604020202020204" charset="0"/>
              </a:rPr>
              <a:t>Introduction</a:t>
            </a:r>
            <a:endParaRPr lang="en-AU" dirty="0"/>
          </a:p>
        </p:txBody>
      </p:sp>
      <p:sp>
        <p:nvSpPr>
          <p:cNvPr id="7" name="Content Placeholder 6">
            <a:extLst>
              <a:ext uri="{FF2B5EF4-FFF2-40B4-BE49-F238E27FC236}">
                <a16:creationId xmlns:a16="http://schemas.microsoft.com/office/drawing/2014/main" id="{21F22D13-AD3B-8140-A85A-73935D0C2748}"/>
              </a:ext>
            </a:extLst>
          </p:cNvPr>
          <p:cNvSpPr>
            <a:spLocks noGrp="1"/>
          </p:cNvSpPr>
          <p:nvPr>
            <p:ph idx="1"/>
          </p:nvPr>
        </p:nvSpPr>
        <p:spPr/>
        <p:txBody>
          <a:bodyPr>
            <a:noAutofit/>
          </a:bodyPr>
          <a:lstStyle/>
          <a:p>
            <a:pPr marL="0" indent="0">
              <a:buNone/>
            </a:pPr>
            <a:r>
              <a:rPr lang="en-AU" sz="1600" dirty="0">
                <a:latin typeface="Public Sans" pitchFamily="2" charset="0"/>
              </a:rPr>
              <a:t>This resource supports both you and your students to reflect on:</a:t>
            </a:r>
          </a:p>
          <a:p>
            <a:pPr marL="285737" indent="-285737">
              <a:buFont typeface="Arial" panose="020B0604020202020204" pitchFamily="34" charset="0"/>
              <a:buChar char="•"/>
            </a:pPr>
            <a:r>
              <a:rPr lang="en-AU" sz="1600" dirty="0">
                <a:latin typeface="Public Sans" pitchFamily="2" charset="0"/>
              </a:rPr>
              <a:t>the benefits of learning a language in Stage 6</a:t>
            </a:r>
          </a:p>
          <a:p>
            <a:pPr marL="285737" indent="-285737">
              <a:buFont typeface="Arial" panose="020B0604020202020204" pitchFamily="34" charset="0"/>
              <a:buChar char="•"/>
            </a:pPr>
            <a:r>
              <a:rPr lang="en-AU" sz="1600" dirty="0">
                <a:latin typeface="Public Sans" pitchFamily="2" charset="0"/>
              </a:rPr>
              <a:t>effective techniques to prepare for the HSC.</a:t>
            </a:r>
          </a:p>
          <a:p>
            <a:pPr marL="0" indent="0">
              <a:buNone/>
            </a:pPr>
            <a:r>
              <a:rPr lang="en-AU" sz="1600" dirty="0">
                <a:latin typeface="Public Sans" pitchFamily="2" charset="0"/>
              </a:rPr>
              <a:t>Through the resource, we shine a spotlight on former HSC language students from across NSW and explore what:</a:t>
            </a:r>
          </a:p>
          <a:p>
            <a:pPr marL="285750" indent="-285750">
              <a:buFont typeface="Arial" panose="020B0604020202020204" pitchFamily="34" charset="0"/>
              <a:buChar char="•"/>
            </a:pPr>
            <a:r>
              <a:rPr lang="en-AU" sz="1600" dirty="0">
                <a:latin typeface="Public Sans" pitchFamily="2" charset="0"/>
              </a:rPr>
              <a:t>motivated them to study a language</a:t>
            </a:r>
          </a:p>
          <a:p>
            <a:pPr marL="285750" indent="-285750">
              <a:buFont typeface="Arial" panose="020B0604020202020204" pitchFamily="34" charset="0"/>
              <a:buChar char="•"/>
            </a:pPr>
            <a:r>
              <a:rPr lang="en-AU" sz="1600" dirty="0">
                <a:latin typeface="Public Sans" pitchFamily="2" charset="0"/>
              </a:rPr>
              <a:t>engaged them during lessons</a:t>
            </a:r>
          </a:p>
          <a:p>
            <a:pPr marL="285750" indent="-285750">
              <a:buFont typeface="Arial" panose="020B0604020202020204" pitchFamily="34" charset="0"/>
              <a:buChar char="•"/>
            </a:pPr>
            <a:r>
              <a:rPr lang="en-AU" sz="1600" dirty="0">
                <a:latin typeface="Public Sans" pitchFamily="2" charset="0"/>
              </a:rPr>
              <a:t>aspects they found challenging</a:t>
            </a:r>
          </a:p>
          <a:p>
            <a:pPr marL="285750" indent="-285750">
              <a:buFont typeface="Arial" panose="020B0604020202020204" pitchFamily="34" charset="0"/>
              <a:buChar char="•"/>
            </a:pPr>
            <a:r>
              <a:rPr lang="en-AU" sz="1600" dirty="0">
                <a:latin typeface="Public Sans" pitchFamily="2" charset="0"/>
              </a:rPr>
              <a:t>strategies led to success in the HSC.</a:t>
            </a:r>
          </a:p>
          <a:p>
            <a:pPr marL="0" indent="0">
              <a:buNone/>
            </a:pPr>
            <a:r>
              <a:rPr lang="en-AU" sz="1600" dirty="0">
                <a:latin typeface="Public Sans" pitchFamily="2" charset="0"/>
              </a:rPr>
              <a:t>This resource contains 2 videos of these students, with each video followed by reflection questions.</a:t>
            </a:r>
          </a:p>
          <a:p>
            <a:endParaRPr lang="en-AU" sz="1600" dirty="0"/>
          </a:p>
        </p:txBody>
      </p:sp>
      <p:sp>
        <p:nvSpPr>
          <p:cNvPr id="3" name="Slide Number Placeholder 2">
            <a:extLst>
              <a:ext uri="{FF2B5EF4-FFF2-40B4-BE49-F238E27FC236}">
                <a16:creationId xmlns:a16="http://schemas.microsoft.com/office/drawing/2014/main" id="{7F1C2718-0340-E713-CB64-21943B62C871}"/>
              </a:ext>
            </a:extLst>
          </p:cNvPr>
          <p:cNvSpPr>
            <a:spLocks noGrp="1"/>
          </p:cNvSpPr>
          <p:nvPr>
            <p:ph type="sldNum" sz="quarter" idx="10"/>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06298406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8ACA6-600C-824D-FEAF-71291F201C57}"/>
              </a:ext>
            </a:extLst>
          </p:cNvPr>
          <p:cNvSpPr>
            <a:spLocks noGrp="1"/>
          </p:cNvSpPr>
          <p:nvPr>
            <p:ph type="title"/>
          </p:nvPr>
        </p:nvSpPr>
        <p:spPr>
          <a:xfrm>
            <a:off x="360000" y="826858"/>
            <a:ext cx="10080000" cy="545601"/>
          </a:xfrm>
        </p:spPr>
        <p:txBody>
          <a:bodyPr/>
          <a:lstStyle/>
          <a:p>
            <a:r>
              <a:rPr lang="en-AU" b="1" dirty="0">
                <a:latin typeface="Public Sans" panose="020B0604020202020204" charset="0"/>
              </a:rPr>
              <a:t>Introduction – continued</a:t>
            </a:r>
            <a:endParaRPr lang="en-AU" sz="4400" dirty="0"/>
          </a:p>
        </p:txBody>
      </p:sp>
      <p:sp>
        <p:nvSpPr>
          <p:cNvPr id="7" name="Content Placeholder 6">
            <a:extLst>
              <a:ext uri="{FF2B5EF4-FFF2-40B4-BE49-F238E27FC236}">
                <a16:creationId xmlns:a16="http://schemas.microsoft.com/office/drawing/2014/main" id="{21F22D13-AD3B-8140-A85A-73935D0C2748}"/>
              </a:ext>
            </a:extLst>
          </p:cNvPr>
          <p:cNvSpPr>
            <a:spLocks noGrp="1"/>
          </p:cNvSpPr>
          <p:nvPr>
            <p:ph idx="1"/>
          </p:nvPr>
        </p:nvSpPr>
        <p:spPr/>
        <p:txBody>
          <a:bodyPr>
            <a:noAutofit/>
          </a:bodyPr>
          <a:lstStyle/>
          <a:p>
            <a:pPr marL="0" indent="0">
              <a:buNone/>
            </a:pPr>
            <a:r>
              <a:rPr lang="en-AU" sz="1600" dirty="0">
                <a:latin typeface="Public Sans" pitchFamily="2" charset="0"/>
              </a:rPr>
              <a:t>Often language learners in Stage 6 feel isolated, stemming from:</a:t>
            </a:r>
          </a:p>
          <a:p>
            <a:pPr marL="285750" indent="-285750">
              <a:buFont typeface="Arial" panose="020B0604020202020204" pitchFamily="34" charset="0"/>
              <a:buChar char="•"/>
            </a:pPr>
            <a:r>
              <a:rPr lang="en-AU" sz="1600" dirty="0">
                <a:latin typeface="Public Sans" pitchFamily="2" charset="0"/>
              </a:rPr>
              <a:t>small classes</a:t>
            </a:r>
          </a:p>
          <a:p>
            <a:pPr marL="285750" indent="-285750">
              <a:buFont typeface="Arial" panose="020B0604020202020204" pitchFamily="34" charset="0"/>
              <a:buChar char="•"/>
            </a:pPr>
            <a:r>
              <a:rPr lang="en-AU" sz="1600" dirty="0">
                <a:latin typeface="Public Sans" pitchFamily="2" charset="0"/>
              </a:rPr>
              <a:t>reduced face-to-face lessons</a:t>
            </a:r>
          </a:p>
          <a:p>
            <a:pPr marL="285750" indent="-285750">
              <a:buFont typeface="Arial" panose="020B0604020202020204" pitchFamily="34" charset="0"/>
              <a:buChar char="•"/>
            </a:pPr>
            <a:r>
              <a:rPr lang="en-AU" sz="1600" dirty="0">
                <a:latin typeface="Public Sans" pitchFamily="2" charset="0"/>
              </a:rPr>
              <a:t>learning through distance education </a:t>
            </a:r>
          </a:p>
          <a:p>
            <a:pPr marL="285750" indent="-285750">
              <a:buFont typeface="Arial" panose="020B0604020202020204" pitchFamily="34" charset="0"/>
              <a:buChar char="•"/>
            </a:pPr>
            <a:r>
              <a:rPr lang="en-AU" sz="1600" dirty="0">
                <a:latin typeface="Public Sans" pitchFamily="2" charset="0"/>
              </a:rPr>
              <a:t>not knowing many other students studying a language.</a:t>
            </a:r>
          </a:p>
          <a:p>
            <a:pPr marL="0" indent="0">
              <a:buNone/>
            </a:pPr>
            <a:r>
              <a:rPr lang="en-AU" sz="1600" dirty="0">
                <a:latin typeface="Public Sans" pitchFamily="2" charset="0"/>
              </a:rPr>
              <a:t>Through the reflection questions, students can identify and discuss effective techniques to engage them, both in class and at home. The connection language students often have with their teacher can be the most important resource, and we hope these videos emphasise that.</a:t>
            </a:r>
          </a:p>
          <a:p>
            <a:pPr marL="0" indent="0">
              <a:buNone/>
            </a:pPr>
            <a:r>
              <a:rPr lang="en-AU" sz="1600" dirty="0">
                <a:latin typeface="Public Sans" pitchFamily="2" charset="0"/>
              </a:rPr>
              <a:t>You may like to work through this resource as a class, or have students watch the videos at home and then discuss during class time. It is up to you and your class to decide how to best use this resource. </a:t>
            </a:r>
          </a:p>
          <a:p>
            <a:pPr marL="285737" indent="-285737">
              <a:buFont typeface="Arial" panose="020B0604020202020204" pitchFamily="34" charset="0"/>
              <a:buChar char="•"/>
            </a:pPr>
            <a:endParaRPr lang="en-AU" sz="1600" dirty="0">
              <a:latin typeface="Public Sans" pitchFamily="2" charset="0"/>
            </a:endParaRPr>
          </a:p>
          <a:p>
            <a:endParaRPr lang="en-AU" sz="1600" dirty="0"/>
          </a:p>
        </p:txBody>
      </p:sp>
      <p:sp>
        <p:nvSpPr>
          <p:cNvPr id="3" name="Slide Number Placeholder 2">
            <a:extLst>
              <a:ext uri="{FF2B5EF4-FFF2-40B4-BE49-F238E27FC236}">
                <a16:creationId xmlns:a16="http://schemas.microsoft.com/office/drawing/2014/main" id="{7F1C2718-0340-E713-CB64-21943B62C871}"/>
              </a:ext>
            </a:extLst>
          </p:cNvPr>
          <p:cNvSpPr>
            <a:spLocks noGrp="1"/>
          </p:cNvSpPr>
          <p:nvPr>
            <p:ph type="sldNum" sz="quarter" idx="10"/>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5098621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F004F-E888-4C84-9774-1BBE59895744}"/>
              </a:ext>
            </a:extLst>
          </p:cNvPr>
          <p:cNvSpPr>
            <a:spLocks noGrp="1"/>
          </p:cNvSpPr>
          <p:nvPr>
            <p:ph type="title"/>
          </p:nvPr>
        </p:nvSpPr>
        <p:spPr>
          <a:xfrm>
            <a:off x="5400000" y="276112"/>
            <a:ext cx="5656690" cy="641664"/>
          </a:xfrm>
        </p:spPr>
        <p:txBody>
          <a:bodyPr/>
          <a:lstStyle/>
          <a:p>
            <a:pPr>
              <a:lnSpc>
                <a:spcPct val="100000"/>
              </a:lnSpc>
            </a:pPr>
            <a:r>
              <a:rPr lang="en-US" b="1" dirty="0">
                <a:latin typeface="Public Sans" pitchFamily="2" charset="0"/>
              </a:rPr>
              <a:t>Part 1 – motivation and self-reflection</a:t>
            </a:r>
            <a:endParaRPr lang="en-AU" b="1" dirty="0"/>
          </a:p>
        </p:txBody>
      </p:sp>
      <p:sp>
        <p:nvSpPr>
          <p:cNvPr id="4" name="Text Placeholder 3">
            <a:extLst>
              <a:ext uri="{FF2B5EF4-FFF2-40B4-BE49-F238E27FC236}">
                <a16:creationId xmlns:a16="http://schemas.microsoft.com/office/drawing/2014/main" id="{0F9E5577-F7D0-A15B-7521-97B16AFA646F}"/>
              </a:ext>
            </a:extLst>
          </p:cNvPr>
          <p:cNvSpPr>
            <a:spLocks noGrp="1"/>
          </p:cNvSpPr>
          <p:nvPr>
            <p:ph type="body" sz="quarter" idx="14"/>
          </p:nvPr>
        </p:nvSpPr>
        <p:spPr/>
        <p:txBody>
          <a:bodyPr/>
          <a:lstStyle/>
          <a:p>
            <a:pPr marL="0" indent="0">
              <a:buNone/>
            </a:pPr>
            <a:r>
              <a:rPr lang="en-US" sz="2400" dirty="0">
                <a:solidFill>
                  <a:schemeClr val="tx1"/>
                </a:solidFill>
                <a:hlinkClick r:id="rId3"/>
              </a:rPr>
              <a:t>Video – motivation and self-reflection (12:05min)</a:t>
            </a:r>
            <a:endParaRPr lang="en-US" sz="2400" dirty="0">
              <a:solidFill>
                <a:schemeClr val="tx1"/>
              </a:solidFill>
            </a:endParaRPr>
          </a:p>
          <a:p>
            <a:pPr marL="0" indent="0">
              <a:buNone/>
            </a:pPr>
            <a:r>
              <a:rPr lang="en-US" sz="2400" dirty="0">
                <a:solidFill>
                  <a:schemeClr val="tx1"/>
                </a:solidFill>
                <a:hlinkClick r:id="rId4"/>
              </a:rPr>
              <a:t>Transcript (DOCX 69 KB)</a:t>
            </a:r>
            <a:endParaRPr lang="en-US" sz="2400" dirty="0">
              <a:solidFill>
                <a:schemeClr val="tx1"/>
              </a:solidFill>
            </a:endParaRPr>
          </a:p>
          <a:p>
            <a:pPr marL="0" indent="0">
              <a:buNone/>
            </a:pPr>
            <a:r>
              <a:rPr lang="en-US" sz="2400" dirty="0">
                <a:solidFill>
                  <a:schemeClr val="tx1"/>
                </a:solidFill>
              </a:rPr>
              <a:t>Watch this clip in which past students reflect on what motivated them, then consider the reflection questions on the next slide.</a:t>
            </a:r>
          </a:p>
          <a:p>
            <a:pPr marL="0" indent="0">
              <a:buNone/>
            </a:pPr>
            <a:endParaRPr lang="en-US" sz="2400" dirty="0">
              <a:solidFill>
                <a:schemeClr val="tx1"/>
              </a:solidFill>
            </a:endParaRPr>
          </a:p>
          <a:p>
            <a:pPr marL="0" indent="0">
              <a:buNone/>
            </a:pPr>
            <a:endParaRPr lang="en-AU" sz="2400" dirty="0"/>
          </a:p>
        </p:txBody>
      </p:sp>
      <p:pic>
        <p:nvPicPr>
          <p:cNvPr id="7" name="Picture Placeholder 2">
            <a:extLst>
              <a:ext uri="{FF2B5EF4-FFF2-40B4-BE49-F238E27FC236}">
                <a16:creationId xmlns:a16="http://schemas.microsoft.com/office/drawing/2014/main" id="{4F83C946-5C26-23FA-287B-9E20CA6FAAD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a:stretch/>
        </p:blipFill>
        <p:spPr>
          <a:xfrm>
            <a:off x="0" y="0"/>
            <a:ext cx="5040000" cy="6858000"/>
          </a:xfrm>
        </p:spPr>
      </p:pic>
      <p:sp>
        <p:nvSpPr>
          <p:cNvPr id="6" name="Slide Number Placeholder 5">
            <a:extLst>
              <a:ext uri="{FF2B5EF4-FFF2-40B4-BE49-F238E27FC236}">
                <a16:creationId xmlns:a16="http://schemas.microsoft.com/office/drawing/2014/main" id="{5D96F15D-C92A-53C0-959E-9035B28540DD}"/>
              </a:ext>
            </a:extLst>
          </p:cNvPr>
          <p:cNvSpPr>
            <a:spLocks noGrp="1"/>
          </p:cNvSpPr>
          <p:nvPr>
            <p:ph type="sldNum" sz="quarter" idx="16"/>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6852234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70C7-6508-4EE8-30C4-FC641E7C3182}"/>
              </a:ext>
            </a:extLst>
          </p:cNvPr>
          <p:cNvSpPr>
            <a:spLocks noGrp="1"/>
          </p:cNvSpPr>
          <p:nvPr>
            <p:ph type="title"/>
          </p:nvPr>
        </p:nvSpPr>
        <p:spPr/>
        <p:txBody>
          <a:bodyPr/>
          <a:lstStyle/>
          <a:p>
            <a:r>
              <a:rPr lang="en-US" b="1" dirty="0">
                <a:latin typeface="Public Sans" pitchFamily="2" charset="0"/>
              </a:rPr>
              <a:t>Part 1 – reflection questions</a:t>
            </a:r>
            <a:endParaRPr lang="en-AU" b="1" dirty="0"/>
          </a:p>
        </p:txBody>
      </p:sp>
      <p:pic>
        <p:nvPicPr>
          <p:cNvPr id="6" name="Content Placeholder 5" descr="An infographic containing reflection questions.&#10;Question 1 – Which piece of advice resonated with you the most and why? Question 2 – Are you maximising the support on offer? &#10;Question 3 – Are you confident you are on track? If not, what support do you need?">
            <a:extLst>
              <a:ext uri="{FF2B5EF4-FFF2-40B4-BE49-F238E27FC236}">
                <a16:creationId xmlns:a16="http://schemas.microsoft.com/office/drawing/2014/main" id="{74D2B606-1C02-B6CA-452D-8EB7347338C5}"/>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61637" y="1172584"/>
            <a:ext cx="9068726" cy="5102051"/>
          </a:xfrm>
          <a:prstGeom prst="rect">
            <a:avLst/>
          </a:prstGeom>
        </p:spPr>
      </p:pic>
      <p:sp>
        <p:nvSpPr>
          <p:cNvPr id="4" name="Slide Number Placeholder 3">
            <a:extLst>
              <a:ext uri="{FF2B5EF4-FFF2-40B4-BE49-F238E27FC236}">
                <a16:creationId xmlns:a16="http://schemas.microsoft.com/office/drawing/2014/main" id="{29DDEC1B-0CF1-7FFE-1982-78C4932AD56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403715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F004F-E888-4C84-9774-1BBE59895744}"/>
              </a:ext>
            </a:extLst>
          </p:cNvPr>
          <p:cNvSpPr>
            <a:spLocks noGrp="1"/>
          </p:cNvSpPr>
          <p:nvPr>
            <p:ph type="title"/>
          </p:nvPr>
        </p:nvSpPr>
        <p:spPr>
          <a:xfrm>
            <a:off x="5399999" y="360000"/>
            <a:ext cx="5724001" cy="1008000"/>
          </a:xfrm>
        </p:spPr>
        <p:txBody>
          <a:bodyPr/>
          <a:lstStyle/>
          <a:p>
            <a:r>
              <a:rPr lang="en-US" b="1" dirty="0"/>
              <a:t>Part 2 – class time and study</a:t>
            </a:r>
            <a:endParaRPr lang="en-AU" b="1" dirty="0"/>
          </a:p>
        </p:txBody>
      </p:sp>
      <p:sp>
        <p:nvSpPr>
          <p:cNvPr id="4" name="Text Placeholder 3">
            <a:extLst>
              <a:ext uri="{FF2B5EF4-FFF2-40B4-BE49-F238E27FC236}">
                <a16:creationId xmlns:a16="http://schemas.microsoft.com/office/drawing/2014/main" id="{0F9E5577-F7D0-A15B-7521-97B16AFA646F}"/>
              </a:ext>
            </a:extLst>
          </p:cNvPr>
          <p:cNvSpPr>
            <a:spLocks noGrp="1"/>
          </p:cNvSpPr>
          <p:nvPr>
            <p:ph type="body" sz="quarter" idx="14"/>
          </p:nvPr>
        </p:nvSpPr>
        <p:spPr/>
        <p:txBody>
          <a:bodyPr/>
          <a:lstStyle/>
          <a:p>
            <a:pPr marL="0" indent="0">
              <a:buNone/>
            </a:pPr>
            <a:r>
              <a:rPr lang="en-US" sz="2400" dirty="0">
                <a:solidFill>
                  <a:schemeClr val="tx1"/>
                </a:solidFill>
                <a:hlinkClick r:id="rId3"/>
              </a:rPr>
              <a:t>Video – class time and study (12:36min)</a:t>
            </a:r>
            <a:endParaRPr lang="en-US" sz="2400" dirty="0">
              <a:solidFill>
                <a:schemeClr val="tx1"/>
              </a:solidFill>
            </a:endParaRPr>
          </a:p>
          <a:p>
            <a:pPr marL="0" indent="0">
              <a:buNone/>
            </a:pPr>
            <a:r>
              <a:rPr lang="en-US" sz="2400" dirty="0">
                <a:solidFill>
                  <a:schemeClr val="tx1"/>
                </a:solidFill>
                <a:hlinkClick r:id="rId4"/>
              </a:rPr>
              <a:t>Class time and study transcript (DOCX 69 KB)</a:t>
            </a:r>
            <a:endParaRPr lang="en-US" sz="2400" dirty="0">
              <a:solidFill>
                <a:schemeClr val="tx1"/>
              </a:solidFill>
            </a:endParaRPr>
          </a:p>
          <a:p>
            <a:pPr marL="0" indent="0">
              <a:buNone/>
            </a:pPr>
            <a:r>
              <a:rPr lang="en-US" sz="2400" dirty="0">
                <a:solidFill>
                  <a:schemeClr val="tx1"/>
                </a:solidFill>
              </a:rPr>
              <a:t>Watch the second clip and hear what the students have to say about the techniques that worked best for them, then consider the reflection questions on the next slide.</a:t>
            </a:r>
            <a:endParaRPr lang="en-AU" sz="2400" dirty="0">
              <a:solidFill>
                <a:schemeClr val="tx1"/>
              </a:solidFill>
            </a:endParaRPr>
          </a:p>
        </p:txBody>
      </p:sp>
      <p:pic>
        <p:nvPicPr>
          <p:cNvPr id="7" name="Picture Placeholder 2">
            <a:extLst>
              <a:ext uri="{FF2B5EF4-FFF2-40B4-BE49-F238E27FC236}">
                <a16:creationId xmlns:a16="http://schemas.microsoft.com/office/drawing/2014/main" id="{4F83C946-5C26-23FA-287B-9E20CA6FAADD}"/>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a:stretch/>
        </p:blipFill>
        <p:spPr/>
      </p:pic>
      <p:sp>
        <p:nvSpPr>
          <p:cNvPr id="6" name="Slide Number Placeholder 5">
            <a:extLst>
              <a:ext uri="{FF2B5EF4-FFF2-40B4-BE49-F238E27FC236}">
                <a16:creationId xmlns:a16="http://schemas.microsoft.com/office/drawing/2014/main" id="{5D96F15D-C92A-53C0-959E-9035B28540DD}"/>
              </a:ext>
            </a:extLst>
          </p:cNvPr>
          <p:cNvSpPr>
            <a:spLocks noGrp="1"/>
          </p:cNvSpPr>
          <p:nvPr>
            <p:ph type="sldNum" sz="quarter" idx="16"/>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2692574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122CDA-EA6A-2CED-09B3-0DAD3603E17E}"/>
              </a:ext>
            </a:extLst>
          </p:cNvPr>
          <p:cNvSpPr>
            <a:spLocks noGrp="1"/>
          </p:cNvSpPr>
          <p:nvPr>
            <p:ph type="title"/>
          </p:nvPr>
        </p:nvSpPr>
        <p:spPr/>
        <p:txBody>
          <a:bodyPr/>
          <a:lstStyle/>
          <a:p>
            <a:r>
              <a:rPr lang="en-US" b="1" dirty="0">
                <a:latin typeface="Public Sans" pitchFamily="2" charset="0"/>
              </a:rPr>
              <a:t>Part 2 – reflection questions</a:t>
            </a:r>
            <a:endParaRPr lang="en-AU" b="1" dirty="0"/>
          </a:p>
        </p:txBody>
      </p:sp>
      <p:pic>
        <p:nvPicPr>
          <p:cNvPr id="6" name="Picture 5" descr="An infographic containing the questions. &#10;Question 1 – Did you learn any new ideas? What are they? &#10;Question 2 – Has listening to these past students inspired other ideas for studying?&#10;Question 3 – Do you have any techniques you use that were not mentioned?&#10;Question 4 – Do you need any help in implementing some new ideas? ">
            <a:extLst>
              <a:ext uri="{FF2B5EF4-FFF2-40B4-BE49-F238E27FC236}">
                <a16:creationId xmlns:a16="http://schemas.microsoft.com/office/drawing/2014/main" id="{63F066FD-C276-BEFA-FB85-0DF4AB9F4D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600" y="1136826"/>
            <a:ext cx="9068799" cy="5101200"/>
          </a:xfrm>
          <a:prstGeom prst="rect">
            <a:avLst/>
          </a:prstGeom>
        </p:spPr>
      </p:pic>
      <p:sp>
        <p:nvSpPr>
          <p:cNvPr id="4" name="Slide Number Placeholder 3">
            <a:extLst>
              <a:ext uri="{FF2B5EF4-FFF2-40B4-BE49-F238E27FC236}">
                <a16:creationId xmlns:a16="http://schemas.microsoft.com/office/drawing/2014/main" id="{29DDEC1B-0CF1-7FFE-1982-78C4932AD561}"/>
              </a:ext>
            </a:extLst>
          </p:cNvPr>
          <p:cNvSpPr>
            <a:spLocks noGrp="1"/>
          </p:cNvSpPr>
          <p:nvPr>
            <p:ph type="sldNum" sz="quarter" idx="12"/>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309726069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63BA-BEF1-7F08-A39C-62E3459BAE21}"/>
              </a:ext>
            </a:extLst>
          </p:cNvPr>
          <p:cNvSpPr>
            <a:spLocks noGrp="1"/>
          </p:cNvSpPr>
          <p:nvPr>
            <p:ph type="title"/>
          </p:nvPr>
        </p:nvSpPr>
        <p:spPr>
          <a:xfrm>
            <a:off x="360000" y="836256"/>
            <a:ext cx="10080000" cy="522644"/>
          </a:xfrm>
        </p:spPr>
        <p:txBody>
          <a:bodyPr/>
          <a:lstStyle/>
          <a:p>
            <a:r>
              <a:rPr lang="en-US" b="1" dirty="0">
                <a:latin typeface="Public Sans" pitchFamily="2" charset="0"/>
              </a:rPr>
              <a:t>Key messages</a:t>
            </a:r>
            <a:endParaRPr lang="en-AU" b="1" dirty="0"/>
          </a:p>
        </p:txBody>
      </p:sp>
      <p:sp>
        <p:nvSpPr>
          <p:cNvPr id="8" name="Text Placeholder 11">
            <a:extLst>
              <a:ext uri="{FF2B5EF4-FFF2-40B4-BE49-F238E27FC236}">
                <a16:creationId xmlns:a16="http://schemas.microsoft.com/office/drawing/2014/main" id="{68729056-2684-C64D-1A21-0ABCB2DFD77A}"/>
              </a:ext>
            </a:extLst>
          </p:cNvPr>
          <p:cNvSpPr>
            <a:spLocks noGrp="1"/>
          </p:cNvSpPr>
          <p:nvPr>
            <p:ph idx="1"/>
          </p:nvPr>
        </p:nvSpPr>
        <p:spPr>
          <a:xfrm>
            <a:off x="360363" y="1619251"/>
            <a:ext cx="11483975" cy="4643526"/>
          </a:xfrm>
        </p:spPr>
        <p:txBody>
          <a:bodyPr/>
          <a:lstStyle/>
          <a:p>
            <a:pPr marL="0" indent="0">
              <a:buNone/>
            </a:pPr>
            <a:r>
              <a:rPr lang="en-US" sz="1800" dirty="0">
                <a:latin typeface="Public Sans" pitchFamily="2" charset="0"/>
              </a:rPr>
              <a:t>Highlighted below are some of the key messages in the videos. Use the reflection questions on slides </a:t>
            </a:r>
            <a:br>
              <a:rPr lang="en-US" sz="1800" dirty="0">
                <a:latin typeface="Public Sans" pitchFamily="2" charset="0"/>
              </a:rPr>
            </a:br>
            <a:r>
              <a:rPr lang="en-US" sz="1800" dirty="0">
                <a:latin typeface="Public Sans" pitchFamily="2" charset="0"/>
              </a:rPr>
              <a:t>5 and 7 to discuss these from your own perspectives.</a:t>
            </a:r>
          </a:p>
          <a:p>
            <a:pPr marL="0" indent="0">
              <a:buNone/>
            </a:pPr>
            <a:r>
              <a:rPr lang="en-US" sz="1800" dirty="0">
                <a:latin typeface="Public Sans" pitchFamily="2" charset="0"/>
              </a:rPr>
              <a:t>Key messages:</a:t>
            </a:r>
          </a:p>
          <a:p>
            <a:pPr marL="285750" indent="-285750">
              <a:buFont typeface="Arial" panose="020B0604020202020204" pitchFamily="34" charset="0"/>
              <a:buChar char="•"/>
            </a:pPr>
            <a:r>
              <a:rPr lang="en-US" sz="1800" b="1" dirty="0">
                <a:latin typeface="Public Sans" pitchFamily="2" charset="0"/>
              </a:rPr>
              <a:t>Motivation </a:t>
            </a:r>
            <a:r>
              <a:rPr lang="en-US" sz="1800" dirty="0">
                <a:latin typeface="Public Sans" pitchFamily="2" charset="0"/>
              </a:rPr>
              <a:t>– why did you choose to learn a language?</a:t>
            </a:r>
          </a:p>
          <a:p>
            <a:pPr marL="285750" indent="-285750">
              <a:buFont typeface="Arial" panose="020B0604020202020204" pitchFamily="34" charset="0"/>
              <a:buChar char="•"/>
            </a:pPr>
            <a:r>
              <a:rPr lang="en-US" sz="1800" b="1" dirty="0">
                <a:latin typeface="Public Sans" pitchFamily="2" charset="0"/>
              </a:rPr>
              <a:t>Successful learning strategies</a:t>
            </a:r>
            <a:r>
              <a:rPr lang="en-AU" sz="1800" b="1" dirty="0">
                <a:latin typeface="Public Sans" pitchFamily="2" charset="0"/>
              </a:rPr>
              <a:t> </a:t>
            </a:r>
            <a:r>
              <a:rPr lang="en-AU" sz="1800" dirty="0">
                <a:latin typeface="Public Sans" pitchFamily="2" charset="0"/>
              </a:rPr>
              <a:t>– </a:t>
            </a:r>
            <a:r>
              <a:rPr lang="en-US" sz="1800" dirty="0">
                <a:latin typeface="Public Sans" pitchFamily="2" charset="0"/>
              </a:rPr>
              <a:t>what works best for you?</a:t>
            </a:r>
            <a:endParaRPr lang="en-AU" sz="1800" dirty="0">
              <a:latin typeface="Public Sans" pitchFamily="2" charset="0"/>
            </a:endParaRPr>
          </a:p>
          <a:p>
            <a:pPr marL="285750" indent="-285750">
              <a:buFont typeface="Arial" panose="020B0604020202020204" pitchFamily="34" charset="0"/>
              <a:buChar char="•"/>
            </a:pPr>
            <a:r>
              <a:rPr lang="en-US" sz="1800" b="1" dirty="0">
                <a:latin typeface="Public Sans" pitchFamily="2" charset="0"/>
              </a:rPr>
              <a:t>Feedback</a:t>
            </a:r>
            <a:r>
              <a:rPr lang="en-AU" sz="1800" b="1" dirty="0">
                <a:latin typeface="Public Sans" pitchFamily="2" charset="0"/>
              </a:rPr>
              <a:t> </a:t>
            </a:r>
            <a:r>
              <a:rPr lang="en-AU" sz="1800" dirty="0">
                <a:latin typeface="Public Sans" pitchFamily="2" charset="0"/>
              </a:rPr>
              <a:t>– </a:t>
            </a:r>
            <a:r>
              <a:rPr lang="en-US" sz="1800" dirty="0">
                <a:latin typeface="Public Sans" pitchFamily="2" charset="0"/>
              </a:rPr>
              <a:t>how often do you seek feedback?</a:t>
            </a:r>
            <a:endParaRPr lang="en-AU" sz="1800" dirty="0">
              <a:latin typeface="Public Sans" pitchFamily="2" charset="0"/>
            </a:endParaRPr>
          </a:p>
          <a:p>
            <a:pPr marL="285750" indent="-285750">
              <a:buFont typeface="Arial" panose="020B0604020202020204" pitchFamily="34" charset="0"/>
              <a:buChar char="•"/>
            </a:pPr>
            <a:r>
              <a:rPr lang="en-US" sz="1800" b="1" dirty="0">
                <a:latin typeface="Public Sans" pitchFamily="2" charset="0"/>
              </a:rPr>
              <a:t>Class time</a:t>
            </a:r>
            <a:r>
              <a:rPr lang="en-AU" sz="1800" b="1" dirty="0">
                <a:latin typeface="Public Sans" pitchFamily="2" charset="0"/>
              </a:rPr>
              <a:t> </a:t>
            </a:r>
            <a:r>
              <a:rPr lang="en-AU" sz="1800" dirty="0">
                <a:latin typeface="Public Sans" pitchFamily="2" charset="0"/>
              </a:rPr>
              <a:t>– </a:t>
            </a:r>
            <a:r>
              <a:rPr lang="en-US" sz="1800" dirty="0">
                <a:latin typeface="Public Sans" pitchFamily="2" charset="0"/>
              </a:rPr>
              <a:t>what type of lesson has been most beneficial for you?</a:t>
            </a:r>
            <a:endParaRPr lang="en-AU" sz="1800" dirty="0">
              <a:latin typeface="Public Sans" pitchFamily="2" charset="0"/>
            </a:endParaRPr>
          </a:p>
          <a:p>
            <a:pPr marL="285750" indent="-285750">
              <a:buFont typeface="Arial" panose="020B0604020202020204" pitchFamily="34" charset="0"/>
              <a:buChar char="•"/>
            </a:pPr>
            <a:r>
              <a:rPr lang="en-US" sz="1800" b="1" dirty="0">
                <a:latin typeface="Public Sans" pitchFamily="2" charset="0"/>
              </a:rPr>
              <a:t>Efficient study </a:t>
            </a:r>
            <a:r>
              <a:rPr lang="en-AU" sz="1800" dirty="0">
                <a:latin typeface="Public Sans" pitchFamily="2" charset="0"/>
              </a:rPr>
              <a:t>– </a:t>
            </a:r>
            <a:r>
              <a:rPr lang="en-US" sz="1800" dirty="0">
                <a:latin typeface="Public Sans" pitchFamily="2" charset="0"/>
              </a:rPr>
              <a:t>do you rehearse multiple skills at once?</a:t>
            </a:r>
            <a:endParaRPr lang="en-AU" sz="1800" dirty="0">
              <a:latin typeface="Public Sans" pitchFamily="2" charset="0"/>
            </a:endParaRPr>
          </a:p>
        </p:txBody>
      </p:sp>
      <p:sp>
        <p:nvSpPr>
          <p:cNvPr id="4" name="Slide Number Placeholder 3">
            <a:extLst>
              <a:ext uri="{FF2B5EF4-FFF2-40B4-BE49-F238E27FC236}">
                <a16:creationId xmlns:a16="http://schemas.microsoft.com/office/drawing/2014/main" id="{15AEB38D-0F8A-B133-054C-F5C728EAC350}"/>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31812535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F8ACA6-600C-824D-FEAF-71291F201C57}"/>
              </a:ext>
            </a:extLst>
          </p:cNvPr>
          <p:cNvSpPr>
            <a:spLocks noGrp="1"/>
          </p:cNvSpPr>
          <p:nvPr>
            <p:ph type="title"/>
          </p:nvPr>
        </p:nvSpPr>
        <p:spPr>
          <a:xfrm>
            <a:off x="360000" y="826858"/>
            <a:ext cx="10080000" cy="545601"/>
          </a:xfrm>
        </p:spPr>
        <p:txBody>
          <a:bodyPr/>
          <a:lstStyle/>
          <a:p>
            <a:r>
              <a:rPr lang="en-AU" b="1" dirty="0">
                <a:latin typeface="Public Sans" panose="020B0604020202020204" charset="0"/>
              </a:rPr>
              <a:t>Helpful links</a:t>
            </a:r>
            <a:endParaRPr lang="en-AU" dirty="0"/>
          </a:p>
        </p:txBody>
      </p:sp>
      <p:sp>
        <p:nvSpPr>
          <p:cNvPr id="7" name="Content Placeholder 6">
            <a:extLst>
              <a:ext uri="{FF2B5EF4-FFF2-40B4-BE49-F238E27FC236}">
                <a16:creationId xmlns:a16="http://schemas.microsoft.com/office/drawing/2014/main" id="{21F22D13-AD3B-8140-A85A-73935D0C2748}"/>
              </a:ext>
            </a:extLst>
          </p:cNvPr>
          <p:cNvSpPr>
            <a:spLocks noGrp="1"/>
          </p:cNvSpPr>
          <p:nvPr>
            <p:ph idx="1"/>
          </p:nvPr>
        </p:nvSpPr>
        <p:spPr/>
        <p:txBody>
          <a:bodyPr>
            <a:noAutofit/>
          </a:bodyPr>
          <a:lstStyle/>
          <a:p>
            <a:pPr marL="0" indent="0">
              <a:buNone/>
            </a:pPr>
            <a:r>
              <a:rPr lang="en-AU" sz="1600" dirty="0">
                <a:latin typeface="Public Sans" pitchFamily="2" charset="0"/>
              </a:rPr>
              <a:t>If you’d like to learn about some of the aspects raised in the video, the following links may help:</a:t>
            </a:r>
          </a:p>
          <a:p>
            <a:pPr marL="285737" indent="-285737">
              <a:buFont typeface="Arial" panose="020B0604020202020204" pitchFamily="34" charset="0"/>
              <a:buChar char="•"/>
            </a:pPr>
            <a:r>
              <a:rPr lang="en-AU" sz="1600" dirty="0">
                <a:latin typeface="Public Sans" pitchFamily="2" charset="0"/>
                <a:hlinkClick r:id="rId3"/>
              </a:rPr>
              <a:t>Effective feedback in languages – microlearning (staff only)</a:t>
            </a:r>
            <a:endParaRPr lang="en-AU" sz="1600" dirty="0">
              <a:latin typeface="Public Sans" pitchFamily="2" charset="0"/>
            </a:endParaRPr>
          </a:p>
          <a:p>
            <a:pPr marL="285737" indent="-285737">
              <a:buFont typeface="Arial" panose="020B0604020202020204" pitchFamily="34" charset="0"/>
              <a:buChar char="•"/>
            </a:pPr>
            <a:r>
              <a:rPr lang="en-AU" sz="1600" dirty="0">
                <a:latin typeface="Public Sans" pitchFamily="2" charset="0"/>
                <a:hlinkClick r:id="rId4"/>
              </a:rPr>
              <a:t>Stage 6 Continuers – answering listening and reading questions (support document)</a:t>
            </a:r>
            <a:endParaRPr lang="en-AU" sz="1600" dirty="0">
              <a:latin typeface="Public Sans" pitchFamily="2" charset="0"/>
            </a:endParaRPr>
          </a:p>
          <a:p>
            <a:pPr marL="285737" indent="-285737">
              <a:buFont typeface="Arial" panose="020B0604020202020204" pitchFamily="34" charset="0"/>
              <a:buChar char="•"/>
            </a:pPr>
            <a:r>
              <a:rPr lang="en-AU" sz="1600" dirty="0">
                <a:latin typeface="Public Sans" pitchFamily="2" charset="0"/>
                <a:hlinkClick r:id="rId5"/>
              </a:rPr>
              <a:t>Beginners instructional video – how to approach HSC oral and written examinations</a:t>
            </a:r>
            <a:endParaRPr lang="en-AU" sz="1600" dirty="0">
              <a:latin typeface="Public Sans" pitchFamily="2" charset="0"/>
            </a:endParaRPr>
          </a:p>
          <a:p>
            <a:pPr marL="285737" indent="-285737">
              <a:buFont typeface="Arial" panose="020B0604020202020204" pitchFamily="34" charset="0"/>
              <a:buChar char="•"/>
            </a:pPr>
            <a:r>
              <a:rPr lang="en-AU" sz="1600" dirty="0">
                <a:latin typeface="Public Sans" pitchFamily="2" charset="0"/>
                <a:hlinkClick r:id="rId6"/>
              </a:rPr>
              <a:t>Continuers instructional video – how to approach HSC oral and written examinations</a:t>
            </a:r>
            <a:r>
              <a:rPr lang="en-AU" sz="1600" dirty="0">
                <a:latin typeface="Public Sans" pitchFamily="2" charset="0"/>
              </a:rPr>
              <a:t>.</a:t>
            </a:r>
          </a:p>
          <a:p>
            <a:pPr marL="0" indent="0">
              <a:buNone/>
            </a:pPr>
            <a:r>
              <a:rPr lang="en-AU" sz="1600" dirty="0">
                <a:latin typeface="Public Sans" pitchFamily="2" charset="0"/>
              </a:rPr>
              <a:t>Through watching these videos, we hope your students connected to these students and shared the value they place on learning a language.</a:t>
            </a:r>
            <a:endParaRPr lang="en-AU" sz="1600" dirty="0"/>
          </a:p>
        </p:txBody>
      </p:sp>
      <p:sp>
        <p:nvSpPr>
          <p:cNvPr id="3" name="Slide Number Placeholder 2">
            <a:extLst>
              <a:ext uri="{FF2B5EF4-FFF2-40B4-BE49-F238E27FC236}">
                <a16:creationId xmlns:a16="http://schemas.microsoft.com/office/drawing/2014/main" id="{7F1C2718-0340-E713-CB64-21943B62C871}"/>
              </a:ext>
            </a:extLst>
          </p:cNvPr>
          <p:cNvSpPr>
            <a:spLocks noGrp="1"/>
          </p:cNvSpPr>
          <p:nvPr>
            <p:ph type="sldNum" sz="quarter" idx="10"/>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709882618"/>
      </p:ext>
    </p:extLst>
  </p:cSld>
  <p:clrMapOvr>
    <a:masterClrMapping/>
  </p:clrMapOvr>
  <p:transition>
    <p:fade/>
  </p:transition>
</p:sld>
</file>

<file path=ppt/theme/theme1.xml><?xml version="1.0" encoding="utf-8"?>
<a:theme xmlns:a="http://schemas.openxmlformats.org/drawingml/2006/main" name="NSWG Corporate">
  <a:themeElements>
    <a:clrScheme name="Custom 1">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NSWG Corporate" id="{1C588BE6-7293-4D83-BA77-213D892B27E6}" vid="{D73FF492-6F08-4A21-AB3F-B13FB80BE8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NSWG Corporate</Template>
  <TotalTime>0</TotalTime>
  <Words>627</Words>
  <Application>Microsoft Office PowerPoint</Application>
  <PresentationFormat>Widescreen</PresentationFormat>
  <Paragraphs>75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Public Sans</vt:lpstr>
      <vt:lpstr>Public Sans Light</vt:lpstr>
      <vt:lpstr>Times New Roman</vt:lpstr>
      <vt:lpstr>NSWG Corporate</vt:lpstr>
      <vt:lpstr>Reflections and advice from past HSC students</vt:lpstr>
      <vt:lpstr>Introduction</vt:lpstr>
      <vt:lpstr>Introduction – continued</vt:lpstr>
      <vt:lpstr>Part 1 – motivation and self-reflection</vt:lpstr>
      <vt:lpstr>Part 1 – reflection questions</vt:lpstr>
      <vt:lpstr>Part 2 – class time and study</vt:lpstr>
      <vt:lpstr>Part 2 – reflection questions</vt:lpstr>
      <vt:lpstr>Key messages</vt:lpstr>
      <vt:lpstr>Helpful links</vt:lpstr>
      <vt:lpstr>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and advice from past HSC students</dc:title>
  <dc:creator>NSW Department of Education</dc:creator>
  <cp:keywords/>
  <dcterms:created xsi:type="dcterms:W3CDTF">2024-05-29T03:36:38Z</dcterms:created>
  <dcterms:modified xsi:type="dcterms:W3CDTF">2024-05-29T03:37:15Z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2024-05-29T03:37:00Z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9bdde25e-d2e4-4b61-9801-577eb33f607b</vt:lpwstr>
  </property>
  <property fmtid="{D5CDD505-2E9C-101B-9397-08002B2CF9AE}" pid="8" name="MSIP_Label_b603dfd7-d93a-4381-a340-2995d8282205_ContentBits">
    <vt:lpwstr>0</vt:lpwstr>
  </property>
</Properties>
</file>