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9" r:id="rId4"/>
  </p:sldMasterIdLst>
  <p:notesMasterIdLst>
    <p:notesMasterId r:id="rId14"/>
  </p:notesMasterIdLst>
  <p:handoutMasterIdLst>
    <p:handoutMasterId r:id="rId15"/>
  </p:handoutMasterIdLst>
  <p:sldIdLst>
    <p:sldId id="26201" r:id="rId5"/>
    <p:sldId id="26202" r:id="rId6"/>
    <p:sldId id="2141411610" r:id="rId7"/>
    <p:sldId id="2141411611" r:id="rId8"/>
    <p:sldId id="2141411572" r:id="rId9"/>
    <p:sldId id="2141411573" r:id="rId10"/>
    <p:sldId id="2141411574" r:id="rId11"/>
    <p:sldId id="2141411576" r:id="rId12"/>
    <p:sldId id="2141411556" r:id="rId13"/>
  </p:sldIdLst>
  <p:sldSz cx="12192000" cy="6858000"/>
  <p:notesSz cx="6858000" cy="9144000"/>
  <p:embeddedFontLst>
    <p:embeddedFont>
      <p:font typeface="DengXian" panose="02010600030101010101" pitchFamily="2" charset="-122"/>
      <p:regular r:id="rId16"/>
      <p:bold r:id="rId17"/>
    </p:embeddedFont>
    <p:embeddedFont>
      <p:font typeface="Public Sans" pitchFamily="2" charset="77"/>
      <p:regular r:id="rId18"/>
      <p:bold r:id="rId19"/>
      <p:italic r:id="rId20"/>
      <p:boldItalic r:id="rId21"/>
    </p:embeddedFont>
    <p:embeddedFont>
      <p:font typeface="Public Sans Light" pitchFamily="2" charset="77"/>
      <p:regular r:id="rId22"/>
      <p:italic r:id="rId23"/>
    </p:embeddedFont>
    <p:embeddedFont>
      <p:font typeface="Public Sans SemiBold" pitchFamily="2" charset="77"/>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C025B-8FC5-4B07-AEE0-37EA0F07F1EA}" v="2" dt="2024-05-30T00:18:59.10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6" autoAdjust="0"/>
    <p:restoredTop sz="87007" autoAdjust="0"/>
  </p:normalViewPr>
  <p:slideViewPr>
    <p:cSldViewPr snapToGrid="0">
      <p:cViewPr varScale="1">
        <p:scale>
          <a:sx n="106" d="100"/>
          <a:sy n="106" d="100"/>
        </p:scale>
        <p:origin x="272" y="176"/>
      </p:cViewPr>
      <p:guideLst>
        <p:guide orient="horz" pos="981"/>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60488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02922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45719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teacher may need to revise </a:t>
            </a:r>
            <a:r>
              <a:rPr lang="en-AU" i="1" dirty="0"/>
              <a:t>kalua</a:t>
            </a:r>
            <a:r>
              <a:rPr lang="en-AU" i="0" dirty="0"/>
              <a:t> (if) with students prior to completing this activity.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0954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22528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85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000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8954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5225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6570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91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38960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7906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6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47029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990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425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835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8797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7275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05305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9353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8916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3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1532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8412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D611D6-C3F4-E6B9-0772-479AC119BE8E}"/>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7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77892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CB0C6B-16AA-D425-C55C-CAF9A17B512C}"/>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035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1574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5871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640AD-D854-8D19-A9B1-2C4B04233BB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01212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3C3DE-2C94-E192-26C0-7E54A2F5A3B6}"/>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9219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01765-92F2-7FEE-D1C4-C5F0B11F81C4}"/>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72722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7B963E-FC7E-1028-A238-E9359BAFE70A}"/>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86163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3181506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Disappearing text</a:t>
            </a:r>
          </a:p>
        </p:txBody>
      </p:sp>
    </p:spTree>
    <p:extLst>
      <p:ext uri="{BB962C8B-B14F-4D97-AF65-F5344CB8AC3E}">
        <p14:creationId xmlns:p14="http://schemas.microsoft.com/office/powerpoint/2010/main" val="17956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Instructions</a:t>
            </a:r>
          </a:p>
        </p:txBody>
      </p:sp>
      <p:sp>
        <p:nvSpPr>
          <p:cNvPr id="2" name="Content Placeholder 1">
            <a:extLst>
              <a:ext uri="{FF2B5EF4-FFF2-40B4-BE49-F238E27FC236}">
                <a16:creationId xmlns:a16="http://schemas.microsoft.com/office/drawing/2014/main" id="{96C5267A-4954-BB2A-257C-E2AC81F5A3C9}"/>
              </a:ext>
            </a:extLst>
          </p:cNvPr>
          <p:cNvSpPr>
            <a:spLocks noGrp="1"/>
          </p:cNvSpPr>
          <p:nvPr>
            <p:ph idx="1"/>
          </p:nvPr>
        </p:nvSpPr>
        <p:spPr/>
        <p:txBody>
          <a:bodyPr/>
          <a:lstStyle/>
          <a:p>
            <a:pPr marL="285750" marR="0" lvl="0" indent="-285750" algn="l" defTabSz="457173"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effectLst/>
                <a:ea typeface="DengXian" panose="02010600030101010101" pitchFamily="2" charset="-122"/>
                <a:cs typeface="Times New Roman" panose="02020603050405020304" pitchFamily="18" charset="0"/>
              </a:rPr>
              <a:t>Display the dialogue on slide 5 </a:t>
            </a:r>
            <a:r>
              <a:rPr lang="en-AU" sz="1800" dirty="0">
                <a:ea typeface="DengXian" panose="02010600030101010101" pitchFamily="2" charset="-122"/>
                <a:cs typeface="Times New Roman" panose="02020603050405020304" pitchFamily="18" charset="0"/>
              </a:rPr>
              <a:t>(‘Full text’) </a:t>
            </a:r>
            <a:r>
              <a:rPr lang="en-AU" sz="1800" dirty="0">
                <a:effectLst/>
                <a:ea typeface="DengXian" panose="02010600030101010101" pitchFamily="2" charset="-122"/>
                <a:cs typeface="Times New Roman" panose="02020603050405020304" pitchFamily="18" charset="0"/>
              </a:rPr>
              <a:t>on the board. Read the dialogue aloud several times. Have the class repeat to practise pronunciation. </a:t>
            </a:r>
          </a:p>
          <a:p>
            <a:pPr marL="285750" marR="0" lvl="0" indent="-285750" algn="l" defTabSz="457173"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effectLst/>
                <a:ea typeface="DengXian" panose="02010600030101010101" pitchFamily="2" charset="-122"/>
                <a:cs typeface="Times New Roman" panose="02020603050405020304" pitchFamily="18" charset="0"/>
              </a:rPr>
              <a:t>Move to slide 6 (‘Disappearing text A’), which has several </a:t>
            </a:r>
            <a:r>
              <a:rPr lang="en-AU" sz="1800" dirty="0">
                <a:ea typeface="DengXian" panose="02010600030101010101" pitchFamily="2" charset="-122"/>
                <a:cs typeface="Times New Roman" panose="02020603050405020304" pitchFamily="18" charset="0"/>
              </a:rPr>
              <a:t>words</a:t>
            </a:r>
            <a:r>
              <a:rPr lang="en-AU" sz="1800" dirty="0">
                <a:effectLst/>
                <a:ea typeface="DengXian" panose="02010600030101010101" pitchFamily="2" charset="-122"/>
                <a:cs typeface="Times New Roman" panose="02020603050405020304" pitchFamily="18" charset="0"/>
              </a:rPr>
              <a:t> of the dialogue removed. The class must repeat the dialogue in its entirety, including the missing text. Then, move to </a:t>
            </a:r>
            <a:r>
              <a:rPr lang="en-AU" sz="1800" dirty="0">
                <a:ea typeface="DengXian" panose="02010600030101010101" pitchFamily="2" charset="-122"/>
                <a:cs typeface="Times New Roman" panose="02020603050405020304" pitchFamily="18" charset="0"/>
              </a:rPr>
              <a:t>slide 7 </a:t>
            </a:r>
            <a:r>
              <a:rPr lang="en-AU" sz="1800" dirty="0">
                <a:effectLst/>
                <a:ea typeface="DengXian" panose="02010600030101010101" pitchFamily="2" charset="-122"/>
                <a:cs typeface="Times New Roman" panose="02020603050405020304" pitchFamily="18" charset="0"/>
              </a:rPr>
              <a:t>(‘Disappearing text B’)</a:t>
            </a:r>
            <a:r>
              <a:rPr lang="en-AU" sz="1800" dirty="0">
                <a:ea typeface="DengXian" panose="02010600030101010101" pitchFamily="2" charset="-122"/>
                <a:cs typeface="Times New Roman" panose="02020603050405020304" pitchFamily="18" charset="0"/>
              </a:rPr>
              <a:t>, </a:t>
            </a:r>
            <a:r>
              <a:rPr lang="en-AU" sz="1800" dirty="0">
                <a:effectLst/>
                <a:ea typeface="DengXian" panose="02010600030101010101" pitchFamily="2" charset="-122"/>
                <a:cs typeface="Times New Roman" panose="02020603050405020304" pitchFamily="18" charset="0"/>
              </a:rPr>
              <a:t>where additional chunks of the dialogue </a:t>
            </a:r>
            <a:r>
              <a:rPr lang="en-AU" sz="1800" dirty="0">
                <a:ea typeface="DengXian" panose="02010600030101010101" pitchFamily="2" charset="-122"/>
                <a:cs typeface="Times New Roman" panose="02020603050405020304" pitchFamily="18" charset="0"/>
              </a:rPr>
              <a:t>have been removed</a:t>
            </a:r>
            <a:r>
              <a:rPr lang="en-AU" sz="1800" dirty="0">
                <a:effectLst/>
                <a:ea typeface="DengXian" panose="02010600030101010101" pitchFamily="2" charset="-122"/>
                <a:cs typeface="Times New Roman" panose="02020603050405020304" pitchFamily="18" charset="0"/>
              </a:rPr>
              <a:t>. The class endeavours to </a:t>
            </a:r>
            <a:r>
              <a:rPr lang="en-AU" sz="1800" dirty="0">
                <a:ea typeface="DengXian" panose="02010600030101010101" pitchFamily="2" charset="-122"/>
                <a:cs typeface="Times New Roman" panose="02020603050405020304" pitchFamily="18" charset="0"/>
              </a:rPr>
              <a:t>recite</a:t>
            </a:r>
            <a:r>
              <a:rPr lang="en-AU" sz="1800" dirty="0">
                <a:effectLst/>
                <a:ea typeface="DengXian" panose="02010600030101010101" pitchFamily="2" charset="-122"/>
                <a:cs typeface="Times New Roman" panose="02020603050405020304" pitchFamily="18" charset="0"/>
              </a:rPr>
              <a:t> the </a:t>
            </a:r>
            <a:r>
              <a:rPr lang="en-AU" sz="1800" dirty="0">
                <a:ea typeface="DengXian" panose="02010600030101010101" pitchFamily="2" charset="-122"/>
                <a:cs typeface="Times New Roman" panose="02020603050405020304" pitchFamily="18" charset="0"/>
              </a:rPr>
              <a:t>text</a:t>
            </a:r>
            <a:r>
              <a:rPr lang="en-AU" sz="1800" dirty="0">
                <a:effectLst/>
                <a:ea typeface="DengXian" panose="02010600030101010101" pitchFamily="2" charset="-122"/>
                <a:cs typeface="Times New Roman" panose="02020603050405020304" pitchFamily="18" charset="0"/>
              </a:rPr>
              <a:t> in its entirety again. Repeat for slide 8 (‘Disappearing text C’). Prompt the class if it is clear additional help is required.</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603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Variations</a:t>
            </a:r>
          </a:p>
        </p:txBody>
      </p:sp>
      <p:sp>
        <p:nvSpPr>
          <p:cNvPr id="5" name="Content Placeholder 4">
            <a:extLst>
              <a:ext uri="{FF2B5EF4-FFF2-40B4-BE49-F238E27FC236}">
                <a16:creationId xmlns:a16="http://schemas.microsoft.com/office/drawing/2014/main" id="{10C11788-7731-2CE5-1340-852FD220F22D}"/>
              </a:ext>
            </a:extLst>
          </p:cNvPr>
          <p:cNvSpPr>
            <a:spLocks noGrp="1"/>
          </p:cNvSpPr>
          <p:nvPr>
            <p:ph idx="1"/>
          </p:nvPr>
        </p:nvSpPr>
        <p:spPr/>
        <p:txBody>
          <a:bodyPr/>
          <a:lstStyle/>
          <a:p>
            <a:pPr marL="285750" indent="-285750">
              <a:lnSpc>
                <a:spcPct val="150000"/>
              </a:lnSpc>
              <a:spcAft>
                <a:spcPts val="600"/>
              </a:spcAft>
              <a:buFont typeface="Arial" panose="020B0604020202020204" pitchFamily="34" charset="0"/>
              <a:buChar char="•"/>
            </a:pPr>
            <a:r>
              <a:rPr lang="en-AU" sz="1800" kern="100" dirty="0">
                <a:ea typeface="DengXian" panose="02010600030101010101" pitchFamily="2" charset="-122"/>
                <a:cs typeface="Times New Roman" panose="02020603050405020304" pitchFamily="18" charset="0"/>
              </a:rPr>
              <a:t>Direct</a:t>
            </a:r>
            <a:r>
              <a:rPr lang="en-AU" sz="1800" kern="100" dirty="0">
                <a:effectLst/>
                <a:ea typeface="DengXian" panose="02010600030101010101" pitchFamily="2" charset="-122"/>
                <a:cs typeface="Times New Roman" panose="02020603050405020304" pitchFamily="18" charset="0"/>
              </a:rPr>
              <a:t> the class to stand while reciting the text. If you hear a student make a mistake in their recall of the text, direct them to sit down. Students can still participate once out but are no longer in the running to ‘win’. As students are eliminated, they may act as ‘judges’ to assist the teacher in identifying which members of the class make errors as they recite the text. The last </a:t>
            </a:r>
            <a:r>
              <a:rPr lang="en-AU" sz="1800" kern="100" dirty="0">
                <a:ea typeface="DengXian" panose="02010600030101010101" pitchFamily="2" charset="-122"/>
                <a:cs typeface="Times New Roman" panose="02020603050405020304" pitchFamily="18" charset="0"/>
              </a:rPr>
              <a:t>student(s) </a:t>
            </a:r>
            <a:r>
              <a:rPr lang="en-AU" sz="1800" kern="100" dirty="0">
                <a:effectLst/>
                <a:ea typeface="DengXian" panose="02010600030101010101" pitchFamily="2" charset="-122"/>
                <a:cs typeface="Times New Roman" panose="02020603050405020304" pitchFamily="18" charset="0"/>
              </a:rPr>
              <a:t>standing at the end, wins. </a:t>
            </a:r>
          </a:p>
          <a:p>
            <a:pPr marL="285750" indent="-285750">
              <a:lnSpc>
                <a:spcPct val="150000"/>
              </a:lnSpc>
              <a:spcAft>
                <a:spcPts val="600"/>
              </a:spcAft>
              <a:buFont typeface="Arial" panose="020B0604020202020204" pitchFamily="34" charset="0"/>
              <a:buChar char="•"/>
            </a:pPr>
            <a:r>
              <a:rPr lang="en-AU" sz="1800" kern="100" dirty="0">
                <a:ea typeface="DengXian" panose="02010600030101010101" pitchFamily="2" charset="-122"/>
                <a:cs typeface="Times New Roman" panose="02020603050405020304" pitchFamily="18" charset="0"/>
              </a:rPr>
              <a:t>Direct</a:t>
            </a:r>
            <a:r>
              <a:rPr lang="en-AU" sz="1800" kern="100" dirty="0">
                <a:effectLst/>
                <a:ea typeface="DengXian" panose="02010600030101010101" pitchFamily="2" charset="-122"/>
                <a:cs typeface="Times New Roman" panose="02020603050405020304" pitchFamily="18" charset="0"/>
              </a:rPr>
              <a:t> the class to stand and separate the students into 2 groups, one </a:t>
            </a:r>
            <a:r>
              <a:rPr lang="en-AU" sz="1800" kern="100" dirty="0">
                <a:ea typeface="DengXian" panose="02010600030101010101" pitchFamily="2" charset="-122"/>
                <a:cs typeface="Times New Roman" panose="02020603050405020304" pitchFamily="18" charset="0"/>
              </a:rPr>
              <a:t>group responsible for </a:t>
            </a:r>
            <a:r>
              <a:rPr lang="en-AU" sz="1800" kern="100" dirty="0">
                <a:effectLst/>
                <a:ea typeface="DengXian" panose="02010600030101010101" pitchFamily="2" charset="-122"/>
                <a:cs typeface="Times New Roman" panose="02020603050405020304" pitchFamily="18" charset="0"/>
              </a:rPr>
              <a:t>reciting the ‘seller’</a:t>
            </a:r>
            <a:r>
              <a:rPr lang="en-AU" sz="1800" kern="100" dirty="0">
                <a:ea typeface="DengXian" panose="02010600030101010101" pitchFamily="2" charset="-122"/>
                <a:cs typeface="Times New Roman" panose="02020603050405020304" pitchFamily="18" charset="0"/>
              </a:rPr>
              <a:t>s’ section </a:t>
            </a:r>
            <a:r>
              <a:rPr lang="en-AU" sz="1800" kern="100" dirty="0">
                <a:effectLst/>
                <a:ea typeface="DengXian" panose="02010600030101010101" pitchFamily="2" charset="-122"/>
                <a:cs typeface="Times New Roman" panose="02020603050405020304" pitchFamily="18" charset="0"/>
              </a:rPr>
              <a:t>and one group responsible for reciting the ‘buyer’s’ section of the text</a:t>
            </a:r>
            <a:r>
              <a:rPr lang="en-AU" sz="1800" kern="100" dirty="0">
                <a:ea typeface="DengXian" panose="02010600030101010101" pitchFamily="2" charset="-122"/>
                <a:cs typeface="Times New Roman" panose="02020603050405020304" pitchFamily="18" charset="0"/>
              </a:rPr>
              <a:t>. </a:t>
            </a:r>
            <a:r>
              <a:rPr lang="en-AU" sz="1800" kern="100" dirty="0">
                <a:effectLst/>
                <a:ea typeface="DengXian" panose="02010600030101010101" pitchFamily="2" charset="-122"/>
                <a:cs typeface="Times New Roman" panose="02020603050405020304" pitchFamily="18" charset="0"/>
              </a:rPr>
              <a:t>The group with the most accurate recall and pronunciation wins.</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4465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Differentiation strategies</a:t>
            </a:r>
          </a:p>
        </p:txBody>
      </p:sp>
      <p:sp>
        <p:nvSpPr>
          <p:cNvPr id="2" name="Rectangle 1">
            <a:extLst>
              <a:ext uri="{FF2B5EF4-FFF2-40B4-BE49-F238E27FC236}">
                <a16:creationId xmlns:a16="http://schemas.microsoft.com/office/drawing/2014/main" id="{027934E0-08FB-7746-739D-3D69B9EEDB23}"/>
              </a:ext>
              <a:ext uri="{C183D7F6-B498-43B3-948B-1728B52AA6E4}">
                <adec:decorative xmlns:adec="http://schemas.microsoft.com/office/drawing/2017/decorative" val="1"/>
              </a:ext>
            </a:extLst>
          </p:cNvPr>
          <p:cNvSpPr/>
          <p:nvPr/>
        </p:nvSpPr>
        <p:spPr>
          <a:xfrm>
            <a:off x="360000" y="1113899"/>
            <a:ext cx="11583956" cy="5286901"/>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95000"/>
                </a:schemeClr>
              </a:solidFill>
            </a:endParaRPr>
          </a:p>
        </p:txBody>
      </p:sp>
      <p:sp>
        <p:nvSpPr>
          <p:cNvPr id="12" name="TextBox 11">
            <a:extLst>
              <a:ext uri="{FF2B5EF4-FFF2-40B4-BE49-F238E27FC236}">
                <a16:creationId xmlns:a16="http://schemas.microsoft.com/office/drawing/2014/main" id="{70D7EF6F-29F8-A981-863A-F6A3A48555C0}"/>
              </a:ext>
            </a:extLst>
          </p:cNvPr>
          <p:cNvSpPr txBox="1"/>
          <p:nvPr/>
        </p:nvSpPr>
        <p:spPr>
          <a:xfrm>
            <a:off x="497712" y="1297476"/>
            <a:ext cx="10980414" cy="4919745"/>
          </a:xfrm>
          <a:prstGeom prst="rect">
            <a:avLst/>
          </a:prstGeom>
          <a:noFill/>
        </p:spPr>
        <p:txBody>
          <a:bodyPr wrap="square">
            <a:spAutoFit/>
          </a:bodyPr>
          <a:lstStyle/>
          <a:p>
            <a:pPr marL="285750" indent="-285750">
              <a:lnSpc>
                <a:spcPct val="150000"/>
              </a:lnSpc>
              <a:spcBef>
                <a:spcPts val="600"/>
              </a:spcBef>
              <a:spcAft>
                <a:spcPts val="600"/>
              </a:spcAft>
              <a:buFont typeface="Arial" panose="020B0604020202020204" pitchFamily="34" charset="0"/>
              <a:buChar char="•"/>
            </a:pPr>
            <a:r>
              <a:rPr lang="en-AU" sz="1800" dirty="0">
                <a:solidFill>
                  <a:srgbClr val="000000"/>
                </a:solidFill>
                <a:effectLst/>
                <a:latin typeface="Public Sans" pitchFamily="2" charset="77"/>
                <a:ea typeface="Calibri" panose="020F0502020204030204" pitchFamily="34" charset="0"/>
              </a:rPr>
              <a:t>Students with advanced proficiency –</a:t>
            </a:r>
            <a:r>
              <a:rPr lang="en-AU" sz="1800" b="1" dirty="0">
                <a:solidFill>
                  <a:srgbClr val="000000"/>
                </a:solidFill>
                <a:effectLst/>
                <a:ea typeface="Calibri" panose="020F0502020204030204" pitchFamily="34" charset="0"/>
              </a:rPr>
              <a:t> </a:t>
            </a:r>
            <a:r>
              <a:rPr lang="en-AU" sz="1800" dirty="0">
                <a:solidFill>
                  <a:srgbClr val="000000"/>
                </a:solidFill>
                <a:ea typeface="Calibri" panose="020F0502020204030204" pitchFamily="34" charset="0"/>
              </a:rPr>
              <a:t>s</a:t>
            </a:r>
            <a:r>
              <a:rPr lang="en-AU" sz="1800" dirty="0">
                <a:solidFill>
                  <a:srgbClr val="000000"/>
                </a:solidFill>
                <a:effectLst/>
                <a:ea typeface="Calibri" panose="020F0502020204030204" pitchFamily="34" charset="0"/>
              </a:rPr>
              <a:t>tudents write their own dialogue in the target language and read their text aloud to a peer or the class. They highlight words to remove in the second reading. </a:t>
            </a:r>
            <a:r>
              <a:rPr lang="en-AU" sz="1800" dirty="0">
                <a:solidFill>
                  <a:srgbClr val="000000"/>
                </a:solidFill>
                <a:ea typeface="Calibri" panose="020F0502020204030204" pitchFamily="34" charset="0"/>
              </a:rPr>
              <a:t>Then, when repeating their text a second time, they remove text, indicated by an extended pause. Their partner (or the class) will be required to jump in and ‘fill the silence’ with the missing information to complete the sentence, before they continue reading their text. </a:t>
            </a:r>
          </a:p>
          <a:p>
            <a:pPr marL="285750" indent="-285750">
              <a:lnSpc>
                <a:spcPct val="150000"/>
              </a:lnSpc>
              <a:spcBef>
                <a:spcPts val="600"/>
              </a:spcBef>
              <a:spcAft>
                <a:spcPts val="600"/>
              </a:spcAft>
              <a:buFont typeface="Arial" panose="020B0604020202020204" pitchFamily="34" charset="0"/>
              <a:buChar char="•"/>
            </a:pPr>
            <a:r>
              <a:rPr lang="en-AU" sz="1800" dirty="0">
                <a:solidFill>
                  <a:srgbClr val="000000"/>
                </a:solidFill>
                <a:effectLst/>
                <a:latin typeface="Public Sans" pitchFamily="2" charset="77"/>
                <a:ea typeface="Calibri" panose="020F0502020204030204" pitchFamily="34" charset="0"/>
              </a:rPr>
              <a:t>High potential and gifted students – </a:t>
            </a:r>
            <a:r>
              <a:rPr lang="en-AU" sz="1800" dirty="0">
                <a:solidFill>
                  <a:srgbClr val="000000"/>
                </a:solidFill>
                <a:effectLst/>
                <a:ea typeface="Calibri" panose="020F0502020204030204" pitchFamily="34" charset="0"/>
              </a:rPr>
              <a:t>complete the activity without showing students the text. </a:t>
            </a:r>
            <a:r>
              <a:rPr lang="en-AU" sz="1800" dirty="0">
                <a:solidFill>
                  <a:srgbClr val="000000"/>
                </a:solidFill>
                <a:ea typeface="Calibri" panose="020F0502020204030204" pitchFamily="34" charset="0"/>
              </a:rPr>
              <a:t>Students would be required to listen for meaning, rather than also by reading. </a:t>
            </a:r>
            <a:endParaRPr lang="en-AU" sz="1800" dirty="0">
              <a:solidFill>
                <a:srgbClr val="000000"/>
              </a:solidFill>
              <a:effectLst/>
              <a:ea typeface="Calibri" panose="020F0502020204030204" pitchFamily="34" charset="0"/>
            </a:endParaRPr>
          </a:p>
          <a:p>
            <a:pPr marL="285750" indent="-285750">
              <a:lnSpc>
                <a:spcPct val="150000"/>
              </a:lnSpc>
              <a:spcBef>
                <a:spcPts val="600"/>
              </a:spcBef>
              <a:spcAft>
                <a:spcPts val="600"/>
              </a:spcAft>
              <a:buFont typeface="Arial" panose="020B0604020202020204" pitchFamily="34" charset="0"/>
              <a:buChar char="•"/>
            </a:pPr>
            <a:r>
              <a:rPr lang="en-AU" sz="1800" dirty="0">
                <a:solidFill>
                  <a:srgbClr val="000000"/>
                </a:solidFill>
                <a:effectLst/>
                <a:latin typeface="Public Sans" pitchFamily="2" charset="77"/>
                <a:ea typeface="Calibri" panose="020F0502020204030204" pitchFamily="34" charset="0"/>
              </a:rPr>
              <a:t>Students requiring additional support –</a:t>
            </a:r>
            <a:r>
              <a:rPr lang="en-AU" sz="1800" dirty="0">
                <a:solidFill>
                  <a:srgbClr val="000000"/>
                </a:solidFill>
                <a:effectLst/>
                <a:ea typeface="Calibri" panose="020F0502020204030204" pitchFamily="34" charset="0"/>
              </a:rPr>
              <a:t> provide the last slide, where all text has been</a:t>
            </a:r>
            <a:br>
              <a:rPr lang="en-AU" sz="1800" dirty="0">
                <a:solidFill>
                  <a:srgbClr val="000000"/>
                </a:solidFill>
                <a:effectLst/>
                <a:ea typeface="Calibri" panose="020F0502020204030204" pitchFamily="34" charset="0"/>
              </a:rPr>
            </a:br>
            <a:r>
              <a:rPr lang="en-AU" sz="1800" dirty="0">
                <a:solidFill>
                  <a:srgbClr val="000000"/>
                </a:solidFill>
                <a:effectLst/>
                <a:ea typeface="Calibri" panose="020F0502020204030204" pitchFamily="34" charset="0"/>
              </a:rPr>
              <a:t>removed, to students as a cloze passage activity before beginning the activity.</a:t>
            </a:r>
            <a:br>
              <a:rPr lang="en-AU" sz="1800" dirty="0">
                <a:solidFill>
                  <a:srgbClr val="000000"/>
                </a:solidFill>
                <a:effectLst/>
                <a:ea typeface="Calibri" panose="020F0502020204030204" pitchFamily="34" charset="0"/>
              </a:rPr>
            </a:br>
            <a:r>
              <a:rPr lang="en-AU" sz="1800" dirty="0">
                <a:solidFill>
                  <a:srgbClr val="000000"/>
                </a:solidFill>
                <a:effectLst/>
                <a:ea typeface="Calibri" panose="020F0502020204030204" pitchFamily="34" charset="0"/>
              </a:rPr>
              <a:t>Students could write the words as they hear them, rather than say the words.</a:t>
            </a:r>
            <a:br>
              <a:rPr lang="en-AU" sz="1800" dirty="0">
                <a:solidFill>
                  <a:srgbClr val="000000"/>
                </a:solidFill>
                <a:effectLst/>
                <a:ea typeface="Calibri" panose="020F0502020204030204" pitchFamily="34" charset="0"/>
              </a:rPr>
            </a:br>
            <a:r>
              <a:rPr lang="en-AU" sz="1800" dirty="0">
                <a:solidFill>
                  <a:srgbClr val="000000"/>
                </a:solidFill>
                <a:ea typeface="Calibri" panose="020F0502020204030204" pitchFamily="34" charset="0"/>
              </a:rPr>
              <a:t>P</a:t>
            </a:r>
            <a:r>
              <a:rPr lang="en-AU" sz="1800" dirty="0">
                <a:solidFill>
                  <a:srgbClr val="000000"/>
                </a:solidFill>
                <a:effectLst/>
                <a:ea typeface="Calibri" panose="020F0502020204030204" pitchFamily="34" charset="0"/>
              </a:rPr>
              <a:t>rovide a word bank to assist</a:t>
            </a:r>
            <a:r>
              <a:rPr lang="en-AU" sz="1800" dirty="0">
                <a:solidFill>
                  <a:srgbClr val="000000"/>
                </a:solidFill>
                <a:ea typeface="Calibri" panose="020F0502020204030204" pitchFamily="34" charset="0"/>
              </a:rPr>
              <a:t>, if appropriate.</a:t>
            </a:r>
            <a:endParaRPr lang="en-AU" sz="1800" dirty="0">
              <a:effectLst/>
              <a:ea typeface="Calibri" panose="020F0502020204030204" pitchFamily="34" charset="0"/>
            </a:endParaRPr>
          </a:p>
        </p:txBody>
      </p:sp>
      <p:pic>
        <p:nvPicPr>
          <p:cNvPr id="5" name="Picture 4">
            <a:extLst>
              <a:ext uri="{FF2B5EF4-FFF2-40B4-BE49-F238E27FC236}">
                <a16:creationId xmlns:a16="http://schemas.microsoft.com/office/drawing/2014/main" id="{A9F7816D-93B1-6C91-0B85-21B79EC44A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925" y="5029887"/>
            <a:ext cx="1061273" cy="1061273"/>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8650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5476BC-D1BE-C877-9408-9AC6ADC7F430}"/>
              </a:ext>
            </a:extLst>
          </p:cNvPr>
          <p:cNvSpPr>
            <a:spLocks noGrp="1"/>
          </p:cNvSpPr>
          <p:nvPr>
            <p:ph type="title"/>
          </p:nvPr>
        </p:nvSpPr>
        <p:spPr/>
        <p:txBody>
          <a:bodyPr/>
          <a:lstStyle/>
          <a:p>
            <a:r>
              <a:rPr lang="en-AU" dirty="0"/>
              <a:t>Full text</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353999" y="1568426"/>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latin typeface="Public Sans" pitchFamily="2" charset="77"/>
              </a:rPr>
              <a:t>Read </a:t>
            </a:r>
            <a:r>
              <a:rPr lang="en-AU" sz="1800" dirty="0">
                <a:solidFill>
                  <a:srgbClr val="22272B"/>
                </a:solidFill>
                <a:latin typeface="Public Sans" pitchFamily="2" charset="77"/>
              </a:rPr>
              <a:t>the text</a:t>
            </a:r>
            <a:r>
              <a:rPr kumimoji="0" lang="en-AU" sz="1800" i="0" u="none" strike="noStrike" kern="1200" cap="none" spc="0" normalizeH="0" baseline="0" noProof="0" dirty="0">
                <a:ln>
                  <a:noFill/>
                </a:ln>
                <a:solidFill>
                  <a:srgbClr val="22272B"/>
                </a:solidFill>
                <a:effectLst/>
                <a:uLnTx/>
                <a:uFillTx/>
                <a:latin typeface="Public Sans" pitchFamily="2" charset="77"/>
              </a:rPr>
              <a:t> </a:t>
            </a:r>
            <a:r>
              <a:rPr lang="en-AU" sz="1800" dirty="0">
                <a:solidFill>
                  <a:srgbClr val="22272B"/>
                </a:solidFill>
                <a:latin typeface="Public Sans" pitchFamily="2" charset="77"/>
              </a:rPr>
              <a:t>a</a:t>
            </a:r>
            <a:r>
              <a:rPr kumimoji="0" lang="en-AU" sz="1800" i="0" u="none" strike="noStrike" kern="1200" cap="none" spc="0" normalizeH="0" baseline="0" noProof="0" dirty="0">
                <a:ln>
                  <a:noFill/>
                </a:ln>
                <a:solidFill>
                  <a:srgbClr val="22272B"/>
                </a:solidFill>
                <a:effectLst/>
                <a:uLnTx/>
                <a:uFillTx/>
                <a:latin typeface="Public Sans" pitchFamily="2" charset="77"/>
              </a:rPr>
              <a:t>loud.</a:t>
            </a:r>
          </a:p>
        </p:txBody>
      </p:sp>
      <p:sp>
        <p:nvSpPr>
          <p:cNvPr id="5" name="TextBox 4">
            <a:extLst>
              <a:ext uri="{FF2B5EF4-FFF2-40B4-BE49-F238E27FC236}">
                <a16:creationId xmlns:a16="http://schemas.microsoft.com/office/drawing/2014/main" id="{2C4AE09C-E55F-1D83-7A3B-33B630954375}"/>
              </a:ext>
            </a:extLst>
          </p:cNvPr>
          <p:cNvSpPr txBox="1"/>
          <p:nvPr/>
        </p:nvSpPr>
        <p:spPr>
          <a:xfrm>
            <a:off x="353999" y="2292763"/>
            <a:ext cx="11388295" cy="3904082"/>
          </a:xfrm>
          <a:prstGeom prst="rect">
            <a:avLst/>
          </a:prstGeom>
          <a:noFill/>
        </p:spPr>
        <p:txBody>
          <a:bodyPr wrap="square" lIns="0">
            <a:spAutoFit/>
          </a:bodyPr>
          <a:lstStyle/>
          <a:p>
            <a:pPr>
              <a:lnSpc>
                <a:spcPct val="150000"/>
              </a:lnSpc>
              <a:spcAft>
                <a:spcPts val="600"/>
              </a:spcAft>
            </a:pPr>
            <a:r>
              <a:rPr lang="en-AU" sz="1800" dirty="0"/>
              <a:t>Seller: </a:t>
            </a:r>
            <a:r>
              <a:rPr lang="en-AU" sz="1800" i="1" dirty="0" err="1"/>
              <a:t>Selamat</a:t>
            </a:r>
            <a:r>
              <a:rPr lang="en-AU" sz="1800" i="1" dirty="0"/>
              <a:t> </a:t>
            </a:r>
            <a:r>
              <a:rPr lang="en-AU" sz="1800" i="1" dirty="0" err="1"/>
              <a:t>pagi</a:t>
            </a:r>
            <a:r>
              <a:rPr lang="en-AU" sz="1800" i="1" dirty="0"/>
              <a:t>, Bu. Mau </a:t>
            </a:r>
            <a:r>
              <a:rPr lang="en-AU" sz="1800" i="1" dirty="0" err="1"/>
              <a:t>beli</a:t>
            </a:r>
            <a:r>
              <a:rPr lang="en-AU" sz="1800" i="1" dirty="0"/>
              <a:t> </a:t>
            </a:r>
            <a:r>
              <a:rPr lang="en-AU" sz="1800" i="1" dirty="0" err="1"/>
              <a:t>apa</a:t>
            </a:r>
            <a:r>
              <a:rPr lang="en-AU" sz="1800" i="1" dirty="0"/>
              <a:t>?</a:t>
            </a:r>
          </a:p>
          <a:p>
            <a:pPr>
              <a:lnSpc>
                <a:spcPct val="150000"/>
              </a:lnSpc>
              <a:spcAft>
                <a:spcPts val="600"/>
              </a:spcAft>
            </a:pPr>
            <a:r>
              <a:rPr lang="en-AU" sz="1800" dirty="0"/>
              <a:t>Buyer: </a:t>
            </a:r>
            <a:r>
              <a:rPr lang="en-AU" sz="1800" i="1" dirty="0" err="1"/>
              <a:t>Selamat</a:t>
            </a:r>
            <a:r>
              <a:rPr lang="en-AU" sz="1800" i="1" dirty="0"/>
              <a:t> </a:t>
            </a:r>
            <a:r>
              <a:rPr lang="en-AU" sz="1800" i="1" dirty="0" err="1"/>
              <a:t>pagi</a:t>
            </a:r>
            <a:r>
              <a:rPr lang="en-AU" sz="1800" i="1" dirty="0"/>
              <a:t>, Pak. Saya </a:t>
            </a:r>
            <a:r>
              <a:rPr lang="en-AU" sz="1800" i="1" dirty="0" err="1"/>
              <a:t>mau</a:t>
            </a:r>
            <a:r>
              <a:rPr lang="en-AU" sz="1800" i="1" dirty="0"/>
              <a:t> </a:t>
            </a:r>
            <a:r>
              <a:rPr lang="en-AU" sz="1800" i="1" dirty="0" err="1"/>
              <a:t>beli</a:t>
            </a:r>
            <a:r>
              <a:rPr lang="en-AU" sz="1800" i="1" dirty="0"/>
              <a:t> dua </a:t>
            </a:r>
            <a:r>
              <a:rPr lang="en-AU" sz="1800" i="1" dirty="0" err="1"/>
              <a:t>mangga</a:t>
            </a:r>
            <a:r>
              <a:rPr lang="en-AU" sz="1800" i="1" dirty="0"/>
              <a:t>.</a:t>
            </a:r>
          </a:p>
          <a:p>
            <a:pPr>
              <a:lnSpc>
                <a:spcPct val="150000"/>
              </a:lnSpc>
              <a:spcAft>
                <a:spcPts val="600"/>
              </a:spcAft>
            </a:pPr>
            <a:r>
              <a:rPr lang="en-AU" sz="1800" dirty="0"/>
              <a:t>Seller: </a:t>
            </a:r>
            <a:r>
              <a:rPr lang="en-AU" sz="1800" i="1" dirty="0" err="1"/>
              <a:t>Maaf</a:t>
            </a:r>
            <a:r>
              <a:rPr lang="en-AU" sz="1800" i="1" dirty="0"/>
              <a:t>, Bu. </a:t>
            </a:r>
            <a:r>
              <a:rPr lang="en-AU" sz="1800" i="1" dirty="0" err="1"/>
              <a:t>Tidak</a:t>
            </a:r>
            <a:r>
              <a:rPr lang="en-AU" sz="1800" i="1" dirty="0"/>
              <a:t> </a:t>
            </a:r>
            <a:r>
              <a:rPr lang="en-AU" sz="1800" i="1" dirty="0" err="1"/>
              <a:t>ada</a:t>
            </a:r>
            <a:r>
              <a:rPr lang="en-AU" sz="1800" i="1" dirty="0"/>
              <a:t> </a:t>
            </a:r>
            <a:r>
              <a:rPr lang="en-AU" sz="1800" i="1" dirty="0" err="1"/>
              <a:t>mangga</a:t>
            </a:r>
            <a:r>
              <a:rPr lang="en-AU" sz="1800" i="1" dirty="0"/>
              <a:t> </a:t>
            </a:r>
            <a:r>
              <a:rPr lang="en-AU" sz="1800" i="1" dirty="0" err="1"/>
              <a:t>tetapi</a:t>
            </a:r>
            <a:r>
              <a:rPr lang="en-AU" sz="1800" i="1" dirty="0"/>
              <a:t> </a:t>
            </a:r>
            <a:r>
              <a:rPr lang="en-AU" sz="1800" i="1" dirty="0" err="1"/>
              <a:t>ada</a:t>
            </a:r>
            <a:r>
              <a:rPr lang="en-AU" sz="1800" i="1" dirty="0"/>
              <a:t> </a:t>
            </a:r>
            <a:r>
              <a:rPr lang="en-AU" sz="1800" i="1" dirty="0" err="1"/>
              <a:t>manggis</a:t>
            </a:r>
            <a:r>
              <a:rPr lang="en-AU" sz="1800" i="1" dirty="0"/>
              <a:t>.</a:t>
            </a:r>
          </a:p>
          <a:p>
            <a:pPr>
              <a:lnSpc>
                <a:spcPct val="150000"/>
              </a:lnSpc>
              <a:spcAft>
                <a:spcPts val="600"/>
              </a:spcAft>
            </a:pPr>
            <a:r>
              <a:rPr lang="en-AU" sz="1800" dirty="0"/>
              <a:t>Buyer: </a:t>
            </a:r>
            <a:r>
              <a:rPr lang="en-AU" sz="1800" i="1" dirty="0" err="1"/>
              <a:t>Tidak</a:t>
            </a:r>
            <a:r>
              <a:rPr lang="en-AU" sz="1800" i="1" dirty="0"/>
              <a:t> </a:t>
            </a:r>
            <a:r>
              <a:rPr lang="en-AU" sz="1800" i="1" dirty="0" err="1"/>
              <a:t>apa-apa</a:t>
            </a:r>
            <a:r>
              <a:rPr lang="en-AU" sz="1800" i="1" dirty="0"/>
              <a:t>. Saya </a:t>
            </a:r>
            <a:r>
              <a:rPr lang="en-AU" sz="1800" i="1" dirty="0" err="1"/>
              <a:t>suka</a:t>
            </a:r>
            <a:r>
              <a:rPr lang="en-AU" sz="1800" i="1" dirty="0"/>
              <a:t> </a:t>
            </a:r>
            <a:r>
              <a:rPr lang="en-AU" sz="1800" i="1" dirty="0" err="1"/>
              <a:t>sekali</a:t>
            </a:r>
            <a:r>
              <a:rPr lang="en-AU" sz="1800" i="1" dirty="0"/>
              <a:t> </a:t>
            </a:r>
            <a:r>
              <a:rPr lang="en-AU" sz="1800" i="1" dirty="0" err="1"/>
              <a:t>manggis</a:t>
            </a:r>
            <a:r>
              <a:rPr lang="en-AU" sz="1800" i="1" dirty="0"/>
              <a:t>. </a:t>
            </a:r>
            <a:r>
              <a:rPr lang="en-AU" sz="1800" i="1" dirty="0" err="1"/>
              <a:t>Berapa</a:t>
            </a:r>
            <a:r>
              <a:rPr lang="en-AU" sz="1800" i="1" dirty="0"/>
              <a:t> </a:t>
            </a:r>
            <a:r>
              <a:rPr lang="en-AU" sz="1800" i="1" dirty="0" err="1"/>
              <a:t>harganya</a:t>
            </a:r>
            <a:r>
              <a:rPr lang="en-AU" sz="1800" i="1" dirty="0"/>
              <a:t>?</a:t>
            </a:r>
          </a:p>
          <a:p>
            <a:pPr>
              <a:lnSpc>
                <a:spcPct val="150000"/>
              </a:lnSpc>
              <a:spcAft>
                <a:spcPts val="600"/>
              </a:spcAft>
            </a:pPr>
            <a:r>
              <a:rPr lang="en-AU" sz="1800" dirty="0"/>
              <a:t>Seller: </a:t>
            </a:r>
            <a:r>
              <a:rPr lang="en-AU" sz="1800" i="1" dirty="0" err="1"/>
              <a:t>Kalau</a:t>
            </a:r>
            <a:r>
              <a:rPr lang="en-AU" sz="1800" i="1" dirty="0"/>
              <a:t> </a:t>
            </a:r>
            <a:r>
              <a:rPr lang="en-AU" sz="1800" i="1" dirty="0" err="1"/>
              <a:t>beli</a:t>
            </a:r>
            <a:r>
              <a:rPr lang="en-AU" sz="1800" i="1" dirty="0"/>
              <a:t> </a:t>
            </a:r>
            <a:r>
              <a:rPr lang="en-AU" sz="1800" i="1" dirty="0" err="1"/>
              <a:t>empat</a:t>
            </a:r>
            <a:r>
              <a:rPr lang="en-AU" sz="1800" i="1" dirty="0"/>
              <a:t> </a:t>
            </a:r>
            <a:r>
              <a:rPr lang="en-AU" sz="1800" i="1" dirty="0" err="1"/>
              <a:t>manggis</a:t>
            </a:r>
            <a:r>
              <a:rPr lang="en-AU" sz="1800" i="1" dirty="0"/>
              <a:t>, </a:t>
            </a:r>
            <a:r>
              <a:rPr lang="en-AU" sz="1800" i="1" dirty="0" err="1"/>
              <a:t>harganya</a:t>
            </a:r>
            <a:r>
              <a:rPr lang="en-AU" sz="1800" i="1" dirty="0"/>
              <a:t> </a:t>
            </a:r>
            <a:r>
              <a:rPr lang="en-AU" sz="1800" i="1" dirty="0" err="1"/>
              <a:t>sepuluh</a:t>
            </a:r>
            <a:r>
              <a:rPr lang="en-AU" sz="1800" i="1" dirty="0"/>
              <a:t> </a:t>
            </a:r>
            <a:r>
              <a:rPr lang="en-AU" sz="1800" i="1" dirty="0" err="1"/>
              <a:t>ribu</a:t>
            </a:r>
            <a:r>
              <a:rPr lang="en-AU" sz="1800" i="1" dirty="0"/>
              <a:t> rupiah.</a:t>
            </a:r>
          </a:p>
          <a:p>
            <a:pPr>
              <a:lnSpc>
                <a:spcPct val="150000"/>
              </a:lnSpc>
              <a:spcAft>
                <a:spcPts val="600"/>
              </a:spcAft>
            </a:pPr>
            <a:r>
              <a:rPr lang="en-AU" sz="1800" dirty="0"/>
              <a:t>Buyer: </a:t>
            </a:r>
            <a:r>
              <a:rPr lang="en-AU" sz="1800" i="1" dirty="0" err="1"/>
              <a:t>Baik</a:t>
            </a:r>
            <a:r>
              <a:rPr lang="en-AU" sz="1800" i="1" dirty="0"/>
              <a:t>. Saya </a:t>
            </a:r>
            <a:r>
              <a:rPr lang="en-AU" sz="1800" i="1" dirty="0" err="1"/>
              <a:t>mau</a:t>
            </a:r>
            <a:r>
              <a:rPr lang="en-AU" sz="1800" i="1" dirty="0"/>
              <a:t> </a:t>
            </a:r>
            <a:r>
              <a:rPr lang="en-AU" sz="1800" i="1" dirty="0" err="1"/>
              <a:t>beli</a:t>
            </a:r>
            <a:r>
              <a:rPr lang="en-AU" sz="1800" i="1" dirty="0"/>
              <a:t> </a:t>
            </a:r>
            <a:r>
              <a:rPr lang="en-AU" sz="1800" i="1" dirty="0" err="1"/>
              <a:t>empat</a:t>
            </a:r>
            <a:r>
              <a:rPr lang="en-AU" sz="1800" i="1" dirty="0"/>
              <a:t> </a:t>
            </a:r>
            <a:r>
              <a:rPr lang="en-AU" sz="1800" i="1" dirty="0" err="1"/>
              <a:t>manggis</a:t>
            </a:r>
            <a:r>
              <a:rPr lang="en-AU" sz="1800" i="1" dirty="0"/>
              <a:t> dan </a:t>
            </a:r>
            <a:r>
              <a:rPr lang="en-AU" sz="1800" i="1" dirty="0" err="1"/>
              <a:t>delapan</a:t>
            </a:r>
            <a:r>
              <a:rPr lang="en-AU" sz="1800" i="1" dirty="0"/>
              <a:t> pisang.</a:t>
            </a:r>
          </a:p>
          <a:p>
            <a:pPr>
              <a:lnSpc>
                <a:spcPct val="150000"/>
              </a:lnSpc>
              <a:spcAft>
                <a:spcPts val="600"/>
              </a:spcAft>
            </a:pPr>
            <a:r>
              <a:rPr lang="en-AU" sz="1800" dirty="0"/>
              <a:t>Seller: </a:t>
            </a:r>
            <a:r>
              <a:rPr lang="en-AU" sz="1800" i="1" dirty="0"/>
              <a:t>Ok. </a:t>
            </a:r>
            <a:r>
              <a:rPr lang="en-AU" sz="1800" i="1" dirty="0" err="1"/>
              <a:t>Harganya</a:t>
            </a:r>
            <a:r>
              <a:rPr lang="en-AU" sz="1800" i="1" dirty="0"/>
              <a:t> dua </a:t>
            </a:r>
            <a:r>
              <a:rPr lang="en-AU" sz="1800" i="1" dirty="0" err="1"/>
              <a:t>puluh</a:t>
            </a:r>
            <a:r>
              <a:rPr lang="en-AU" sz="1800" i="1" dirty="0"/>
              <a:t> lima </a:t>
            </a:r>
            <a:r>
              <a:rPr lang="en-AU" sz="1800" i="1" dirty="0" err="1"/>
              <a:t>ribu</a:t>
            </a:r>
            <a:r>
              <a:rPr lang="en-AU" sz="1800" i="1" dirty="0"/>
              <a:t> rupiah. </a:t>
            </a:r>
          </a:p>
          <a:p>
            <a:pPr>
              <a:lnSpc>
                <a:spcPct val="150000"/>
              </a:lnSpc>
              <a:spcAft>
                <a:spcPts val="600"/>
              </a:spcAft>
            </a:pPr>
            <a:r>
              <a:rPr lang="en-AU" sz="1800" dirty="0"/>
              <a:t>Buyer: </a:t>
            </a:r>
            <a:r>
              <a:rPr lang="en-AU" sz="1800" i="1" dirty="0"/>
              <a:t>Ok, </a:t>
            </a:r>
            <a:r>
              <a:rPr lang="en-AU" sz="1800" i="1" dirty="0" err="1"/>
              <a:t>terima</a:t>
            </a:r>
            <a:r>
              <a:rPr lang="en-AU" sz="1800" i="1" dirty="0"/>
              <a:t> </a:t>
            </a:r>
            <a:r>
              <a:rPr lang="en-AU" sz="1800" i="1" dirty="0" err="1"/>
              <a:t>kasih</a:t>
            </a:r>
            <a:r>
              <a:rPr lang="en-AU" sz="1800" i="1" dirty="0"/>
              <a:t> Pak. </a:t>
            </a:r>
            <a:endParaRPr lang="id-ID" sz="1800" i="1"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085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A</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360000" y="1552138"/>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latin typeface="Public Sans" pitchFamily="2" charset="77"/>
              </a:rPr>
              <a:t>Read </a:t>
            </a:r>
            <a:r>
              <a:rPr lang="en-AU" sz="1800" dirty="0">
                <a:solidFill>
                  <a:srgbClr val="22272B"/>
                </a:solidFill>
                <a:latin typeface="Public Sans" pitchFamily="2" charset="77"/>
              </a:rPr>
              <a:t>the text</a:t>
            </a:r>
            <a:r>
              <a:rPr kumimoji="0" lang="en-AU" sz="1800" i="0" u="none" strike="noStrike" kern="1200" cap="none" spc="0" normalizeH="0" baseline="0" noProof="0" dirty="0">
                <a:ln>
                  <a:noFill/>
                </a:ln>
                <a:solidFill>
                  <a:srgbClr val="22272B"/>
                </a:solidFill>
                <a:effectLst/>
                <a:uLnTx/>
                <a:uFillTx/>
                <a:latin typeface="Public Sans" pitchFamily="2" charset="77"/>
              </a:rPr>
              <a:t> </a:t>
            </a:r>
            <a:r>
              <a:rPr lang="en-AU" sz="1800" dirty="0">
                <a:solidFill>
                  <a:srgbClr val="22272B"/>
                </a:solidFill>
                <a:latin typeface="Public Sans" pitchFamily="2" charset="77"/>
              </a:rPr>
              <a:t>a</a:t>
            </a:r>
            <a:r>
              <a:rPr kumimoji="0" lang="en-AU" sz="1800" i="0" u="none" strike="noStrike" kern="1200" cap="none" spc="0" normalizeH="0" baseline="0" noProof="0" dirty="0">
                <a:ln>
                  <a:noFill/>
                </a:ln>
                <a:solidFill>
                  <a:srgbClr val="22272B"/>
                </a:solidFill>
                <a:effectLst/>
                <a:uLnTx/>
                <a:uFillTx/>
                <a:latin typeface="Public Sans" pitchFamily="2" charset="77"/>
              </a:rPr>
              <a:t>loud, </a:t>
            </a:r>
            <a:r>
              <a:rPr lang="en-AU" sz="1800" dirty="0">
                <a:solidFill>
                  <a:srgbClr val="22272B"/>
                </a:solidFill>
                <a:latin typeface="Public Sans" pitchFamily="2" charset="77"/>
              </a:rPr>
              <a:t>trying to include the text that is missing.</a:t>
            </a:r>
            <a:endParaRPr kumimoji="0" lang="en-AU" sz="1800" i="0" u="none" strike="noStrike" kern="1200" cap="none" spc="0" normalizeH="0" baseline="0" noProof="0" dirty="0">
              <a:ln>
                <a:noFill/>
              </a:ln>
              <a:solidFill>
                <a:srgbClr val="22272B"/>
              </a:solidFill>
              <a:effectLst/>
              <a:uLnTx/>
              <a:uFillTx/>
              <a:latin typeface="Public Sans" pitchFamily="2" charset="77"/>
            </a:endParaRPr>
          </a:p>
        </p:txBody>
      </p:sp>
      <p:sp>
        <p:nvSpPr>
          <p:cNvPr id="7" name="TextBox 6">
            <a:extLst>
              <a:ext uri="{FF2B5EF4-FFF2-40B4-BE49-F238E27FC236}">
                <a16:creationId xmlns:a16="http://schemas.microsoft.com/office/drawing/2014/main" id="{D6E68894-0D3A-D6AC-467C-3A6C1F799D05}"/>
              </a:ext>
            </a:extLst>
          </p:cNvPr>
          <p:cNvSpPr txBox="1"/>
          <p:nvPr/>
        </p:nvSpPr>
        <p:spPr>
          <a:xfrm>
            <a:off x="360000" y="2240390"/>
            <a:ext cx="11388295" cy="3904082"/>
          </a:xfrm>
          <a:prstGeom prst="rect">
            <a:avLst/>
          </a:prstGeom>
          <a:noFill/>
        </p:spPr>
        <p:txBody>
          <a:bodyPr wrap="square" lIns="0">
            <a:spAutoFit/>
          </a:bodyPr>
          <a:lstStyle/>
          <a:p>
            <a:pPr>
              <a:lnSpc>
                <a:spcPct val="150000"/>
              </a:lnSpc>
              <a:spcAft>
                <a:spcPts val="600"/>
              </a:spcAft>
            </a:pPr>
            <a:r>
              <a:rPr lang="en-AU" sz="1800" dirty="0"/>
              <a:t>Seller: </a:t>
            </a:r>
            <a:r>
              <a:rPr lang="en-AU" sz="1800" i="1" dirty="0" err="1"/>
              <a:t>Selamat</a:t>
            </a:r>
            <a:r>
              <a:rPr lang="en-AU" sz="1800" i="1" dirty="0"/>
              <a:t> </a:t>
            </a:r>
            <a:r>
              <a:rPr lang="en-AU" sz="1800" i="1" dirty="0" err="1"/>
              <a:t>pagi</a:t>
            </a:r>
            <a:r>
              <a:rPr lang="en-AU" sz="1800" i="1" dirty="0"/>
              <a:t>, Bu. Mau 			 </a:t>
            </a:r>
            <a:r>
              <a:rPr lang="en-AU" sz="1800" i="1" dirty="0" err="1"/>
              <a:t>apa</a:t>
            </a:r>
            <a:r>
              <a:rPr lang="en-AU" sz="1800" i="1" dirty="0"/>
              <a:t>?</a:t>
            </a:r>
          </a:p>
          <a:p>
            <a:pPr>
              <a:lnSpc>
                <a:spcPct val="150000"/>
              </a:lnSpc>
              <a:spcAft>
                <a:spcPts val="600"/>
              </a:spcAft>
            </a:pPr>
            <a:r>
              <a:rPr lang="en-AU" sz="1800" dirty="0"/>
              <a:t>Buyer: </a:t>
            </a:r>
            <a:r>
              <a:rPr lang="en-AU" sz="1800" i="1" dirty="0" err="1"/>
              <a:t>Selamat</a:t>
            </a:r>
            <a:r>
              <a:rPr lang="en-AU" sz="1800" i="1" dirty="0"/>
              <a:t> 		, Pak. Saya 		 </a:t>
            </a:r>
            <a:r>
              <a:rPr lang="en-AU" sz="1800" i="1" dirty="0" err="1"/>
              <a:t>beli</a:t>
            </a:r>
            <a:r>
              <a:rPr lang="en-AU" sz="1800" i="1" dirty="0"/>
              <a:t> dua </a:t>
            </a:r>
            <a:r>
              <a:rPr lang="en-AU" sz="1800" i="1" dirty="0" err="1"/>
              <a:t>mangga</a:t>
            </a:r>
            <a:r>
              <a:rPr lang="en-AU" sz="1800" i="1" dirty="0"/>
              <a:t>.</a:t>
            </a:r>
          </a:p>
          <a:p>
            <a:pPr>
              <a:lnSpc>
                <a:spcPct val="150000"/>
              </a:lnSpc>
              <a:spcAft>
                <a:spcPts val="600"/>
              </a:spcAft>
            </a:pPr>
            <a:r>
              <a:rPr lang="en-AU" sz="1800" dirty="0"/>
              <a:t>Seller: </a:t>
            </a:r>
            <a:r>
              <a:rPr lang="en-AU" sz="1800" i="1" dirty="0" err="1"/>
              <a:t>Maaf</a:t>
            </a:r>
            <a:r>
              <a:rPr lang="en-AU" sz="1800" i="1" dirty="0"/>
              <a:t>, Bu. </a:t>
            </a:r>
            <a:r>
              <a:rPr lang="en-AU" sz="1800" i="1" dirty="0" err="1"/>
              <a:t>Tidak</a:t>
            </a:r>
            <a:r>
              <a:rPr lang="en-AU" sz="1800" i="1" dirty="0"/>
              <a:t> </a:t>
            </a:r>
            <a:r>
              <a:rPr lang="en-AU" sz="1800" i="1" dirty="0" err="1"/>
              <a:t>ada</a:t>
            </a:r>
            <a:r>
              <a:rPr lang="en-AU" sz="1800" i="1" dirty="0"/>
              <a:t> 		 </a:t>
            </a:r>
            <a:r>
              <a:rPr lang="en-AU" sz="1800" i="1" dirty="0" err="1"/>
              <a:t>tetapi</a:t>
            </a:r>
            <a:r>
              <a:rPr lang="en-AU" sz="1800" i="1" dirty="0"/>
              <a:t> </a:t>
            </a:r>
            <a:r>
              <a:rPr lang="en-AU" sz="1800" i="1" dirty="0" err="1"/>
              <a:t>ada</a:t>
            </a:r>
            <a:r>
              <a:rPr lang="en-AU" sz="1800" i="1" dirty="0"/>
              <a:t> </a:t>
            </a:r>
            <a:r>
              <a:rPr lang="en-AU" sz="1800" i="1" dirty="0" err="1"/>
              <a:t>manggis</a:t>
            </a:r>
            <a:r>
              <a:rPr lang="en-AU" sz="1800" i="1" dirty="0"/>
              <a:t>.</a:t>
            </a:r>
          </a:p>
          <a:p>
            <a:pPr>
              <a:lnSpc>
                <a:spcPct val="150000"/>
              </a:lnSpc>
              <a:spcAft>
                <a:spcPts val="600"/>
              </a:spcAft>
            </a:pPr>
            <a:r>
              <a:rPr lang="en-AU" sz="1800" dirty="0"/>
              <a:t>Buyer: </a:t>
            </a:r>
            <a:r>
              <a:rPr lang="en-AU" sz="1800" i="1" dirty="0"/>
              <a:t>		 </a:t>
            </a:r>
            <a:r>
              <a:rPr lang="en-AU" sz="1800" i="1" dirty="0" err="1"/>
              <a:t>apa-apa</a:t>
            </a:r>
            <a:r>
              <a:rPr lang="en-AU" sz="1800" i="1" dirty="0"/>
              <a:t>. Saya </a:t>
            </a:r>
            <a:r>
              <a:rPr lang="en-AU" sz="1800" i="1" dirty="0" err="1"/>
              <a:t>suka</a:t>
            </a:r>
            <a:r>
              <a:rPr lang="en-AU" sz="1800" i="1" dirty="0"/>
              <a:t> </a:t>
            </a:r>
            <a:r>
              <a:rPr lang="en-AU" sz="1800" i="1" dirty="0" err="1"/>
              <a:t>sekali</a:t>
            </a:r>
            <a:r>
              <a:rPr lang="en-AU" sz="1800" i="1" dirty="0"/>
              <a:t> </a:t>
            </a:r>
            <a:r>
              <a:rPr lang="en-AU" sz="1800" i="1" dirty="0" err="1"/>
              <a:t>manggis</a:t>
            </a:r>
            <a:r>
              <a:rPr lang="en-AU" sz="1800" i="1" dirty="0"/>
              <a:t>. 			 </a:t>
            </a:r>
            <a:r>
              <a:rPr lang="en-AU" sz="1800" i="1" dirty="0" err="1"/>
              <a:t>harganya</a:t>
            </a:r>
            <a:r>
              <a:rPr lang="en-AU" sz="1800" i="1" dirty="0"/>
              <a:t>?</a:t>
            </a:r>
          </a:p>
          <a:p>
            <a:pPr>
              <a:lnSpc>
                <a:spcPct val="150000"/>
              </a:lnSpc>
              <a:spcAft>
                <a:spcPts val="600"/>
              </a:spcAft>
            </a:pPr>
            <a:r>
              <a:rPr lang="en-AU" sz="1800" dirty="0"/>
              <a:t>Seller: </a:t>
            </a:r>
            <a:r>
              <a:rPr lang="en-AU" sz="1800" i="1" dirty="0" err="1"/>
              <a:t>Kalau</a:t>
            </a:r>
            <a:r>
              <a:rPr lang="en-AU" sz="1800" i="1" dirty="0"/>
              <a:t> </a:t>
            </a:r>
            <a:r>
              <a:rPr lang="en-AU" sz="1800" i="1" dirty="0" err="1"/>
              <a:t>beli</a:t>
            </a:r>
            <a:r>
              <a:rPr lang="en-AU" sz="1800" i="1" dirty="0"/>
              <a:t> </a:t>
            </a:r>
            <a:r>
              <a:rPr lang="en-AU" sz="1800" i="1" dirty="0" err="1"/>
              <a:t>empat</a:t>
            </a:r>
            <a:r>
              <a:rPr lang="en-AU" sz="1800" i="1" dirty="0"/>
              <a:t> 			, </a:t>
            </a:r>
            <a:r>
              <a:rPr lang="en-AU" sz="1800" i="1" dirty="0" err="1"/>
              <a:t>harganya</a:t>
            </a:r>
            <a:r>
              <a:rPr lang="en-AU" sz="1800" i="1" dirty="0"/>
              <a:t> </a:t>
            </a:r>
            <a:r>
              <a:rPr lang="en-AU" sz="1800" i="1" dirty="0" err="1"/>
              <a:t>sepuluh</a:t>
            </a:r>
            <a:r>
              <a:rPr lang="en-AU" sz="1800" i="1" dirty="0"/>
              <a:t> </a:t>
            </a:r>
            <a:r>
              <a:rPr lang="en-AU" sz="1800" i="1" dirty="0" err="1"/>
              <a:t>ribu</a:t>
            </a:r>
            <a:r>
              <a:rPr lang="en-AU" sz="1800" i="1" dirty="0"/>
              <a:t> rupiah.</a:t>
            </a:r>
          </a:p>
          <a:p>
            <a:pPr>
              <a:lnSpc>
                <a:spcPct val="150000"/>
              </a:lnSpc>
              <a:spcAft>
                <a:spcPts val="600"/>
              </a:spcAft>
            </a:pPr>
            <a:r>
              <a:rPr lang="en-AU" sz="1800" dirty="0"/>
              <a:t>Buyer: </a:t>
            </a:r>
            <a:r>
              <a:rPr lang="en-AU" sz="1800" i="1" dirty="0" err="1"/>
              <a:t>Baik</a:t>
            </a:r>
            <a:r>
              <a:rPr lang="en-AU" sz="1800" i="1" dirty="0"/>
              <a:t>. Saya </a:t>
            </a:r>
            <a:r>
              <a:rPr lang="en-AU" sz="1800" i="1" dirty="0" err="1"/>
              <a:t>mau</a:t>
            </a:r>
            <a:r>
              <a:rPr lang="en-AU" sz="1800" i="1" dirty="0"/>
              <a:t> 		 </a:t>
            </a:r>
            <a:r>
              <a:rPr lang="en-AU" sz="1800" i="1" dirty="0" err="1"/>
              <a:t>empat</a:t>
            </a:r>
            <a:r>
              <a:rPr lang="en-AU" sz="1800" i="1" dirty="0"/>
              <a:t> </a:t>
            </a:r>
            <a:r>
              <a:rPr lang="en-AU" sz="1800" i="1" dirty="0" err="1"/>
              <a:t>manggis</a:t>
            </a:r>
            <a:r>
              <a:rPr lang="en-AU" sz="1800" i="1" dirty="0"/>
              <a:t> dan </a:t>
            </a:r>
            <a:r>
              <a:rPr lang="en-AU" sz="1800" i="1" dirty="0" err="1"/>
              <a:t>delapan</a:t>
            </a:r>
            <a:r>
              <a:rPr lang="en-AU" sz="1800" i="1" dirty="0"/>
              <a:t> pisang.</a:t>
            </a:r>
          </a:p>
          <a:p>
            <a:pPr>
              <a:lnSpc>
                <a:spcPct val="150000"/>
              </a:lnSpc>
              <a:spcAft>
                <a:spcPts val="600"/>
              </a:spcAft>
            </a:pPr>
            <a:r>
              <a:rPr lang="en-AU" sz="1800" dirty="0"/>
              <a:t>Seller: </a:t>
            </a:r>
            <a:r>
              <a:rPr lang="en-AU" sz="1800" i="1" dirty="0"/>
              <a:t>Ok. 			 dua </a:t>
            </a:r>
            <a:r>
              <a:rPr lang="en-AU" sz="1800" i="1" dirty="0" err="1"/>
              <a:t>puluh</a:t>
            </a:r>
            <a:r>
              <a:rPr lang="en-AU" sz="1800" i="1" dirty="0"/>
              <a:t> lima </a:t>
            </a:r>
            <a:r>
              <a:rPr lang="en-AU" sz="1800" i="1" dirty="0" err="1"/>
              <a:t>ribu</a:t>
            </a:r>
            <a:r>
              <a:rPr lang="en-AU" sz="1800" i="1" dirty="0"/>
              <a:t> rupiah. </a:t>
            </a:r>
          </a:p>
          <a:p>
            <a:pPr>
              <a:lnSpc>
                <a:spcPct val="150000"/>
              </a:lnSpc>
              <a:spcAft>
                <a:spcPts val="600"/>
              </a:spcAft>
            </a:pPr>
            <a:r>
              <a:rPr lang="en-AU" sz="1800" dirty="0"/>
              <a:t>Buyer: </a:t>
            </a:r>
            <a:r>
              <a:rPr lang="en-AU" sz="1800" i="1" dirty="0"/>
              <a:t>Ok, 		 </a:t>
            </a:r>
            <a:r>
              <a:rPr lang="en-AU" sz="1800" i="1" dirty="0" err="1"/>
              <a:t>kasih</a:t>
            </a:r>
            <a:r>
              <a:rPr lang="en-AU" sz="1800" i="1" dirty="0"/>
              <a:t> Pak. </a:t>
            </a:r>
            <a:endParaRPr lang="id-ID" sz="1800" i="1"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7004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B</a:t>
            </a:r>
          </a:p>
        </p:txBody>
      </p:sp>
      <p:sp>
        <p:nvSpPr>
          <p:cNvPr id="2" name="Rectangle: Rounded Corners 1">
            <a:extLst>
              <a:ext uri="{FF2B5EF4-FFF2-40B4-BE49-F238E27FC236}">
                <a16:creationId xmlns:a16="http://schemas.microsoft.com/office/drawing/2014/main" id="{D9405640-C37F-281B-D1BD-637715DD0F2D}"/>
              </a:ext>
              <a:ext uri="{C183D7F6-B498-43B3-948B-1728B52AA6E4}">
                <adec:decorative xmlns:adec="http://schemas.microsoft.com/office/drawing/2017/decorative" val="0"/>
              </a:ext>
            </a:extLst>
          </p:cNvPr>
          <p:cNvSpPr/>
          <p:nvPr/>
        </p:nvSpPr>
        <p:spPr>
          <a:xfrm>
            <a:off x="306147" y="1551207"/>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latin typeface="Public Sans" pitchFamily="2" charset="77"/>
              </a:rPr>
              <a:t>Read </a:t>
            </a:r>
            <a:r>
              <a:rPr lang="en-AU" sz="1800" dirty="0">
                <a:solidFill>
                  <a:srgbClr val="22272B"/>
                </a:solidFill>
                <a:latin typeface="Public Sans" pitchFamily="2" charset="77"/>
              </a:rPr>
              <a:t>the text</a:t>
            </a:r>
            <a:r>
              <a:rPr kumimoji="0" lang="en-AU" sz="1800" i="0" u="none" strike="noStrike" kern="1200" cap="none" spc="0" normalizeH="0" baseline="0" noProof="0" dirty="0">
                <a:ln>
                  <a:noFill/>
                </a:ln>
                <a:solidFill>
                  <a:srgbClr val="22272B"/>
                </a:solidFill>
                <a:effectLst/>
                <a:uLnTx/>
                <a:uFillTx/>
                <a:latin typeface="Public Sans" pitchFamily="2" charset="77"/>
              </a:rPr>
              <a:t> </a:t>
            </a:r>
            <a:r>
              <a:rPr lang="en-AU" sz="1800" dirty="0">
                <a:solidFill>
                  <a:srgbClr val="22272B"/>
                </a:solidFill>
                <a:latin typeface="Public Sans" pitchFamily="2" charset="77"/>
              </a:rPr>
              <a:t>a</a:t>
            </a:r>
            <a:r>
              <a:rPr kumimoji="0" lang="en-AU" sz="1800" i="0" u="none" strike="noStrike" kern="1200" cap="none" spc="0" normalizeH="0" baseline="0" noProof="0" dirty="0">
                <a:ln>
                  <a:noFill/>
                </a:ln>
                <a:solidFill>
                  <a:srgbClr val="22272B"/>
                </a:solidFill>
                <a:effectLst/>
                <a:uLnTx/>
                <a:uFillTx/>
                <a:latin typeface="Public Sans" pitchFamily="2" charset="77"/>
              </a:rPr>
              <a:t>loud, </a:t>
            </a:r>
            <a:r>
              <a:rPr lang="en-AU" sz="1800" dirty="0">
                <a:solidFill>
                  <a:srgbClr val="22272B"/>
                </a:solidFill>
                <a:latin typeface="Public Sans" pitchFamily="2" charset="77"/>
              </a:rPr>
              <a:t>trying to include the text that is missing.</a:t>
            </a:r>
            <a:endParaRPr kumimoji="0" lang="en-AU" sz="1800" i="0" u="none" strike="noStrike" kern="1200" cap="none" spc="0" normalizeH="0" baseline="0" noProof="0" dirty="0">
              <a:ln>
                <a:noFill/>
              </a:ln>
              <a:solidFill>
                <a:srgbClr val="22272B"/>
              </a:solidFill>
              <a:effectLst/>
              <a:uLnTx/>
              <a:uFillTx/>
              <a:latin typeface="Public Sans" pitchFamily="2" charset="77"/>
            </a:endParaRPr>
          </a:p>
        </p:txBody>
      </p:sp>
      <p:sp>
        <p:nvSpPr>
          <p:cNvPr id="5" name="TextBox 4">
            <a:extLst>
              <a:ext uri="{FF2B5EF4-FFF2-40B4-BE49-F238E27FC236}">
                <a16:creationId xmlns:a16="http://schemas.microsoft.com/office/drawing/2014/main" id="{413B4DCB-3194-C485-F7F3-568547345E63}"/>
              </a:ext>
            </a:extLst>
          </p:cNvPr>
          <p:cNvSpPr txBox="1"/>
          <p:nvPr/>
        </p:nvSpPr>
        <p:spPr>
          <a:xfrm>
            <a:off x="401852" y="2239459"/>
            <a:ext cx="11388295" cy="3904082"/>
          </a:xfrm>
          <a:prstGeom prst="rect">
            <a:avLst/>
          </a:prstGeom>
          <a:noFill/>
        </p:spPr>
        <p:txBody>
          <a:bodyPr wrap="square">
            <a:spAutoFit/>
          </a:bodyPr>
          <a:lstStyle/>
          <a:p>
            <a:pPr>
              <a:lnSpc>
                <a:spcPct val="150000"/>
              </a:lnSpc>
              <a:spcAft>
                <a:spcPts val="600"/>
              </a:spcAft>
            </a:pPr>
            <a:r>
              <a:rPr lang="en-AU" sz="1800" dirty="0"/>
              <a:t>Seller: 	</a:t>
            </a:r>
            <a:r>
              <a:rPr lang="en-AU" sz="1800" i="1" dirty="0"/>
              <a:t>		 </a:t>
            </a:r>
            <a:r>
              <a:rPr lang="en-AU" sz="1800" i="1" dirty="0" err="1"/>
              <a:t>pagi</a:t>
            </a:r>
            <a:r>
              <a:rPr lang="en-AU" sz="1800" i="1" dirty="0"/>
              <a:t>, Bu. Mau 			 </a:t>
            </a:r>
            <a:r>
              <a:rPr lang="en-AU" sz="1800" i="1" dirty="0" err="1"/>
              <a:t>apa</a:t>
            </a:r>
            <a:r>
              <a:rPr lang="en-AU" sz="1800" i="1" dirty="0"/>
              <a:t>?</a:t>
            </a:r>
          </a:p>
          <a:p>
            <a:pPr>
              <a:lnSpc>
                <a:spcPct val="150000"/>
              </a:lnSpc>
              <a:spcAft>
                <a:spcPts val="600"/>
              </a:spcAft>
            </a:pPr>
            <a:r>
              <a:rPr lang="en-AU" sz="1800" dirty="0"/>
              <a:t>Buyer: </a:t>
            </a:r>
            <a:r>
              <a:rPr lang="en-AU" sz="1800" i="1" dirty="0" err="1"/>
              <a:t>Selamat</a:t>
            </a:r>
            <a:r>
              <a:rPr lang="en-AU" sz="1800" i="1" dirty="0"/>
              <a:t> 		, Pak. Saya 		 </a:t>
            </a:r>
            <a:r>
              <a:rPr lang="en-AU" sz="1800" i="1" dirty="0" err="1"/>
              <a:t>beli</a:t>
            </a:r>
            <a:r>
              <a:rPr lang="en-AU" sz="1800" i="1" dirty="0"/>
              <a:t> 		 </a:t>
            </a:r>
            <a:r>
              <a:rPr lang="en-AU" sz="1800" i="1" dirty="0" err="1"/>
              <a:t>mangga</a:t>
            </a:r>
            <a:r>
              <a:rPr lang="en-AU" sz="1800" i="1" dirty="0"/>
              <a:t>.</a:t>
            </a:r>
          </a:p>
          <a:p>
            <a:pPr>
              <a:lnSpc>
                <a:spcPct val="150000"/>
              </a:lnSpc>
              <a:spcAft>
                <a:spcPts val="600"/>
              </a:spcAft>
            </a:pPr>
            <a:r>
              <a:rPr lang="en-AU" sz="1800" dirty="0"/>
              <a:t>Seller: 	</a:t>
            </a:r>
            <a:r>
              <a:rPr lang="en-AU" sz="1800" i="1" dirty="0"/>
              <a:t>	, Bu. </a:t>
            </a:r>
            <a:r>
              <a:rPr lang="en-AU" sz="1800" i="1" dirty="0" err="1"/>
              <a:t>Tidak</a:t>
            </a:r>
            <a:r>
              <a:rPr lang="en-AU" sz="1800" i="1" dirty="0"/>
              <a:t> </a:t>
            </a:r>
            <a:r>
              <a:rPr lang="en-AU" sz="1800" i="1" dirty="0" err="1"/>
              <a:t>ada</a:t>
            </a:r>
            <a:r>
              <a:rPr lang="en-AU" sz="1800" i="1" dirty="0"/>
              <a:t> 		 </a:t>
            </a:r>
            <a:r>
              <a:rPr lang="en-AU" sz="1800" i="1" dirty="0" err="1"/>
              <a:t>tetapi</a:t>
            </a:r>
            <a:r>
              <a:rPr lang="en-AU" sz="1800" i="1" dirty="0"/>
              <a:t> </a:t>
            </a:r>
            <a:r>
              <a:rPr lang="en-AU" sz="1800" i="1" dirty="0" err="1"/>
              <a:t>ada</a:t>
            </a:r>
            <a:r>
              <a:rPr lang="en-AU" sz="1800" i="1" dirty="0"/>
              <a:t> </a:t>
            </a:r>
            <a:r>
              <a:rPr lang="en-AU" sz="1800" i="1" dirty="0" err="1"/>
              <a:t>manggis</a:t>
            </a:r>
            <a:r>
              <a:rPr lang="en-AU" sz="1800" i="1" dirty="0"/>
              <a:t>.</a:t>
            </a:r>
          </a:p>
          <a:p>
            <a:pPr>
              <a:lnSpc>
                <a:spcPct val="150000"/>
              </a:lnSpc>
              <a:spcAft>
                <a:spcPts val="600"/>
              </a:spcAft>
            </a:pPr>
            <a:r>
              <a:rPr lang="en-AU" sz="1800" dirty="0"/>
              <a:t>Buyer: 		</a:t>
            </a:r>
            <a:r>
              <a:rPr lang="en-AU" sz="1800" i="1" dirty="0"/>
              <a:t> </a:t>
            </a:r>
            <a:r>
              <a:rPr lang="en-AU" sz="1800" i="1" dirty="0" err="1"/>
              <a:t>apa-apa</a:t>
            </a:r>
            <a:r>
              <a:rPr lang="en-AU" sz="1800" i="1" dirty="0"/>
              <a:t>. Saya </a:t>
            </a:r>
            <a:r>
              <a:rPr lang="en-AU" sz="1800" i="1" dirty="0" err="1"/>
              <a:t>suka</a:t>
            </a:r>
            <a:r>
              <a:rPr lang="en-AU" sz="1800" i="1" dirty="0"/>
              <a:t> 			 </a:t>
            </a:r>
            <a:r>
              <a:rPr lang="en-AU" sz="1800" i="1" dirty="0" err="1"/>
              <a:t>manggis</a:t>
            </a:r>
            <a:r>
              <a:rPr lang="en-AU" sz="1800" i="1" dirty="0"/>
              <a:t>. 			 </a:t>
            </a:r>
            <a:r>
              <a:rPr lang="en-AU" sz="1800" i="1" dirty="0" err="1"/>
              <a:t>harganya</a:t>
            </a:r>
            <a:r>
              <a:rPr lang="en-AU" sz="1800" i="1" dirty="0"/>
              <a:t>?</a:t>
            </a:r>
          </a:p>
          <a:p>
            <a:pPr>
              <a:lnSpc>
                <a:spcPct val="150000"/>
              </a:lnSpc>
              <a:spcAft>
                <a:spcPts val="600"/>
              </a:spcAft>
            </a:pPr>
            <a:r>
              <a:rPr lang="en-AU" sz="1800" dirty="0"/>
              <a:t>Seller: </a:t>
            </a:r>
            <a:r>
              <a:rPr lang="en-AU" sz="1800" i="1" dirty="0" err="1"/>
              <a:t>Kalau</a:t>
            </a:r>
            <a:r>
              <a:rPr lang="en-AU" sz="1800" i="1" dirty="0"/>
              <a:t> 		 </a:t>
            </a:r>
            <a:r>
              <a:rPr lang="en-AU" sz="1800" i="1" dirty="0" err="1"/>
              <a:t>empat</a:t>
            </a:r>
            <a:r>
              <a:rPr lang="en-AU" sz="1800" i="1" dirty="0"/>
              <a:t> 			, </a:t>
            </a:r>
            <a:r>
              <a:rPr lang="en-AU" sz="1800" i="1" dirty="0" err="1"/>
              <a:t>harganya</a:t>
            </a:r>
            <a:r>
              <a:rPr lang="en-AU" sz="1800" i="1" dirty="0"/>
              <a:t> </a:t>
            </a:r>
            <a:r>
              <a:rPr lang="en-AU" sz="1800" i="1" dirty="0" err="1"/>
              <a:t>sepuluh</a:t>
            </a:r>
            <a:r>
              <a:rPr lang="en-AU" sz="1800" i="1" dirty="0"/>
              <a:t> </a:t>
            </a:r>
            <a:r>
              <a:rPr lang="en-AU" sz="1800" i="1" dirty="0" err="1"/>
              <a:t>ribu</a:t>
            </a:r>
            <a:r>
              <a:rPr lang="en-AU" sz="1800" i="1" dirty="0"/>
              <a:t> rupiah.</a:t>
            </a:r>
          </a:p>
          <a:p>
            <a:pPr>
              <a:lnSpc>
                <a:spcPct val="150000"/>
              </a:lnSpc>
              <a:spcAft>
                <a:spcPts val="600"/>
              </a:spcAft>
            </a:pPr>
            <a:r>
              <a:rPr lang="en-AU" sz="1800" dirty="0"/>
              <a:t>Buyer: </a:t>
            </a:r>
            <a:r>
              <a:rPr lang="en-AU" sz="1800" i="1" dirty="0" err="1"/>
              <a:t>Baik</a:t>
            </a:r>
            <a:r>
              <a:rPr lang="en-AU" sz="1800" i="1" dirty="0"/>
              <a:t>. Saya </a:t>
            </a:r>
            <a:r>
              <a:rPr lang="en-AU" sz="1800" i="1" dirty="0" err="1"/>
              <a:t>mau</a:t>
            </a:r>
            <a:r>
              <a:rPr lang="en-AU" sz="1800" i="1" dirty="0"/>
              <a:t> 		 </a:t>
            </a:r>
            <a:r>
              <a:rPr lang="en-AU" sz="1800" i="1" dirty="0" err="1"/>
              <a:t>empat</a:t>
            </a:r>
            <a:r>
              <a:rPr lang="en-AU" sz="1800" i="1" dirty="0"/>
              <a:t> </a:t>
            </a:r>
            <a:r>
              <a:rPr lang="en-AU" sz="1800" i="1" dirty="0" err="1"/>
              <a:t>manggis</a:t>
            </a:r>
            <a:r>
              <a:rPr lang="en-AU" sz="1800" i="1" dirty="0"/>
              <a:t> dan 			 pisang.</a:t>
            </a:r>
          </a:p>
          <a:p>
            <a:pPr>
              <a:lnSpc>
                <a:spcPct val="150000"/>
              </a:lnSpc>
              <a:spcAft>
                <a:spcPts val="600"/>
              </a:spcAft>
            </a:pPr>
            <a:r>
              <a:rPr lang="en-AU" sz="1800" dirty="0"/>
              <a:t>Seller: </a:t>
            </a:r>
            <a:r>
              <a:rPr lang="en-AU" sz="1800" i="1" dirty="0"/>
              <a:t>Ok. 			 dua </a:t>
            </a:r>
            <a:r>
              <a:rPr lang="en-AU" sz="1800" i="1" dirty="0" err="1"/>
              <a:t>puluh</a:t>
            </a:r>
            <a:r>
              <a:rPr lang="en-AU" sz="1800" i="1" dirty="0"/>
              <a:t> lima 		 rupiah. </a:t>
            </a:r>
          </a:p>
          <a:p>
            <a:pPr>
              <a:lnSpc>
                <a:spcPct val="150000"/>
              </a:lnSpc>
              <a:spcAft>
                <a:spcPts val="600"/>
              </a:spcAft>
            </a:pPr>
            <a:r>
              <a:rPr lang="en-AU" sz="1800" dirty="0"/>
              <a:t>Buyer: </a:t>
            </a:r>
            <a:r>
              <a:rPr lang="en-AU" sz="1800" i="1" dirty="0"/>
              <a:t>Ok, 		 </a:t>
            </a:r>
            <a:r>
              <a:rPr lang="en-AU" sz="1800" i="1" dirty="0" err="1"/>
              <a:t>kasih</a:t>
            </a:r>
            <a:r>
              <a:rPr lang="en-AU" sz="1800" i="1" dirty="0"/>
              <a:t> Pak. </a:t>
            </a:r>
            <a:endParaRPr lang="id-ID" sz="1800" i="1"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989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C</a:t>
            </a:r>
          </a:p>
        </p:txBody>
      </p:sp>
      <p:sp>
        <p:nvSpPr>
          <p:cNvPr id="2" name="Rectangle: Rounded Corners 1">
            <a:extLst>
              <a:ext uri="{FF2B5EF4-FFF2-40B4-BE49-F238E27FC236}">
                <a16:creationId xmlns:a16="http://schemas.microsoft.com/office/drawing/2014/main" id="{2F1622F9-64B5-C15F-AD6F-7B661BCA581C}"/>
              </a:ext>
              <a:ext uri="{C183D7F6-B498-43B3-948B-1728B52AA6E4}">
                <adec:decorative xmlns:adec="http://schemas.microsoft.com/office/drawing/2017/decorative" val="0"/>
              </a:ext>
            </a:extLst>
          </p:cNvPr>
          <p:cNvSpPr/>
          <p:nvPr/>
        </p:nvSpPr>
        <p:spPr>
          <a:xfrm>
            <a:off x="354000" y="1552138"/>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latin typeface="Public Sans" pitchFamily="2" charset="77"/>
              </a:rPr>
              <a:t>Read </a:t>
            </a:r>
            <a:r>
              <a:rPr lang="en-AU" sz="1800" dirty="0">
                <a:solidFill>
                  <a:srgbClr val="22272B"/>
                </a:solidFill>
                <a:latin typeface="Public Sans" pitchFamily="2" charset="77"/>
              </a:rPr>
              <a:t>the text</a:t>
            </a:r>
            <a:r>
              <a:rPr kumimoji="0" lang="en-AU" sz="1800" i="0" u="none" strike="noStrike" kern="1200" cap="none" spc="0" normalizeH="0" baseline="0" noProof="0" dirty="0">
                <a:ln>
                  <a:noFill/>
                </a:ln>
                <a:solidFill>
                  <a:srgbClr val="22272B"/>
                </a:solidFill>
                <a:effectLst/>
                <a:uLnTx/>
                <a:uFillTx/>
                <a:latin typeface="Public Sans" pitchFamily="2" charset="77"/>
              </a:rPr>
              <a:t> </a:t>
            </a:r>
            <a:r>
              <a:rPr lang="en-AU" sz="1800" dirty="0">
                <a:solidFill>
                  <a:srgbClr val="22272B"/>
                </a:solidFill>
                <a:latin typeface="Public Sans" pitchFamily="2" charset="77"/>
              </a:rPr>
              <a:t>a</a:t>
            </a:r>
            <a:r>
              <a:rPr kumimoji="0" lang="en-AU" sz="1800" i="0" u="none" strike="noStrike" kern="1200" cap="none" spc="0" normalizeH="0" baseline="0" noProof="0" dirty="0">
                <a:ln>
                  <a:noFill/>
                </a:ln>
                <a:solidFill>
                  <a:srgbClr val="22272B"/>
                </a:solidFill>
                <a:effectLst/>
                <a:uLnTx/>
                <a:uFillTx/>
                <a:latin typeface="Public Sans" pitchFamily="2" charset="77"/>
              </a:rPr>
              <a:t>loud, </a:t>
            </a:r>
            <a:r>
              <a:rPr lang="en-AU" sz="1800" dirty="0">
                <a:solidFill>
                  <a:srgbClr val="22272B"/>
                </a:solidFill>
                <a:latin typeface="Public Sans" pitchFamily="2" charset="77"/>
              </a:rPr>
              <a:t>trying to include the text that is missing.</a:t>
            </a:r>
            <a:endParaRPr kumimoji="0" lang="en-AU" sz="1800" i="0" u="none" strike="noStrike" kern="1200" cap="none" spc="0" normalizeH="0" baseline="0" noProof="0" dirty="0">
              <a:ln>
                <a:noFill/>
              </a:ln>
              <a:solidFill>
                <a:srgbClr val="22272B"/>
              </a:solidFill>
              <a:effectLst/>
              <a:uLnTx/>
              <a:uFillTx/>
              <a:latin typeface="Public Sans" pitchFamily="2" charset="77"/>
            </a:endParaRPr>
          </a:p>
        </p:txBody>
      </p:sp>
      <p:sp>
        <p:nvSpPr>
          <p:cNvPr id="7" name="TextBox 6">
            <a:extLst>
              <a:ext uri="{FF2B5EF4-FFF2-40B4-BE49-F238E27FC236}">
                <a16:creationId xmlns:a16="http://schemas.microsoft.com/office/drawing/2014/main" id="{974C3D15-63E4-EAC4-342C-7D643105E980}"/>
              </a:ext>
            </a:extLst>
          </p:cNvPr>
          <p:cNvSpPr txBox="1"/>
          <p:nvPr/>
        </p:nvSpPr>
        <p:spPr>
          <a:xfrm>
            <a:off x="354000" y="2240390"/>
            <a:ext cx="11388295" cy="3904082"/>
          </a:xfrm>
          <a:prstGeom prst="rect">
            <a:avLst/>
          </a:prstGeom>
          <a:noFill/>
        </p:spPr>
        <p:txBody>
          <a:bodyPr wrap="square" lIns="0">
            <a:spAutoFit/>
          </a:bodyPr>
          <a:lstStyle/>
          <a:p>
            <a:pPr>
              <a:lnSpc>
                <a:spcPct val="150000"/>
              </a:lnSpc>
              <a:spcAft>
                <a:spcPts val="600"/>
              </a:spcAft>
            </a:pPr>
            <a:r>
              <a:rPr lang="en-AU" sz="1800" dirty="0"/>
              <a:t>Seller: 		</a:t>
            </a:r>
            <a:r>
              <a:rPr lang="en-AU" sz="1800" i="1" dirty="0"/>
              <a:t>	 </a:t>
            </a:r>
            <a:r>
              <a:rPr lang="en-AU" sz="1800" i="1" dirty="0" err="1"/>
              <a:t>pagi</a:t>
            </a:r>
            <a:r>
              <a:rPr lang="en-AU" sz="1800" i="1" dirty="0"/>
              <a:t>, Bu. 	 			 </a:t>
            </a:r>
            <a:r>
              <a:rPr lang="en-AU" sz="1800" i="1" dirty="0" err="1"/>
              <a:t>apa</a:t>
            </a:r>
            <a:r>
              <a:rPr lang="en-AU" sz="1800" i="1" dirty="0"/>
              <a:t>?</a:t>
            </a:r>
          </a:p>
          <a:p>
            <a:pPr>
              <a:lnSpc>
                <a:spcPct val="150000"/>
              </a:lnSpc>
              <a:spcAft>
                <a:spcPts val="600"/>
              </a:spcAft>
            </a:pPr>
            <a:r>
              <a:rPr lang="en-AU" sz="1800" dirty="0"/>
              <a:t>Buyer: </a:t>
            </a:r>
            <a:r>
              <a:rPr lang="en-AU" sz="1800" i="1" dirty="0" err="1"/>
              <a:t>Selamat</a:t>
            </a:r>
            <a:r>
              <a:rPr lang="en-AU" sz="1800" i="1" dirty="0"/>
              <a:t> 		, Pak. Saya 		 	 		 </a:t>
            </a:r>
            <a:r>
              <a:rPr lang="en-AU" sz="1800" i="1" dirty="0" err="1"/>
              <a:t>mangga</a:t>
            </a:r>
            <a:r>
              <a:rPr lang="en-AU" sz="1800" i="1" dirty="0"/>
              <a:t>.</a:t>
            </a:r>
          </a:p>
          <a:p>
            <a:pPr>
              <a:lnSpc>
                <a:spcPct val="150000"/>
              </a:lnSpc>
              <a:spcAft>
                <a:spcPts val="600"/>
              </a:spcAft>
            </a:pPr>
            <a:r>
              <a:rPr lang="en-AU" sz="1800" dirty="0"/>
              <a:t>Seller: 		</a:t>
            </a:r>
            <a:r>
              <a:rPr lang="en-AU" sz="1800" i="1" dirty="0"/>
              <a:t>, Bu. </a:t>
            </a:r>
            <a:r>
              <a:rPr lang="en-AU" sz="1800" i="1" dirty="0" err="1"/>
              <a:t>Tidak</a:t>
            </a:r>
            <a:r>
              <a:rPr lang="en-AU" sz="1800" i="1" dirty="0"/>
              <a:t> </a:t>
            </a:r>
            <a:r>
              <a:rPr lang="en-AU" sz="1800" i="1" dirty="0" err="1"/>
              <a:t>ada</a:t>
            </a:r>
            <a:r>
              <a:rPr lang="en-AU" sz="1800" i="1" dirty="0"/>
              <a:t> 		 </a:t>
            </a:r>
            <a:r>
              <a:rPr lang="en-AU" sz="1800" i="1" dirty="0" err="1"/>
              <a:t>tetapi</a:t>
            </a:r>
            <a:r>
              <a:rPr lang="en-AU" sz="1800" i="1" dirty="0"/>
              <a:t> 		 </a:t>
            </a:r>
            <a:r>
              <a:rPr lang="en-AU" sz="1800" i="1" dirty="0" err="1"/>
              <a:t>manggis</a:t>
            </a:r>
            <a:r>
              <a:rPr lang="en-AU" sz="1800" i="1" dirty="0"/>
              <a:t>.</a:t>
            </a:r>
          </a:p>
          <a:p>
            <a:pPr>
              <a:lnSpc>
                <a:spcPct val="150000"/>
              </a:lnSpc>
              <a:spcAft>
                <a:spcPts val="600"/>
              </a:spcAft>
            </a:pPr>
            <a:r>
              <a:rPr lang="en-AU" sz="1800" dirty="0"/>
              <a:t>Buyer: 	</a:t>
            </a:r>
            <a:r>
              <a:rPr lang="en-AU" sz="1800" i="1" dirty="0"/>
              <a:t>	 </a:t>
            </a:r>
            <a:r>
              <a:rPr lang="en-AU" sz="1800" i="1" dirty="0" err="1"/>
              <a:t>apa-apa</a:t>
            </a:r>
            <a:r>
              <a:rPr lang="en-AU" sz="1800" i="1" dirty="0"/>
              <a:t>. 		 </a:t>
            </a:r>
            <a:r>
              <a:rPr lang="en-AU" sz="1800" i="1" dirty="0" err="1"/>
              <a:t>suka</a:t>
            </a:r>
            <a:r>
              <a:rPr lang="en-AU" sz="1800" i="1" dirty="0"/>
              <a:t> 			 </a:t>
            </a:r>
            <a:r>
              <a:rPr lang="en-AU" sz="1800" i="1" dirty="0" err="1"/>
              <a:t>manggis</a:t>
            </a:r>
            <a:r>
              <a:rPr lang="en-AU" sz="1800" i="1" dirty="0"/>
              <a:t>. 		 </a:t>
            </a:r>
            <a:r>
              <a:rPr lang="en-AU" sz="1800" i="1" dirty="0" err="1"/>
              <a:t>harganya</a:t>
            </a:r>
            <a:r>
              <a:rPr lang="en-AU" sz="1800" i="1" dirty="0"/>
              <a:t>?</a:t>
            </a:r>
          </a:p>
          <a:p>
            <a:pPr>
              <a:lnSpc>
                <a:spcPct val="150000"/>
              </a:lnSpc>
              <a:spcAft>
                <a:spcPts val="600"/>
              </a:spcAft>
            </a:pPr>
            <a:r>
              <a:rPr lang="en-AU" sz="1800" dirty="0"/>
              <a:t>Seller: </a:t>
            </a:r>
            <a:r>
              <a:rPr lang="en-AU" sz="1800" i="1" dirty="0" err="1"/>
              <a:t>Kalau</a:t>
            </a:r>
            <a:r>
              <a:rPr lang="en-AU" sz="1800" i="1" dirty="0"/>
              <a:t> 		 </a:t>
            </a:r>
            <a:r>
              <a:rPr lang="en-AU" sz="1800" i="1" dirty="0" err="1"/>
              <a:t>empat</a:t>
            </a:r>
            <a:r>
              <a:rPr lang="en-AU" sz="1800" i="1" dirty="0"/>
              <a:t> 			, </a:t>
            </a:r>
            <a:r>
              <a:rPr lang="en-AU" sz="1800" i="1" dirty="0" err="1"/>
              <a:t>harganya</a:t>
            </a:r>
            <a:r>
              <a:rPr lang="en-AU" sz="1800" i="1" dirty="0"/>
              <a:t> </a:t>
            </a:r>
            <a:r>
              <a:rPr lang="en-AU" sz="1800" i="1" dirty="0" err="1"/>
              <a:t>sepuluh</a:t>
            </a:r>
            <a:r>
              <a:rPr lang="en-AU" sz="1800" i="1" dirty="0"/>
              <a:t> </a:t>
            </a:r>
            <a:r>
              <a:rPr lang="en-AU" sz="1800" i="1" dirty="0" err="1"/>
              <a:t>ribu</a:t>
            </a:r>
            <a:r>
              <a:rPr lang="en-AU" sz="1800" i="1" dirty="0"/>
              <a:t> 		.</a:t>
            </a:r>
          </a:p>
          <a:p>
            <a:pPr>
              <a:lnSpc>
                <a:spcPct val="150000"/>
              </a:lnSpc>
              <a:spcAft>
                <a:spcPts val="600"/>
              </a:spcAft>
            </a:pPr>
            <a:r>
              <a:rPr lang="en-AU" sz="1800" dirty="0"/>
              <a:t>Buyer: </a:t>
            </a:r>
            <a:r>
              <a:rPr lang="en-AU" sz="1800" i="1" dirty="0" err="1"/>
              <a:t>Baik</a:t>
            </a:r>
            <a:r>
              <a:rPr lang="en-AU" sz="1800" i="1" dirty="0"/>
              <a:t>. Saya </a:t>
            </a:r>
            <a:r>
              <a:rPr lang="en-AU" sz="1800" i="1" dirty="0" err="1"/>
              <a:t>mau</a:t>
            </a:r>
            <a:r>
              <a:rPr lang="en-AU" sz="1800" i="1" dirty="0"/>
              <a:t> 		 </a:t>
            </a:r>
            <a:r>
              <a:rPr lang="en-AU" sz="1800" i="1" dirty="0" err="1"/>
              <a:t>empat</a:t>
            </a:r>
            <a:r>
              <a:rPr lang="en-AU" sz="1800" i="1" dirty="0"/>
              <a:t> 			 dan 			 pisang.</a:t>
            </a:r>
          </a:p>
          <a:p>
            <a:pPr>
              <a:lnSpc>
                <a:spcPct val="150000"/>
              </a:lnSpc>
              <a:spcAft>
                <a:spcPts val="600"/>
              </a:spcAft>
            </a:pPr>
            <a:r>
              <a:rPr lang="en-AU" sz="1800" dirty="0"/>
              <a:t>Seller: </a:t>
            </a:r>
            <a:r>
              <a:rPr lang="en-AU" sz="1800" i="1" dirty="0"/>
              <a:t>Ok. 			 dua 		 lima 		 rupiah. </a:t>
            </a:r>
          </a:p>
          <a:p>
            <a:pPr>
              <a:lnSpc>
                <a:spcPct val="150000"/>
              </a:lnSpc>
              <a:spcAft>
                <a:spcPts val="600"/>
              </a:spcAft>
            </a:pPr>
            <a:r>
              <a:rPr lang="en-AU" sz="1800" dirty="0"/>
              <a:t>Buyer: </a:t>
            </a:r>
            <a:r>
              <a:rPr lang="en-AU" sz="1800" i="1" dirty="0"/>
              <a:t>Ok, 		 </a:t>
            </a:r>
            <a:r>
              <a:rPr lang="en-AU" sz="1800" i="1" dirty="0" err="1"/>
              <a:t>kasih</a:t>
            </a:r>
            <a:r>
              <a:rPr lang="en-AU" sz="1800" i="1" dirty="0"/>
              <a:t> 		</a:t>
            </a:r>
            <a:r>
              <a:rPr lang="en-AU" sz="1800" dirty="0"/>
              <a:t>. </a:t>
            </a:r>
            <a:endParaRPr lang="id-ID" sz="1800"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3317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8" name="Text Placeholder 4">
            <a:extLst>
              <a:ext uri="{FF2B5EF4-FFF2-40B4-BE49-F238E27FC236}">
                <a16:creationId xmlns:a16="http://schemas.microsoft.com/office/drawing/2014/main" id="{373C07B7-16F3-946A-3C49-CC848B7CD364}"/>
              </a:ext>
            </a:extLst>
          </p:cNvPr>
          <p:cNvSpPr>
            <a:spLocks noGrp="1"/>
          </p:cNvSpPr>
          <p:nvPr>
            <p:ph type="body" sz="quarter" idx="18"/>
          </p:nvPr>
        </p:nvSpPr>
        <p:spPr>
          <a:xfrm>
            <a:off x="360000" y="1021986"/>
            <a:ext cx="10080000" cy="310015"/>
          </a:xfrm>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9" name="Content Placeholder 2">
            <a:extLst>
              <a:ext uri="{FF2B5EF4-FFF2-40B4-BE49-F238E27FC236}">
                <a16:creationId xmlns:a16="http://schemas.microsoft.com/office/drawing/2014/main" id="{FF910A68-2F41-B7EC-368E-ADD0DC28A17C}"/>
              </a:ext>
            </a:extLst>
          </p:cNvPr>
          <p:cNvSpPr txBox="1">
            <a:spLocks/>
          </p:cNvSpPr>
          <p:nvPr/>
        </p:nvSpPr>
        <p:spPr>
          <a:xfrm>
            <a:off x="359568" y="1493983"/>
            <a:ext cx="11472863" cy="51805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 </a:t>
            </a:r>
          </a:p>
          <a:p>
            <a:pPr>
              <a:spcAft>
                <a:spcPts val="600"/>
              </a:spcAft>
            </a:pPr>
            <a:r>
              <a:rPr lang="en-AU" sz="1200" dirty="0">
                <a:solidFill>
                  <a:schemeClr val="bg1"/>
                </a:solidFill>
              </a:rPr>
              <a:t>Copyright material available in this resource and owned by the NSW Department of Education is licensed under a </a:t>
            </a:r>
            <a:r>
              <a:rPr lang="en-AU" sz="1200" u="sng"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r>
              <a:rPr lang="en-AU" sz="1200" dirty="0">
                <a:solidFill>
                  <a:schemeClr val="accent4"/>
                </a:solidFill>
              </a:rPr>
              <a:t> </a:t>
            </a:r>
          </a:p>
          <a:p>
            <a:pPr fontAlgn="base">
              <a:spcAft>
                <a:spcPts val="600"/>
              </a:spcAft>
            </a:pPr>
            <a:r>
              <a:rPr lang="en-AU" sz="1200" dirty="0">
                <a:solidFill>
                  <a:schemeClr val="bg1"/>
                </a:solidFill>
              </a:rPr>
              <a:t>This license allows you to share and adapt the material for any purpose, even commercially. </a:t>
            </a:r>
          </a:p>
          <a:p>
            <a:pPr fontAlgn="base">
              <a:spcAft>
                <a:spcPts val="600"/>
              </a:spcAft>
            </a:pPr>
            <a:r>
              <a:rPr lang="en-AU" sz="1200" dirty="0">
                <a:solidFill>
                  <a:schemeClr val="bg1"/>
                </a:solidFill>
              </a:rPr>
              <a:t>Attribution should be given to © State of New South Wales (Department of Education), 2024. </a:t>
            </a:r>
          </a:p>
          <a:p>
            <a:pPr fontAlgn="base">
              <a:spcAft>
                <a:spcPts val="0"/>
              </a:spcAft>
            </a:pPr>
            <a:r>
              <a:rPr lang="en-AU" sz="1200" dirty="0">
                <a:solidFill>
                  <a:schemeClr val="bg1"/>
                </a:solidFill>
              </a:rPr>
              <a:t>Material in this resource not available under a Creative Commons license: </a:t>
            </a:r>
          </a:p>
          <a:p>
            <a:pPr marL="285750" indent="-285750" fontAlgn="base">
              <a:spcAft>
                <a:spcPts val="0"/>
              </a:spcAft>
              <a:buFont typeface="Arial" panose="020B0604020202020204" pitchFamily="34" charset="0"/>
              <a:buChar char="•"/>
            </a:pPr>
            <a:r>
              <a:rPr lang="en-AU" sz="1200" dirty="0">
                <a:solidFill>
                  <a:schemeClr val="bg1"/>
                </a:solidFill>
              </a:rPr>
              <a:t>the NSW Department of Education logo, other logos and trademark-protected material </a:t>
            </a:r>
          </a:p>
          <a:p>
            <a:pPr marL="285750" indent="-285750" fontAlgn="base">
              <a:spcAft>
                <a:spcPts val="0"/>
              </a:spcAft>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fontAlgn="base">
              <a:spcBef>
                <a:spcPts val="1200"/>
              </a:spcBef>
              <a:spcAft>
                <a:spcPts val="600"/>
              </a:spcAft>
            </a:pPr>
            <a:r>
              <a:rPr lang="en-AU" sz="1200" b="1" dirty="0">
                <a:solidFill>
                  <a:schemeClr val="bg1"/>
                </a:solidFill>
                <a:latin typeface="+mj-lt"/>
              </a:rPr>
              <a:t>Links to third-party material and websites </a:t>
            </a:r>
          </a:p>
          <a:p>
            <a:pPr marL="285750" indent="-285750" fontAlgn="base">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fontAlgn="base">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11A9DC-D7AB-41CA-A4ED-81F5E4E96C58}"/>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654a006b-cedf-4f35-a676-59854467968c"/>
    <ds:schemaRef ds:uri="71c5a270-2cab-4081-bd60-6681928412a9"/>
    <ds:schemaRef ds:uri="http://schemas.microsoft.com/office/2006/metadata/properties"/>
    <ds:schemaRef ds:uri="98740c54-966f-451d-a76c-e38eb7fddd55"/>
  </ds:schemaRefs>
</ds:datastoreItem>
</file>

<file path=docProps/app.xml><?xml version="1.0" encoding="utf-8"?>
<Properties xmlns="http://schemas.openxmlformats.org/officeDocument/2006/extended-properties" xmlns:vt="http://schemas.openxmlformats.org/officeDocument/2006/docPropsVTypes">
  <Template/>
  <TotalTime>0</TotalTime>
  <Words>1344</Words>
  <Application>Microsoft Macintosh PowerPoint</Application>
  <PresentationFormat>Widescreen</PresentationFormat>
  <Paragraphs>79</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Times New Roman</vt:lpstr>
      <vt:lpstr>Public Sans Light</vt:lpstr>
      <vt:lpstr>Public Sans SemiBold</vt:lpstr>
      <vt:lpstr>Calibri</vt:lpstr>
      <vt:lpstr>Public Sans</vt:lpstr>
      <vt:lpstr>DengXian</vt:lpstr>
      <vt:lpstr>Arial</vt:lpstr>
      <vt:lpstr>NSWG Corporate</vt:lpstr>
      <vt:lpstr>Disappearing text</vt:lpstr>
      <vt:lpstr>Instructions</vt:lpstr>
      <vt:lpstr>Variations</vt:lpstr>
      <vt:lpstr>Differentiation strategies</vt:lpstr>
      <vt:lpstr>Full text</vt:lpstr>
      <vt:lpstr>Disappearing text A</vt:lpstr>
      <vt:lpstr>Disappearing text B</vt:lpstr>
      <vt:lpstr>Disappearing text C</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Disappearing text</dc:title>
  <dc:subject>Modern languages Stage 4 Indonesian</dc:subject>
  <dc:creator>NSW Department of Education</dc:creator>
  <cp:keywords>modern languages, stage 4, indonesian</cp:keywords>
  <dc:description/>
  <cp:lastModifiedBy/>
  <dcterms:created xsi:type="dcterms:W3CDTF">2022-12-14T10:07:55Z</dcterms:created>
  <dcterms:modified xsi:type="dcterms:W3CDTF">2024-06-04T06:08:53Z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0x010100C6BC20BCFB223D4189F17F47419ECBA2</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