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08" r:id="rId1"/>
  </p:sldMasterIdLst>
  <p:notesMasterIdLst>
    <p:notesMasterId r:id="rId9"/>
  </p:notesMasterIdLst>
  <p:handoutMasterIdLst>
    <p:handoutMasterId r:id="rId10"/>
  </p:handoutMasterIdLst>
  <p:sldIdLst>
    <p:sldId id="485" r:id="rId2"/>
    <p:sldId id="2141411592" r:id="rId3"/>
    <p:sldId id="2141411593" r:id="rId4"/>
    <p:sldId id="2141411594" r:id="rId5"/>
    <p:sldId id="2141411595" r:id="rId6"/>
    <p:sldId id="2141411596" r:id="rId7"/>
    <p:sldId id="2141411556" r:id="rId8"/>
  </p:sldIdLst>
  <p:sldSz cx="12192000" cy="6858000"/>
  <p:notesSz cx="6858000" cy="9144000"/>
  <p:embeddedFontLst>
    <p:embeddedFont>
      <p:font typeface="Public Sans" pitchFamily="2" charset="0"/>
      <p:regular r:id="rId11"/>
      <p:bold r:id="rId12"/>
      <p:italic r:id="rId13"/>
      <p:boldItalic r:id="rId14"/>
    </p:embeddedFont>
    <p:embeddedFont>
      <p:font typeface="Public Sans Light" pitchFamily="2" charset="0"/>
      <p:regular r:id="rId15"/>
      <p:italic r:id="rId1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00296C"/>
    <a:srgbClr val="CBEDFD"/>
    <a:srgbClr val="CDD3D6"/>
    <a:srgbClr val="EBEBEB"/>
    <a:srgbClr val="146CFD"/>
    <a:srgbClr val="0070C0"/>
    <a:srgbClr val="002664"/>
    <a:srgbClr val="0046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7CEEA9-CEF8-4795-AA9F-C5AC7DF679E7}" v="8" dt="2024-05-31T06:13:04.17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56" autoAdjust="0"/>
  </p:normalViewPr>
  <p:slideViewPr>
    <p:cSldViewPr snapToGrid="0">
      <p:cViewPr varScale="1">
        <p:scale>
          <a:sx n="77" d="100"/>
          <a:sy n="77" d="100"/>
        </p:scale>
        <p:origin x="810" y="96"/>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customXml" Target="../customXml/item1.xml"/><Relationship Id="rId10" Type="http://schemas.openxmlformats.org/officeDocument/2006/relationships/handoutMaster" Target="handoutMasters/handout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31/05/2024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31/05/2024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06952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For the teacher:</a:t>
            </a:r>
          </a:p>
          <a:p>
            <a:r>
              <a:rPr lang="en-AU"/>
              <a:t>After displaying the slides to students and watching the Jalan Malioboro Yogyakarta video, students complete a See, Think, Wonder activity. Ask students to think about their answers to the 3 questions. Students can write their responses in their books, or the teacher can use an online tool such as </a:t>
            </a:r>
            <a:r>
              <a:rPr lang="en-AU" err="1"/>
              <a:t>Mentimeter</a:t>
            </a:r>
            <a:r>
              <a:rPr lang="en-AU"/>
              <a:t> to collect and display responses. If students require additional prompting, use the sample questions below to assist them.</a:t>
            </a:r>
          </a:p>
          <a:p>
            <a:pPr marL="342900" indent="-342900">
              <a:buAutoNum type="arabicPeriod"/>
            </a:pPr>
            <a:r>
              <a:rPr lang="en-AU" b="1"/>
              <a:t>See: </a:t>
            </a:r>
            <a:r>
              <a:rPr lang="en-AU"/>
              <a:t>What did you see or notice about shopping in Indonesia? Did you see anything interesting? What did you see that was similar to shopping in Australia? What did you see that was different to shopping in Australia?</a:t>
            </a:r>
          </a:p>
          <a:p>
            <a:pPr marL="342900" indent="-342900">
              <a:buAutoNum type="arabicPeriod"/>
            </a:pPr>
            <a:r>
              <a:rPr lang="en-AU" b="1"/>
              <a:t>Think: </a:t>
            </a:r>
            <a:r>
              <a:rPr lang="en-AU"/>
              <a:t>What do you think about shopping in Indonesia? Do you think it would be enjoyable? Is there anything you would find challenging? What do you think shopping in a traditional market or a modern shopping mall in Indonesia would be like?</a:t>
            </a:r>
          </a:p>
          <a:p>
            <a:pPr marL="342900" indent="-342900">
              <a:buAutoNum type="arabicPeriod"/>
            </a:pPr>
            <a:r>
              <a:rPr lang="en-AU" b="1"/>
              <a:t>Wonder: </a:t>
            </a:r>
            <a:r>
              <a:rPr lang="en-AU"/>
              <a:t>What do the slides/video make you wonder about shopping in Indonesia? What questions do you have about shopping in Indonesia?</a:t>
            </a:r>
          </a:p>
          <a:p>
            <a:pPr>
              <a:spcAft>
                <a:spcPts val="800"/>
              </a:spcAft>
            </a:pPr>
            <a:r>
              <a:rPr lang="en-AU" sz="1800">
                <a:effectLst/>
                <a:latin typeface="Arial" panose="020B0604020202020204" pitchFamily="34" charset="0"/>
                <a:ea typeface="Malgun Gothic" panose="020B0503020000020004" pitchFamily="34" charset="-127"/>
              </a:rPr>
              <a:t>Provide the opportunity for students to share and compare their responses in a class discussion.</a:t>
            </a:r>
            <a:endParaRPr lang="en-AU"/>
          </a:p>
          <a:p>
            <a:pPr marL="0" indent="0">
              <a:buNone/>
            </a:pPr>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34825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bbP1SQigDZ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Shopping in Indonesia – </a:t>
            </a:r>
            <a:br>
              <a:rPr lang="en-US" dirty="0"/>
            </a:br>
            <a:r>
              <a:rPr lang="id-ID" i="1" dirty="0"/>
              <a:t>Berbelanja di </a:t>
            </a:r>
            <a:r>
              <a:rPr lang="en-US" i="1" dirty="0"/>
              <a:t>Indonesia</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a:t>Traditional markets</a:t>
            </a:r>
            <a:endParaRPr lang="en-AU" i="1"/>
          </a:p>
        </p:txBody>
      </p:sp>
      <p:sp>
        <p:nvSpPr>
          <p:cNvPr id="4" name="Text Placeholder 3">
            <a:extLst>
              <a:ext uri="{FF2B5EF4-FFF2-40B4-BE49-F238E27FC236}">
                <a16:creationId xmlns:a16="http://schemas.microsoft.com/office/drawing/2014/main" id="{AF91638E-AEF4-171C-9879-B4E11B1D0E00}"/>
              </a:ext>
            </a:extLst>
          </p:cNvPr>
          <p:cNvSpPr>
            <a:spLocks noGrp="1"/>
          </p:cNvSpPr>
          <p:nvPr>
            <p:ph type="body" sz="quarter" idx="17"/>
          </p:nvPr>
        </p:nvSpPr>
        <p:spPr/>
        <p:txBody>
          <a:bodyPr/>
          <a:lstStyle/>
          <a:p>
            <a:pPr marL="285750" indent="-285750">
              <a:buFont typeface="Arial" panose="020B0604020202020204" pitchFamily="34" charset="0"/>
              <a:buChar char="•"/>
            </a:pPr>
            <a:r>
              <a:rPr lang="en-AU" dirty="0"/>
              <a:t>Markets are the heart of shopping in Indonesia and are an integral part of Indonesian daily life.</a:t>
            </a:r>
          </a:p>
          <a:p>
            <a:pPr marL="285750" indent="-285750">
              <a:buFont typeface="Arial" panose="020B0604020202020204" pitchFamily="34" charset="0"/>
              <a:buChar char="•"/>
            </a:pPr>
            <a:r>
              <a:rPr lang="en-AU" dirty="0"/>
              <a:t>Market stalls sell a variety of items like fresh food, handmade goods and clothing.</a:t>
            </a:r>
          </a:p>
          <a:p>
            <a:pPr marL="285750" indent="-285750">
              <a:buFont typeface="Arial" panose="020B0604020202020204" pitchFamily="34" charset="0"/>
              <a:buChar char="•"/>
            </a:pPr>
            <a:r>
              <a:rPr lang="en-AU" dirty="0"/>
              <a:t>It is common for people to buy fresh produce at their local market each morning.</a:t>
            </a:r>
          </a:p>
          <a:p>
            <a:pPr marL="285750" indent="-285750">
              <a:buFont typeface="Arial" panose="020B0604020202020204" pitchFamily="34" charset="0"/>
              <a:buChar char="•"/>
            </a:pPr>
            <a:r>
              <a:rPr lang="en-AU" dirty="0"/>
              <a:t>Bargaining is a common practice at markets in Indonesia.</a:t>
            </a:r>
          </a:p>
          <a:p>
            <a:pPr marL="285750" indent="-285750">
              <a:buFont typeface="Arial" panose="020B0604020202020204" pitchFamily="34" charset="0"/>
              <a:buChar char="•"/>
            </a:pPr>
            <a:r>
              <a:rPr lang="en-AU" dirty="0"/>
              <a:t>The atmosphere is lively and colourful, with friendly interactions between people while they shop.</a:t>
            </a:r>
          </a:p>
        </p:txBody>
      </p:sp>
      <p:pic>
        <p:nvPicPr>
          <p:cNvPr id="23" name="Picture 22" descr="Two people shopping in a traditional market.">
            <a:extLst>
              <a:ext uri="{FF2B5EF4-FFF2-40B4-BE49-F238E27FC236}">
                <a16:creationId xmlns:a16="http://schemas.microsoft.com/office/drawing/2014/main" id="{50B03DAC-C192-A5DF-700C-F2D45012D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144" y="1290984"/>
            <a:ext cx="3478131" cy="2459039"/>
          </a:xfrm>
          <a:prstGeom prst="rect">
            <a:avLst/>
          </a:prstGeom>
        </p:spPr>
      </p:pic>
      <p:pic>
        <p:nvPicPr>
          <p:cNvPr id="14" name="Picture 13" descr="A woman selling vegetables at a traditional market.">
            <a:extLst>
              <a:ext uri="{FF2B5EF4-FFF2-40B4-BE49-F238E27FC236}">
                <a16:creationId xmlns:a16="http://schemas.microsoft.com/office/drawing/2014/main" id="{2BE42221-DBDD-4E21-C50D-F51F2CDB8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144" y="3894962"/>
            <a:ext cx="3478131" cy="2459038"/>
          </a:xfrm>
          <a:prstGeom prst="rect">
            <a:avLst/>
          </a:prstGeom>
        </p:spPr>
      </p:pic>
    </p:spTree>
    <p:extLst>
      <p:ext uri="{BB962C8B-B14F-4D97-AF65-F5344CB8AC3E}">
        <p14:creationId xmlns:p14="http://schemas.microsoft.com/office/powerpoint/2010/main" val="18821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a:t>Modern shopping</a:t>
            </a:r>
            <a:endParaRPr lang="en-AU" i="1"/>
          </a:p>
        </p:txBody>
      </p:sp>
      <p:sp>
        <p:nvSpPr>
          <p:cNvPr id="4" name="Text Placeholder 3">
            <a:extLst>
              <a:ext uri="{FF2B5EF4-FFF2-40B4-BE49-F238E27FC236}">
                <a16:creationId xmlns:a16="http://schemas.microsoft.com/office/drawing/2014/main" id="{AF91638E-AEF4-171C-9879-B4E11B1D0E00}"/>
              </a:ext>
            </a:extLst>
          </p:cNvPr>
          <p:cNvSpPr>
            <a:spLocks noGrp="1"/>
          </p:cNvSpPr>
          <p:nvPr>
            <p:ph type="body" sz="quarter" idx="17"/>
          </p:nvPr>
        </p:nvSpPr>
        <p:spPr/>
        <p:txBody>
          <a:bodyPr/>
          <a:lstStyle/>
          <a:p>
            <a:pPr marL="285750" indent="-285750">
              <a:buFont typeface="Arial" panose="020B0604020202020204" pitchFamily="34" charset="0"/>
              <a:buChar char="•"/>
            </a:pPr>
            <a:r>
              <a:rPr lang="en-AU" dirty="0"/>
              <a:t>Shopping centres offer a convenient and modern shopping experience in big cities in Indonesia.</a:t>
            </a:r>
          </a:p>
          <a:p>
            <a:pPr marL="285750" indent="-285750">
              <a:buFont typeface="Arial" panose="020B0604020202020204" pitchFamily="34" charset="0"/>
              <a:buChar char="•"/>
            </a:pPr>
            <a:r>
              <a:rPr lang="en-AU" dirty="0"/>
              <a:t>You can find a wide range of local and international brands, as well as dining and entertainment options.</a:t>
            </a:r>
          </a:p>
          <a:p>
            <a:pPr marL="285750" indent="-285750">
              <a:buFont typeface="Arial" panose="020B0604020202020204" pitchFamily="34" charset="0"/>
              <a:buChar char="•"/>
            </a:pPr>
            <a:r>
              <a:rPr lang="en-AU" dirty="0"/>
              <a:t>The atmosphere in large shopping malls is often modern and luxurious.</a:t>
            </a:r>
          </a:p>
          <a:p>
            <a:pPr marL="285750" indent="-285750">
              <a:buFont typeface="Arial" panose="020B0604020202020204" pitchFamily="34" charset="0"/>
              <a:buChar char="•"/>
            </a:pPr>
            <a:r>
              <a:rPr lang="en-AU" dirty="0"/>
              <a:t>Shopping centres are also a popular hangout spot for Indonesian teenagers.</a:t>
            </a:r>
          </a:p>
          <a:p>
            <a:pPr marL="285750" indent="-285750">
              <a:buFont typeface="Arial" panose="020B0604020202020204" pitchFamily="34" charset="0"/>
              <a:buChar char="•"/>
            </a:pPr>
            <a:r>
              <a:rPr lang="en-AU" dirty="0"/>
              <a:t>In addition to markets, modern supermarkets can be found across Indonesia for grocery shopping. </a:t>
            </a:r>
          </a:p>
        </p:txBody>
      </p:sp>
      <p:pic>
        <p:nvPicPr>
          <p:cNvPr id="11" name="Content Placeholder 6" descr="An aerial shot of a large shopping mall in Indonesia.">
            <a:extLst>
              <a:ext uri="{FF2B5EF4-FFF2-40B4-BE49-F238E27FC236}">
                <a16:creationId xmlns:a16="http://schemas.microsoft.com/office/drawing/2014/main" id="{000B59F9-3EBD-1C4A-1BB1-915C3B290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496" y="1290984"/>
            <a:ext cx="3478132" cy="2459039"/>
          </a:xfrm>
          <a:prstGeom prst="rect">
            <a:avLst/>
          </a:prstGeom>
        </p:spPr>
      </p:pic>
      <p:pic>
        <p:nvPicPr>
          <p:cNvPr id="15" name="Picture 14" descr="A woman and child shopping in a modern clothing store.">
            <a:extLst>
              <a:ext uri="{FF2B5EF4-FFF2-40B4-BE49-F238E27FC236}">
                <a16:creationId xmlns:a16="http://schemas.microsoft.com/office/drawing/2014/main" id="{7B365A8A-2403-D0F9-DE87-EA9A6FF5A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497" y="3894959"/>
            <a:ext cx="3478131" cy="2459039"/>
          </a:xfrm>
          <a:prstGeom prst="rect">
            <a:avLst/>
          </a:prstGeom>
        </p:spPr>
      </p:pic>
    </p:spTree>
    <p:extLst>
      <p:ext uri="{BB962C8B-B14F-4D97-AF65-F5344CB8AC3E}">
        <p14:creationId xmlns:p14="http://schemas.microsoft.com/office/powerpoint/2010/main" val="20850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a:t>Shopping as a tourist</a:t>
            </a:r>
            <a:endParaRPr lang="en-AU" i="1"/>
          </a:p>
        </p:txBody>
      </p:sp>
      <p:sp>
        <p:nvSpPr>
          <p:cNvPr id="4" name="Text Placeholder 3">
            <a:extLst>
              <a:ext uri="{FF2B5EF4-FFF2-40B4-BE49-F238E27FC236}">
                <a16:creationId xmlns:a16="http://schemas.microsoft.com/office/drawing/2014/main" id="{AF91638E-AEF4-171C-9879-B4E11B1D0E00}"/>
              </a:ext>
            </a:extLst>
          </p:cNvPr>
          <p:cNvSpPr>
            <a:spLocks noGrp="1"/>
          </p:cNvSpPr>
          <p:nvPr>
            <p:ph type="body" sz="quarter" idx="17"/>
          </p:nvPr>
        </p:nvSpPr>
        <p:spPr/>
        <p:txBody>
          <a:bodyPr/>
          <a:lstStyle/>
          <a:p>
            <a:pPr marL="285750" indent="-285750">
              <a:buFont typeface="Arial" panose="020B0604020202020204" pitchFamily="34" charset="0"/>
              <a:buChar char="•"/>
            </a:pPr>
            <a:r>
              <a:rPr lang="en-AU" dirty="0"/>
              <a:t>Tourists who visit Indonesia can experience many different styles of shopping.</a:t>
            </a:r>
          </a:p>
          <a:p>
            <a:pPr marL="285750" indent="-285750">
              <a:buFont typeface="Arial" panose="020B0604020202020204" pitchFamily="34" charset="0"/>
              <a:buChar char="•"/>
            </a:pPr>
            <a:r>
              <a:rPr lang="en-AU" dirty="0"/>
              <a:t>Popular tourist destinations like Bali often have dedicated shopping markets where tourists can purchase handicrafts, clothing and souvenirs.</a:t>
            </a:r>
          </a:p>
          <a:p>
            <a:pPr marL="285750" indent="-285750">
              <a:buFont typeface="Arial" panose="020B0604020202020204" pitchFamily="34" charset="0"/>
              <a:buChar char="•"/>
            </a:pPr>
            <a:r>
              <a:rPr lang="en-AU" dirty="0"/>
              <a:t>In big cities like Jakarta, there are many large shopping malls with modern stores and facilities.</a:t>
            </a:r>
          </a:p>
          <a:p>
            <a:pPr marL="285750" indent="-285750">
              <a:buFont typeface="Arial" panose="020B0604020202020204" pitchFamily="34" charset="0"/>
              <a:buChar char="•"/>
            </a:pPr>
            <a:r>
              <a:rPr lang="en-AU" dirty="0"/>
              <a:t>There are also famous and bustling shopping streets like </a:t>
            </a:r>
            <a:r>
              <a:rPr lang="id-ID" i="1" dirty="0"/>
              <a:t>Jalan Malioboro </a:t>
            </a:r>
            <a:r>
              <a:rPr lang="en-AU" dirty="0"/>
              <a:t>in Yogyakarta, where shops sell local products like </a:t>
            </a:r>
            <a:r>
              <a:rPr lang="id-ID" i="1" dirty="0"/>
              <a:t>batik</a:t>
            </a:r>
            <a:r>
              <a:rPr lang="en-AU" dirty="0"/>
              <a:t> textiles and other souvenirs.</a:t>
            </a:r>
          </a:p>
        </p:txBody>
      </p:sp>
      <p:pic>
        <p:nvPicPr>
          <p:cNvPr id="10" name="Picture 9" descr="A tourist walking down a shopping street.">
            <a:extLst>
              <a:ext uri="{FF2B5EF4-FFF2-40B4-BE49-F238E27FC236}">
                <a16:creationId xmlns:a16="http://schemas.microsoft.com/office/drawing/2014/main" id="{F76F438D-27BE-1081-F87C-F0C7CF1F2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499" y="1290984"/>
            <a:ext cx="3478132" cy="2459039"/>
          </a:xfrm>
          <a:prstGeom prst="rect">
            <a:avLst/>
          </a:prstGeom>
        </p:spPr>
      </p:pic>
      <p:pic>
        <p:nvPicPr>
          <p:cNvPr id="7" name="Content Placeholder 6" descr="Jalan Malioboro in Yogyakarta.">
            <a:extLst>
              <a:ext uri="{FF2B5EF4-FFF2-40B4-BE49-F238E27FC236}">
                <a16:creationId xmlns:a16="http://schemas.microsoft.com/office/drawing/2014/main" id="{39EAE6C4-A69E-FE6E-A0E5-82C56B5927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17498" y="3894961"/>
            <a:ext cx="3478133" cy="2459039"/>
          </a:xfrm>
        </p:spPr>
      </p:pic>
    </p:spTree>
    <p:extLst>
      <p:ext uri="{BB962C8B-B14F-4D97-AF65-F5344CB8AC3E}">
        <p14:creationId xmlns:p14="http://schemas.microsoft.com/office/powerpoint/2010/main" val="35028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a:t>Shopping culture</a:t>
            </a:r>
            <a:endParaRPr lang="en-AU" i="1"/>
          </a:p>
        </p:txBody>
      </p:sp>
      <p:sp>
        <p:nvSpPr>
          <p:cNvPr id="4" name="Text Placeholder 3">
            <a:extLst>
              <a:ext uri="{FF2B5EF4-FFF2-40B4-BE49-F238E27FC236}">
                <a16:creationId xmlns:a16="http://schemas.microsoft.com/office/drawing/2014/main" id="{AF91638E-AEF4-171C-9879-B4E11B1D0E00}"/>
              </a:ext>
            </a:extLst>
          </p:cNvPr>
          <p:cNvSpPr>
            <a:spLocks noGrp="1"/>
          </p:cNvSpPr>
          <p:nvPr>
            <p:ph type="body" sz="quarter" idx="17"/>
          </p:nvPr>
        </p:nvSpPr>
        <p:spPr/>
        <p:txBody>
          <a:bodyPr/>
          <a:lstStyle/>
          <a:p>
            <a:pPr marL="285750" indent="-285750">
              <a:buFont typeface="Arial" panose="020B0604020202020204" pitchFamily="34" charset="0"/>
              <a:buChar char="•"/>
            </a:pPr>
            <a:r>
              <a:rPr lang="en-AU"/>
              <a:t>Understanding shopping culture in Indonesia helps us to learn more about daily life and interactions.</a:t>
            </a:r>
          </a:p>
          <a:p>
            <a:pPr marL="285750" indent="-285750">
              <a:buFont typeface="Arial" panose="020B0604020202020204" pitchFamily="34" charset="0"/>
              <a:buChar char="•"/>
            </a:pPr>
            <a:r>
              <a:rPr lang="en-AU"/>
              <a:t>Be mindful that while bargaining is common in markets, in stores or shopping centres items usually have a fixed price (</a:t>
            </a:r>
            <a:r>
              <a:rPr lang="id-ID" i="1"/>
              <a:t>harga pas</a:t>
            </a:r>
            <a:r>
              <a:rPr lang="en-AU"/>
              <a:t>).</a:t>
            </a:r>
          </a:p>
          <a:p>
            <a:pPr marL="285750" indent="-285750">
              <a:buFont typeface="Arial" panose="020B0604020202020204" pitchFamily="34" charset="0"/>
              <a:buChar char="•"/>
            </a:pPr>
            <a:r>
              <a:rPr lang="en-AU"/>
              <a:t>Most markets open early in the morning and close by late afternoon, whereas modern shopping centres typically have extended shopping hours, from late morning to late evening. Some shops may close for a break during the hottest part of the day in the afternoon, especially in smaller towns.</a:t>
            </a:r>
          </a:p>
        </p:txBody>
      </p:sp>
      <p:pic>
        <p:nvPicPr>
          <p:cNvPr id="17" name="Picture 16" descr="Two women selling items in a traditional market.">
            <a:extLst>
              <a:ext uri="{FF2B5EF4-FFF2-40B4-BE49-F238E27FC236}">
                <a16:creationId xmlns:a16="http://schemas.microsoft.com/office/drawing/2014/main" id="{ECEBC869-C037-5483-2EAC-61723B486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494" y="1290984"/>
            <a:ext cx="3478131" cy="2459039"/>
          </a:xfrm>
          <a:prstGeom prst="rect">
            <a:avLst/>
          </a:prstGeom>
        </p:spPr>
      </p:pic>
      <p:pic>
        <p:nvPicPr>
          <p:cNvPr id="5" name="Picture 4" descr="A shopkeeper talking to a shopper in a store.">
            <a:extLst>
              <a:ext uri="{FF2B5EF4-FFF2-40B4-BE49-F238E27FC236}">
                <a16:creationId xmlns:a16="http://schemas.microsoft.com/office/drawing/2014/main" id="{D8785276-EB25-FC6F-19B7-2608E0CD8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494" y="3894956"/>
            <a:ext cx="3478131" cy="2459039"/>
          </a:xfrm>
          <a:prstGeom prst="rect">
            <a:avLst/>
          </a:prstGeom>
        </p:spPr>
      </p:pic>
    </p:spTree>
    <p:extLst>
      <p:ext uri="{BB962C8B-B14F-4D97-AF65-F5344CB8AC3E}">
        <p14:creationId xmlns:p14="http://schemas.microsoft.com/office/powerpoint/2010/main" val="15437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BDAABD-2BBE-1736-0AD2-214E3BDE443A}"/>
              </a:ext>
            </a:extLst>
          </p:cNvPr>
          <p:cNvSpPr>
            <a:spLocks noGrp="1"/>
          </p:cNvSpPr>
          <p:nvPr>
            <p:ph type="title"/>
          </p:nvPr>
        </p:nvSpPr>
        <p:spPr/>
        <p:txBody>
          <a:bodyPr/>
          <a:lstStyle/>
          <a:p>
            <a:r>
              <a:rPr lang="en-AU"/>
              <a:t>See, Think, Wonder</a:t>
            </a:r>
          </a:p>
        </p:txBody>
      </p:sp>
      <p:sp>
        <p:nvSpPr>
          <p:cNvPr id="6" name="Content Placeholder 5">
            <a:extLst>
              <a:ext uri="{FF2B5EF4-FFF2-40B4-BE49-F238E27FC236}">
                <a16:creationId xmlns:a16="http://schemas.microsoft.com/office/drawing/2014/main" id="{A0BC69ED-CD8B-F9D9-5FC9-53942D938E29}"/>
              </a:ext>
            </a:extLst>
          </p:cNvPr>
          <p:cNvSpPr>
            <a:spLocks noGrp="1"/>
          </p:cNvSpPr>
          <p:nvPr>
            <p:ph idx="1"/>
          </p:nvPr>
        </p:nvSpPr>
        <p:spPr/>
        <p:txBody>
          <a:bodyPr/>
          <a:lstStyle/>
          <a:p>
            <a:r>
              <a:rPr lang="en-AU" dirty="0"/>
              <a:t>After reading these slides and watching the </a:t>
            </a:r>
            <a:r>
              <a:rPr lang="en-AU" dirty="0">
                <a:hlinkClick r:id="rId3"/>
              </a:rPr>
              <a:t>Jalan Malioboro Yogyakarta (6:50) video</a:t>
            </a:r>
            <a:r>
              <a:rPr lang="en-AU" dirty="0"/>
              <a:t>, think about your answers to the questions below.</a:t>
            </a:r>
          </a:p>
          <a:p>
            <a:pPr marL="342900" indent="-342900">
              <a:buAutoNum type="arabicPeriod"/>
            </a:pPr>
            <a:r>
              <a:rPr lang="en-AU" b="1" dirty="0"/>
              <a:t>See:</a:t>
            </a:r>
            <a:r>
              <a:rPr lang="en-AU" dirty="0"/>
              <a:t> What did you see or notice about shopping in Indonesia?</a:t>
            </a:r>
          </a:p>
          <a:p>
            <a:pPr marL="342900" indent="-342900">
              <a:buAutoNum type="arabicPeriod"/>
            </a:pPr>
            <a:r>
              <a:rPr lang="en-AU" b="1" dirty="0"/>
              <a:t>Think: </a:t>
            </a:r>
            <a:r>
              <a:rPr lang="en-AU" dirty="0"/>
              <a:t>What do you think you would find most interesting if you went shopping in Indonesia?</a:t>
            </a:r>
          </a:p>
          <a:p>
            <a:pPr marL="342900" indent="-342900">
              <a:buAutoNum type="arabicPeriod"/>
            </a:pPr>
            <a:r>
              <a:rPr lang="en-AU" b="1" dirty="0"/>
              <a:t>Wonder: </a:t>
            </a:r>
            <a:r>
              <a:rPr lang="en-AU" dirty="0"/>
              <a:t>What do you wonder would be different or challenging for you if you went shopping in Indonesia?</a:t>
            </a:r>
          </a:p>
          <a:p>
            <a:r>
              <a:rPr lang="en-AU" dirty="0"/>
              <a:t>Write your answers down and then share in a class discussion.</a:t>
            </a:r>
          </a:p>
          <a:p>
            <a:endParaRPr lang="en-AU" dirty="0"/>
          </a:p>
          <a:p>
            <a:pPr marL="342900" indent="-342900">
              <a:buAutoNum type="arabicPeriod"/>
            </a:pPr>
            <a:endParaRPr lang="en-AU" dirty="0"/>
          </a:p>
        </p:txBody>
      </p:sp>
      <p:sp>
        <p:nvSpPr>
          <p:cNvPr id="2" name="Slide Number Placeholder 1">
            <a:extLst>
              <a:ext uri="{FF2B5EF4-FFF2-40B4-BE49-F238E27FC236}">
                <a16:creationId xmlns:a16="http://schemas.microsoft.com/office/drawing/2014/main" id="{07587047-485E-87DE-D54A-525880F05AD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0101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a:hlinkClick r:id="rId3">
                  <a:extLst>
                    <a:ext uri="{A12FA001-AC4F-418D-AE19-62706E023703}">
                      <ahyp:hlinkClr xmlns:ahyp="http://schemas.microsoft.com/office/drawing/2018/hyperlinkcolor" val="tx"/>
                    </a:ext>
                  </a:extLst>
                </a:hlinkClick>
              </a:rPr>
              <a:t>© State of New South Wales (Department of Education), 2024 </a:t>
            </a:r>
            <a:endParaRPr lang="en-AU"/>
          </a:p>
        </p:txBody>
      </p:sp>
      <p:sp>
        <p:nvSpPr>
          <p:cNvPr id="4" name="TextBox 3">
            <a:extLst>
              <a:ext uri="{FF2B5EF4-FFF2-40B4-BE49-F238E27FC236}">
                <a16:creationId xmlns:a16="http://schemas.microsoft.com/office/drawing/2014/main" id="{40894D74-5D85-F76E-67D6-D961585B67CF}"/>
              </a:ext>
              <a:ext uri="{C183D7F6-B498-43B3-948B-1728B52AA6E4}">
                <adec:decorative xmlns:adec="http://schemas.microsoft.com/office/drawing/2017/decorative" val="0"/>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66B9FD-2C4F-461D-8FA0-8BA29497023E}"/>
</file>

<file path=customXml/itemProps2.xml><?xml version="1.0" encoding="utf-8"?>
<ds:datastoreItem xmlns:ds="http://schemas.openxmlformats.org/officeDocument/2006/customXml" ds:itemID="{BF26B9C6-8BA1-4829-B3D2-4EBCA4DB7DDC}"/>
</file>

<file path=customXml/itemProps3.xml><?xml version="1.0" encoding="utf-8"?>
<ds:datastoreItem xmlns:ds="http://schemas.openxmlformats.org/officeDocument/2006/customXml" ds:itemID="{DDC857FA-5504-4EFC-B965-5ECDA7742FE5}"/>
</file>

<file path=docProps/app.xml><?xml version="1.0" encoding="utf-8"?>
<Properties xmlns="http://schemas.openxmlformats.org/officeDocument/2006/extended-properties" xmlns:vt="http://schemas.openxmlformats.org/officeDocument/2006/docPropsVTypes">
  <Template/>
  <TotalTime>0</TotalTime>
  <Words>976</Words>
  <Application>Microsoft Office PowerPoint</Application>
  <PresentationFormat>Widescreen</PresentationFormat>
  <Paragraphs>52</Paragraphs>
  <Slides>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Public Sans Light</vt:lpstr>
      <vt:lpstr>Public Sans</vt:lpstr>
      <vt:lpstr>Calibri</vt:lpstr>
      <vt:lpstr>Times New Roman</vt:lpstr>
      <vt:lpstr>3_NSWG Corporate</vt:lpstr>
      <vt:lpstr>Shopping in Indonesia –  Berbelanja di Indonesia</vt:lpstr>
      <vt:lpstr>Traditional markets</vt:lpstr>
      <vt:lpstr>Modern shopping</vt:lpstr>
      <vt:lpstr>Shopping as a tourist</vt:lpstr>
      <vt:lpstr>Shopping culture</vt:lpstr>
      <vt:lpstr>See, Think, Wonder</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Shopping in Indonesia – Berbelanja di Indonesia</dc:title>
  <dc:subject>modern languages; indonesian</dc:subject>
  <dc:creator>NSW Department of Education</dc:creator>
  <cp:keywords>modern languages; indonesian</cp:keywords>
  <cp:lastModifiedBy/>
  <dcterms:created xsi:type="dcterms:W3CDTF">2024-05-31T03:42:45Z</dcterms:created>
  <dcterms:modified xsi:type="dcterms:W3CDTF">2024-05-31T06:13:04Z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2024-05-31T03:42:53Z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7b41d44d-fa3c-42ec-8c0d-4a13068f20ff</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