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808" r:id="rId1"/>
  </p:sldMasterIdLst>
  <p:notesMasterIdLst>
    <p:notesMasterId r:id="rId19"/>
  </p:notesMasterIdLst>
  <p:handoutMasterIdLst>
    <p:handoutMasterId r:id="rId20"/>
  </p:handoutMasterIdLst>
  <p:sldIdLst>
    <p:sldId id="485" r:id="rId2"/>
    <p:sldId id="26194" r:id="rId3"/>
    <p:sldId id="2141411581" r:id="rId4"/>
    <p:sldId id="2141411580" r:id="rId5"/>
    <p:sldId id="2141411583" r:id="rId6"/>
    <p:sldId id="2141411577" r:id="rId7"/>
    <p:sldId id="2141411579" r:id="rId8"/>
    <p:sldId id="2141411578" r:id="rId9"/>
    <p:sldId id="2141411593" r:id="rId10"/>
    <p:sldId id="2141411589" r:id="rId11"/>
    <p:sldId id="2141411588" r:id="rId12"/>
    <p:sldId id="2141411585" r:id="rId13"/>
    <p:sldId id="2141411596" r:id="rId14"/>
    <p:sldId id="2141411587" r:id="rId15"/>
    <p:sldId id="2141411595" r:id="rId16"/>
    <p:sldId id="2141411594" r:id="rId17"/>
    <p:sldId id="2141411556" r:id="rId18"/>
  </p:sldIdLst>
  <p:sldSz cx="12192000" cy="6858000"/>
  <p:notesSz cx="6858000" cy="9144000"/>
  <p:embeddedFontLst>
    <p:embeddedFont>
      <p:font typeface="Public Sans" pitchFamily="2" charset="0"/>
      <p:regular r:id="rId21"/>
      <p:bold r:id="rId22"/>
      <p:italic r:id="rId23"/>
      <p:boldItalic r:id="rId24"/>
    </p:embeddedFont>
    <p:embeddedFont>
      <p:font typeface="Public Sans Light" pitchFamily="2" charset="0"/>
      <p:regular r:id="rId25"/>
      <p:italic r:id="rId2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287DA-1BD7-4913-827F-F090A8D55B95}" v="7" dt="2024-05-31T02:44:16.716"/>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241" autoAdjust="0"/>
  </p:normalViewPr>
  <p:slideViewPr>
    <p:cSldViewPr snapToGrid="0">
      <p:cViewPr varScale="1">
        <p:scale>
          <a:sx n="91" d="100"/>
          <a:sy n="91" d="100"/>
        </p:scale>
        <p:origin x="246" y="78"/>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31/05/2024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31/05/2024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1" dirty="0" err="1">
                <a:solidFill>
                  <a:srgbClr val="242424"/>
                </a:solidFill>
                <a:effectLst/>
                <a:latin typeface="Calibri" panose="020F0502020204030204" pitchFamily="34" charset="0"/>
                <a:ea typeface="Yu Mincho" panose="02020400000000000000" pitchFamily="18" charset="-128"/>
              </a:rPr>
              <a:t>Cincin</a:t>
            </a:r>
            <a:r>
              <a:rPr lang="en-AU" sz="1800" b="0" i="1" dirty="0">
                <a:solidFill>
                  <a:srgbClr val="242424"/>
                </a:solidFill>
                <a:effectLst/>
                <a:latin typeface="Calibri" panose="020F0502020204030204" pitchFamily="34" charset="0"/>
                <a:ea typeface="Yu Mincho" panose="02020400000000000000" pitchFamily="18" charset="-128"/>
              </a:rPr>
              <a:t> </a:t>
            </a:r>
            <a:r>
              <a:rPr lang="en-AU" sz="1800" b="0" i="0" dirty="0">
                <a:solidFill>
                  <a:srgbClr val="242424"/>
                </a:solidFill>
                <a:effectLst/>
                <a:latin typeface="Calibri" panose="020F0502020204030204" pitchFamily="34" charset="0"/>
                <a:ea typeface="Yu Mincho" panose="02020400000000000000" pitchFamily="18" charset="-128"/>
              </a:rPr>
              <a:t>means ‘ring’.</a:t>
            </a:r>
            <a:endParaRPr lang="en-AU" b="0"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470009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err="1"/>
              <a:t>Kalung</a:t>
            </a:r>
            <a:r>
              <a:rPr lang="en-AU" b="0" i="0" dirty="0"/>
              <a:t> means ‘necklace’.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68251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err="1"/>
              <a:t>Dompet</a:t>
            </a:r>
            <a:r>
              <a:rPr lang="en-AU" b="0" i="0" dirty="0"/>
              <a:t> means ‘wallet’.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4138313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a:t>Tas </a:t>
            </a:r>
            <a:r>
              <a:rPr lang="en-AU" b="0" i="0" dirty="0"/>
              <a:t>means ‘bag’.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39790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err="1"/>
              <a:t>Ukiran</a:t>
            </a:r>
            <a:r>
              <a:rPr lang="en-AU" b="0" i="0" dirty="0"/>
              <a:t> means ‘carving’.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461426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a:t>Kopi </a:t>
            </a:r>
            <a:r>
              <a:rPr lang="en-AU" b="0" i="0" dirty="0"/>
              <a:t>means ‘coffee’.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140957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1" kern="0" dirty="0" err="1">
                <a:effectLst/>
                <a:latin typeface="Arial" panose="020B0604020202020204" pitchFamily="34" charset="0"/>
                <a:ea typeface="Calibri" panose="020F0502020204030204" pitchFamily="34" charset="0"/>
              </a:rPr>
              <a:t>Biskuit</a:t>
            </a:r>
            <a:r>
              <a:rPr lang="es-ES" sz="1800" b="0" i="1" kern="0" dirty="0">
                <a:effectLst/>
                <a:latin typeface="Arial" panose="020B0604020202020204" pitchFamily="34" charset="0"/>
                <a:ea typeface="Calibri" panose="020F0502020204030204" pitchFamily="34" charset="0"/>
              </a:rPr>
              <a:t> </a:t>
            </a:r>
            <a:r>
              <a:rPr lang="es-ES" sz="1800" b="0" i="0" kern="0" dirty="0" err="1">
                <a:effectLst/>
                <a:latin typeface="Arial" panose="020B0604020202020204" pitchFamily="34" charset="0"/>
                <a:ea typeface="Calibri" panose="020F0502020204030204" pitchFamily="34" charset="0"/>
              </a:rPr>
              <a:t>means</a:t>
            </a:r>
            <a:r>
              <a:rPr lang="es-ES" sz="1800" b="0" i="0" kern="0" dirty="0">
                <a:effectLst/>
                <a:latin typeface="Arial" panose="020B0604020202020204" pitchFamily="34" charset="0"/>
                <a:ea typeface="Calibri" panose="020F0502020204030204" pitchFamily="34" charset="0"/>
              </a:rPr>
              <a:t> ‘</a:t>
            </a:r>
            <a:r>
              <a:rPr lang="es-ES" sz="1800" b="0" i="0" kern="0" dirty="0" err="1">
                <a:effectLst/>
                <a:latin typeface="Arial" panose="020B0604020202020204" pitchFamily="34" charset="0"/>
                <a:ea typeface="Calibri" panose="020F0502020204030204" pitchFamily="34" charset="0"/>
              </a:rPr>
              <a:t>biscuit</a:t>
            </a:r>
            <a:r>
              <a:rPr lang="es-ES" sz="1800" b="0" i="0" kern="0" dirty="0">
                <a:effectLst/>
                <a:latin typeface="Arial" panose="020B0604020202020204" pitchFamily="34" charset="0"/>
                <a:ea typeface="Calibri" panose="020F0502020204030204" pitchFamily="34" charset="0"/>
              </a:rPr>
              <a:t>’.</a:t>
            </a:r>
            <a:endParaRPr lang="en-AU" b="0"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588055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1" dirty="0" err="1">
                <a:solidFill>
                  <a:srgbClr val="242424"/>
                </a:solidFill>
                <a:effectLst/>
                <a:latin typeface="Calibri" panose="020F0502020204030204" pitchFamily="34" charset="0"/>
                <a:ea typeface="Yu Mincho" panose="02020400000000000000" pitchFamily="18" charset="-128"/>
              </a:rPr>
              <a:t>Suvenir</a:t>
            </a:r>
            <a:r>
              <a:rPr lang="en-AU" sz="1600" b="0" i="0" dirty="0">
                <a:solidFill>
                  <a:srgbClr val="242424"/>
                </a:solidFill>
                <a:effectLst/>
                <a:latin typeface="Calibri" panose="020F0502020204030204" pitchFamily="34" charset="0"/>
                <a:ea typeface="Yu Mincho" panose="02020400000000000000" pitchFamily="18" charset="-128"/>
              </a:rPr>
              <a:t> refers to souvenirs you might buy for yourself while travelling.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405976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a:t>Oleh-oleh</a:t>
            </a:r>
            <a:r>
              <a:rPr lang="en-AU" b="0" i="0" dirty="0"/>
              <a:t> refers to small souvenirs you might buy as gifts for other people, as opposed to </a:t>
            </a:r>
            <a:r>
              <a:rPr lang="en-AU" b="0" i="1" dirty="0" err="1"/>
              <a:t>suvenir</a:t>
            </a:r>
            <a:r>
              <a:rPr lang="en-AU" b="0" i="0" dirty="0"/>
              <a:t>. It is common in Indonesia for people to buy small gifts for others while they are away, to give to friends and family when they return home.</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87684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err="1"/>
              <a:t>Sarung</a:t>
            </a:r>
            <a:r>
              <a:rPr lang="en-AU" b="0" i="0" dirty="0"/>
              <a:t> means ‘sarong’.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286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1" dirty="0" err="1">
                <a:solidFill>
                  <a:srgbClr val="242424"/>
                </a:solidFill>
                <a:effectLst/>
                <a:latin typeface="Calibri" panose="020F0502020204030204" pitchFamily="34" charset="0"/>
                <a:ea typeface="Yu Mincho" panose="02020400000000000000" pitchFamily="18" charset="-128"/>
              </a:rPr>
              <a:t>Kaus</a:t>
            </a:r>
            <a:r>
              <a:rPr lang="en-AU" sz="1800" b="0" i="0" dirty="0">
                <a:solidFill>
                  <a:srgbClr val="242424"/>
                </a:solidFill>
                <a:effectLst/>
                <a:latin typeface="Calibri" panose="020F0502020204030204" pitchFamily="34" charset="0"/>
                <a:ea typeface="Yu Mincho" panose="02020400000000000000" pitchFamily="18" charset="-128"/>
              </a:rPr>
              <a:t> means ‘t-shirt’. The word ‘t-shirt’ is also widely used.</a:t>
            </a:r>
            <a:endParaRPr lang="en-AU" b="0" i="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97823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err="1"/>
              <a:t>Rok</a:t>
            </a:r>
            <a:r>
              <a:rPr lang="en-AU" b="0" i="0" dirty="0"/>
              <a:t> can mean ‘skirt’ or ‘dress’.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91922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a:t>Topi </a:t>
            </a:r>
            <a:r>
              <a:rPr lang="en-AU" b="0" i="0" dirty="0"/>
              <a:t>means ‘hat’.</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72741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err="1"/>
              <a:t>Kacamata</a:t>
            </a:r>
            <a:r>
              <a:rPr lang="en-AU" b="0" i="1" dirty="0"/>
              <a:t> </a:t>
            </a:r>
            <a:r>
              <a:rPr lang="en-AU" b="0" i="1" dirty="0" err="1"/>
              <a:t>hitam</a:t>
            </a:r>
            <a:r>
              <a:rPr lang="en-AU" b="0" i="1" dirty="0"/>
              <a:t> </a:t>
            </a:r>
            <a:r>
              <a:rPr lang="en-AU" b="0" i="0" dirty="0"/>
              <a:t>means ‘sunglasses’.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2853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1" dirty="0"/>
              <a:t>Sandal </a:t>
            </a:r>
            <a:r>
              <a:rPr lang="en-AU" b="0" i="1" dirty="0" err="1"/>
              <a:t>jepit</a:t>
            </a:r>
            <a:r>
              <a:rPr lang="en-AU" b="0" i="0" dirty="0"/>
              <a:t> means ‘flip-flops’ or ‘thongs’.</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4284884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11333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89780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145413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91984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95491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24928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06447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77258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3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92446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00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4302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76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54376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26604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8339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3042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0584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25988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64886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09166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06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69703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07221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37238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62087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32895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94625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416325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33294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email">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53752606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Souvenirs – </a:t>
            </a:r>
            <a:r>
              <a:rPr lang="en-US" i="1" dirty="0" err="1"/>
              <a:t>Suvenir</a:t>
            </a:r>
            <a:endParaRPr lang="en-US" i="1" dirty="0"/>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46DB4-D1EE-7AFA-0ADC-729A3DAC2FAB}"/>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c</a:t>
            </a:r>
            <a:r>
              <a:rPr kumimoji="0" lang="en-AU" sz="7200" b="0" u="none" strike="noStrike" kern="1200" cap="none" spc="0" normalizeH="0" baseline="0" noProof="0" dirty="0" err="1">
                <a:ln>
                  <a:noFill/>
                </a:ln>
                <a:effectLst/>
                <a:uLnTx/>
                <a:uFillTx/>
                <a:latin typeface="+mn-lt"/>
                <a:ea typeface="+mn-ea"/>
                <a:cs typeface="+mn-cs"/>
              </a:rPr>
              <a:t>incin</a:t>
            </a:r>
            <a:endParaRPr lang="en-AU" sz="2400" b="0" u="none" strike="noStrike" kern="1200" cap="none" spc="0" normalizeH="0" baseline="0" noProof="0" dirty="0">
              <a:ln>
                <a:noFill/>
              </a:ln>
              <a:effectLst/>
              <a:uLnTx/>
              <a:uFillTx/>
              <a:latin typeface="+mn-lt"/>
              <a:ea typeface="+mn-ea"/>
              <a:cs typeface="+mn-cs"/>
            </a:endParaRPr>
          </a:p>
        </p:txBody>
      </p:sp>
      <p:pic>
        <p:nvPicPr>
          <p:cNvPr id="7" name="Picture 6" descr="a ring">
            <a:extLst>
              <a:ext uri="{FF2B5EF4-FFF2-40B4-BE49-F238E27FC236}">
                <a16:creationId xmlns:a16="http://schemas.microsoft.com/office/drawing/2014/main" id="{188A2944-BF8E-441A-4C74-A50376B8D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654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87A685-0E12-B498-502F-071ABB467E51}"/>
              </a:ext>
            </a:extLst>
          </p:cNvPr>
          <p:cNvSpPr txBox="1">
            <a:spLocks noGrp="1"/>
          </p:cNvSpPr>
          <p:nvPr>
            <p:ph type="title" idx="4294967295"/>
          </p:nvPr>
        </p:nvSpPr>
        <p:spPr>
          <a:xfrm>
            <a:off x="2588302" y="2828836"/>
            <a:ext cx="701539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k</a:t>
            </a:r>
            <a:r>
              <a:rPr kumimoji="0" lang="en-AU" sz="7200" b="0" u="none" strike="noStrike" kern="1200" cap="none" spc="0" normalizeH="0" baseline="0" noProof="0" dirty="0" err="1">
                <a:ln>
                  <a:noFill/>
                </a:ln>
                <a:effectLst/>
                <a:uLnTx/>
                <a:uFillTx/>
                <a:latin typeface="+mn-lt"/>
                <a:ea typeface="+mn-ea"/>
                <a:cs typeface="+mn-cs"/>
              </a:rPr>
              <a:t>alung</a:t>
            </a:r>
            <a:endParaRPr lang="en-AU" sz="2400" b="0" u="none" strike="noStrike" kern="1200" cap="none" spc="0" normalizeH="0" baseline="0" noProof="0" dirty="0">
              <a:ln>
                <a:noFill/>
              </a:ln>
              <a:effectLst/>
              <a:uLnTx/>
              <a:uFillTx/>
              <a:latin typeface="+mn-lt"/>
              <a:ea typeface="+mn-ea"/>
              <a:cs typeface="+mn-cs"/>
            </a:endParaRPr>
          </a:p>
        </p:txBody>
      </p:sp>
      <p:pic>
        <p:nvPicPr>
          <p:cNvPr id="7" name="Picture 6" descr="a necklace">
            <a:extLst>
              <a:ext uri="{FF2B5EF4-FFF2-40B4-BE49-F238E27FC236}">
                <a16:creationId xmlns:a16="http://schemas.microsoft.com/office/drawing/2014/main" id="{16BA676D-D86A-0A2E-4A8C-11730D0F1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174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7A78D5-4D5A-98BB-0512-8DDBB56B77BA}"/>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err="1">
                <a:latin typeface="+mn-lt"/>
                <a:ea typeface="+mn-ea"/>
                <a:cs typeface="+mn-cs"/>
              </a:rPr>
              <a:t>dompet</a:t>
            </a:r>
            <a:endParaRPr lang="en-AU" sz="2400" b="0" u="none" strike="noStrike" kern="1200" cap="none" spc="0" normalizeH="0" baseline="0" noProof="0" dirty="0">
              <a:ln>
                <a:noFill/>
              </a:ln>
              <a:effectLst/>
              <a:uLnTx/>
              <a:uFillTx/>
              <a:latin typeface="+mn-lt"/>
              <a:ea typeface="+mn-ea"/>
              <a:cs typeface="+mn-cs"/>
            </a:endParaRPr>
          </a:p>
        </p:txBody>
      </p:sp>
      <p:pic>
        <p:nvPicPr>
          <p:cNvPr id="7" name="Picture 6" descr="a wallet">
            <a:extLst>
              <a:ext uri="{FF2B5EF4-FFF2-40B4-BE49-F238E27FC236}">
                <a16:creationId xmlns:a16="http://schemas.microsoft.com/office/drawing/2014/main" id="{EDB8B060-998D-FFEA-EDB9-01BCD4B5C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456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7A78D5-4D5A-98BB-0512-8DDBB56B77BA}"/>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err="1">
                <a:latin typeface="+mn-lt"/>
                <a:ea typeface="+mn-ea"/>
                <a:cs typeface="+mn-cs"/>
              </a:rPr>
              <a:t>tas</a:t>
            </a:r>
            <a:endParaRPr lang="en-AU" sz="2400" b="0" u="none" strike="noStrike" kern="1200" cap="none" spc="0" normalizeH="0" baseline="0" noProof="0" dirty="0">
              <a:ln>
                <a:noFill/>
              </a:ln>
              <a:effectLst/>
              <a:uLnTx/>
              <a:uFillTx/>
              <a:latin typeface="+mn-lt"/>
              <a:ea typeface="+mn-ea"/>
              <a:cs typeface="+mn-cs"/>
            </a:endParaRPr>
          </a:p>
        </p:txBody>
      </p:sp>
      <p:pic>
        <p:nvPicPr>
          <p:cNvPr id="5" name="Picture 4" descr="a bag">
            <a:extLst>
              <a:ext uri="{FF2B5EF4-FFF2-40B4-BE49-F238E27FC236}">
                <a16:creationId xmlns:a16="http://schemas.microsoft.com/office/drawing/2014/main" id="{CD89747E-C637-9331-3325-B15A90C72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0475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E70C6-7E72-0634-023C-15F2C42CE684}"/>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u</a:t>
            </a:r>
            <a:r>
              <a:rPr kumimoji="0" lang="en-AU" sz="7200" b="0" u="none" strike="noStrike" kern="1200" cap="none" spc="0" normalizeH="0" baseline="0" noProof="0" dirty="0" err="1">
                <a:ln>
                  <a:noFill/>
                </a:ln>
                <a:effectLst/>
                <a:uLnTx/>
                <a:uFillTx/>
                <a:latin typeface="+mn-lt"/>
                <a:ea typeface="+mn-ea"/>
                <a:cs typeface="+mn-cs"/>
              </a:rPr>
              <a:t>kiran</a:t>
            </a:r>
            <a:endParaRPr lang="en-AU" sz="7200" b="0" u="none" strike="noStrike" kern="1200" cap="none" spc="0" normalizeH="0" baseline="0" noProof="0" dirty="0">
              <a:ln>
                <a:noFill/>
              </a:ln>
              <a:effectLst/>
              <a:uLnTx/>
              <a:uFillTx/>
              <a:latin typeface="+mn-lt"/>
              <a:ea typeface="+mn-ea"/>
              <a:cs typeface="+mn-cs"/>
            </a:endParaRPr>
          </a:p>
        </p:txBody>
      </p:sp>
      <p:pic>
        <p:nvPicPr>
          <p:cNvPr id="7" name="Picture 6" descr="a piece of carving">
            <a:extLst>
              <a:ext uri="{FF2B5EF4-FFF2-40B4-BE49-F238E27FC236}">
                <a16:creationId xmlns:a16="http://schemas.microsoft.com/office/drawing/2014/main" id="{BC5C7CEE-3EB0-6C8F-1DDB-866FFC848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6395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E70C6-7E72-0634-023C-15F2C42CE684}"/>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k</a:t>
            </a:r>
            <a:r>
              <a:rPr kumimoji="0" lang="en-AU" sz="7200" b="0" u="none" strike="noStrike" kern="1200" cap="none" spc="0" normalizeH="0" baseline="0" noProof="0" dirty="0" err="1">
                <a:ln>
                  <a:noFill/>
                </a:ln>
                <a:effectLst/>
                <a:uLnTx/>
                <a:uFillTx/>
                <a:latin typeface="+mn-lt"/>
                <a:ea typeface="+mn-ea"/>
                <a:cs typeface="+mn-cs"/>
              </a:rPr>
              <a:t>opi</a:t>
            </a:r>
            <a:endParaRPr lang="en-AU" sz="7200" b="0" u="none" strike="noStrike" kern="1200" cap="none" spc="0" normalizeH="0" baseline="0" noProof="0" dirty="0">
              <a:ln>
                <a:noFill/>
              </a:ln>
              <a:effectLst/>
              <a:uLnTx/>
              <a:uFillTx/>
              <a:latin typeface="+mn-lt"/>
              <a:ea typeface="+mn-ea"/>
              <a:cs typeface="+mn-cs"/>
            </a:endParaRPr>
          </a:p>
        </p:txBody>
      </p:sp>
      <p:pic>
        <p:nvPicPr>
          <p:cNvPr id="8" name="Picture 7" descr="a bag of coffee">
            <a:extLst>
              <a:ext uri="{FF2B5EF4-FFF2-40B4-BE49-F238E27FC236}">
                <a16:creationId xmlns:a16="http://schemas.microsoft.com/office/drawing/2014/main" id="{5C5AFD54-CEA5-95C2-AAAA-38459C7B2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9463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7E7FD7-9A28-0474-1C8F-A6A3CBFB8CF7}"/>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b</a:t>
            </a:r>
            <a:r>
              <a:rPr kumimoji="0" lang="en-AU" sz="7200" b="0" u="none" strike="noStrike" kern="1200" cap="none" spc="0" normalizeH="0" baseline="0" noProof="0" dirty="0" err="1">
                <a:ln>
                  <a:noFill/>
                </a:ln>
                <a:effectLst/>
                <a:uLnTx/>
                <a:uFillTx/>
                <a:latin typeface="+mn-lt"/>
                <a:ea typeface="+mn-ea"/>
                <a:cs typeface="+mn-cs"/>
              </a:rPr>
              <a:t>iskuit</a:t>
            </a:r>
            <a:endParaRPr lang="en-AU" sz="2400" b="0" u="none" strike="noStrike" kern="1200" cap="none" spc="0" normalizeH="0" baseline="0" noProof="0" dirty="0">
              <a:ln>
                <a:noFill/>
              </a:ln>
              <a:effectLst/>
              <a:uLnTx/>
              <a:uFillTx/>
              <a:latin typeface="+mn-lt"/>
              <a:ea typeface="+mn-ea"/>
              <a:cs typeface="+mn-cs"/>
            </a:endParaRPr>
          </a:p>
        </p:txBody>
      </p:sp>
      <p:pic>
        <p:nvPicPr>
          <p:cNvPr id="6" name="Picture 5" descr="a box of biscuits">
            <a:extLst>
              <a:ext uri="{FF2B5EF4-FFF2-40B4-BE49-F238E27FC236}">
                <a16:creationId xmlns:a16="http://schemas.microsoft.com/office/drawing/2014/main" id="{13CDDEAE-19C6-E758-692B-5F5A62C23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dirty="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8996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a:hlinkClick r:id="rId3">
                  <a:extLst>
                    <a:ext uri="{A12FA001-AC4F-418D-AE19-62706E023703}">
                      <ahyp:hlinkClr xmlns:ahyp="http://schemas.microsoft.com/office/drawing/2018/hyperlinkcolor" val="tx"/>
                    </a:ext>
                  </a:extLst>
                </a:hlinkClick>
              </a:rPr>
              <a:t>© State of New South Wales (Department of Education), 2024 </a:t>
            </a:r>
            <a:endParaRPr lang="en-AU"/>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60000" y="1483080"/>
            <a:ext cx="11472863" cy="5180012"/>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license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license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a:t>
            </a:r>
            <a:r>
              <a:rPr lang="en-AU" sz="1200" b="0" i="0">
                <a:solidFill>
                  <a:schemeClr val="bg1"/>
                </a:solidFill>
                <a:effectLst/>
              </a:rPr>
              <a:t>Commons license</a:t>
            </a:r>
            <a:r>
              <a:rPr lang="en-AU" sz="1200" b="0" i="0" dirty="0">
                <a:solidFill>
                  <a:schemeClr val="bg1"/>
                </a:solidFill>
                <a:effectLst/>
              </a:rPr>
              <a:t>: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b="0" i="1" dirty="0">
                <a:solidFill>
                  <a:schemeClr val="bg1"/>
                </a:solidFill>
                <a:effectLst/>
              </a:rPr>
              <a:t>Copyright Act 1968 </a:t>
            </a:r>
            <a:r>
              <a:rPr lang="en-AU" sz="1200" b="0" i="0" dirty="0">
                <a:solidFill>
                  <a:schemeClr val="bg1"/>
                </a:solidFill>
                <a:effectLst/>
              </a:rPr>
              <a:t>(</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7E878D-9618-52C7-8B9B-CCD97189ED2E}"/>
              </a:ext>
            </a:extLst>
          </p:cNvPr>
          <p:cNvSpPr txBox="1">
            <a:spLocks noGrp="1"/>
          </p:cNvSpPr>
          <p:nvPr>
            <p:ph type="title" idx="4294967295"/>
          </p:nvPr>
        </p:nvSpPr>
        <p:spPr>
          <a:xfrm>
            <a:off x="2781299" y="2828835"/>
            <a:ext cx="66294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solidFill>
                  <a:srgbClr val="242424"/>
                </a:solidFill>
                <a:latin typeface="+mn-lt"/>
                <a:ea typeface="Yu Mincho"/>
                <a:cs typeface="Calibri"/>
              </a:rPr>
              <a:t>s</a:t>
            </a:r>
            <a:r>
              <a:rPr kumimoji="0" lang="en-AU" sz="7200" b="0" u="none" strike="noStrike" kern="1200" cap="none" spc="0" normalizeH="0" baseline="0" noProof="0" dirty="0" err="1">
                <a:ln>
                  <a:noFill/>
                </a:ln>
                <a:solidFill>
                  <a:srgbClr val="242424"/>
                </a:solidFill>
                <a:effectLst/>
                <a:uLnTx/>
                <a:uFillTx/>
                <a:latin typeface="+mn-lt"/>
                <a:ea typeface="Yu Mincho"/>
                <a:cs typeface="Calibri"/>
              </a:rPr>
              <a:t>uvenir</a:t>
            </a:r>
            <a:endParaRPr lang="en-AU" sz="9600" b="0" u="none" strike="noStrike" kern="1200" cap="none" spc="0" normalizeH="0" baseline="0" noProof="0" dirty="0">
              <a:ln>
                <a:noFill/>
              </a:ln>
              <a:effectLst/>
              <a:uLnTx/>
              <a:uFillTx/>
              <a:latin typeface="+mn-lt"/>
              <a:ea typeface="Yu Mincho"/>
              <a:cs typeface="Calibri"/>
            </a:endParaRPr>
          </a:p>
        </p:txBody>
      </p:sp>
      <p:pic>
        <p:nvPicPr>
          <p:cNvPr id="9" name="Picture 8" descr="A child looking at a souvenir">
            <a:extLst>
              <a:ext uri="{FF2B5EF4-FFF2-40B4-BE49-F238E27FC236}">
                <a16:creationId xmlns:a16="http://schemas.microsoft.com/office/drawing/2014/main" id="{849A60BE-B6E2-E311-358B-1B5CEEF4143F}"/>
              </a:ext>
            </a:extLst>
          </p:cNvPr>
          <p:cNvPicPr>
            <a:picLocks noChangeAspect="1"/>
          </p:cNvPicPr>
          <p:nvPr/>
        </p:nvPicPr>
        <p:blipFill rotWithShape="1">
          <a:blip r:embed="rId3">
            <a:extLst>
              <a:ext uri="{28A0092B-C50C-407E-A947-70E740481C1C}">
                <a14:useLocalDpi xmlns:a14="http://schemas.microsoft.com/office/drawing/2010/main" val="0"/>
              </a:ext>
            </a:extLst>
          </a:blip>
          <a:srcRect l="7611" t="10400" r="7926" b="10133"/>
          <a:stretch/>
        </p:blipFill>
        <p:spPr>
          <a:xfrm>
            <a:off x="1984248" y="713232"/>
            <a:ext cx="8193024" cy="5449824"/>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393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F4F1CE-051E-DDA4-7F2F-7DDD10B6748D}"/>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oleh-oleh</a:t>
            </a:r>
            <a:endParaRPr lang="en-AU" sz="7200" b="0" u="none" strike="noStrike" kern="1200" cap="none" spc="0" normalizeH="0" baseline="0" noProof="0" dirty="0">
              <a:ln>
                <a:noFill/>
              </a:ln>
              <a:effectLst/>
              <a:uLnTx/>
              <a:uFillTx/>
              <a:latin typeface="+mn-lt"/>
              <a:ea typeface="+mn-ea"/>
              <a:cs typeface="+mn-cs"/>
            </a:endParaRPr>
          </a:p>
        </p:txBody>
      </p:sp>
      <p:pic>
        <p:nvPicPr>
          <p:cNvPr id="9" name="Picture 8" descr="A person reading a list while shopping for souvenirs">
            <a:extLst>
              <a:ext uri="{FF2B5EF4-FFF2-40B4-BE49-F238E27FC236}">
                <a16:creationId xmlns:a16="http://schemas.microsoft.com/office/drawing/2014/main" id="{6B380586-70EC-240E-0486-568D22BBB6A2}"/>
              </a:ext>
            </a:extLst>
          </p:cNvPr>
          <p:cNvPicPr>
            <a:picLocks noChangeAspect="1"/>
          </p:cNvPicPr>
          <p:nvPr/>
        </p:nvPicPr>
        <p:blipFill rotWithShape="1">
          <a:blip r:embed="rId3">
            <a:extLst>
              <a:ext uri="{28A0092B-C50C-407E-A947-70E740481C1C}">
                <a14:useLocalDpi xmlns:a14="http://schemas.microsoft.com/office/drawing/2010/main" val="0"/>
              </a:ext>
            </a:extLst>
          </a:blip>
          <a:srcRect l="7706" t="10534" r="7831" b="10399"/>
          <a:stretch/>
        </p:blipFill>
        <p:spPr>
          <a:xfrm>
            <a:off x="1993392" y="722376"/>
            <a:ext cx="8193024" cy="5422392"/>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9636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364BC-3943-20DE-C759-76A64053AFBD}"/>
              </a:ext>
            </a:extLst>
          </p:cNvPr>
          <p:cNvSpPr txBox="1">
            <a:spLocks noGrp="1"/>
          </p:cNvSpPr>
          <p:nvPr>
            <p:ph type="title" idx="4294967295"/>
          </p:nvPr>
        </p:nvSpPr>
        <p:spPr>
          <a:xfrm>
            <a:off x="4470925" y="2828836"/>
            <a:ext cx="338030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AU" sz="7200" dirty="0">
                <a:solidFill>
                  <a:prstClr val="black"/>
                </a:solidFill>
                <a:latin typeface="Public Sans"/>
                <a:ea typeface="+mn-ea"/>
                <a:cs typeface="+mn-cs"/>
              </a:rPr>
              <a:t>s</a:t>
            </a:r>
            <a:r>
              <a:rPr kumimoji="0" lang="en-AU" sz="7200" b="0" u="none" strike="noStrike" kern="1200" cap="none" spc="0" normalizeH="0" baseline="0" noProof="0" dirty="0" err="1">
                <a:ln>
                  <a:noFill/>
                </a:ln>
                <a:solidFill>
                  <a:prstClr val="black"/>
                </a:solidFill>
                <a:effectLst/>
                <a:uLnTx/>
                <a:uFillTx/>
                <a:latin typeface="Public Sans"/>
                <a:ea typeface="+mn-ea"/>
                <a:cs typeface="+mn-cs"/>
              </a:rPr>
              <a:t>arung</a:t>
            </a:r>
            <a:endParaRPr lang="en-AU" sz="1600" b="0" u="none" strike="noStrike" kern="1200" cap="none" spc="0" normalizeH="0" baseline="0" noProof="0" dirty="0">
              <a:ln>
                <a:noFill/>
              </a:ln>
              <a:solidFill>
                <a:prstClr val="black"/>
              </a:solidFill>
              <a:effectLst/>
              <a:uLnTx/>
              <a:uFillTx/>
              <a:latin typeface="Public Sans"/>
              <a:ea typeface="+mn-ea"/>
              <a:cs typeface="+mn-cs"/>
            </a:endParaRPr>
          </a:p>
        </p:txBody>
      </p:sp>
      <p:pic>
        <p:nvPicPr>
          <p:cNvPr id="5" name="Picture 4" descr="a sarong">
            <a:extLst>
              <a:ext uri="{FF2B5EF4-FFF2-40B4-BE49-F238E27FC236}">
                <a16:creationId xmlns:a16="http://schemas.microsoft.com/office/drawing/2014/main" id="{5B097041-9435-22FB-2891-92C574DB2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469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CC059-AF22-2EEB-CF50-A1ACCD0EABD9}"/>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k</a:t>
            </a:r>
            <a:r>
              <a:rPr kumimoji="0" lang="en-AU" sz="7200" b="0" u="none" strike="noStrike" kern="1200" cap="none" spc="0" normalizeH="0" baseline="0" noProof="0" dirty="0" err="1">
                <a:ln>
                  <a:noFill/>
                </a:ln>
                <a:effectLst/>
                <a:uLnTx/>
                <a:uFillTx/>
                <a:latin typeface="+mn-lt"/>
                <a:ea typeface="+mn-ea"/>
                <a:cs typeface="+mn-cs"/>
              </a:rPr>
              <a:t>aus</a:t>
            </a:r>
            <a:endParaRPr lang="en-AU" sz="7200" b="0" u="none" strike="noStrike" kern="1200" cap="none" spc="0" normalizeH="0" baseline="0" noProof="0" dirty="0">
              <a:ln>
                <a:noFill/>
              </a:ln>
              <a:effectLst/>
              <a:uLnTx/>
              <a:uFillTx/>
              <a:latin typeface="+mn-lt"/>
              <a:ea typeface="+mn-ea"/>
              <a:cs typeface="+mn-cs"/>
            </a:endParaRPr>
          </a:p>
        </p:txBody>
      </p:sp>
      <p:pic>
        <p:nvPicPr>
          <p:cNvPr id="7" name="Picture 6" descr="a t-shirt">
            <a:extLst>
              <a:ext uri="{FF2B5EF4-FFF2-40B4-BE49-F238E27FC236}">
                <a16:creationId xmlns:a16="http://schemas.microsoft.com/office/drawing/2014/main" id="{6E2030EE-AC26-5DE0-0153-C8908C98D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9684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70645F-A45C-5C8C-ADF8-325E9F410921}"/>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err="1">
                <a:latin typeface="+mn-lt"/>
                <a:ea typeface="+mn-ea"/>
                <a:cs typeface="+mn-cs"/>
              </a:rPr>
              <a:t>rok</a:t>
            </a:r>
            <a:endParaRPr lang="en-AU" sz="7200" b="0" u="none" strike="noStrike" kern="1200" cap="none" spc="0" normalizeH="0" baseline="0" noProof="0" dirty="0">
              <a:ln>
                <a:noFill/>
              </a:ln>
              <a:effectLst/>
              <a:uLnTx/>
              <a:uFillTx/>
              <a:latin typeface="+mn-lt"/>
              <a:ea typeface="+mn-ea"/>
              <a:cs typeface="+mn-cs"/>
            </a:endParaRPr>
          </a:p>
        </p:txBody>
      </p:sp>
      <p:pic>
        <p:nvPicPr>
          <p:cNvPr id="7" name="Picture 6" descr="a skirt">
            <a:extLst>
              <a:ext uri="{FF2B5EF4-FFF2-40B4-BE49-F238E27FC236}">
                <a16:creationId xmlns:a16="http://schemas.microsoft.com/office/drawing/2014/main" id="{6833B444-4911-B563-C9DA-3765F39D4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33319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2D82A9-90CF-6F70-DA71-1F9156664CF0}"/>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t</a:t>
            </a:r>
            <a:r>
              <a:rPr kumimoji="0" lang="en-AU" sz="7200" b="0" u="none" strike="noStrike" kern="1200" cap="none" spc="0" normalizeH="0" baseline="0" noProof="0" dirty="0" err="1">
                <a:ln>
                  <a:noFill/>
                </a:ln>
                <a:effectLst/>
                <a:uLnTx/>
                <a:uFillTx/>
                <a:latin typeface="+mn-lt"/>
                <a:ea typeface="+mn-ea"/>
                <a:cs typeface="+mn-cs"/>
              </a:rPr>
              <a:t>opi</a:t>
            </a:r>
            <a:endParaRPr lang="en-AU" sz="7200" b="0" u="none" strike="noStrike" kern="1200" cap="none" spc="0" normalizeH="0" baseline="0" noProof="0" dirty="0">
              <a:ln>
                <a:noFill/>
              </a:ln>
              <a:effectLst/>
              <a:uLnTx/>
              <a:uFillTx/>
              <a:latin typeface="+mn-lt"/>
              <a:ea typeface="+mn-ea"/>
              <a:cs typeface="+mn-cs"/>
            </a:endParaRPr>
          </a:p>
        </p:txBody>
      </p:sp>
      <p:pic>
        <p:nvPicPr>
          <p:cNvPr id="7" name="Picture 6" descr="a hat">
            <a:extLst>
              <a:ext uri="{FF2B5EF4-FFF2-40B4-BE49-F238E27FC236}">
                <a16:creationId xmlns:a16="http://schemas.microsoft.com/office/drawing/2014/main" id="{EA22D882-0C3E-C772-97DA-E5F8EFB89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51601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90CFAF-B4A7-B907-47DA-5E0DC994D41D}"/>
              </a:ext>
            </a:extLst>
          </p:cNvPr>
          <p:cNvSpPr txBox="1">
            <a:spLocks noGrp="1"/>
          </p:cNvSpPr>
          <p:nvPr>
            <p:ph type="title" idx="4294967295"/>
          </p:nvPr>
        </p:nvSpPr>
        <p:spPr>
          <a:xfrm>
            <a:off x="2862072" y="2828836"/>
            <a:ext cx="696772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k</a:t>
            </a:r>
            <a:r>
              <a:rPr kumimoji="0" lang="en-AU" sz="7200" b="0" u="none" strike="noStrike" kern="1200" cap="none" spc="0" normalizeH="0" baseline="0" noProof="0" dirty="0" err="1">
                <a:ln>
                  <a:noFill/>
                </a:ln>
                <a:effectLst/>
                <a:uLnTx/>
                <a:uFillTx/>
                <a:latin typeface="+mn-lt"/>
                <a:ea typeface="+mn-ea"/>
                <a:cs typeface="+mn-cs"/>
              </a:rPr>
              <a:t>acamata</a:t>
            </a:r>
            <a:r>
              <a:rPr kumimoji="0" lang="en-AU" sz="7200" b="0" u="none" strike="noStrike" kern="1200" cap="none" spc="0" normalizeH="0" baseline="0" noProof="0" dirty="0">
                <a:ln>
                  <a:noFill/>
                </a:ln>
                <a:effectLst/>
                <a:uLnTx/>
                <a:uFillTx/>
                <a:latin typeface="+mn-lt"/>
                <a:ea typeface="+mn-ea"/>
                <a:cs typeface="+mn-cs"/>
              </a:rPr>
              <a:t> </a:t>
            </a:r>
            <a:r>
              <a:rPr kumimoji="0" lang="en-AU" sz="7200" b="0" u="none" strike="noStrike" kern="1200" cap="none" spc="0" normalizeH="0" baseline="0" noProof="0" dirty="0" err="1">
                <a:ln>
                  <a:noFill/>
                </a:ln>
                <a:effectLst/>
                <a:uLnTx/>
                <a:uFillTx/>
                <a:latin typeface="+mn-lt"/>
                <a:ea typeface="+mn-ea"/>
                <a:cs typeface="+mn-cs"/>
              </a:rPr>
              <a:t>hitam</a:t>
            </a:r>
            <a:endParaRPr lang="en-AU" sz="2400" b="0" u="none" strike="noStrike" kern="1200" cap="none" spc="0" normalizeH="0" baseline="0" noProof="0" dirty="0">
              <a:ln>
                <a:noFill/>
              </a:ln>
              <a:effectLst/>
              <a:uLnTx/>
              <a:uFillTx/>
              <a:latin typeface="+mn-lt"/>
              <a:ea typeface="+mn-ea"/>
              <a:cs typeface="+mn-cs"/>
            </a:endParaRPr>
          </a:p>
        </p:txBody>
      </p:sp>
      <p:pic>
        <p:nvPicPr>
          <p:cNvPr id="7" name="Picture 6" descr="a sunglasses">
            <a:extLst>
              <a:ext uri="{FF2B5EF4-FFF2-40B4-BE49-F238E27FC236}">
                <a16:creationId xmlns:a16="http://schemas.microsoft.com/office/drawing/2014/main" id="{D14201D9-FD00-10FC-569C-0BEBEB6DA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426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EF179-2EB2-5EA8-DC9B-4F3ACE5484B1}"/>
              </a:ext>
            </a:extLst>
          </p:cNvPr>
          <p:cNvSpPr txBox="1">
            <a:spLocks noGrp="1"/>
          </p:cNvSpPr>
          <p:nvPr>
            <p:ph type="title" idx="4294967295"/>
          </p:nvPr>
        </p:nvSpPr>
        <p:spPr>
          <a:xfrm>
            <a:off x="3047376" y="2828836"/>
            <a:ext cx="609724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7200" dirty="0">
                <a:latin typeface="+mn-lt"/>
                <a:ea typeface="+mn-ea"/>
                <a:cs typeface="+mn-cs"/>
              </a:rPr>
              <a:t>s</a:t>
            </a:r>
            <a:r>
              <a:rPr kumimoji="0" lang="en-AU" sz="7200" b="0" u="none" strike="noStrike" kern="1200" cap="none" spc="0" normalizeH="0" baseline="0" noProof="0" dirty="0" err="1">
                <a:ln>
                  <a:noFill/>
                </a:ln>
                <a:effectLst/>
                <a:uLnTx/>
                <a:uFillTx/>
                <a:latin typeface="+mn-lt"/>
                <a:ea typeface="+mn-ea"/>
                <a:cs typeface="+mn-cs"/>
              </a:rPr>
              <a:t>andal</a:t>
            </a:r>
            <a:r>
              <a:rPr kumimoji="0" lang="en-AU" sz="7200" b="0" i="1" u="none" strike="noStrike" kern="1200" cap="none" spc="0" normalizeH="0" baseline="0" noProof="0" dirty="0">
                <a:ln>
                  <a:noFill/>
                </a:ln>
                <a:effectLst/>
                <a:uLnTx/>
                <a:uFillTx/>
                <a:latin typeface="+mn-lt"/>
                <a:ea typeface="+mn-ea"/>
                <a:cs typeface="+mn-cs"/>
              </a:rPr>
              <a:t> </a:t>
            </a:r>
            <a:r>
              <a:rPr kumimoji="0" lang="en-AU" sz="7200" b="0" i="1" u="none" strike="noStrike" kern="1200" cap="none" spc="0" normalizeH="0" baseline="0" noProof="0" dirty="0" err="1">
                <a:ln>
                  <a:noFill/>
                </a:ln>
                <a:effectLst/>
                <a:uLnTx/>
                <a:uFillTx/>
                <a:latin typeface="+mn-lt"/>
                <a:ea typeface="+mn-ea"/>
                <a:cs typeface="+mn-cs"/>
              </a:rPr>
              <a:t>jepit</a:t>
            </a:r>
            <a:endParaRPr lang="en-AU" sz="7200" b="0" i="1" u="none" strike="noStrike" kern="1200" cap="none" spc="0" normalizeH="0" baseline="0" noProof="0" dirty="0">
              <a:ln>
                <a:noFill/>
              </a:ln>
              <a:effectLst/>
              <a:uLnTx/>
              <a:uFillTx/>
              <a:latin typeface="+mn-lt"/>
              <a:ea typeface="+mn-ea"/>
              <a:cs typeface="+mn-cs"/>
            </a:endParaRPr>
          </a:p>
        </p:txBody>
      </p:sp>
      <p:pic>
        <p:nvPicPr>
          <p:cNvPr id="7" name="Picture 6" descr="a pair of thongs">
            <a:extLst>
              <a:ext uri="{FF2B5EF4-FFF2-40B4-BE49-F238E27FC236}">
                <a16:creationId xmlns:a16="http://schemas.microsoft.com/office/drawing/2014/main" id="{12ADFE04-5E0B-AC29-C54D-6053F395F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9" y="0"/>
            <a:ext cx="9700142" cy="6858000"/>
          </a:xfrm>
          <a:prstGeom prst="rect">
            <a:avLst/>
          </a:prstGeom>
        </p:spPr>
      </p:pic>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dirty="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2235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5F4C2C-28B2-431A-BA33-75D6EA77F423}"/>
</file>

<file path=customXml/itemProps2.xml><?xml version="1.0" encoding="utf-8"?>
<ds:datastoreItem xmlns:ds="http://schemas.openxmlformats.org/officeDocument/2006/customXml" ds:itemID="{986B47CC-A43B-43E6-A5B6-656679990953}"/>
</file>

<file path=customXml/itemProps3.xml><?xml version="1.0" encoding="utf-8"?>
<ds:datastoreItem xmlns:ds="http://schemas.openxmlformats.org/officeDocument/2006/customXml" ds:itemID="{9B468EF0-0E73-4334-A5EB-6EC26C971921}"/>
</file>

<file path=docProps/app.xml><?xml version="1.0" encoding="utf-8"?>
<Properties xmlns="http://schemas.openxmlformats.org/officeDocument/2006/extended-properties" xmlns:vt="http://schemas.openxmlformats.org/officeDocument/2006/docPropsVTypes">
  <Template/>
  <TotalTime>0</TotalTime>
  <Words>524</Words>
  <Application>Microsoft Office PowerPoint</Application>
  <PresentationFormat>Widescreen</PresentationFormat>
  <Paragraphs>76</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Public Sans Light</vt:lpstr>
      <vt:lpstr>Calibri</vt:lpstr>
      <vt:lpstr>Arial</vt:lpstr>
      <vt:lpstr>Public Sans</vt:lpstr>
      <vt:lpstr>Times New Roman</vt:lpstr>
      <vt:lpstr>3_NSWG Corporate</vt:lpstr>
      <vt:lpstr>Souvenirs – Suvenir</vt:lpstr>
      <vt:lpstr>suvenir</vt:lpstr>
      <vt:lpstr>oleh-oleh</vt:lpstr>
      <vt:lpstr>sarung</vt:lpstr>
      <vt:lpstr>kaus</vt:lpstr>
      <vt:lpstr>rok</vt:lpstr>
      <vt:lpstr>topi</vt:lpstr>
      <vt:lpstr>kacamata hitam</vt:lpstr>
      <vt:lpstr>sandal jepit</vt:lpstr>
      <vt:lpstr>cincin</vt:lpstr>
      <vt:lpstr>kalung</vt:lpstr>
      <vt:lpstr>dompet</vt:lpstr>
      <vt:lpstr>tas</vt:lpstr>
      <vt:lpstr>ukiran</vt:lpstr>
      <vt:lpstr>kopi</vt:lpstr>
      <vt:lpstr>biskuit</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Souvenirs – Suvenir</dc:title>
  <dc:subject>modern languages; indonesian</dc:subject>
  <dc:creator>NSW Department of Education</dc:creator>
  <cp:keywords>modern languages; indonesian</cp:keywords>
  <cp:lastModifiedBy/>
  <dcterms:created xsi:type="dcterms:W3CDTF">2024-05-31T03:42:03Z</dcterms:created>
  <dcterms:modified xsi:type="dcterms:W3CDTF">2024-05-31T04:49:19Z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2024-05-31T03:42:11Z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10478508-1cf7-47e8-a127-7f111398ef99</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