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authors.xml" ContentType="application/vnd.ms-powerpoint.authors+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57" r:id="rId2"/>
    <p:sldId id="272" r:id="rId3"/>
    <p:sldId id="376" r:id="rId4"/>
    <p:sldId id="390" r:id="rId5"/>
    <p:sldId id="391" r:id="rId6"/>
    <p:sldId id="379" r:id="rId7"/>
    <p:sldId id="380" r:id="rId8"/>
    <p:sldId id="367" r:id="rId9"/>
    <p:sldId id="368" r:id="rId10"/>
    <p:sldId id="369" r:id="rId11"/>
    <p:sldId id="385" r:id="rId12"/>
    <p:sldId id="386" r:id="rId13"/>
    <p:sldId id="387" r:id="rId14"/>
    <p:sldId id="388" r:id="rId15"/>
    <p:sldId id="370" r:id="rId16"/>
    <p:sldId id="371" r:id="rId17"/>
    <p:sldId id="372" r:id="rId18"/>
    <p:sldId id="373"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
      <p:font typeface="Public Sans Light" pitchFamily="2" charset="0"/>
      <p:regular r:id="rId28"/>
      <p:italic r:id="rId29"/>
    </p:embeddedFont>
    <p:embeddedFont>
      <p:font typeface="Public Sans SemiBold" pitchFamily="2" charset="0"/>
      <p:regular r:id="rId30"/>
      <p:bold r:id="rId31"/>
      <p:italic r:id="rId32"/>
      <p:bold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57"/>
            <p14:sldId id="272"/>
            <p14:sldId id="376"/>
            <p14:sldId id="390"/>
            <p14:sldId id="391"/>
            <p14:sldId id="379"/>
            <p14:sldId id="380"/>
            <p14:sldId id="367"/>
            <p14:sldId id="368"/>
            <p14:sldId id="369"/>
            <p14:sldId id="385"/>
            <p14:sldId id="386"/>
            <p14:sldId id="387"/>
            <p14:sldId id="388"/>
            <p14:sldId id="370"/>
            <p14:sldId id="371"/>
            <p14:sldId id="372"/>
            <p14:sldId id="373"/>
          </p14:sldIdLst>
        </p14:section>
        <p14:section name="Copyright" id="{D75882A1-0C53-456A-8128-233880CF997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E900F56-96F0-A2C5-2EC5-4A5CA6B1A37B}" name="Nadine Cannings" initials="NC" userId="S::Nadine.Cannings@det.nsw.edu.au::edc68fe4-7015-48b6-a6c0-a33df6c27bb6" providerId="AD"/>
  <p188:author id="{F6A5708F-C57C-9878-4BD1-7490923A900F}" name="Colleen Worton" initials="CW" userId="S::colleen.worton1@det.nsw.edu.au::a6748734-c10b-4b5d-9295-d5dfe3f3f6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DD3D6"/>
    <a:srgbClr val="EBEBEB"/>
    <a:srgbClr val="FFFFFF"/>
    <a:srgbClr val="00296C"/>
    <a:srgbClr val="146CFD"/>
    <a:srgbClr val="0070C0"/>
    <a:srgbClr val="CBEDFD"/>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77E9D0-CCB3-B247-BA53-7340CECC9721}" v="128" dt="2024-05-21T04:55:21.42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5" autoAdjust="0"/>
    <p:restoredTop sz="86327" autoAdjust="0"/>
  </p:normalViewPr>
  <p:slideViewPr>
    <p:cSldViewPr snapToGrid="0">
      <p:cViewPr varScale="1">
        <p:scale>
          <a:sx n="93" d="100"/>
          <a:sy n="93" d="100"/>
        </p:scale>
        <p:origin x="99" y="8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microsoft.com/office/2018/10/relationships/authors" Target="authors.xml"/><Relationship Id="rId21" Type="http://schemas.openxmlformats.org/officeDocument/2006/relationships/notesMaster" Target="notesMasters/notesMaster1.xml"/><Relationship Id="rId34" Type="http://schemas.openxmlformats.org/officeDocument/2006/relationships/presProps" Target="presProps.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4/06/2024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4/06/2024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dirty="0"/>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Multiple cubes</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Multiple cubes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1</a:t>
            </a:r>
          </a:p>
        </p:txBody>
      </p:sp>
      <p:sp>
        <p:nvSpPr>
          <p:cNvPr id="9" name="Content Placeholder 4">
            <a:extLst>
              <a:ext uri="{FF2B5EF4-FFF2-40B4-BE49-F238E27FC236}">
                <a16:creationId xmlns:a16="http://schemas.microsoft.com/office/drawing/2014/main" id="{F33415C8-3158-72A5-9C29-2B6874C82DF0}"/>
              </a:ext>
            </a:extLst>
          </p:cNvPr>
          <p:cNvSpPr txBox="1">
            <a:spLocks/>
          </p:cNvSpPr>
          <p:nvPr/>
        </p:nvSpPr>
        <p:spPr>
          <a:xfrm>
            <a:off x="360000" y="1620000"/>
            <a:ext cx="5199552" cy="57456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Calculate the volume of the rectangular prism.</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A0C7C3A-3628-E535-69DB-C688C4DA5B0D}"/>
                  </a:ext>
                </a:extLst>
              </p:cNvPr>
              <p:cNvSpPr txBox="1"/>
              <p:nvPr/>
            </p:nvSpPr>
            <p:spPr>
              <a:xfrm>
                <a:off x="360000" y="3064780"/>
                <a:ext cx="2877671" cy="1646440"/>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m:rPr>
                          <m:aln/>
                        </m:rPr>
                        <a:rPr lang="en-AU" sz="1800" b="0" i="1" smtClean="0">
                          <a:latin typeface="Cambria Math" panose="02040503050406030204" pitchFamily="18" charset="0"/>
                        </a:rPr>
                        <m:t>=</m:t>
                      </m:r>
                      <m:r>
                        <a:rPr lang="en-AU" sz="1800" b="0" i="1" smtClean="0">
                          <a:latin typeface="Cambria Math" panose="02040503050406030204" pitchFamily="18" charset="0"/>
                        </a:rPr>
                        <m:t>𝑙𝑏h</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5×12×8</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480</m:t>
                      </m:r>
                    </m:oMath>
                  </m:oMathPara>
                </a14:m>
                <a:endParaRPr lang="en-AU" sz="1800" b="0" dirty="0"/>
              </a:p>
              <a:p>
                <a:pPr algn="l">
                  <a:lnSpc>
                    <a:spcPct val="150000"/>
                  </a:lnSpc>
                </a:pPr>
                <a:r>
                  <a:rPr lang="en-AU" sz="1800" dirty="0"/>
                  <a:t>The volume is </a:t>
                </a:r>
                <a14:m>
                  <m:oMath xmlns:m="http://schemas.openxmlformats.org/officeDocument/2006/math">
                    <m:r>
                      <a:rPr lang="en-AU" sz="1800" b="0" i="1" smtClean="0">
                        <a:latin typeface="Cambria Math" panose="02040503050406030204" pitchFamily="18" charset="0"/>
                      </a:rPr>
                      <m:t>480 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𝑐𝑚</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oMath>
                </a14:m>
                <a:endParaRPr lang="en-AU" sz="1800" dirty="0"/>
              </a:p>
            </p:txBody>
          </p:sp>
        </mc:Choice>
        <mc:Fallback xmlns="">
          <p:sp>
            <p:nvSpPr>
              <p:cNvPr id="3" name="TextBox 2">
                <a:extLst>
                  <a:ext uri="{FF2B5EF4-FFF2-40B4-BE49-F238E27FC236}">
                    <a16:creationId xmlns:a16="http://schemas.microsoft.com/office/drawing/2014/main" id="{0A0C7C3A-3628-E535-69DB-C688C4DA5B0D}"/>
                  </a:ext>
                </a:extLst>
              </p:cNvPr>
              <p:cNvSpPr txBox="1">
                <a:spLocks noRot="1" noChangeAspect="1" noMove="1" noResize="1" noEditPoints="1" noAdjustHandles="1" noChangeArrowheads="1" noChangeShapeType="1" noTextEdit="1"/>
              </p:cNvSpPr>
              <p:nvPr/>
            </p:nvSpPr>
            <p:spPr>
              <a:xfrm>
                <a:off x="360000" y="3064780"/>
                <a:ext cx="2877671" cy="1646440"/>
              </a:xfrm>
              <a:prstGeom prst="rect">
                <a:avLst/>
              </a:prstGeom>
              <a:blipFill>
                <a:blip r:embed="rId2"/>
                <a:stretch>
                  <a:fillRect l="-4846" b="-5344"/>
                </a:stretch>
              </a:blipFill>
            </p:spPr>
            <p:txBody>
              <a:bodyPr/>
              <a:lstStyle/>
              <a:p>
                <a:r>
                  <a:rPr lang="en-US">
                    <a:noFill/>
                  </a:rPr>
                  <a:t> </a:t>
                </a:r>
              </a:p>
            </p:txBody>
          </p:sp>
        </mc:Fallback>
      </mc:AlternateContent>
      <p:pic>
        <p:nvPicPr>
          <p:cNvPr id="5" name="Picture 4" descr="A grey rectangular prism with black edges and a darker base. The prism has a base 12 centimetres by 5 centimetres and a height of 8 centimetres.">
            <a:extLst>
              <a:ext uri="{FF2B5EF4-FFF2-40B4-BE49-F238E27FC236}">
                <a16:creationId xmlns:a16="http://schemas.microsoft.com/office/drawing/2014/main" id="{CF68C838-7A01-990B-C5B9-6F884F995A0D}"/>
              </a:ext>
            </a:extLst>
          </p:cNvPr>
          <p:cNvPicPr>
            <a:picLocks noChangeAspect="1"/>
          </p:cNvPicPr>
          <p:nvPr/>
        </p:nvPicPr>
        <p:blipFill>
          <a:blip r:embed="rId3"/>
          <a:stretch>
            <a:fillRect/>
          </a:stretch>
        </p:blipFill>
        <p:spPr>
          <a:xfrm>
            <a:off x="6519040" y="2535261"/>
            <a:ext cx="3743847" cy="1352739"/>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267741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Multiple cubes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2</a:t>
            </a:r>
          </a:p>
        </p:txBody>
      </p:sp>
      <p:sp>
        <p:nvSpPr>
          <p:cNvPr id="10" name="Content Placeholder 4">
            <a:extLst>
              <a:ext uri="{FF2B5EF4-FFF2-40B4-BE49-F238E27FC236}">
                <a16:creationId xmlns:a16="http://schemas.microsoft.com/office/drawing/2014/main" id="{E97A469F-22C3-2775-FC6A-A5AB0B548575}"/>
              </a:ext>
            </a:extLst>
          </p:cNvPr>
          <p:cNvSpPr txBox="1">
            <a:spLocks/>
          </p:cNvSpPr>
          <p:nvPr/>
        </p:nvSpPr>
        <p:spPr>
          <a:xfrm>
            <a:off x="360000" y="1620000"/>
            <a:ext cx="5736000" cy="85173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Calculate the volume of the rectangular prism.</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8E892BE-EC9B-1270-B4C8-A06416A4D944}"/>
                  </a:ext>
                </a:extLst>
              </p:cNvPr>
              <p:cNvSpPr txBox="1"/>
              <p:nvPr/>
            </p:nvSpPr>
            <p:spPr>
              <a:xfrm>
                <a:off x="360000" y="3064780"/>
                <a:ext cx="2877671" cy="1646440"/>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m:rPr>
                          <m:aln/>
                        </m:rPr>
                        <a:rPr lang="en-AU" sz="1800" b="0" i="1" smtClean="0">
                          <a:latin typeface="Cambria Math" panose="02040503050406030204" pitchFamily="18" charset="0"/>
                        </a:rPr>
                        <m:t>=</m:t>
                      </m:r>
                      <m:r>
                        <a:rPr lang="en-AU" sz="1800" b="0" i="1" smtClean="0">
                          <a:latin typeface="Cambria Math" panose="02040503050406030204" pitchFamily="18" charset="0"/>
                        </a:rPr>
                        <m:t>𝐴h</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17×4</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68</m:t>
                      </m:r>
                    </m:oMath>
                  </m:oMathPara>
                </a14:m>
                <a:endParaRPr lang="en-AU" sz="1800" b="0" dirty="0"/>
              </a:p>
              <a:p>
                <a:pPr algn="l">
                  <a:lnSpc>
                    <a:spcPct val="150000"/>
                  </a:lnSpc>
                </a:pPr>
                <a:r>
                  <a:rPr lang="en-AU" sz="1800" dirty="0"/>
                  <a:t>The volume is </a:t>
                </a:r>
                <a14:m>
                  <m:oMath xmlns:m="http://schemas.openxmlformats.org/officeDocument/2006/math">
                    <m:r>
                      <a:rPr lang="en-AU" sz="1800" b="0" i="1" smtClean="0">
                        <a:latin typeface="Cambria Math" panose="02040503050406030204" pitchFamily="18" charset="0"/>
                      </a:rPr>
                      <m:t>68 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oMath>
                </a14:m>
                <a:endParaRPr lang="en-AU" sz="1800" dirty="0"/>
              </a:p>
            </p:txBody>
          </p:sp>
        </mc:Choice>
        <mc:Fallback xmlns="">
          <p:sp>
            <p:nvSpPr>
              <p:cNvPr id="3" name="TextBox 2">
                <a:extLst>
                  <a:ext uri="{FF2B5EF4-FFF2-40B4-BE49-F238E27FC236}">
                    <a16:creationId xmlns:a16="http://schemas.microsoft.com/office/drawing/2014/main" id="{58E892BE-EC9B-1270-B4C8-A06416A4D944}"/>
                  </a:ext>
                </a:extLst>
              </p:cNvPr>
              <p:cNvSpPr txBox="1">
                <a:spLocks noRot="1" noChangeAspect="1" noMove="1" noResize="1" noEditPoints="1" noAdjustHandles="1" noChangeArrowheads="1" noChangeShapeType="1" noTextEdit="1"/>
              </p:cNvSpPr>
              <p:nvPr/>
            </p:nvSpPr>
            <p:spPr>
              <a:xfrm>
                <a:off x="360000" y="3064780"/>
                <a:ext cx="2877671" cy="1646440"/>
              </a:xfrm>
              <a:prstGeom prst="rect">
                <a:avLst/>
              </a:prstGeom>
              <a:blipFill>
                <a:blip r:embed="rId2"/>
                <a:stretch>
                  <a:fillRect l="-4846" b="-5344"/>
                </a:stretch>
              </a:blipFill>
            </p:spPr>
            <p:txBody>
              <a:bodyPr/>
              <a:lstStyle/>
              <a:p>
                <a:r>
                  <a:rPr lang="en-US">
                    <a:noFill/>
                  </a:rPr>
                  <a:t> </a:t>
                </a:r>
              </a:p>
            </p:txBody>
          </p:sp>
        </mc:Fallback>
      </mc:AlternateContent>
      <p:pic>
        <p:nvPicPr>
          <p:cNvPr id="9" name="Picture 8" descr="A black rectangular prism with a grey shaded base. The area is 17 square metres and the height is 4 metres.">
            <a:extLst>
              <a:ext uri="{FF2B5EF4-FFF2-40B4-BE49-F238E27FC236}">
                <a16:creationId xmlns:a16="http://schemas.microsoft.com/office/drawing/2014/main" id="{5229D153-5E28-7F44-E58B-8ED452C60481}"/>
              </a:ext>
            </a:extLst>
          </p:cNvPr>
          <p:cNvPicPr>
            <a:picLocks noChangeAspect="1"/>
          </p:cNvPicPr>
          <p:nvPr/>
        </p:nvPicPr>
        <p:blipFill>
          <a:blip r:embed="rId3"/>
          <a:stretch>
            <a:fillRect/>
          </a:stretch>
        </p:blipFill>
        <p:spPr>
          <a:xfrm>
            <a:off x="6791534" y="2274830"/>
            <a:ext cx="4191585" cy="2019582"/>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1042946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Multiple cubes (9)</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2 self-explanation prompts</a:t>
            </a:r>
          </a:p>
        </p:txBody>
      </p:sp>
      <p:sp>
        <p:nvSpPr>
          <p:cNvPr id="13" name="Content Placeholder 4">
            <a:extLst>
              <a:ext uri="{FF2B5EF4-FFF2-40B4-BE49-F238E27FC236}">
                <a16:creationId xmlns:a16="http://schemas.microsoft.com/office/drawing/2014/main" id="{B7E8B064-8694-5EC0-6606-03CE24D31D27}"/>
              </a:ext>
            </a:extLst>
          </p:cNvPr>
          <p:cNvSpPr txBox="1">
            <a:spLocks/>
          </p:cNvSpPr>
          <p:nvPr/>
        </p:nvSpPr>
        <p:spPr>
          <a:xfrm>
            <a:off x="360000" y="1620000"/>
            <a:ext cx="5833536" cy="74524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Calculate the volume of the rectangular prism.</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F2A9484-18B9-7E95-A8D6-B700B0C592E8}"/>
                  </a:ext>
                </a:extLst>
              </p:cNvPr>
              <p:cNvSpPr txBox="1"/>
              <p:nvPr/>
            </p:nvSpPr>
            <p:spPr>
              <a:xfrm>
                <a:off x="399097" y="3064780"/>
                <a:ext cx="2877671" cy="1646440"/>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m:rPr>
                          <m:aln/>
                        </m:rPr>
                        <a:rPr lang="en-AU" sz="1800" b="0" i="1" smtClean="0">
                          <a:latin typeface="Cambria Math" panose="02040503050406030204" pitchFamily="18" charset="0"/>
                        </a:rPr>
                        <m:t>=</m:t>
                      </m:r>
                      <m:r>
                        <a:rPr lang="en-AU" sz="1800" b="0" i="1" smtClean="0">
                          <a:latin typeface="Cambria Math" panose="02040503050406030204" pitchFamily="18" charset="0"/>
                        </a:rPr>
                        <m:t>𝐴h</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17×4</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68</m:t>
                      </m:r>
                    </m:oMath>
                  </m:oMathPara>
                </a14:m>
                <a:endParaRPr lang="en-AU" sz="1800" b="0" dirty="0"/>
              </a:p>
              <a:p>
                <a:pPr algn="l">
                  <a:lnSpc>
                    <a:spcPct val="150000"/>
                  </a:lnSpc>
                </a:pPr>
                <a:r>
                  <a:rPr lang="en-AU" sz="1800" dirty="0"/>
                  <a:t>The volume is </a:t>
                </a:r>
                <a14:m>
                  <m:oMath xmlns:m="http://schemas.openxmlformats.org/officeDocument/2006/math">
                    <m:r>
                      <a:rPr lang="en-AU" sz="1800" b="0" i="1" smtClean="0">
                        <a:latin typeface="Cambria Math" panose="02040503050406030204" pitchFamily="18" charset="0"/>
                      </a:rPr>
                      <m:t>68 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oMath>
                </a14:m>
                <a:endParaRPr lang="en-AU" sz="1800" dirty="0"/>
              </a:p>
            </p:txBody>
          </p:sp>
        </mc:Choice>
        <mc:Fallback xmlns="">
          <p:sp>
            <p:nvSpPr>
              <p:cNvPr id="12" name="TextBox 11">
                <a:extLst>
                  <a:ext uri="{FF2B5EF4-FFF2-40B4-BE49-F238E27FC236}">
                    <a16:creationId xmlns:a16="http://schemas.microsoft.com/office/drawing/2014/main" id="{5F2A9484-18B9-7E95-A8D6-B700B0C592E8}"/>
                  </a:ext>
                </a:extLst>
              </p:cNvPr>
              <p:cNvSpPr txBox="1">
                <a:spLocks noRot="1" noChangeAspect="1" noMove="1" noResize="1" noEditPoints="1" noAdjustHandles="1" noChangeArrowheads="1" noChangeShapeType="1" noTextEdit="1"/>
              </p:cNvSpPr>
              <p:nvPr/>
            </p:nvSpPr>
            <p:spPr>
              <a:xfrm>
                <a:off x="399097" y="3064780"/>
                <a:ext cx="2877671" cy="1646440"/>
              </a:xfrm>
              <a:prstGeom prst="rect">
                <a:avLst/>
              </a:prstGeom>
              <a:blipFill>
                <a:blip r:embed="rId2"/>
                <a:stretch>
                  <a:fillRect l="-4825" b="-53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Speech Bubble: Oval 6">
                <a:extLst>
                  <a:ext uri="{FF2B5EF4-FFF2-40B4-BE49-F238E27FC236}">
                    <a16:creationId xmlns:a16="http://schemas.microsoft.com/office/drawing/2014/main" id="{D2263880-9FB7-BBD4-8AD3-76444AD5B3CE}"/>
                  </a:ext>
                </a:extLst>
              </p:cNvPr>
              <p:cNvSpPr/>
              <p:nvPr/>
            </p:nvSpPr>
            <p:spPr>
              <a:xfrm>
                <a:off x="1658833" y="5142258"/>
                <a:ext cx="2265468" cy="946408"/>
              </a:xfrm>
              <a:prstGeom prst="wedgeRoundRectCallout">
                <a:avLst>
                  <a:gd name="adj1" fmla="val -20903"/>
                  <a:gd name="adj2" fmla="val -90217"/>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1113">
                  <a:lnSpc>
                    <a:spcPct val="150000"/>
                  </a:lnSpc>
                </a:pPr>
                <a:r>
                  <a:rPr lang="en-AU" sz="1800" dirty="0"/>
                  <a:t>Why is the answer given in </a:t>
                </a:r>
                <a14:m>
                  <m:oMath xmlns:m="http://schemas.openxmlformats.org/officeDocument/2006/math">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3</m:t>
                        </m:r>
                      </m:sup>
                    </m:sSup>
                  </m:oMath>
                </a14:m>
                <a:r>
                  <a:rPr lang="en-AU" sz="1800" dirty="0"/>
                  <a:t>?</a:t>
                </a:r>
              </a:p>
            </p:txBody>
          </p:sp>
        </mc:Choice>
        <mc:Fallback>
          <p:sp>
            <p:nvSpPr>
              <p:cNvPr id="7" name="Speech Bubble: Oval 6">
                <a:extLst>
                  <a:ext uri="{FF2B5EF4-FFF2-40B4-BE49-F238E27FC236}">
                    <a16:creationId xmlns:a16="http://schemas.microsoft.com/office/drawing/2014/main" id="{D2263880-9FB7-BBD4-8AD3-76444AD5B3CE}"/>
                  </a:ext>
                </a:extLst>
              </p:cNvPr>
              <p:cNvSpPr>
                <a:spLocks noRot="1" noChangeAspect="1" noMove="1" noResize="1" noEditPoints="1" noAdjustHandles="1" noChangeArrowheads="1" noChangeShapeType="1" noTextEdit="1"/>
              </p:cNvSpPr>
              <p:nvPr/>
            </p:nvSpPr>
            <p:spPr>
              <a:xfrm>
                <a:off x="1658833" y="5142258"/>
                <a:ext cx="2265468" cy="946408"/>
              </a:xfrm>
              <a:prstGeom prst="wedgeRoundRectCallout">
                <a:avLst>
                  <a:gd name="adj1" fmla="val -20903"/>
                  <a:gd name="adj2" fmla="val -90217"/>
                  <a:gd name="adj3" fmla="val 16667"/>
                </a:avLst>
              </a:prstGeom>
              <a:blipFill>
                <a:blip r:embed="rId3"/>
                <a:stretch>
                  <a:fillRect b="-4128"/>
                </a:stretch>
              </a:blipFill>
              <a:ln>
                <a:noFill/>
              </a:ln>
            </p:spPr>
            <p:txBody>
              <a:bodyPr/>
              <a:lstStyle/>
              <a:p>
                <a:r>
                  <a:rPr lang="en-AU">
                    <a:noFill/>
                  </a:rPr>
                  <a:t> </a:t>
                </a:r>
              </a:p>
            </p:txBody>
          </p:sp>
        </mc:Fallback>
      </mc:AlternateContent>
      <p:pic>
        <p:nvPicPr>
          <p:cNvPr id="9" name="Picture 8" descr="A black rectangular prism with a grey shaded base. The area is 17 square metres and the height is 4 metres.">
            <a:extLst>
              <a:ext uri="{FF2B5EF4-FFF2-40B4-BE49-F238E27FC236}">
                <a16:creationId xmlns:a16="http://schemas.microsoft.com/office/drawing/2014/main" id="{B40C6FA2-6D81-85F4-A263-478A560A26D2}"/>
              </a:ext>
            </a:extLst>
          </p:cNvPr>
          <p:cNvPicPr>
            <a:picLocks noChangeAspect="1"/>
          </p:cNvPicPr>
          <p:nvPr/>
        </p:nvPicPr>
        <p:blipFill>
          <a:blip r:embed="rId4"/>
          <a:stretch>
            <a:fillRect/>
          </a:stretch>
        </p:blipFill>
        <p:spPr>
          <a:xfrm>
            <a:off x="6791534" y="2274830"/>
            <a:ext cx="4191585" cy="2019582"/>
          </a:xfrm>
          <a:prstGeom prst="rect">
            <a:avLst/>
          </a:prstGeom>
        </p:spPr>
      </p:pic>
      <mc:AlternateContent xmlns:mc="http://schemas.openxmlformats.org/markup-compatibility/2006">
        <mc:Choice xmlns:a14="http://schemas.microsoft.com/office/drawing/2010/main" Requires="a14">
          <p:sp>
            <p:nvSpPr>
              <p:cNvPr id="3" name="Speech Bubble: Oval 2">
                <a:extLst>
                  <a:ext uri="{FF2B5EF4-FFF2-40B4-BE49-F238E27FC236}">
                    <a16:creationId xmlns:a16="http://schemas.microsoft.com/office/drawing/2014/main" id="{77E5AFE1-C2E8-36E7-24C5-A67F486299EA}"/>
                  </a:ext>
                </a:extLst>
              </p:cNvPr>
              <p:cNvSpPr/>
              <p:nvPr/>
            </p:nvSpPr>
            <p:spPr>
              <a:xfrm>
                <a:off x="8541739" y="5122716"/>
                <a:ext cx="2047680" cy="965950"/>
              </a:xfrm>
              <a:prstGeom prst="wedgeRoundRectCallout">
                <a:avLst>
                  <a:gd name="adj1" fmla="val -20820"/>
                  <a:gd name="adj2" fmla="val -74881"/>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47625">
                  <a:lnSpc>
                    <a:spcPct val="150000"/>
                  </a:lnSpc>
                </a:pPr>
                <a:r>
                  <a:rPr lang="en-AU" sz="1800" dirty="0"/>
                  <a:t>Why is the area given in </a:t>
                </a:r>
                <a14:m>
                  <m:oMath xmlns:m="http://schemas.openxmlformats.org/officeDocument/2006/math">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2</m:t>
                        </m:r>
                      </m:sup>
                    </m:sSup>
                  </m:oMath>
                </a14:m>
                <a:r>
                  <a:rPr lang="en-AU" sz="1800" dirty="0"/>
                  <a:t>?</a:t>
                </a:r>
              </a:p>
            </p:txBody>
          </p:sp>
        </mc:Choice>
        <mc:Fallback>
          <p:sp>
            <p:nvSpPr>
              <p:cNvPr id="3" name="Speech Bubble: Oval 2">
                <a:extLst>
                  <a:ext uri="{FF2B5EF4-FFF2-40B4-BE49-F238E27FC236}">
                    <a16:creationId xmlns:a16="http://schemas.microsoft.com/office/drawing/2014/main" id="{77E5AFE1-C2E8-36E7-24C5-A67F486299EA}"/>
                  </a:ext>
                </a:extLst>
              </p:cNvPr>
              <p:cNvSpPr>
                <a:spLocks noRot="1" noChangeAspect="1" noMove="1" noResize="1" noEditPoints="1" noAdjustHandles="1" noChangeArrowheads="1" noChangeShapeType="1" noTextEdit="1"/>
              </p:cNvSpPr>
              <p:nvPr/>
            </p:nvSpPr>
            <p:spPr>
              <a:xfrm>
                <a:off x="8541739" y="5122716"/>
                <a:ext cx="2047680" cy="965950"/>
              </a:xfrm>
              <a:prstGeom prst="wedgeRoundRectCallout">
                <a:avLst>
                  <a:gd name="adj1" fmla="val -20820"/>
                  <a:gd name="adj2" fmla="val -74881"/>
                  <a:gd name="adj3" fmla="val 16667"/>
                </a:avLst>
              </a:prstGeom>
              <a:blipFill>
                <a:blip r:embed="rId5"/>
                <a:stretch>
                  <a:fillRect b="-4020"/>
                </a:stretch>
              </a:blipFill>
              <a:ln>
                <a:noFill/>
              </a:ln>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227427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Multiple cubes (10)</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2</a:t>
            </a:r>
          </a:p>
        </p:txBody>
      </p:sp>
      <p:sp>
        <p:nvSpPr>
          <p:cNvPr id="10" name="Content Placeholder 4">
            <a:extLst>
              <a:ext uri="{FF2B5EF4-FFF2-40B4-BE49-F238E27FC236}">
                <a16:creationId xmlns:a16="http://schemas.microsoft.com/office/drawing/2014/main" id="{979D327F-3235-1C17-FB3F-F59F8CE13312}"/>
              </a:ext>
            </a:extLst>
          </p:cNvPr>
          <p:cNvSpPr txBox="1">
            <a:spLocks/>
          </p:cNvSpPr>
          <p:nvPr/>
        </p:nvSpPr>
        <p:spPr>
          <a:xfrm>
            <a:off x="360000" y="1620000"/>
            <a:ext cx="5467776" cy="451257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Calculate the volume of the rectangular prism.</a:t>
            </a:r>
          </a:p>
        </p:txBody>
      </p:sp>
      <p:pic>
        <p:nvPicPr>
          <p:cNvPr id="12" name="Picture 11" descr="A black rectangular prism with a grey shaded back. The area is 50 square centimetres and the breadth is 5 centimetres.">
            <a:extLst>
              <a:ext uri="{FF2B5EF4-FFF2-40B4-BE49-F238E27FC236}">
                <a16:creationId xmlns:a16="http://schemas.microsoft.com/office/drawing/2014/main" id="{4225C9E6-AC6F-23D7-975E-516EF9EFE18D}"/>
              </a:ext>
            </a:extLst>
          </p:cNvPr>
          <p:cNvPicPr>
            <a:picLocks noChangeAspect="1"/>
          </p:cNvPicPr>
          <p:nvPr/>
        </p:nvPicPr>
        <p:blipFill>
          <a:blip r:embed="rId2"/>
          <a:stretch>
            <a:fillRect/>
          </a:stretch>
        </p:blipFill>
        <p:spPr>
          <a:xfrm>
            <a:off x="7257810" y="2228682"/>
            <a:ext cx="3429479" cy="2400635"/>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2037704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Multiple cubes (11)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2</a:t>
            </a:r>
          </a:p>
        </p:txBody>
      </p:sp>
      <p:sp>
        <p:nvSpPr>
          <p:cNvPr id="9" name="Content Placeholder 4">
            <a:extLst>
              <a:ext uri="{FF2B5EF4-FFF2-40B4-BE49-F238E27FC236}">
                <a16:creationId xmlns:a16="http://schemas.microsoft.com/office/drawing/2014/main" id="{F33415C8-3158-72A5-9C29-2B6874C82DF0}"/>
              </a:ext>
            </a:extLst>
          </p:cNvPr>
          <p:cNvSpPr txBox="1">
            <a:spLocks/>
          </p:cNvSpPr>
          <p:nvPr/>
        </p:nvSpPr>
        <p:spPr>
          <a:xfrm>
            <a:off x="360000" y="1620000"/>
            <a:ext cx="5736000" cy="74524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Calculate the volume of the rectangular prism.</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A0C7C3A-3628-E535-69DB-C688C4DA5B0D}"/>
                  </a:ext>
                </a:extLst>
              </p:cNvPr>
              <p:cNvSpPr txBox="1"/>
              <p:nvPr/>
            </p:nvSpPr>
            <p:spPr>
              <a:xfrm>
                <a:off x="360000" y="3064780"/>
                <a:ext cx="2877671" cy="1646440"/>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m:rPr>
                          <m:aln/>
                        </m:rPr>
                        <a:rPr lang="en-AU" sz="1800" b="0" i="1" smtClean="0">
                          <a:latin typeface="Cambria Math" panose="02040503050406030204" pitchFamily="18" charset="0"/>
                        </a:rPr>
                        <m:t>=</m:t>
                      </m:r>
                      <m:r>
                        <a:rPr lang="en-AU" sz="1800" b="0" i="1" smtClean="0">
                          <a:latin typeface="Cambria Math" panose="02040503050406030204" pitchFamily="18" charset="0"/>
                        </a:rPr>
                        <m:t>𝐴h</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50×5</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250</m:t>
                      </m:r>
                    </m:oMath>
                  </m:oMathPara>
                </a14:m>
                <a:endParaRPr lang="en-AU" sz="1800" b="0" dirty="0"/>
              </a:p>
              <a:p>
                <a:pPr algn="l">
                  <a:lnSpc>
                    <a:spcPct val="150000"/>
                  </a:lnSpc>
                </a:pPr>
                <a:r>
                  <a:rPr lang="en-AU" sz="1800" dirty="0"/>
                  <a:t>The volume is </a:t>
                </a:r>
                <a14:m>
                  <m:oMath xmlns:m="http://schemas.openxmlformats.org/officeDocument/2006/math">
                    <m:r>
                      <a:rPr lang="en-AU" sz="1800" b="0" i="0" smtClean="0">
                        <a:latin typeface="Cambria Math" panose="02040503050406030204" pitchFamily="18" charset="0"/>
                      </a:rPr>
                      <m:t>25</m:t>
                    </m:r>
                    <m:r>
                      <a:rPr lang="en-AU" sz="1800" b="0" i="1" smtClean="0">
                        <a:latin typeface="Cambria Math" panose="02040503050406030204" pitchFamily="18" charset="0"/>
                      </a:rPr>
                      <m:t>0 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𝑐𝑚</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oMath>
                </a14:m>
                <a:endParaRPr lang="en-AU" sz="1800" dirty="0"/>
              </a:p>
            </p:txBody>
          </p:sp>
        </mc:Choice>
        <mc:Fallback xmlns="">
          <p:sp>
            <p:nvSpPr>
              <p:cNvPr id="3" name="TextBox 2">
                <a:extLst>
                  <a:ext uri="{FF2B5EF4-FFF2-40B4-BE49-F238E27FC236}">
                    <a16:creationId xmlns:a16="http://schemas.microsoft.com/office/drawing/2014/main" id="{0A0C7C3A-3628-E535-69DB-C688C4DA5B0D}"/>
                  </a:ext>
                </a:extLst>
              </p:cNvPr>
              <p:cNvSpPr txBox="1">
                <a:spLocks noRot="1" noChangeAspect="1" noMove="1" noResize="1" noEditPoints="1" noAdjustHandles="1" noChangeArrowheads="1" noChangeShapeType="1" noTextEdit="1"/>
              </p:cNvSpPr>
              <p:nvPr/>
            </p:nvSpPr>
            <p:spPr>
              <a:xfrm>
                <a:off x="360000" y="3064780"/>
                <a:ext cx="2877671" cy="1646440"/>
              </a:xfrm>
              <a:prstGeom prst="rect">
                <a:avLst/>
              </a:prstGeom>
              <a:blipFill>
                <a:blip r:embed="rId2"/>
                <a:stretch>
                  <a:fillRect l="-4846" b="-5344"/>
                </a:stretch>
              </a:blipFill>
            </p:spPr>
            <p:txBody>
              <a:bodyPr/>
              <a:lstStyle/>
              <a:p>
                <a:r>
                  <a:rPr lang="en-US">
                    <a:noFill/>
                  </a:rPr>
                  <a:t> </a:t>
                </a:r>
              </a:p>
            </p:txBody>
          </p:sp>
        </mc:Fallback>
      </mc:AlternateContent>
      <p:pic>
        <p:nvPicPr>
          <p:cNvPr id="7" name="Picture 6" descr="A black rectangular prism with a grey shaded back. The area is 50 square centimetres and the breadth is 5 centimetres.">
            <a:extLst>
              <a:ext uri="{FF2B5EF4-FFF2-40B4-BE49-F238E27FC236}">
                <a16:creationId xmlns:a16="http://schemas.microsoft.com/office/drawing/2014/main" id="{90F8173B-353A-DC34-AD4F-C388CBE1577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7257810" y="2228682"/>
            <a:ext cx="3429479" cy="2400635"/>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343731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Multiple cubes (12)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3</a:t>
            </a:r>
          </a:p>
        </p:txBody>
      </p:sp>
      <mc:AlternateContent xmlns:mc="http://schemas.openxmlformats.org/markup-compatibility/2006" xmlns:a14="http://schemas.microsoft.com/office/drawing/2010/main">
        <mc:Choice Requires="a14">
          <p:sp>
            <p:nvSpPr>
              <p:cNvPr id="8" name="Content Placeholder 4">
                <a:extLst>
                  <a:ext uri="{FF2B5EF4-FFF2-40B4-BE49-F238E27FC236}">
                    <a16:creationId xmlns:a16="http://schemas.microsoft.com/office/drawing/2014/main" id="{8313AEE6-1EB5-7D7E-40D9-D6E47D86EA7F}"/>
                  </a:ext>
                </a:extLst>
              </p:cNvPr>
              <p:cNvSpPr txBox="1">
                <a:spLocks/>
              </p:cNvSpPr>
              <p:nvPr/>
            </p:nvSpPr>
            <p:spPr>
              <a:xfrm>
                <a:off x="360000" y="1620000"/>
                <a:ext cx="5440165" cy="85737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Calculate the height of the rectangular prism given the volume is </a:t>
                </a:r>
                <a14:m>
                  <m:oMath xmlns:m="http://schemas.openxmlformats.org/officeDocument/2006/math">
                    <m:r>
                      <a:rPr lang="en-AU" b="0" i="1" smtClean="0">
                        <a:latin typeface="Cambria Math" panose="02040503050406030204" pitchFamily="18" charset="0"/>
                      </a:rPr>
                      <m:t>56 </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3</m:t>
                        </m:r>
                      </m:sup>
                    </m:sSup>
                  </m:oMath>
                </a14:m>
                <a:r>
                  <a:rPr lang="en-AU" dirty="0"/>
                  <a:t>.</a:t>
                </a:r>
              </a:p>
            </p:txBody>
          </p:sp>
        </mc:Choice>
        <mc:Fallback xmlns="">
          <p:sp>
            <p:nvSpPr>
              <p:cNvPr id="8" name="Content Placeholder 4">
                <a:extLst>
                  <a:ext uri="{FF2B5EF4-FFF2-40B4-BE49-F238E27FC236}">
                    <a16:creationId xmlns:a16="http://schemas.microsoft.com/office/drawing/2014/main" id="{8313AEE6-1EB5-7D7E-40D9-D6E47D86EA7F}"/>
                  </a:ext>
                </a:extLst>
              </p:cNvPr>
              <p:cNvSpPr txBox="1">
                <a:spLocks noRot="1" noChangeAspect="1" noMove="1" noResize="1" noEditPoints="1" noAdjustHandles="1" noChangeArrowheads="1" noChangeShapeType="1" noTextEdit="1"/>
              </p:cNvSpPr>
              <p:nvPr/>
            </p:nvSpPr>
            <p:spPr>
              <a:xfrm>
                <a:off x="360000" y="1620000"/>
                <a:ext cx="5440165" cy="857370"/>
              </a:xfrm>
              <a:prstGeom prst="rect">
                <a:avLst/>
              </a:prstGeom>
              <a:blipFill>
                <a:blip r:embed="rId2"/>
                <a:stretch>
                  <a:fillRect l="-2564" r="-2797" b="-7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7B4AD46-214E-E1AF-73BD-CF4968F40977}"/>
                  </a:ext>
                </a:extLst>
              </p:cNvPr>
              <p:cNvSpPr txBox="1"/>
              <p:nvPr/>
            </p:nvSpPr>
            <p:spPr>
              <a:xfrm>
                <a:off x="360000" y="3244074"/>
                <a:ext cx="2877671" cy="1993926"/>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m:t>
                      </m:r>
                      <m:r>
                        <a:rPr lang="en-AU" sz="1800" b="0" i="1" smtClean="0">
                          <a:latin typeface="Cambria Math" panose="02040503050406030204" pitchFamily="18" charset="0"/>
                        </a:rPr>
                        <m:t>𝐴h</m:t>
                      </m:r>
                    </m:oMath>
                  </m:oMathPara>
                </a14:m>
                <a:endParaRPr lang="en-AU" sz="1800" b="0" dirty="0"/>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56=7</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h</m:t>
                      </m:r>
                    </m:oMath>
                  </m:oMathPara>
                </a14:m>
                <a:endParaRPr lang="en-AU" sz="1800" b="0" dirty="0">
                  <a:ea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56</m:t>
                          </m:r>
                        </m:num>
                        <m:den>
                          <m:r>
                            <a:rPr lang="en-AU" sz="1800" b="0" i="1" smtClean="0">
                              <a:latin typeface="Cambria Math" panose="02040503050406030204" pitchFamily="18" charset="0"/>
                            </a:rPr>
                            <m:t>7</m:t>
                          </m:r>
                        </m:den>
                      </m:f>
                    </m:oMath>
                  </m:oMathPara>
                </a14:m>
                <a:endParaRPr lang="en-AU" sz="1800" b="0" dirty="0"/>
              </a:p>
              <a:p>
                <a:pPr algn="l">
                  <a:lnSpc>
                    <a:spcPct val="150000"/>
                  </a:lnSpc>
                </a:pPr>
                <a:r>
                  <a:rPr lang="en-AU" sz="1800" dirty="0"/>
                  <a:t>The height is </a:t>
                </a:r>
                <a14:m>
                  <m:oMath xmlns:m="http://schemas.openxmlformats.org/officeDocument/2006/math">
                    <m:r>
                      <a:rPr lang="en-AU" sz="1800" b="0" i="1" smtClean="0">
                        <a:latin typeface="Cambria Math" panose="02040503050406030204" pitchFamily="18" charset="0"/>
                      </a:rPr>
                      <m:t>8 </m:t>
                    </m:r>
                    <m:r>
                      <a:rPr lang="en-AU" sz="1800" b="0" i="1" smtClean="0">
                        <a:latin typeface="Cambria Math" panose="02040503050406030204" pitchFamily="18" charset="0"/>
                      </a:rPr>
                      <m:t>𝑚</m:t>
                    </m:r>
                  </m:oMath>
                </a14:m>
                <a:r>
                  <a:rPr lang="en-AU" sz="1800" dirty="0"/>
                  <a:t> </a:t>
                </a:r>
                <a14:m>
                  <m:oMath xmlns:m="http://schemas.openxmlformats.org/officeDocument/2006/math">
                    <m:r>
                      <a:rPr lang="en-AU" sz="1800" b="0" i="1" smtClean="0">
                        <a:latin typeface="Cambria Math" panose="02040503050406030204" pitchFamily="18" charset="0"/>
                      </a:rPr>
                      <m:t>.</m:t>
                    </m:r>
                  </m:oMath>
                </a14:m>
                <a:endParaRPr lang="en-AU" sz="1800" dirty="0"/>
              </a:p>
            </p:txBody>
          </p:sp>
        </mc:Choice>
        <mc:Fallback xmlns="">
          <p:sp>
            <p:nvSpPr>
              <p:cNvPr id="13" name="TextBox 12">
                <a:extLst>
                  <a:ext uri="{FF2B5EF4-FFF2-40B4-BE49-F238E27FC236}">
                    <a16:creationId xmlns:a16="http://schemas.microsoft.com/office/drawing/2014/main" id="{57B4AD46-214E-E1AF-73BD-CF4968F40977}"/>
                  </a:ext>
                </a:extLst>
              </p:cNvPr>
              <p:cNvSpPr txBox="1">
                <a:spLocks noRot="1" noChangeAspect="1" noMove="1" noResize="1" noEditPoints="1" noAdjustHandles="1" noChangeArrowheads="1" noChangeShapeType="1" noTextEdit="1"/>
              </p:cNvSpPr>
              <p:nvPr/>
            </p:nvSpPr>
            <p:spPr>
              <a:xfrm>
                <a:off x="360000" y="3244074"/>
                <a:ext cx="2877671" cy="1993926"/>
              </a:xfrm>
              <a:prstGeom prst="rect">
                <a:avLst/>
              </a:prstGeom>
              <a:blipFill>
                <a:blip r:embed="rId3"/>
                <a:stretch>
                  <a:fillRect l="-4846" b="-5696"/>
                </a:stretch>
              </a:blipFill>
            </p:spPr>
            <p:txBody>
              <a:bodyPr/>
              <a:lstStyle/>
              <a:p>
                <a:r>
                  <a:rPr lang="en-US">
                    <a:noFill/>
                  </a:rPr>
                  <a:t> </a:t>
                </a:r>
              </a:p>
            </p:txBody>
          </p:sp>
        </mc:Fallback>
      </mc:AlternateContent>
      <p:pic>
        <p:nvPicPr>
          <p:cNvPr id="3" name="Picture 2" descr="A visual representation of 56 being divided into 7 pieces. A rectangle divided into 2 rows. The top row is blue with the number 56 in white. The bottom row is orange and is divided into 7 columns, each with the letter h in white.">
            <a:extLst>
              <a:ext uri="{FF2B5EF4-FFF2-40B4-BE49-F238E27FC236}">
                <a16:creationId xmlns:a16="http://schemas.microsoft.com/office/drawing/2014/main" id="{A155E9BF-9A07-5844-56A3-995FFF0023FE}"/>
              </a:ext>
            </a:extLst>
          </p:cNvPr>
          <p:cNvPicPr>
            <a:picLocks noChangeAspect="1"/>
          </p:cNvPicPr>
          <p:nvPr/>
        </p:nvPicPr>
        <p:blipFill>
          <a:blip r:embed="rId4"/>
          <a:stretch>
            <a:fillRect/>
          </a:stretch>
        </p:blipFill>
        <p:spPr>
          <a:xfrm>
            <a:off x="3530890" y="3374421"/>
            <a:ext cx="4448796" cy="857370"/>
          </a:xfrm>
          <a:prstGeom prst="rect">
            <a:avLst/>
          </a:prstGeom>
        </p:spPr>
      </p:pic>
      <p:pic>
        <p:nvPicPr>
          <p:cNvPr id="5" name="Picture 4" descr="A visual representation of 56 being divided into 7 pieces. A rectangle divided into 2 rows. The top row is blue and is divided into 7 columns, each with the number 8 in white. The bottom row is orange and is divided into 7 columns, each with the letter h in white.">
            <a:extLst>
              <a:ext uri="{FF2B5EF4-FFF2-40B4-BE49-F238E27FC236}">
                <a16:creationId xmlns:a16="http://schemas.microsoft.com/office/drawing/2014/main" id="{29CFDC08-5C9A-F61A-732C-5454A3DBFAE9}"/>
              </a:ext>
            </a:extLst>
          </p:cNvPr>
          <p:cNvPicPr>
            <a:picLocks noChangeAspect="1"/>
          </p:cNvPicPr>
          <p:nvPr/>
        </p:nvPicPr>
        <p:blipFill>
          <a:blip r:embed="rId5"/>
          <a:stretch>
            <a:fillRect/>
          </a:stretch>
        </p:blipFill>
        <p:spPr>
          <a:xfrm>
            <a:off x="3540416" y="4296899"/>
            <a:ext cx="4439270" cy="857370"/>
          </a:xfrm>
          <a:prstGeom prst="rect">
            <a:avLst/>
          </a:prstGeom>
        </p:spPr>
      </p:pic>
      <p:pic>
        <p:nvPicPr>
          <p:cNvPr id="12" name="Picture 11" descr="A blue rectangular prism with a base of 7 square metres and a height of h metres.">
            <a:extLst>
              <a:ext uri="{FF2B5EF4-FFF2-40B4-BE49-F238E27FC236}">
                <a16:creationId xmlns:a16="http://schemas.microsoft.com/office/drawing/2014/main" id="{522FC2DD-90FD-15F1-92E8-4FF906C100B8}"/>
              </a:ext>
            </a:extLst>
          </p:cNvPr>
          <p:cNvPicPr>
            <a:picLocks noChangeAspect="1"/>
          </p:cNvPicPr>
          <p:nvPr/>
        </p:nvPicPr>
        <p:blipFill>
          <a:blip r:embed="rId6"/>
          <a:stretch>
            <a:fillRect/>
          </a:stretch>
        </p:blipFill>
        <p:spPr>
          <a:xfrm>
            <a:off x="9057830" y="1778496"/>
            <a:ext cx="1952898" cy="2676899"/>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3836652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Multiple cubes (13)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3 self-explanation prompts</a:t>
            </a:r>
          </a:p>
        </p:txBody>
      </p:sp>
      <mc:AlternateContent xmlns:mc="http://schemas.openxmlformats.org/markup-compatibility/2006" xmlns:a14="http://schemas.microsoft.com/office/drawing/2010/main">
        <mc:Choice Requires="a14">
          <p:sp>
            <p:nvSpPr>
              <p:cNvPr id="8" name="Content Placeholder 4">
                <a:extLst>
                  <a:ext uri="{FF2B5EF4-FFF2-40B4-BE49-F238E27FC236}">
                    <a16:creationId xmlns:a16="http://schemas.microsoft.com/office/drawing/2014/main" id="{6166BE4A-25D5-4E4C-73ED-69DDFD982DFE}"/>
                  </a:ext>
                </a:extLst>
              </p:cNvPr>
              <p:cNvSpPr txBox="1">
                <a:spLocks/>
              </p:cNvSpPr>
              <p:nvPr/>
            </p:nvSpPr>
            <p:spPr>
              <a:xfrm>
                <a:off x="360000" y="1620000"/>
                <a:ext cx="5440165" cy="80016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Calculate the height of the rectangular prism given the volume is </a:t>
                </a:r>
                <a14:m>
                  <m:oMath xmlns:m="http://schemas.openxmlformats.org/officeDocument/2006/math">
                    <m:r>
                      <a:rPr lang="en-AU" b="0" i="1" smtClean="0">
                        <a:latin typeface="Cambria Math" panose="02040503050406030204" pitchFamily="18" charset="0"/>
                      </a:rPr>
                      <m:t>56 </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3</m:t>
                        </m:r>
                      </m:sup>
                    </m:sSup>
                  </m:oMath>
                </a14:m>
                <a:r>
                  <a:rPr lang="en-AU" dirty="0"/>
                  <a:t>.</a:t>
                </a:r>
              </a:p>
            </p:txBody>
          </p:sp>
        </mc:Choice>
        <mc:Fallback xmlns="">
          <p:sp>
            <p:nvSpPr>
              <p:cNvPr id="8" name="Content Placeholder 4">
                <a:extLst>
                  <a:ext uri="{FF2B5EF4-FFF2-40B4-BE49-F238E27FC236}">
                    <a16:creationId xmlns:a16="http://schemas.microsoft.com/office/drawing/2014/main" id="{6166BE4A-25D5-4E4C-73ED-69DDFD982DFE}"/>
                  </a:ext>
                </a:extLst>
              </p:cNvPr>
              <p:cNvSpPr txBox="1">
                <a:spLocks noRot="1" noChangeAspect="1" noMove="1" noResize="1" noEditPoints="1" noAdjustHandles="1" noChangeArrowheads="1" noChangeShapeType="1" noTextEdit="1"/>
              </p:cNvSpPr>
              <p:nvPr/>
            </p:nvSpPr>
            <p:spPr>
              <a:xfrm>
                <a:off x="360000" y="1620000"/>
                <a:ext cx="5440165" cy="800162"/>
              </a:xfrm>
              <a:prstGeom prst="rect">
                <a:avLst/>
              </a:prstGeom>
              <a:blipFill>
                <a:blip r:embed="rId2"/>
                <a:stretch>
                  <a:fillRect l="-2564" r="-2797" b="-140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2E72638-71E8-68C0-B35E-C25A92A5E1EB}"/>
                  </a:ext>
                </a:extLst>
              </p:cNvPr>
              <p:cNvSpPr txBox="1"/>
              <p:nvPr/>
            </p:nvSpPr>
            <p:spPr>
              <a:xfrm>
                <a:off x="360000" y="3244074"/>
                <a:ext cx="2877671" cy="1993926"/>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m:t>
                      </m:r>
                      <m:r>
                        <a:rPr lang="en-AU" sz="1800" b="0" i="1" smtClean="0">
                          <a:latin typeface="Cambria Math" panose="02040503050406030204" pitchFamily="18" charset="0"/>
                        </a:rPr>
                        <m:t>𝐴h</m:t>
                      </m:r>
                    </m:oMath>
                  </m:oMathPara>
                </a14:m>
                <a:endParaRPr lang="en-AU" sz="1800" b="0" dirty="0"/>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56=7</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h</m:t>
                      </m:r>
                    </m:oMath>
                  </m:oMathPara>
                </a14:m>
                <a:endParaRPr lang="en-AU" sz="1800" b="0" dirty="0">
                  <a:ea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56</m:t>
                          </m:r>
                        </m:num>
                        <m:den>
                          <m:r>
                            <a:rPr lang="en-AU" sz="1800" b="0" i="1" smtClean="0">
                              <a:latin typeface="Cambria Math" panose="02040503050406030204" pitchFamily="18" charset="0"/>
                            </a:rPr>
                            <m:t>7</m:t>
                          </m:r>
                        </m:den>
                      </m:f>
                    </m:oMath>
                  </m:oMathPara>
                </a14:m>
                <a:endParaRPr lang="en-AU" sz="1800" b="0" dirty="0"/>
              </a:p>
              <a:p>
                <a:pPr algn="l">
                  <a:lnSpc>
                    <a:spcPct val="150000"/>
                  </a:lnSpc>
                </a:pPr>
                <a:r>
                  <a:rPr lang="en-AU" sz="1800" dirty="0"/>
                  <a:t>The height is </a:t>
                </a:r>
                <a14:m>
                  <m:oMath xmlns:m="http://schemas.openxmlformats.org/officeDocument/2006/math">
                    <m:r>
                      <a:rPr lang="en-AU" sz="1800" b="0" i="0" smtClean="0">
                        <a:latin typeface="Cambria Math" panose="02040503050406030204" pitchFamily="18" charset="0"/>
                      </a:rPr>
                      <m:t>8 </m:t>
                    </m:r>
                    <m:r>
                      <m:rPr>
                        <m:sty m:val="p"/>
                      </m:rPr>
                      <a:rPr lang="en-AU" sz="1800" b="0" i="0" smtClean="0">
                        <a:latin typeface="Cambria Math" panose="02040503050406030204" pitchFamily="18" charset="0"/>
                      </a:rPr>
                      <m:t>m</m:t>
                    </m:r>
                    <m:r>
                      <a:rPr lang="en-AU" sz="1800" b="0" i="1" smtClean="0">
                        <a:latin typeface="Cambria Math" panose="02040503050406030204" pitchFamily="18" charset="0"/>
                      </a:rPr>
                      <m:t>.</m:t>
                    </m:r>
                  </m:oMath>
                </a14:m>
                <a:endParaRPr lang="en-AU" sz="1800" dirty="0"/>
              </a:p>
            </p:txBody>
          </p:sp>
        </mc:Choice>
        <mc:Fallback xmlns="">
          <p:sp>
            <p:nvSpPr>
              <p:cNvPr id="10" name="TextBox 9">
                <a:extLst>
                  <a:ext uri="{FF2B5EF4-FFF2-40B4-BE49-F238E27FC236}">
                    <a16:creationId xmlns:a16="http://schemas.microsoft.com/office/drawing/2014/main" id="{F2E72638-71E8-68C0-B35E-C25A92A5E1EB}"/>
                  </a:ext>
                </a:extLst>
              </p:cNvPr>
              <p:cNvSpPr txBox="1">
                <a:spLocks noRot="1" noChangeAspect="1" noMove="1" noResize="1" noEditPoints="1" noAdjustHandles="1" noChangeArrowheads="1" noChangeShapeType="1" noTextEdit="1"/>
              </p:cNvSpPr>
              <p:nvPr/>
            </p:nvSpPr>
            <p:spPr>
              <a:xfrm>
                <a:off x="360000" y="3244074"/>
                <a:ext cx="2877671" cy="1993926"/>
              </a:xfrm>
              <a:prstGeom prst="rect">
                <a:avLst/>
              </a:prstGeom>
              <a:blipFill>
                <a:blip r:embed="rId3"/>
                <a:stretch>
                  <a:fillRect l="-4846" b="-5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peech Bubble: Oval 2">
                <a:extLst>
                  <a:ext uri="{FF2B5EF4-FFF2-40B4-BE49-F238E27FC236}">
                    <a16:creationId xmlns:a16="http://schemas.microsoft.com/office/drawing/2014/main" id="{77E5AFE1-C2E8-36E7-24C5-A67F486299EA}"/>
                  </a:ext>
                </a:extLst>
              </p:cNvPr>
              <p:cNvSpPr/>
              <p:nvPr/>
            </p:nvSpPr>
            <p:spPr>
              <a:xfrm>
                <a:off x="3746736" y="2924239"/>
                <a:ext cx="2971056" cy="1141621"/>
              </a:xfrm>
              <a:prstGeom prst="wedgeRoundRectCallout">
                <a:avLst>
                  <a:gd name="adj1" fmla="val -84034"/>
                  <a:gd name="adj2" fmla="val 33217"/>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is the </a:t>
                </a:r>
                <a14:m>
                  <m:oMath xmlns:m="http://schemas.openxmlformats.org/officeDocument/2006/math">
                    <m:r>
                      <a:rPr lang="en-AU" sz="1800" b="0" i="1" smtClean="0">
                        <a:latin typeface="Cambria Math" panose="02040503050406030204" pitchFamily="18" charset="0"/>
                      </a:rPr>
                      <m:t>h</m:t>
                    </m:r>
                  </m:oMath>
                </a14:m>
                <a:r>
                  <a:rPr lang="en-AU" sz="1800" dirty="0"/>
                  <a:t> on the right side of the equal sign?</a:t>
                </a:r>
              </a:p>
            </p:txBody>
          </p:sp>
        </mc:Choice>
        <mc:Fallback xmlns="">
          <p:sp>
            <p:nvSpPr>
              <p:cNvPr id="3" name="Speech Bubble: Oval 2">
                <a:extLst>
                  <a:ext uri="{FF2B5EF4-FFF2-40B4-BE49-F238E27FC236}">
                    <a16:creationId xmlns:a16="http://schemas.microsoft.com/office/drawing/2014/main" id="{77E5AFE1-C2E8-36E7-24C5-A67F486299EA}"/>
                  </a:ext>
                </a:extLst>
              </p:cNvPr>
              <p:cNvSpPr>
                <a:spLocks noRot="1" noChangeAspect="1" noMove="1" noResize="1" noEditPoints="1" noAdjustHandles="1" noChangeArrowheads="1" noChangeShapeType="1" noTextEdit="1"/>
              </p:cNvSpPr>
              <p:nvPr/>
            </p:nvSpPr>
            <p:spPr>
              <a:xfrm>
                <a:off x="3746736" y="2924239"/>
                <a:ext cx="2971056" cy="1141621"/>
              </a:xfrm>
              <a:prstGeom prst="wedgeRoundRectCallout">
                <a:avLst>
                  <a:gd name="adj1" fmla="val -84034"/>
                  <a:gd name="adj2" fmla="val 33217"/>
                  <a:gd name="adj3" fmla="val 16667"/>
                </a:avLst>
              </a:prstGeom>
              <a:blipFill>
                <a:blip r:embed="rId4"/>
                <a:stretch>
                  <a:fillRect/>
                </a:stretch>
              </a:blipFill>
              <a:ln>
                <a:noFill/>
              </a:ln>
            </p:spPr>
            <p:txBody>
              <a:bodyPr/>
              <a:lstStyle/>
              <a:p>
                <a:r>
                  <a:rPr lang="en-US">
                    <a:noFill/>
                  </a:rPr>
                  <a:t> </a:t>
                </a:r>
              </a:p>
            </p:txBody>
          </p:sp>
        </mc:Fallback>
      </mc:AlternateContent>
      <p:sp>
        <p:nvSpPr>
          <p:cNvPr id="7" name="Speech Bubble: Oval 6">
            <a:extLst>
              <a:ext uri="{FF2B5EF4-FFF2-40B4-BE49-F238E27FC236}">
                <a16:creationId xmlns:a16="http://schemas.microsoft.com/office/drawing/2014/main" id="{D2263880-9FB7-BBD4-8AD3-76444AD5B3CE}"/>
              </a:ext>
            </a:extLst>
          </p:cNvPr>
          <p:cNvSpPr/>
          <p:nvPr/>
        </p:nvSpPr>
        <p:spPr>
          <a:xfrm>
            <a:off x="3798415" y="4622677"/>
            <a:ext cx="2187857" cy="1439235"/>
          </a:xfrm>
          <a:prstGeom prst="wedgeRoundRectCallout">
            <a:avLst>
              <a:gd name="adj1" fmla="val -102346"/>
              <a:gd name="adj2" fmla="val -50167"/>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How else could we write this?</a:t>
            </a:r>
          </a:p>
        </p:txBody>
      </p:sp>
      <p:pic>
        <p:nvPicPr>
          <p:cNvPr id="5" name="Picture 4" descr="A blue rectangular prism with a base of 7 square metres and a height of h metres.">
            <a:extLst>
              <a:ext uri="{FF2B5EF4-FFF2-40B4-BE49-F238E27FC236}">
                <a16:creationId xmlns:a16="http://schemas.microsoft.com/office/drawing/2014/main" id="{26F135D1-8BD5-6514-2F44-71A0EC671F15}"/>
              </a:ext>
            </a:extLst>
          </p:cNvPr>
          <p:cNvPicPr>
            <a:picLocks noChangeAspect="1"/>
          </p:cNvPicPr>
          <p:nvPr/>
        </p:nvPicPr>
        <p:blipFill>
          <a:blip r:embed="rId5"/>
          <a:stretch>
            <a:fillRect/>
          </a:stretch>
        </p:blipFill>
        <p:spPr>
          <a:xfrm>
            <a:off x="9533527" y="1620000"/>
            <a:ext cx="1952898" cy="2676899"/>
          </a:xfrm>
          <a:prstGeom prst="rect">
            <a:avLst/>
          </a:prstGeom>
        </p:spPr>
      </p:pic>
      <p:pic>
        <p:nvPicPr>
          <p:cNvPr id="13" name="Picture 12" descr="A visual representation of 56 being divided into 7 pieces. A rectangle divided into two rows. The top row is blue with the number 56 in white. The bottom row is orange and is divided into 7 columns, each with the letter h in white.">
            <a:extLst>
              <a:ext uri="{FF2B5EF4-FFF2-40B4-BE49-F238E27FC236}">
                <a16:creationId xmlns:a16="http://schemas.microsoft.com/office/drawing/2014/main" id="{46AAEF43-3FCC-3A4C-D821-3C35C1A8FC89}"/>
              </a:ext>
            </a:extLst>
          </p:cNvPr>
          <p:cNvPicPr>
            <a:picLocks noChangeAspect="1"/>
          </p:cNvPicPr>
          <p:nvPr/>
        </p:nvPicPr>
        <p:blipFill>
          <a:blip r:embed="rId6"/>
          <a:stretch>
            <a:fillRect/>
          </a:stretch>
        </p:blipFill>
        <p:spPr>
          <a:xfrm>
            <a:off x="7383204" y="4461562"/>
            <a:ext cx="4448796" cy="857370"/>
          </a:xfrm>
          <a:prstGeom prst="rect">
            <a:avLst/>
          </a:prstGeom>
        </p:spPr>
      </p:pic>
      <p:pic>
        <p:nvPicPr>
          <p:cNvPr id="14" name="Picture 13" descr="A visual representation of 56 being divided into 7 pieces. A rectangle divided into two rows. The top row is blue and is divided into 7 columns, each with the number 8 in white. The bottom row is orange and is divided into 7 columns, each with the letter h in white.">
            <a:extLst>
              <a:ext uri="{FF2B5EF4-FFF2-40B4-BE49-F238E27FC236}">
                <a16:creationId xmlns:a16="http://schemas.microsoft.com/office/drawing/2014/main" id="{07D9AAA9-6784-066C-A911-3894C6CA9F78}"/>
              </a:ext>
            </a:extLst>
          </p:cNvPr>
          <p:cNvPicPr>
            <a:picLocks noChangeAspect="1"/>
          </p:cNvPicPr>
          <p:nvPr/>
        </p:nvPicPr>
        <p:blipFill>
          <a:blip r:embed="rId7"/>
          <a:stretch>
            <a:fillRect/>
          </a:stretch>
        </p:blipFill>
        <p:spPr>
          <a:xfrm>
            <a:off x="7392730" y="5384040"/>
            <a:ext cx="4439270" cy="85737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142523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Multiple cubes (14)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3</a:t>
            </a:r>
          </a:p>
        </p:txBody>
      </p:sp>
      <mc:AlternateContent xmlns:mc="http://schemas.openxmlformats.org/markup-compatibility/2006" xmlns:a14="http://schemas.microsoft.com/office/drawing/2010/main">
        <mc:Choice Requires="a14">
          <p:sp>
            <p:nvSpPr>
              <p:cNvPr id="14" name="Content Placeholder 4">
                <a:extLst>
                  <a:ext uri="{FF2B5EF4-FFF2-40B4-BE49-F238E27FC236}">
                    <a16:creationId xmlns:a16="http://schemas.microsoft.com/office/drawing/2014/main" id="{FA411116-5860-AA6B-B239-E1ED6691A455}"/>
                  </a:ext>
                </a:extLst>
              </p:cNvPr>
              <p:cNvSpPr>
                <a:spLocks noGrp="1"/>
              </p:cNvSpPr>
              <p:nvPr>
                <p:ph idx="1"/>
              </p:nvPr>
            </p:nvSpPr>
            <p:spPr>
              <a:xfrm>
                <a:off x="360000" y="1620000"/>
                <a:ext cx="6614541" cy="4536000"/>
              </a:xfrm>
            </p:spPr>
            <p:txBody>
              <a:bodyPr/>
              <a:lstStyle/>
              <a:p>
                <a:r>
                  <a:rPr lang="en-AU" dirty="0"/>
                  <a:t>Calculate the length of the rectangular prism if the volume is </a:t>
                </a:r>
                <a14:m>
                  <m:oMath xmlns:m="http://schemas.openxmlformats.org/officeDocument/2006/math">
                    <m:r>
                      <a:rPr lang="en-AU" b="0" i="1" smtClean="0">
                        <a:latin typeface="Cambria Math" panose="02040503050406030204" pitchFamily="18" charset="0"/>
                      </a:rPr>
                      <m:t>60 </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3</m:t>
                        </m:r>
                      </m:sup>
                    </m:sSup>
                    <m:r>
                      <a:rPr lang="en-AU" b="0" i="1" smtClean="0">
                        <a:latin typeface="Cambria Math" panose="02040503050406030204" pitchFamily="18" charset="0"/>
                      </a:rPr>
                      <m:t>.</m:t>
                    </m:r>
                  </m:oMath>
                </a14:m>
                <a:endParaRPr lang="en-AU" dirty="0"/>
              </a:p>
            </p:txBody>
          </p:sp>
        </mc:Choice>
        <mc:Fallback xmlns="">
          <p:sp>
            <p:nvSpPr>
              <p:cNvPr id="14" name="Content Placeholder 4">
                <a:extLst>
                  <a:ext uri="{FF2B5EF4-FFF2-40B4-BE49-F238E27FC236}">
                    <a16:creationId xmlns:a16="http://schemas.microsoft.com/office/drawing/2014/main" id="{FA411116-5860-AA6B-B239-E1ED6691A455}"/>
                  </a:ext>
                </a:extLst>
              </p:cNvPr>
              <p:cNvSpPr>
                <a:spLocks noGrp="1" noRot="1" noChangeAspect="1" noMove="1" noResize="1" noEditPoints="1" noAdjustHandles="1" noChangeArrowheads="1" noChangeShapeType="1" noTextEdit="1"/>
              </p:cNvSpPr>
              <p:nvPr>
                <p:ph idx="1"/>
              </p:nvPr>
            </p:nvSpPr>
            <p:spPr>
              <a:xfrm>
                <a:off x="360000" y="1620000"/>
                <a:ext cx="6614541" cy="4536000"/>
              </a:xfrm>
              <a:blipFill>
                <a:blip r:embed="rId4"/>
                <a:stretch>
                  <a:fillRect l="-2120" r="-369"/>
                </a:stretch>
              </a:blipFill>
            </p:spPr>
            <p:txBody>
              <a:bodyPr/>
              <a:lstStyle/>
              <a:p>
                <a:r>
                  <a:rPr lang="en-US">
                    <a:noFill/>
                  </a:rPr>
                  <a:t> </a:t>
                </a:r>
              </a:p>
            </p:txBody>
          </p:sp>
        </mc:Fallback>
      </mc:AlternateContent>
      <p:pic>
        <p:nvPicPr>
          <p:cNvPr id="3" name="Picture 2" descr="A wire frame rectangular prism with a blue shaded side. The shaded side is 12 square metres. The length is h metres.">
            <a:extLst>
              <a:ext uri="{FF2B5EF4-FFF2-40B4-BE49-F238E27FC236}">
                <a16:creationId xmlns:a16="http://schemas.microsoft.com/office/drawing/2014/main" id="{1FFDF063-F4C4-7C29-62EF-CF7F5AA11E1B}"/>
              </a:ext>
            </a:extLst>
          </p:cNvPr>
          <p:cNvPicPr>
            <a:picLocks noChangeAspect="1"/>
          </p:cNvPicPr>
          <p:nvPr/>
        </p:nvPicPr>
        <p:blipFill>
          <a:blip r:embed="rId5"/>
          <a:stretch>
            <a:fillRect/>
          </a:stretch>
        </p:blipFill>
        <p:spPr>
          <a:xfrm>
            <a:off x="8794294" y="1468329"/>
            <a:ext cx="3037706" cy="2653526"/>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722467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Multiple cubes (15)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3</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6614541" cy="857370"/>
              </a:xfrm>
            </p:spPr>
            <p:txBody>
              <a:bodyPr/>
              <a:lstStyle/>
              <a:p>
                <a:r>
                  <a:rPr lang="en-AU" dirty="0"/>
                  <a:t>Calculate the length of the rectangular prism if the volume is </a:t>
                </a:r>
                <a14:m>
                  <m:oMath xmlns:m="http://schemas.openxmlformats.org/officeDocument/2006/math">
                    <m:r>
                      <a:rPr lang="en-AU" b="0" i="1" smtClean="0">
                        <a:latin typeface="Cambria Math" panose="02040503050406030204" pitchFamily="18" charset="0"/>
                      </a:rPr>
                      <m:t>60 </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3</m:t>
                        </m:r>
                      </m:sup>
                    </m:sSup>
                    <m:r>
                      <a:rPr lang="en-AU" b="0" i="1" smtClean="0">
                        <a:latin typeface="Cambria Math" panose="02040503050406030204" pitchFamily="18" charset="0"/>
                      </a:rPr>
                      <m:t>.</m:t>
                    </m:r>
                  </m:oMath>
                </a14:m>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20000"/>
                <a:ext cx="6614541" cy="857370"/>
              </a:xfrm>
              <a:blipFill>
                <a:blip r:embed="rId2"/>
                <a:stretch>
                  <a:fillRect l="-2107" r="-383" b="-4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E1BDC3D-1E9B-008C-9DC1-533885195678}"/>
                  </a:ext>
                </a:extLst>
              </p:cNvPr>
              <p:cNvSpPr txBox="1"/>
              <p:nvPr/>
            </p:nvSpPr>
            <p:spPr>
              <a:xfrm>
                <a:off x="360000" y="3244074"/>
                <a:ext cx="2877671" cy="1993926"/>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m:t>
                      </m:r>
                      <m:r>
                        <a:rPr lang="en-AU" sz="1800" b="0" i="1" smtClean="0">
                          <a:latin typeface="Cambria Math" panose="02040503050406030204" pitchFamily="18" charset="0"/>
                        </a:rPr>
                        <m:t>𝐴h</m:t>
                      </m:r>
                    </m:oMath>
                  </m:oMathPara>
                </a14:m>
                <a:endParaRPr lang="en-AU" sz="1800" b="0" dirty="0"/>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60=</m:t>
                      </m:r>
                      <m:r>
                        <a:rPr lang="en-AU" sz="1800" b="0" i="1" smtClean="0">
                          <a:latin typeface="Cambria Math" panose="02040503050406030204" pitchFamily="18" charset="0"/>
                        </a:rPr>
                        <m:t>h</m:t>
                      </m:r>
                      <m:r>
                        <a:rPr lang="en-AU" sz="1800" b="0" i="1" smtClean="0">
                          <a:latin typeface="Cambria Math" panose="02040503050406030204" pitchFamily="18" charset="0"/>
                          <a:ea typeface="Cambria Math" panose="02040503050406030204" pitchFamily="18" charset="0"/>
                        </a:rPr>
                        <m:t>×12</m:t>
                      </m:r>
                    </m:oMath>
                  </m:oMathPara>
                </a14:m>
                <a:endParaRPr lang="en-AU" sz="1800" b="0" dirty="0">
                  <a:ea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60</m:t>
                          </m:r>
                        </m:num>
                        <m:den>
                          <m:r>
                            <a:rPr lang="en-AU" sz="1800" b="0" i="1" smtClean="0">
                              <a:latin typeface="Cambria Math" panose="02040503050406030204" pitchFamily="18" charset="0"/>
                            </a:rPr>
                            <m:t>12</m:t>
                          </m:r>
                        </m:den>
                      </m:f>
                    </m:oMath>
                  </m:oMathPara>
                </a14:m>
                <a:endParaRPr lang="en-AU" sz="1800" b="0" dirty="0"/>
              </a:p>
              <a:p>
                <a:pPr algn="l">
                  <a:lnSpc>
                    <a:spcPct val="150000"/>
                  </a:lnSpc>
                </a:pPr>
                <a:r>
                  <a:rPr lang="en-AU" sz="1800" dirty="0"/>
                  <a:t>The height is </a:t>
                </a:r>
                <a14:m>
                  <m:oMath xmlns:m="http://schemas.openxmlformats.org/officeDocument/2006/math">
                    <m:r>
                      <a:rPr lang="en-AU" sz="1800" b="0" i="1" smtClean="0">
                        <a:latin typeface="Cambria Math" panose="02040503050406030204" pitchFamily="18" charset="0"/>
                      </a:rPr>
                      <m:t>5 </m:t>
                    </m:r>
                    <m:r>
                      <a:rPr lang="en-AU" sz="1800" b="0" i="1" smtClean="0">
                        <a:latin typeface="Cambria Math" panose="02040503050406030204" pitchFamily="18" charset="0"/>
                      </a:rPr>
                      <m:t>𝑚</m:t>
                    </m:r>
                  </m:oMath>
                </a14:m>
                <a:r>
                  <a:rPr lang="en-AU" sz="1800" dirty="0"/>
                  <a:t> </a:t>
                </a:r>
                <a14:m>
                  <m:oMath xmlns:m="http://schemas.openxmlformats.org/officeDocument/2006/math">
                    <m:r>
                      <a:rPr lang="en-AU" sz="1800" b="0" i="1" smtClean="0">
                        <a:latin typeface="Cambria Math" panose="02040503050406030204" pitchFamily="18" charset="0"/>
                      </a:rPr>
                      <m:t>.</m:t>
                    </m:r>
                  </m:oMath>
                </a14:m>
                <a:endParaRPr lang="en-AU" sz="1800" dirty="0"/>
              </a:p>
            </p:txBody>
          </p:sp>
        </mc:Choice>
        <mc:Fallback xmlns="">
          <p:sp>
            <p:nvSpPr>
              <p:cNvPr id="7" name="TextBox 6">
                <a:extLst>
                  <a:ext uri="{FF2B5EF4-FFF2-40B4-BE49-F238E27FC236}">
                    <a16:creationId xmlns:a16="http://schemas.microsoft.com/office/drawing/2014/main" id="{7E1BDC3D-1E9B-008C-9DC1-533885195678}"/>
                  </a:ext>
                </a:extLst>
              </p:cNvPr>
              <p:cNvSpPr txBox="1">
                <a:spLocks noRot="1" noChangeAspect="1" noMove="1" noResize="1" noEditPoints="1" noAdjustHandles="1" noChangeArrowheads="1" noChangeShapeType="1" noTextEdit="1"/>
              </p:cNvSpPr>
              <p:nvPr/>
            </p:nvSpPr>
            <p:spPr>
              <a:xfrm>
                <a:off x="360000" y="3244074"/>
                <a:ext cx="2877671" cy="1993926"/>
              </a:xfrm>
              <a:prstGeom prst="rect">
                <a:avLst/>
              </a:prstGeom>
              <a:blipFill>
                <a:blip r:embed="rId3"/>
                <a:stretch>
                  <a:fillRect l="-4846" b="-5063"/>
                </a:stretch>
              </a:blipFill>
            </p:spPr>
            <p:txBody>
              <a:bodyPr/>
              <a:lstStyle/>
              <a:p>
                <a:r>
                  <a:rPr lang="en-US">
                    <a:noFill/>
                  </a:rPr>
                  <a:t> </a:t>
                </a:r>
              </a:p>
            </p:txBody>
          </p:sp>
        </mc:Fallback>
      </mc:AlternateContent>
      <p:pic>
        <p:nvPicPr>
          <p:cNvPr id="12" name="Picture 11" descr="A visual representation of 60 being divided into 12 pieces. A rectangle divided into 2 rows. The top row is blue with the number 60 in white. The bottom row is orange and is divided into 12 columns, each with the letter h in white.">
            <a:extLst>
              <a:ext uri="{FF2B5EF4-FFF2-40B4-BE49-F238E27FC236}">
                <a16:creationId xmlns:a16="http://schemas.microsoft.com/office/drawing/2014/main" id="{5B8933AE-39D6-F9BB-E2F5-A7E384CD3308}"/>
              </a:ext>
            </a:extLst>
          </p:cNvPr>
          <p:cNvPicPr>
            <a:picLocks noChangeAspect="1"/>
          </p:cNvPicPr>
          <p:nvPr/>
        </p:nvPicPr>
        <p:blipFill>
          <a:blip r:embed="rId4"/>
          <a:stretch>
            <a:fillRect/>
          </a:stretch>
        </p:blipFill>
        <p:spPr>
          <a:xfrm>
            <a:off x="2890988" y="3739711"/>
            <a:ext cx="4515480" cy="857370"/>
          </a:xfrm>
          <a:prstGeom prst="rect">
            <a:avLst/>
          </a:prstGeom>
        </p:spPr>
      </p:pic>
      <p:pic>
        <p:nvPicPr>
          <p:cNvPr id="9" name="Picture 8" descr="A visual representation of 60 being divided into 12 pieces. A rectangle divided into 2 rows. The top row is blue and is divided into 12 columns, each with the number 5 in white. The bottom row is orange and is divided into 12 columns, each with the letter h in white.">
            <a:extLst>
              <a:ext uri="{FF2B5EF4-FFF2-40B4-BE49-F238E27FC236}">
                <a16:creationId xmlns:a16="http://schemas.microsoft.com/office/drawing/2014/main" id="{C63D4B1F-0ABB-0675-E9AF-8F071B479F47}"/>
              </a:ext>
            </a:extLst>
          </p:cNvPr>
          <p:cNvPicPr>
            <a:picLocks noChangeAspect="1"/>
          </p:cNvPicPr>
          <p:nvPr/>
        </p:nvPicPr>
        <p:blipFill>
          <a:blip r:embed="rId5"/>
          <a:stretch>
            <a:fillRect/>
          </a:stretch>
        </p:blipFill>
        <p:spPr>
          <a:xfrm>
            <a:off x="2890988" y="4736674"/>
            <a:ext cx="4515480" cy="828791"/>
          </a:xfrm>
          <a:prstGeom prst="rect">
            <a:avLst/>
          </a:prstGeom>
        </p:spPr>
      </p:pic>
      <p:pic>
        <p:nvPicPr>
          <p:cNvPr id="3" name="Picture 2" descr="A wire frame rectangular prism with a blue shaded side. The shaded side is 12 square metres. The length is h metres.">
            <a:extLst>
              <a:ext uri="{FF2B5EF4-FFF2-40B4-BE49-F238E27FC236}">
                <a16:creationId xmlns:a16="http://schemas.microsoft.com/office/drawing/2014/main" id="{CAF21974-087D-2046-92C2-6E79536BEC41}"/>
              </a:ext>
            </a:extLst>
          </p:cNvPr>
          <p:cNvPicPr>
            <a:picLocks noChangeAspect="1"/>
          </p:cNvPicPr>
          <p:nvPr/>
        </p:nvPicPr>
        <p:blipFill>
          <a:blip r:embed="rId6"/>
          <a:stretch>
            <a:fillRect/>
          </a:stretch>
        </p:blipFill>
        <p:spPr>
          <a:xfrm>
            <a:off x="8794294" y="1468329"/>
            <a:ext cx="3037706" cy="2653526"/>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2819625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Multiple cubes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Colourful blocks</a:t>
            </a:r>
          </a:p>
        </p:txBody>
      </p:sp>
      <p:pic>
        <p:nvPicPr>
          <p:cNvPr id="7" name="Content Placeholder 6" descr="An empty box with the lid leaning against it beside a pile of colourful building blocks.">
            <a:extLst>
              <a:ext uri="{FF2B5EF4-FFF2-40B4-BE49-F238E27FC236}">
                <a16:creationId xmlns:a16="http://schemas.microsoft.com/office/drawing/2014/main" id="{7B5028BF-629E-C053-01FB-347E9487436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725103" y="2032746"/>
            <a:ext cx="6122028" cy="3632948"/>
          </a:xfrm>
        </p:spPr>
      </p:pic>
      <p:sp>
        <p:nvSpPr>
          <p:cNvPr id="8" name="Speech Bubble: Rectangle with Corners Rounded 7">
            <a:extLst>
              <a:ext uri="{FF2B5EF4-FFF2-40B4-BE49-F238E27FC236}">
                <a16:creationId xmlns:a16="http://schemas.microsoft.com/office/drawing/2014/main" id="{1445EA53-12ED-0105-091D-8262678881C4}"/>
              </a:ext>
            </a:extLst>
          </p:cNvPr>
          <p:cNvSpPr/>
          <p:nvPr/>
        </p:nvSpPr>
        <p:spPr>
          <a:xfrm>
            <a:off x="9499594" y="1911155"/>
            <a:ext cx="1712640" cy="1084730"/>
          </a:xfrm>
          <a:prstGeom prst="wedgeRoundRectCallout">
            <a:avLst>
              <a:gd name="adj1" fmla="val -61655"/>
              <a:gd name="adj2" fmla="val 20447"/>
              <a:gd name="adj3" fmla="val 1666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do you notice?</a:t>
            </a:r>
          </a:p>
        </p:txBody>
      </p:sp>
      <p:sp>
        <p:nvSpPr>
          <p:cNvPr id="9" name="Speech Bubble: Rectangle with Corners Rounded 8">
            <a:extLst>
              <a:ext uri="{FF2B5EF4-FFF2-40B4-BE49-F238E27FC236}">
                <a16:creationId xmlns:a16="http://schemas.microsoft.com/office/drawing/2014/main" id="{BDEAB81A-0C41-7C49-AFE0-CEE544E6D3C4}"/>
              </a:ext>
            </a:extLst>
          </p:cNvPr>
          <p:cNvSpPr/>
          <p:nvPr/>
        </p:nvSpPr>
        <p:spPr>
          <a:xfrm>
            <a:off x="9499594" y="3109300"/>
            <a:ext cx="1712640" cy="1084730"/>
          </a:xfrm>
          <a:prstGeom prst="wedgeRoundRectCallout">
            <a:avLst>
              <a:gd name="adj1" fmla="val -60998"/>
              <a:gd name="adj2" fmla="val 20895"/>
              <a:gd name="adj3" fmla="val 1666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do you wonder?</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C0254-C4A8-6A8D-DA2B-7F255B2257CF}"/>
              </a:ext>
            </a:extLst>
          </p:cNvPr>
          <p:cNvSpPr>
            <a:spLocks noGrp="1"/>
          </p:cNvSpPr>
          <p:nvPr>
            <p:ph type="title"/>
          </p:nvPr>
        </p:nvSpPr>
        <p:spPr/>
        <p:txBody>
          <a:bodyPr/>
          <a:lstStyle/>
          <a:p>
            <a:r>
              <a:rPr lang="en-AU" dirty="0"/>
              <a:t>Multiple cubes (2)</a:t>
            </a:r>
          </a:p>
        </p:txBody>
      </p:sp>
      <p:sp>
        <p:nvSpPr>
          <p:cNvPr id="5" name="Text Placeholder 4">
            <a:extLst>
              <a:ext uri="{FF2B5EF4-FFF2-40B4-BE49-F238E27FC236}">
                <a16:creationId xmlns:a16="http://schemas.microsoft.com/office/drawing/2014/main" id="{CB17B539-4A44-1166-C03A-47B9CE88E470}"/>
              </a:ext>
            </a:extLst>
          </p:cNvPr>
          <p:cNvSpPr>
            <a:spLocks noGrp="1"/>
          </p:cNvSpPr>
          <p:nvPr>
            <p:ph type="body" sz="quarter" idx="18"/>
          </p:nvPr>
        </p:nvSpPr>
        <p:spPr/>
        <p:txBody>
          <a:bodyPr/>
          <a:lstStyle/>
          <a:p>
            <a:r>
              <a:rPr lang="en-AU" dirty="0"/>
              <a:t>Colourful blocks</a:t>
            </a:r>
          </a:p>
        </p:txBody>
      </p:sp>
      <p:pic>
        <p:nvPicPr>
          <p:cNvPr id="7" name="Content Placeholder 6" descr="A box over filled with colourful blocks and the lid beside it, upside down and also holding some colourful blocks.">
            <a:extLst>
              <a:ext uri="{FF2B5EF4-FFF2-40B4-BE49-F238E27FC236}">
                <a16:creationId xmlns:a16="http://schemas.microsoft.com/office/drawing/2014/main" id="{6165CE76-03C8-9569-BCBE-898411728D2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710648" y="1901952"/>
            <a:ext cx="6136483" cy="3891899"/>
          </a:xfrm>
        </p:spPr>
      </p:pic>
      <p:sp>
        <p:nvSpPr>
          <p:cNvPr id="3" name="Speech Bubble: Rectangle with Corners Rounded 7">
            <a:extLst>
              <a:ext uri="{FF2B5EF4-FFF2-40B4-BE49-F238E27FC236}">
                <a16:creationId xmlns:a16="http://schemas.microsoft.com/office/drawing/2014/main" id="{43A833A7-AEA6-29CA-969C-588E73458CE5}"/>
              </a:ext>
            </a:extLst>
          </p:cNvPr>
          <p:cNvSpPr/>
          <p:nvPr/>
        </p:nvSpPr>
        <p:spPr>
          <a:xfrm>
            <a:off x="9481352" y="1848596"/>
            <a:ext cx="1712640" cy="1084730"/>
          </a:xfrm>
          <a:prstGeom prst="wedgeRoundRectCallout">
            <a:avLst>
              <a:gd name="adj1" fmla="val -62767"/>
              <a:gd name="adj2" fmla="val 21033"/>
              <a:gd name="adj3" fmla="val 1666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do you notice?</a:t>
            </a:r>
          </a:p>
        </p:txBody>
      </p:sp>
      <p:sp>
        <p:nvSpPr>
          <p:cNvPr id="6" name="Speech Bubble: Rectangle with Corners Rounded 8">
            <a:extLst>
              <a:ext uri="{FF2B5EF4-FFF2-40B4-BE49-F238E27FC236}">
                <a16:creationId xmlns:a16="http://schemas.microsoft.com/office/drawing/2014/main" id="{D2ABDEEC-6A09-E83C-DB82-6CD1D1ACC2D4}"/>
              </a:ext>
            </a:extLst>
          </p:cNvPr>
          <p:cNvSpPr/>
          <p:nvPr/>
        </p:nvSpPr>
        <p:spPr>
          <a:xfrm>
            <a:off x="9481352" y="3117476"/>
            <a:ext cx="1712640" cy="1084730"/>
          </a:xfrm>
          <a:prstGeom prst="wedgeRoundRectCallout">
            <a:avLst>
              <a:gd name="adj1" fmla="val -65448"/>
              <a:gd name="adj2" fmla="val 22066"/>
              <a:gd name="adj3" fmla="val 1666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do you wonder?</a:t>
            </a:r>
          </a:p>
        </p:txBody>
      </p:sp>
      <p:sp>
        <p:nvSpPr>
          <p:cNvPr id="4" name="Slide Number Placeholder 3">
            <a:extLst>
              <a:ext uri="{FF2B5EF4-FFF2-40B4-BE49-F238E27FC236}">
                <a16:creationId xmlns:a16="http://schemas.microsoft.com/office/drawing/2014/main" id="{765BFC62-ECAA-F7BA-7257-EEE3F8F1992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512301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37F3-7E9E-2C2E-B078-74F4DEF3A534}"/>
              </a:ext>
            </a:extLst>
          </p:cNvPr>
          <p:cNvSpPr>
            <a:spLocks noGrp="1"/>
          </p:cNvSpPr>
          <p:nvPr>
            <p:ph type="title"/>
          </p:nvPr>
        </p:nvSpPr>
        <p:spPr/>
        <p:txBody>
          <a:bodyPr/>
          <a:lstStyle/>
          <a:p>
            <a:r>
              <a:rPr lang="en-AU"/>
              <a:t>Multiple cubes (3)</a:t>
            </a:r>
          </a:p>
        </p:txBody>
      </p:sp>
      <p:sp>
        <p:nvSpPr>
          <p:cNvPr id="5" name="Text Placeholder 4">
            <a:extLst>
              <a:ext uri="{FF2B5EF4-FFF2-40B4-BE49-F238E27FC236}">
                <a16:creationId xmlns:a16="http://schemas.microsoft.com/office/drawing/2014/main" id="{09D660A6-E54B-4284-E4CD-A8CF701A0793}"/>
              </a:ext>
            </a:extLst>
          </p:cNvPr>
          <p:cNvSpPr>
            <a:spLocks noGrp="1"/>
          </p:cNvSpPr>
          <p:nvPr>
            <p:ph type="body" sz="quarter" idx="18"/>
          </p:nvPr>
        </p:nvSpPr>
        <p:spPr/>
        <p:txBody>
          <a:bodyPr/>
          <a:lstStyle/>
          <a:p>
            <a:r>
              <a:rPr lang="en-AU"/>
              <a:t>Colourful blocks</a:t>
            </a:r>
          </a:p>
        </p:txBody>
      </p:sp>
      <p:pic>
        <p:nvPicPr>
          <p:cNvPr id="7" name="Content Placeholder 6" descr="A box with colourful blocks stacked neatly inside it and the lid laying upside down beside it.">
            <a:extLst>
              <a:ext uri="{FF2B5EF4-FFF2-40B4-BE49-F238E27FC236}">
                <a16:creationId xmlns:a16="http://schemas.microsoft.com/office/drawing/2014/main" id="{684BC0DC-51AE-FA31-1F68-00A685CE93B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760405" y="2003611"/>
            <a:ext cx="5891760" cy="3554506"/>
          </a:xfrm>
        </p:spPr>
      </p:pic>
      <p:sp>
        <p:nvSpPr>
          <p:cNvPr id="3" name="Speech Bubble: Rectangle with Corners Rounded 7">
            <a:extLst>
              <a:ext uri="{FF2B5EF4-FFF2-40B4-BE49-F238E27FC236}">
                <a16:creationId xmlns:a16="http://schemas.microsoft.com/office/drawing/2014/main" id="{CFC9CB66-B437-485A-4772-C157766A2062}"/>
              </a:ext>
            </a:extLst>
          </p:cNvPr>
          <p:cNvSpPr/>
          <p:nvPr/>
        </p:nvSpPr>
        <p:spPr>
          <a:xfrm>
            <a:off x="9583680" y="1872750"/>
            <a:ext cx="1712640" cy="1084730"/>
          </a:xfrm>
          <a:prstGeom prst="wedgeRoundRectCallout">
            <a:avLst>
              <a:gd name="adj1" fmla="val -66475"/>
              <a:gd name="adj2" fmla="val 22789"/>
              <a:gd name="adj3" fmla="val 1666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do you notice?</a:t>
            </a:r>
          </a:p>
        </p:txBody>
      </p:sp>
      <p:sp>
        <p:nvSpPr>
          <p:cNvPr id="6" name="Speech Bubble: Rectangle with Corners Rounded 8">
            <a:extLst>
              <a:ext uri="{FF2B5EF4-FFF2-40B4-BE49-F238E27FC236}">
                <a16:creationId xmlns:a16="http://schemas.microsoft.com/office/drawing/2014/main" id="{1A894B7A-3FD9-3133-59A7-A03723A49A8C}"/>
              </a:ext>
            </a:extLst>
          </p:cNvPr>
          <p:cNvSpPr/>
          <p:nvPr/>
        </p:nvSpPr>
        <p:spPr>
          <a:xfrm>
            <a:off x="9583680" y="3238499"/>
            <a:ext cx="1712640" cy="1084730"/>
          </a:xfrm>
          <a:prstGeom prst="wedgeRoundRectCallout">
            <a:avLst>
              <a:gd name="adj1" fmla="val -68414"/>
              <a:gd name="adj2" fmla="val 21481"/>
              <a:gd name="adj3" fmla="val 1666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do you wonder?</a:t>
            </a:r>
          </a:p>
        </p:txBody>
      </p:sp>
      <p:sp>
        <p:nvSpPr>
          <p:cNvPr id="4" name="Slide Number Placeholder 3">
            <a:extLst>
              <a:ext uri="{FF2B5EF4-FFF2-40B4-BE49-F238E27FC236}">
                <a16:creationId xmlns:a16="http://schemas.microsoft.com/office/drawing/2014/main" id="{AA0643C8-66D0-7EE0-A5B3-26D1AF20F38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637698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569371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Multiple cubes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a:t>
            </a:r>
          </a:p>
        </p:txBody>
      </p:sp>
      <p:sp>
        <p:nvSpPr>
          <p:cNvPr id="10" name="Content Placeholder 4">
            <a:extLst>
              <a:ext uri="{FF2B5EF4-FFF2-40B4-BE49-F238E27FC236}">
                <a16:creationId xmlns:a16="http://schemas.microsoft.com/office/drawing/2014/main" id="{E97A469F-22C3-2775-FC6A-A5AB0B548575}"/>
              </a:ext>
            </a:extLst>
          </p:cNvPr>
          <p:cNvSpPr txBox="1">
            <a:spLocks/>
          </p:cNvSpPr>
          <p:nvPr/>
        </p:nvSpPr>
        <p:spPr>
          <a:xfrm>
            <a:off x="360000" y="1620000"/>
            <a:ext cx="5345856" cy="48921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Calculate the volume of the rectangular prism.</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8E892BE-EC9B-1270-B4C8-A06416A4D944}"/>
                  </a:ext>
                </a:extLst>
              </p:cNvPr>
              <p:cNvSpPr txBox="1"/>
              <p:nvPr/>
            </p:nvSpPr>
            <p:spPr>
              <a:xfrm>
                <a:off x="360000" y="3064780"/>
                <a:ext cx="2877671" cy="1646440"/>
              </a:xfrm>
              <a:prstGeom prst="rect">
                <a:avLst/>
              </a:prstGeom>
              <a:noFill/>
            </p:spPr>
            <p:txBody>
              <a:bodyPr wrap="squar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m:rPr>
                          <m:aln/>
                        </m:rPr>
                        <a:rPr lang="en-AU" sz="1800" b="0" i="1" smtClean="0">
                          <a:latin typeface="Cambria Math" panose="02040503050406030204" pitchFamily="18" charset="0"/>
                        </a:rPr>
                        <m:t>=</m:t>
                      </m:r>
                      <m:r>
                        <a:rPr lang="en-AU" sz="1800" b="0" i="1" smtClean="0">
                          <a:latin typeface="Cambria Math" panose="02040503050406030204" pitchFamily="18" charset="0"/>
                        </a:rPr>
                        <m:t>𝑙𝑏h</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4×3×5</m:t>
                      </m:r>
                    </m:oMath>
                  </m:oMathPara>
                </a14:m>
                <a:endParaRPr lang="en-AU" sz="1800" b="0" i="1" dirty="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=60</m:t>
                      </m:r>
                    </m:oMath>
                  </m:oMathPara>
                </a14:m>
                <a:endParaRPr lang="en-AU" sz="1800" b="0" dirty="0"/>
              </a:p>
              <a:p>
                <a:pPr>
                  <a:lnSpc>
                    <a:spcPct val="150000"/>
                  </a:lnSpc>
                </a:pPr>
                <a:r>
                  <a:rPr lang="en-AU" sz="1800" dirty="0"/>
                  <a:t>The volume is </a:t>
                </a:r>
                <a14:m>
                  <m:oMath xmlns:m="http://schemas.openxmlformats.org/officeDocument/2006/math">
                    <m:r>
                      <a:rPr lang="en-AU" sz="1800" b="0" i="1" smtClean="0">
                        <a:latin typeface="Cambria Math" panose="02040503050406030204" pitchFamily="18" charset="0"/>
                      </a:rPr>
                      <m:t>60 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𝑢𝑛𝑖𝑡𝑠</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oMath>
                </a14:m>
                <a:endParaRPr lang="en-AU" sz="1800" dirty="0"/>
              </a:p>
            </p:txBody>
          </p:sp>
        </mc:Choice>
        <mc:Fallback xmlns="">
          <p:sp>
            <p:nvSpPr>
              <p:cNvPr id="3" name="TextBox 2">
                <a:extLst>
                  <a:ext uri="{FF2B5EF4-FFF2-40B4-BE49-F238E27FC236}">
                    <a16:creationId xmlns:a16="http://schemas.microsoft.com/office/drawing/2014/main" id="{58E892BE-EC9B-1270-B4C8-A06416A4D944}"/>
                  </a:ext>
                </a:extLst>
              </p:cNvPr>
              <p:cNvSpPr txBox="1">
                <a:spLocks noRot="1" noChangeAspect="1" noMove="1" noResize="1" noEditPoints="1" noAdjustHandles="1" noChangeArrowheads="1" noChangeShapeType="1" noTextEdit="1"/>
              </p:cNvSpPr>
              <p:nvPr/>
            </p:nvSpPr>
            <p:spPr>
              <a:xfrm>
                <a:off x="360000" y="3064780"/>
                <a:ext cx="2877671" cy="1646440"/>
              </a:xfrm>
              <a:prstGeom prst="rect">
                <a:avLst/>
              </a:prstGeom>
              <a:blipFill>
                <a:blip r:embed="rId2"/>
                <a:stretch>
                  <a:fillRect l="-4846" b="-5344"/>
                </a:stretch>
              </a:blipFill>
            </p:spPr>
            <p:txBody>
              <a:bodyPr/>
              <a:lstStyle/>
              <a:p>
                <a:r>
                  <a:rPr lang="en-US">
                    <a:noFill/>
                  </a:rPr>
                  <a:t> </a:t>
                </a:r>
              </a:p>
            </p:txBody>
          </p:sp>
        </mc:Fallback>
      </mc:AlternateContent>
      <p:pic>
        <p:nvPicPr>
          <p:cNvPr id="7" name="Picture 6" descr="A rectangular prism with black edges. The prism has a base 4 centimetres by 3 centimetres and a height of 5 centimetres.">
            <a:extLst>
              <a:ext uri="{FF2B5EF4-FFF2-40B4-BE49-F238E27FC236}">
                <a16:creationId xmlns:a16="http://schemas.microsoft.com/office/drawing/2014/main" id="{10E0E944-4CE8-B46B-E714-89FDD4A069E9}"/>
              </a:ext>
            </a:extLst>
          </p:cNvPr>
          <p:cNvPicPr>
            <a:picLocks noChangeAspect="1"/>
          </p:cNvPicPr>
          <p:nvPr/>
        </p:nvPicPr>
        <p:blipFill>
          <a:blip r:embed="rId3"/>
          <a:stretch>
            <a:fillRect/>
          </a:stretch>
        </p:blipFill>
        <p:spPr>
          <a:xfrm>
            <a:off x="7424512" y="2006934"/>
            <a:ext cx="3229426" cy="2581635"/>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160903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Multiple cubes (5)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 self-explanation prompts</a:t>
            </a:r>
          </a:p>
        </p:txBody>
      </p:sp>
      <p:sp>
        <p:nvSpPr>
          <p:cNvPr id="13" name="Content Placeholder 4">
            <a:extLst>
              <a:ext uri="{FF2B5EF4-FFF2-40B4-BE49-F238E27FC236}">
                <a16:creationId xmlns:a16="http://schemas.microsoft.com/office/drawing/2014/main" id="{B7E8B064-8694-5EC0-6606-03CE24D31D27}"/>
              </a:ext>
            </a:extLst>
          </p:cNvPr>
          <p:cNvSpPr txBox="1">
            <a:spLocks/>
          </p:cNvSpPr>
          <p:nvPr/>
        </p:nvSpPr>
        <p:spPr>
          <a:xfrm>
            <a:off x="360000" y="1620000"/>
            <a:ext cx="5504352" cy="53798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Calculate the volume of the rectangular prism.</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F2A9484-18B9-7E95-A8D6-B700B0C592E8}"/>
                  </a:ext>
                </a:extLst>
              </p:cNvPr>
              <p:cNvSpPr txBox="1"/>
              <p:nvPr/>
            </p:nvSpPr>
            <p:spPr>
              <a:xfrm>
                <a:off x="420474" y="3064780"/>
                <a:ext cx="2877671" cy="1646440"/>
              </a:xfrm>
              <a:prstGeom prst="rect">
                <a:avLst/>
              </a:prstGeom>
              <a:noFill/>
            </p:spPr>
            <p:txBody>
              <a:bodyPr wrap="squar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m:rPr>
                          <m:aln/>
                        </m:rPr>
                        <a:rPr lang="en-AU" sz="1800" b="0" i="1" smtClean="0">
                          <a:latin typeface="Cambria Math" panose="02040503050406030204" pitchFamily="18" charset="0"/>
                        </a:rPr>
                        <m:t>=</m:t>
                      </m:r>
                      <m:r>
                        <a:rPr lang="en-AU" sz="1800" b="0" i="1" smtClean="0">
                          <a:latin typeface="Cambria Math" panose="02040503050406030204" pitchFamily="18" charset="0"/>
                        </a:rPr>
                        <m:t>𝑙𝑏h</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4×3×5</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60</m:t>
                      </m:r>
                    </m:oMath>
                  </m:oMathPara>
                </a14:m>
                <a:endParaRPr lang="en-AU" sz="1800" b="0" dirty="0"/>
              </a:p>
              <a:p>
                <a:pPr>
                  <a:lnSpc>
                    <a:spcPct val="150000"/>
                  </a:lnSpc>
                </a:pPr>
                <a:r>
                  <a:rPr lang="en-AU" sz="1800" dirty="0"/>
                  <a:t>The volume is </a:t>
                </a:r>
                <a14:m>
                  <m:oMath xmlns:m="http://schemas.openxmlformats.org/officeDocument/2006/math">
                    <m:r>
                      <a:rPr lang="en-AU" sz="1800" b="0" i="1" smtClean="0">
                        <a:latin typeface="Cambria Math" panose="02040503050406030204" pitchFamily="18" charset="0"/>
                      </a:rPr>
                      <m:t>60 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𝑐𝑚</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oMath>
                </a14:m>
                <a:endParaRPr lang="en-AU" sz="1800" dirty="0"/>
              </a:p>
            </p:txBody>
          </p:sp>
        </mc:Choice>
        <mc:Fallback xmlns="">
          <p:sp>
            <p:nvSpPr>
              <p:cNvPr id="12" name="TextBox 11">
                <a:extLst>
                  <a:ext uri="{FF2B5EF4-FFF2-40B4-BE49-F238E27FC236}">
                    <a16:creationId xmlns:a16="http://schemas.microsoft.com/office/drawing/2014/main" id="{5F2A9484-18B9-7E95-A8D6-B700B0C592E8}"/>
                  </a:ext>
                </a:extLst>
              </p:cNvPr>
              <p:cNvSpPr txBox="1">
                <a:spLocks noRot="1" noChangeAspect="1" noMove="1" noResize="1" noEditPoints="1" noAdjustHandles="1" noChangeArrowheads="1" noChangeShapeType="1" noTextEdit="1"/>
              </p:cNvSpPr>
              <p:nvPr/>
            </p:nvSpPr>
            <p:spPr>
              <a:xfrm>
                <a:off x="420474" y="3064780"/>
                <a:ext cx="2877671" cy="1646440"/>
              </a:xfrm>
              <a:prstGeom prst="rect">
                <a:avLst/>
              </a:prstGeom>
              <a:blipFill>
                <a:blip r:embed="rId2"/>
                <a:stretch>
                  <a:fillRect l="-4846" b="-5344"/>
                </a:stretch>
              </a:blipFill>
            </p:spPr>
            <p:txBody>
              <a:bodyPr/>
              <a:lstStyle/>
              <a:p>
                <a:r>
                  <a:rPr lang="en-US">
                    <a:noFill/>
                  </a:rPr>
                  <a:t> </a:t>
                </a:r>
              </a:p>
            </p:txBody>
          </p:sp>
        </mc:Fallback>
      </mc:AlternateContent>
      <p:sp>
        <p:nvSpPr>
          <p:cNvPr id="3" name="Speech Bubble: Oval 2">
            <a:extLst>
              <a:ext uri="{FF2B5EF4-FFF2-40B4-BE49-F238E27FC236}">
                <a16:creationId xmlns:a16="http://schemas.microsoft.com/office/drawing/2014/main" id="{77E5AFE1-C2E8-36E7-24C5-A67F486299EA}"/>
              </a:ext>
            </a:extLst>
          </p:cNvPr>
          <p:cNvSpPr/>
          <p:nvPr/>
        </p:nvSpPr>
        <p:spPr>
          <a:xfrm>
            <a:off x="3810001" y="2594048"/>
            <a:ext cx="2054351" cy="1407406"/>
          </a:xfrm>
          <a:prstGeom prst="wedgeRoundRectCallout">
            <a:avLst>
              <a:gd name="adj1" fmla="val -99171"/>
              <a:gd name="adj2" fmla="val 29581"/>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How else could this be written?</a:t>
            </a:r>
          </a:p>
        </p:txBody>
      </p:sp>
      <mc:AlternateContent xmlns:mc="http://schemas.openxmlformats.org/markup-compatibility/2006" xmlns:a14="http://schemas.microsoft.com/office/drawing/2010/main">
        <mc:Choice Requires="a14">
          <p:sp>
            <p:nvSpPr>
              <p:cNvPr id="7" name="Speech Bubble: Oval 6">
                <a:extLst>
                  <a:ext uri="{FF2B5EF4-FFF2-40B4-BE49-F238E27FC236}">
                    <a16:creationId xmlns:a16="http://schemas.microsoft.com/office/drawing/2014/main" id="{D2263880-9FB7-BBD4-8AD3-76444AD5B3CE}"/>
                  </a:ext>
                </a:extLst>
              </p:cNvPr>
              <p:cNvSpPr/>
              <p:nvPr/>
            </p:nvSpPr>
            <p:spPr>
              <a:xfrm>
                <a:off x="3516474" y="4437518"/>
                <a:ext cx="2347878" cy="1363246"/>
              </a:xfrm>
              <a:prstGeom prst="wedgeRoundRectCallout">
                <a:avLst>
                  <a:gd name="adj1" fmla="val -76915"/>
                  <a:gd name="adj2" fmla="val -41243"/>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is the answer given in </a:t>
                </a:r>
                <a14:m>
                  <m:oMath xmlns:m="http://schemas.openxmlformats.org/officeDocument/2006/math">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𝑐𝑚</m:t>
                        </m:r>
                      </m:e>
                      <m:sup>
                        <m:r>
                          <a:rPr lang="en-AU" sz="1800" b="0" i="1" smtClean="0">
                            <a:latin typeface="Cambria Math" panose="02040503050406030204" pitchFamily="18" charset="0"/>
                          </a:rPr>
                          <m:t>3</m:t>
                        </m:r>
                      </m:sup>
                    </m:sSup>
                  </m:oMath>
                </a14:m>
                <a:r>
                  <a:rPr lang="en-AU" sz="1800" dirty="0"/>
                  <a:t>?</a:t>
                </a:r>
              </a:p>
            </p:txBody>
          </p:sp>
        </mc:Choice>
        <mc:Fallback xmlns="">
          <p:sp>
            <p:nvSpPr>
              <p:cNvPr id="7" name="Speech Bubble: Oval 6">
                <a:extLst>
                  <a:ext uri="{FF2B5EF4-FFF2-40B4-BE49-F238E27FC236}">
                    <a16:creationId xmlns:a16="http://schemas.microsoft.com/office/drawing/2014/main" id="{D2263880-9FB7-BBD4-8AD3-76444AD5B3CE}"/>
                  </a:ext>
                </a:extLst>
              </p:cNvPr>
              <p:cNvSpPr>
                <a:spLocks noRot="1" noChangeAspect="1" noMove="1" noResize="1" noEditPoints="1" noAdjustHandles="1" noChangeArrowheads="1" noChangeShapeType="1" noTextEdit="1"/>
              </p:cNvSpPr>
              <p:nvPr/>
            </p:nvSpPr>
            <p:spPr>
              <a:xfrm>
                <a:off x="3516474" y="4437518"/>
                <a:ext cx="2347878" cy="1363246"/>
              </a:xfrm>
              <a:prstGeom prst="wedgeRoundRectCallout">
                <a:avLst>
                  <a:gd name="adj1" fmla="val -76915"/>
                  <a:gd name="adj2" fmla="val -41243"/>
                  <a:gd name="adj3" fmla="val 16667"/>
                </a:avLst>
              </a:prstGeom>
              <a:blipFill>
                <a:blip r:embed="rId3"/>
                <a:stretch>
                  <a:fillRect/>
                </a:stretch>
              </a:blipFill>
              <a:ln>
                <a:noFill/>
              </a:ln>
            </p:spPr>
            <p:txBody>
              <a:bodyPr/>
              <a:lstStyle/>
              <a:p>
                <a:r>
                  <a:rPr lang="en-US">
                    <a:noFill/>
                  </a:rPr>
                  <a:t> </a:t>
                </a:r>
              </a:p>
            </p:txBody>
          </p:sp>
        </mc:Fallback>
      </mc:AlternateContent>
      <p:pic>
        <p:nvPicPr>
          <p:cNvPr id="9" name="Picture 8" descr="A rectangular prism with black edges. The prism has a base 4 centimetres by 3 centimetres and a height of 5 centimetres.">
            <a:extLst>
              <a:ext uri="{FF2B5EF4-FFF2-40B4-BE49-F238E27FC236}">
                <a16:creationId xmlns:a16="http://schemas.microsoft.com/office/drawing/2014/main" id="{75CE7AA2-E6F2-A5E6-FF07-D7099664B264}"/>
              </a:ext>
            </a:extLst>
          </p:cNvPr>
          <p:cNvPicPr>
            <a:picLocks noChangeAspect="1"/>
          </p:cNvPicPr>
          <p:nvPr/>
        </p:nvPicPr>
        <p:blipFill>
          <a:blip r:embed="rId4"/>
          <a:stretch>
            <a:fillRect/>
          </a:stretch>
        </p:blipFill>
        <p:spPr>
          <a:xfrm>
            <a:off x="7424512" y="2006934"/>
            <a:ext cx="3229426" cy="2581635"/>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798582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Multiple cubes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1</a:t>
            </a:r>
          </a:p>
        </p:txBody>
      </p:sp>
      <p:sp>
        <p:nvSpPr>
          <p:cNvPr id="10" name="Content Placeholder 4">
            <a:extLst>
              <a:ext uri="{FF2B5EF4-FFF2-40B4-BE49-F238E27FC236}">
                <a16:creationId xmlns:a16="http://schemas.microsoft.com/office/drawing/2014/main" id="{979D327F-3235-1C17-FB3F-F59F8CE13312}"/>
              </a:ext>
            </a:extLst>
          </p:cNvPr>
          <p:cNvSpPr txBox="1">
            <a:spLocks/>
          </p:cNvSpPr>
          <p:nvPr/>
        </p:nvSpPr>
        <p:spPr>
          <a:xfrm>
            <a:off x="360000" y="1620000"/>
            <a:ext cx="5333664" cy="42825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Calculate the volume of the rectangular prism.</a:t>
            </a:r>
          </a:p>
        </p:txBody>
      </p:sp>
      <p:pic>
        <p:nvPicPr>
          <p:cNvPr id="14" name="Picture 13" descr="A grey rectangular prism with black edges and a darker base. The prism has a base 12 centimetres by 5 centimetres and a height of 8 centimetres.">
            <a:extLst>
              <a:ext uri="{FF2B5EF4-FFF2-40B4-BE49-F238E27FC236}">
                <a16:creationId xmlns:a16="http://schemas.microsoft.com/office/drawing/2014/main" id="{2F692DB8-9E11-91CD-A9E3-F9F5AAAE2311}"/>
              </a:ext>
            </a:extLst>
          </p:cNvPr>
          <p:cNvPicPr>
            <a:picLocks noChangeAspect="1"/>
          </p:cNvPicPr>
          <p:nvPr/>
        </p:nvPicPr>
        <p:blipFill>
          <a:blip r:embed="rId2"/>
          <a:stretch>
            <a:fillRect/>
          </a:stretch>
        </p:blipFill>
        <p:spPr>
          <a:xfrm>
            <a:off x="6519040" y="2535261"/>
            <a:ext cx="3743847" cy="1352739"/>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2" ma:contentTypeDescription="Create a new document." ma:contentTypeScope="" ma:versionID="1b18cefd43c074e9079b0ab948cfa6b0">
  <xsd:schema xmlns:xsd="http://www.w3.org/2001/XMLSchema" xmlns:xs="http://www.w3.org/2001/XMLSchema" xmlns:p="http://schemas.microsoft.com/office/2006/metadata/properties" xmlns:ns2="98740c54-966f-451d-a76c-e38eb7fddd55" targetNamespace="http://schemas.microsoft.com/office/2006/metadata/properties" ma:root="true" ma:fieldsID="7b58a808f03ed71fdcb636b9c8fc90b2" ns2:_="">
    <xsd:import namespace="98740c54-966f-451d-a76c-e38eb7fddd5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AAC26EA-00E6-4A12-8F04-B282C7021674}"/>
</file>

<file path=customXml/itemProps2.xml><?xml version="1.0" encoding="utf-8"?>
<ds:datastoreItem xmlns:ds="http://schemas.openxmlformats.org/officeDocument/2006/customXml" ds:itemID="{FD1628F7-6740-41D8-BA2D-5183CD83577C}"/>
</file>

<file path=customXml/itemProps3.xml><?xml version="1.0" encoding="utf-8"?>
<ds:datastoreItem xmlns:ds="http://schemas.openxmlformats.org/officeDocument/2006/customXml" ds:itemID="{A19494AC-E7F1-4112-9123-4B10A17E4897}"/>
</file>

<file path=docProps/app.xml><?xml version="1.0" encoding="utf-8"?>
<Properties xmlns="http://schemas.openxmlformats.org/officeDocument/2006/extended-properties" xmlns:vt="http://schemas.openxmlformats.org/officeDocument/2006/docPropsVTypes">
  <Template>curriculum-reform-template-2023</Template>
  <TotalTime>0</TotalTime>
  <Words>833</Words>
  <Application>Microsoft Office PowerPoint</Application>
  <PresentationFormat>Widescreen</PresentationFormat>
  <Paragraphs>114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Public Sans</vt:lpstr>
      <vt:lpstr>Public Sans Light</vt:lpstr>
      <vt:lpstr>Public Sans SemiBold</vt:lpstr>
      <vt:lpstr>Cambria Math</vt:lpstr>
      <vt:lpstr>Times New Roman</vt:lpstr>
      <vt:lpstr>Arial</vt:lpstr>
      <vt:lpstr>NSWG Corporate</vt:lpstr>
      <vt:lpstr>Multiple cubes</vt:lpstr>
      <vt:lpstr>Launch</vt:lpstr>
      <vt:lpstr>Multiple cubes (1)</vt:lpstr>
      <vt:lpstr>Multiple cubes (2)</vt:lpstr>
      <vt:lpstr>Multiple cubes (3)</vt:lpstr>
      <vt:lpstr>Summarise</vt:lpstr>
      <vt:lpstr>Multiple cubes (4)</vt:lpstr>
      <vt:lpstr>Multiple cubes (5)</vt:lpstr>
      <vt:lpstr>Multiple cubes (6)</vt:lpstr>
      <vt:lpstr>Multiple cubes (7)</vt:lpstr>
      <vt:lpstr>Multiple cubes (8)</vt:lpstr>
      <vt:lpstr>Multiple cubes (9)</vt:lpstr>
      <vt:lpstr>Multiple cubes (10)</vt:lpstr>
      <vt:lpstr>Multiple cubes (11)</vt:lpstr>
      <vt:lpstr>Multiple cubes (12)</vt:lpstr>
      <vt:lpstr>Multiple cubes (13)</vt:lpstr>
      <vt:lpstr>Multiple cubes (14)</vt:lpstr>
      <vt:lpstr>Multiple cubes (15)</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cubes</dc:title>
  <dc:subject/>
  <dc:creator>NSW Department of Education</dc:creator>
  <cp:keywords/>
  <dc:description/>
  <dcterms:created xsi:type="dcterms:W3CDTF">2024-06-03T23:33:48Z</dcterms:created>
  <dcterms:modified xsi:type="dcterms:W3CDTF">2024-06-03T23:34:12Z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2024-06-03T23:34:12Z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87dd0732-f0f0-4de7-aa05-fc13c9d62d3b</vt:lpwstr>
  </property>
  <property fmtid="{D5CDD505-2E9C-101B-9397-08002B2CF9AE}" pid="8" name="MSIP_Label_b603dfd7-d93a-4381-a340-2995d8282205_ContentBits">
    <vt:lpwstr>0</vt:lpwstr>
  </property>
  <property fmtid="{D5CDD505-2E9C-101B-9397-08002B2CF9AE}" pid="9" name="MediaServiceImageTags">
    <vt:lpwstr/>
  </property>
  <property fmtid="{D5CDD505-2E9C-101B-9397-08002B2CF9AE}" pid="10" name="ContentTypeId">
    <vt:lpwstr>0x010100C6BC20BCFB223D4189F17F47419ECBA2</vt:lpwstr>
  </property>
</Properties>
</file>