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7" r:id="rId2"/>
    <p:sldId id="272" r:id="rId3"/>
    <p:sldId id="376" r:id="rId4"/>
    <p:sldId id="377" r:id="rId5"/>
    <p:sldId id="375" r:id="rId6"/>
    <p:sldId id="366" r:id="rId7"/>
    <p:sldId id="378" r:id="rId8"/>
    <p:sldId id="368" r:id="rId9"/>
    <p:sldId id="379" r:id="rId10"/>
    <p:sldId id="380" r:id="rId11"/>
    <p:sldId id="381" r:id="rId12"/>
    <p:sldId id="370" r:id="rId13"/>
    <p:sldId id="382"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Public Sans SemiBold" pitchFamily="2" charset="0"/>
      <p:bold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272"/>
            <p14:sldId id="376"/>
            <p14:sldId id="377"/>
            <p14:sldId id="375"/>
            <p14:sldId id="366"/>
            <p14:sldId id="378"/>
            <p14:sldId id="368"/>
            <p14:sldId id="379"/>
            <p14:sldId id="380"/>
            <p14:sldId id="381"/>
            <p14:sldId id="370"/>
            <p14:sldId id="382"/>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24" autoAdjust="0"/>
  </p:normalViewPr>
  <p:slideViewPr>
    <p:cSldViewPr snapToGrid="0">
      <p:cViewPr varScale="1">
        <p:scale>
          <a:sx n="75" d="100"/>
          <a:sy n="75" d="100"/>
        </p:scale>
        <p:origin x="36" y="441"/>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Finding volumes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9" name="Text Placeholder 8">
            <a:extLst>
              <a:ext uri="{FF2B5EF4-FFF2-40B4-BE49-F238E27FC236}">
                <a16:creationId xmlns:a16="http://schemas.microsoft.com/office/drawing/2014/main" id="{E5B907BD-A7A2-88F3-32C9-0E5F73D81F96}"/>
              </a:ext>
            </a:extLst>
          </p:cNvPr>
          <p:cNvSpPr>
            <a:spLocks noGrp="1"/>
          </p:cNvSpPr>
          <p:nvPr>
            <p:ph type="body" sz="quarter" idx="13"/>
          </p:nvPr>
        </p:nvSpPr>
        <p:spPr/>
        <p:txBody>
          <a:bodyPr/>
          <a:lstStyle/>
          <a:p>
            <a:endParaRPr lang="en-AU" dirty="0"/>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volumes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2615520" y="1650480"/>
                <a:ext cx="3846240" cy="1041920"/>
              </a:xfrm>
            </p:spPr>
            <p:txBody>
              <a:bodyPr/>
              <a:lstStyle/>
              <a:p>
                <a:r>
                  <a:rPr lang="en-US" dirty="0"/>
                  <a:t>The volume of this prism is</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200 </m:t>
                        </m:r>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a14:m>
                <a:r>
                  <a:rPr lang="en-AU" dirty="0"/>
                  <a:t>.</a:t>
                </a:r>
              </a:p>
              <a:p>
                <a:r>
                  <a:rPr lang="en-AU" dirty="0"/>
                  <a:t>Find the value of </a:t>
                </a:r>
                <a14:m>
                  <m:oMath xmlns:m="http://schemas.openxmlformats.org/officeDocument/2006/math">
                    <m:r>
                      <a:rPr lang="en-US" b="0" i="1" smtClean="0">
                        <a:latin typeface="Cambria Math" panose="02040503050406030204" pitchFamily="18" charset="0"/>
                      </a:rPr>
                      <m:t>h</m:t>
                    </m:r>
                  </m:oMath>
                </a14:m>
                <a:r>
                  <a:rPr lang="en-AU" dirty="0"/>
                  <a:t>.</a:t>
                </a: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2615520" y="1650480"/>
                <a:ext cx="3846240" cy="1041920"/>
              </a:xfrm>
              <a:blipFill>
                <a:blip r:embed="rId2"/>
                <a:stretch>
                  <a:fillRect l="-3645" b="-23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EE8EF0-BF9A-7CA0-04DF-285A8988CC7D}"/>
                  </a:ext>
                </a:extLst>
              </p:cNvPr>
              <p:cNvSpPr txBox="1"/>
              <p:nvPr/>
            </p:nvSpPr>
            <p:spPr>
              <a:xfrm>
                <a:off x="2615520" y="3171210"/>
                <a:ext cx="1815760" cy="1754326"/>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m:rPr>
                          <m:aln/>
                        </m:rPr>
                        <a:rPr lang="en-US" b="0" i="1" smtClean="0">
                          <a:latin typeface="Cambria Math" panose="02040503050406030204" pitchFamily="18" charset="0"/>
                        </a:rPr>
                        <m:t>=</m:t>
                      </m:r>
                      <m:r>
                        <a:rPr lang="en-US" b="0" i="1" smtClean="0">
                          <a:latin typeface="Cambria Math" panose="02040503050406030204" pitchFamily="18" charset="0"/>
                        </a:rPr>
                        <m:t>𝐴h</m:t>
                      </m:r>
                    </m:oMath>
                    <m:oMath xmlns:m="http://schemas.openxmlformats.org/officeDocument/2006/math">
                      <m:r>
                        <a:rPr lang="en-US" b="0" i="1" smtClean="0">
                          <a:latin typeface="Cambria Math" panose="02040503050406030204" pitchFamily="18" charset="0"/>
                        </a:rPr>
                        <m:t>200</m:t>
                      </m:r>
                      <m:r>
                        <m:rPr>
                          <m:aln/>
                        </m:rPr>
                        <a:rPr lang="en-AU" b="0" i="1" smtClean="0">
                          <a:latin typeface="Cambria Math" panose="02040503050406030204" pitchFamily="18" charset="0"/>
                        </a:rPr>
                        <m:t>=</m:t>
                      </m:r>
                      <m:r>
                        <a:rPr lang="en-US" b="0" i="1" smtClean="0">
                          <a:latin typeface="Cambria Math" panose="02040503050406030204" pitchFamily="18" charset="0"/>
                        </a:rPr>
                        <m:t>50</m:t>
                      </m:r>
                      <m:r>
                        <a:rPr lang="en-US" b="0" i="1" smtClean="0">
                          <a:latin typeface="Cambria Math" panose="02040503050406030204" pitchFamily="18" charset="0"/>
                        </a:rPr>
                        <m:t>h</m:t>
                      </m:r>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
                        <a:rPr lang="en-US" b="0" i="1" smtClean="0">
                          <a:latin typeface="Cambria Math" panose="02040503050406030204" pitchFamily="18" charset="0"/>
                        </a:rPr>
                        <m:t>4</m:t>
                      </m:r>
                    </m:oMath>
                  </m:oMathPara>
                </a14:m>
                <a:endParaRPr lang="en-US" b="0" dirty="0"/>
              </a:p>
            </p:txBody>
          </p:sp>
        </mc:Choice>
        <mc:Fallback xmlns="">
          <p:sp>
            <p:nvSpPr>
              <p:cNvPr id="7" name="TextBox 6">
                <a:extLst>
                  <a:ext uri="{FF2B5EF4-FFF2-40B4-BE49-F238E27FC236}">
                    <a16:creationId xmlns:a16="http://schemas.microsoft.com/office/drawing/2014/main" id="{65EE8EF0-BF9A-7CA0-04DF-285A8988CC7D}"/>
                  </a:ext>
                </a:extLst>
              </p:cNvPr>
              <p:cNvSpPr txBox="1">
                <a:spLocks noRot="1" noChangeAspect="1" noMove="1" noResize="1" noEditPoints="1" noAdjustHandles="1" noChangeArrowheads="1" noChangeShapeType="1" noTextEdit="1"/>
              </p:cNvSpPr>
              <p:nvPr/>
            </p:nvSpPr>
            <p:spPr>
              <a:xfrm>
                <a:off x="2615520" y="3171210"/>
                <a:ext cx="1815760" cy="1754326"/>
              </a:xfrm>
              <a:prstGeom prst="rect">
                <a:avLst/>
              </a:prstGeom>
              <a:blipFill>
                <a:blip r:embed="rId3"/>
                <a:stretch>
                  <a:fillRect/>
                </a:stretch>
              </a:blipFill>
            </p:spPr>
            <p:txBody>
              <a:bodyPr/>
              <a:lstStyle/>
              <a:p>
                <a:r>
                  <a:rPr lang="en-AU">
                    <a:noFill/>
                  </a:rPr>
                  <a:t> </a:t>
                </a:r>
              </a:p>
            </p:txBody>
          </p:sp>
        </mc:Fallback>
      </mc:AlternateContent>
      <p:pic>
        <p:nvPicPr>
          <p:cNvPr id="8" name="Picture 7" descr="Trapezoidal prism with area 50 square meters and height h meters.">
            <a:extLst>
              <a:ext uri="{FF2B5EF4-FFF2-40B4-BE49-F238E27FC236}">
                <a16:creationId xmlns:a16="http://schemas.microsoft.com/office/drawing/2014/main" id="{AB7E8CAB-8622-FFF0-4647-2C96F570A9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13680"/>
            <a:ext cx="4756985" cy="278457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9888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volumes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 – self-explanation prompts</a:t>
            </a:r>
          </a:p>
        </p:txBody>
      </p:sp>
      <mc:AlternateContent xmlns:mc="http://schemas.openxmlformats.org/markup-compatibility/2006" xmlns:a14="http://schemas.microsoft.com/office/drawing/2010/main">
        <mc:Choice Requires="a14">
          <p:sp>
            <p:nvSpPr>
              <p:cNvPr id="15" name="Content Placeholder 4">
                <a:extLst>
                  <a:ext uri="{FF2B5EF4-FFF2-40B4-BE49-F238E27FC236}">
                    <a16:creationId xmlns:a16="http://schemas.microsoft.com/office/drawing/2014/main" id="{0E8ABBE9-FF6C-567E-DA2E-EB21A9519479}"/>
                  </a:ext>
                </a:extLst>
              </p:cNvPr>
              <p:cNvSpPr>
                <a:spLocks noGrp="1"/>
              </p:cNvSpPr>
              <p:nvPr>
                <p:ph idx="1"/>
              </p:nvPr>
            </p:nvSpPr>
            <p:spPr>
              <a:xfrm>
                <a:off x="2615520" y="1650480"/>
                <a:ext cx="3846240" cy="1041920"/>
              </a:xfrm>
            </p:spPr>
            <p:txBody>
              <a:bodyPr/>
              <a:lstStyle/>
              <a:p>
                <a:r>
                  <a:rPr lang="en-US" dirty="0"/>
                  <a:t>The volume of this prism is</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200 </m:t>
                        </m:r>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a14:m>
                <a:r>
                  <a:rPr lang="en-AU" dirty="0"/>
                  <a:t>.</a:t>
                </a:r>
              </a:p>
              <a:p>
                <a:r>
                  <a:rPr lang="en-AU" dirty="0"/>
                  <a:t>Find the value of </a:t>
                </a:r>
                <a14:m>
                  <m:oMath xmlns:m="http://schemas.openxmlformats.org/officeDocument/2006/math">
                    <m:r>
                      <a:rPr lang="en-US" b="0" i="1" smtClean="0">
                        <a:latin typeface="Cambria Math" panose="02040503050406030204" pitchFamily="18" charset="0"/>
                      </a:rPr>
                      <m:t>h</m:t>
                    </m:r>
                  </m:oMath>
                </a14:m>
                <a:r>
                  <a:rPr lang="en-AU" dirty="0"/>
                  <a:t>.</a:t>
                </a:r>
              </a:p>
            </p:txBody>
          </p:sp>
        </mc:Choice>
        <mc:Fallback xmlns="">
          <p:sp>
            <p:nvSpPr>
              <p:cNvPr id="15" name="Content Placeholder 4">
                <a:extLst>
                  <a:ext uri="{FF2B5EF4-FFF2-40B4-BE49-F238E27FC236}">
                    <a16:creationId xmlns:a16="http://schemas.microsoft.com/office/drawing/2014/main" id="{0E8ABBE9-FF6C-567E-DA2E-EB21A9519479}"/>
                  </a:ext>
                </a:extLst>
              </p:cNvPr>
              <p:cNvSpPr>
                <a:spLocks noGrp="1" noRot="1" noChangeAspect="1" noMove="1" noResize="1" noEditPoints="1" noAdjustHandles="1" noChangeArrowheads="1" noChangeShapeType="1" noTextEdit="1"/>
              </p:cNvSpPr>
              <p:nvPr>
                <p:ph idx="1"/>
              </p:nvPr>
            </p:nvSpPr>
            <p:spPr>
              <a:xfrm>
                <a:off x="2615520" y="1650480"/>
                <a:ext cx="3846240" cy="1041920"/>
              </a:xfrm>
              <a:blipFill>
                <a:blip r:embed="rId3"/>
                <a:stretch>
                  <a:fillRect l="-3645" b="-23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54EAB27-329A-56E7-35F8-A59F2DC27E49}"/>
                  </a:ext>
                </a:extLst>
              </p:cNvPr>
              <p:cNvSpPr txBox="1"/>
              <p:nvPr/>
            </p:nvSpPr>
            <p:spPr>
              <a:xfrm>
                <a:off x="2615520" y="3171210"/>
                <a:ext cx="1815760" cy="1754326"/>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m:rPr>
                          <m:aln/>
                        </m:rPr>
                        <a:rPr lang="en-US" b="0" i="1" smtClean="0">
                          <a:latin typeface="Cambria Math" panose="02040503050406030204" pitchFamily="18" charset="0"/>
                        </a:rPr>
                        <m:t>=</m:t>
                      </m:r>
                      <m:r>
                        <a:rPr lang="en-US" b="0" i="1" smtClean="0">
                          <a:latin typeface="Cambria Math" panose="02040503050406030204" pitchFamily="18" charset="0"/>
                        </a:rPr>
                        <m:t>𝐴h</m:t>
                      </m:r>
                    </m:oMath>
                    <m:oMath xmlns:m="http://schemas.openxmlformats.org/officeDocument/2006/math">
                      <m:r>
                        <a:rPr lang="en-US" b="0" i="1" smtClean="0">
                          <a:latin typeface="Cambria Math" panose="02040503050406030204" pitchFamily="18" charset="0"/>
                        </a:rPr>
                        <m:t>200</m:t>
                      </m:r>
                      <m:r>
                        <m:rPr>
                          <m:aln/>
                        </m:rPr>
                        <a:rPr lang="en-AU" b="0" i="1" smtClean="0">
                          <a:latin typeface="Cambria Math" panose="02040503050406030204" pitchFamily="18" charset="0"/>
                        </a:rPr>
                        <m:t>=</m:t>
                      </m:r>
                      <m:r>
                        <a:rPr lang="en-US" b="0" i="1" smtClean="0">
                          <a:latin typeface="Cambria Math" panose="02040503050406030204" pitchFamily="18" charset="0"/>
                        </a:rPr>
                        <m:t>50</m:t>
                      </m:r>
                      <m:r>
                        <a:rPr lang="en-US" b="0" i="1" smtClean="0">
                          <a:latin typeface="Cambria Math" panose="02040503050406030204" pitchFamily="18" charset="0"/>
                        </a:rPr>
                        <m:t>h</m:t>
                      </m:r>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
                        <a:rPr lang="en-US" b="0" i="1" smtClean="0">
                          <a:latin typeface="Cambria Math" panose="02040503050406030204" pitchFamily="18" charset="0"/>
                        </a:rPr>
                        <m:t>4</m:t>
                      </m:r>
                    </m:oMath>
                  </m:oMathPara>
                </a14:m>
                <a:endParaRPr lang="en-US" b="0" dirty="0"/>
              </a:p>
            </p:txBody>
          </p:sp>
        </mc:Choice>
        <mc:Fallback xmlns="">
          <p:sp>
            <p:nvSpPr>
              <p:cNvPr id="17" name="TextBox 16">
                <a:extLst>
                  <a:ext uri="{FF2B5EF4-FFF2-40B4-BE49-F238E27FC236}">
                    <a16:creationId xmlns:a16="http://schemas.microsoft.com/office/drawing/2014/main" id="{E54EAB27-329A-56E7-35F8-A59F2DC27E49}"/>
                  </a:ext>
                </a:extLst>
              </p:cNvPr>
              <p:cNvSpPr txBox="1">
                <a:spLocks noRot="1" noChangeAspect="1" noMove="1" noResize="1" noEditPoints="1" noAdjustHandles="1" noChangeArrowheads="1" noChangeShapeType="1" noTextEdit="1"/>
              </p:cNvSpPr>
              <p:nvPr/>
            </p:nvSpPr>
            <p:spPr>
              <a:xfrm>
                <a:off x="2615520" y="3171210"/>
                <a:ext cx="1815760" cy="1754326"/>
              </a:xfrm>
              <a:prstGeom prst="rect">
                <a:avLst/>
              </a:prstGeom>
              <a:blipFill>
                <a:blip r:embed="rId4"/>
                <a:stretch>
                  <a:fillRect/>
                </a:stretch>
              </a:blipFill>
            </p:spPr>
            <p:txBody>
              <a:bodyPr/>
              <a:lstStyle/>
              <a:p>
                <a:r>
                  <a:rPr lang="en-AU">
                    <a:noFill/>
                  </a:rPr>
                  <a:t> </a:t>
                </a:r>
              </a:p>
            </p:txBody>
          </p:sp>
        </mc:Fallback>
      </mc:AlternateContent>
      <p:pic>
        <p:nvPicPr>
          <p:cNvPr id="16" name="Picture 15" descr="Trapezoidal prism with area 50 square meters and height h meters.">
            <a:extLst>
              <a:ext uri="{FF2B5EF4-FFF2-40B4-BE49-F238E27FC236}">
                <a16:creationId xmlns:a16="http://schemas.microsoft.com/office/drawing/2014/main" id="{3FF07AAA-1E80-DE1D-C76B-D209D4DC24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2313680"/>
            <a:ext cx="4756985" cy="2784576"/>
          </a:xfrm>
          <a:prstGeom prst="rect">
            <a:avLst/>
          </a:prstGeom>
        </p:spPr>
      </p:pic>
      <p:sp>
        <p:nvSpPr>
          <p:cNvPr id="13" name="Speech Bubble: Rectangle with Corners Rounded 12">
            <a:extLst>
              <a:ext uri="{FF2B5EF4-FFF2-40B4-BE49-F238E27FC236}">
                <a16:creationId xmlns:a16="http://schemas.microsoft.com/office/drawing/2014/main" id="{B15E1A47-EBF7-C675-1AAC-D1E0B1200734}"/>
              </a:ext>
            </a:extLst>
          </p:cNvPr>
          <p:cNvSpPr/>
          <p:nvPr/>
        </p:nvSpPr>
        <p:spPr>
          <a:xfrm>
            <a:off x="3717940" y="5045972"/>
            <a:ext cx="2743819" cy="1041921"/>
          </a:xfrm>
          <a:prstGeom prst="wedgeRoundRectCallout">
            <a:avLst>
              <a:gd name="adj1" fmla="val -35775"/>
              <a:gd name="adj2" fmla="val -7447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00" dirty="0"/>
              <a:t>How do you know this answer is correct?</a:t>
            </a:r>
            <a:endParaRPr lang="en-AU" sz="1800" dirty="0"/>
          </a:p>
        </p:txBody>
      </p:sp>
      <p:sp>
        <p:nvSpPr>
          <p:cNvPr id="14" name="Speech Bubble: Rectangle with Corners Rounded 13">
            <a:extLst>
              <a:ext uri="{FF2B5EF4-FFF2-40B4-BE49-F238E27FC236}">
                <a16:creationId xmlns:a16="http://schemas.microsoft.com/office/drawing/2014/main" id="{748BE3F8-21F1-829E-845C-B738EF0D0F60}"/>
              </a:ext>
            </a:extLst>
          </p:cNvPr>
          <p:cNvSpPr/>
          <p:nvPr/>
        </p:nvSpPr>
        <p:spPr>
          <a:xfrm>
            <a:off x="8737600" y="5098255"/>
            <a:ext cx="2834640" cy="989637"/>
          </a:xfrm>
          <a:prstGeom prst="wedgeRoundRectCallout">
            <a:avLst>
              <a:gd name="adj1" fmla="val -26189"/>
              <a:gd name="adj2" fmla="val -90835"/>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How do you know which face is the base?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3297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volumes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 question 2</a:t>
            </a:r>
            <a:endParaRPr lang="en-AU" dirty="0"/>
          </a:p>
        </p:txBody>
      </p:sp>
      <mc:AlternateContent xmlns:mc="http://schemas.openxmlformats.org/markup-compatibility/2006" xmlns:a14="http://schemas.microsoft.com/office/drawing/2010/main">
        <mc:Choice Requires="a14">
          <p:sp>
            <p:nvSpPr>
              <p:cNvPr id="8" name="Content Placeholder 4">
                <a:extLst>
                  <a:ext uri="{FF2B5EF4-FFF2-40B4-BE49-F238E27FC236}">
                    <a16:creationId xmlns:a16="http://schemas.microsoft.com/office/drawing/2014/main" id="{B6CB5E32-116A-DB9F-8184-AA4F98FD56BA}"/>
                  </a:ext>
                </a:extLst>
              </p:cNvPr>
              <p:cNvSpPr txBox="1">
                <a:spLocks/>
              </p:cNvSpPr>
              <p:nvPr/>
            </p:nvSpPr>
            <p:spPr>
              <a:xfrm>
                <a:off x="4051448" y="1618834"/>
                <a:ext cx="4089103" cy="12504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volume of this prism is </a:t>
                </a:r>
                <a14:m>
                  <m:oMath xmlns:m="http://schemas.openxmlformats.org/officeDocument/2006/math">
                    <m:r>
                      <a:rPr lang="en-US" b="0" i="1" smtClean="0">
                        <a:latin typeface="Cambria Math" panose="02040503050406030204" pitchFamily="18" charset="0"/>
                      </a:rPr>
                      <m:t>900</m:t>
                    </m:r>
                    <m:r>
                      <a:rPr lang="en-US" i="1" smtClean="0">
                        <a:latin typeface="Cambria Math" panose="02040503050406030204" pitchFamily="18" charset="0"/>
                      </a:rPr>
                      <m:t> </m:t>
                    </m:r>
                    <m:sSup>
                      <m:sSupPr>
                        <m:ctrlPr>
                          <a:rPr lang="en-US" i="1" smtClean="0">
                            <a:latin typeface="Cambria Math" panose="02040503050406030204" pitchFamily="18" charset="0"/>
                          </a:rPr>
                        </m:ctrlPr>
                      </m:sSupPr>
                      <m:e>
                        <m:r>
                          <a:rPr lang="en-US" i="1" smtClean="0">
                            <a:latin typeface="Cambria Math" panose="02040503050406030204" pitchFamily="18" charset="0"/>
                          </a:rPr>
                          <m:t>𝑚</m:t>
                        </m:r>
                      </m:e>
                      <m:sup>
                        <m:r>
                          <a:rPr lang="en-US" i="1" smtClean="0">
                            <a:latin typeface="Cambria Math" panose="02040503050406030204" pitchFamily="18" charset="0"/>
                          </a:rPr>
                          <m:t>3</m:t>
                        </m:r>
                      </m:sup>
                    </m:sSup>
                  </m:oMath>
                </a14:m>
                <a:r>
                  <a:rPr lang="en-AU" dirty="0"/>
                  <a:t>.</a:t>
                </a:r>
              </a:p>
              <a:p>
                <a:r>
                  <a:rPr lang="en-AU" dirty="0"/>
                  <a:t>Find the value of </a:t>
                </a:r>
                <a14:m>
                  <m:oMath xmlns:m="http://schemas.openxmlformats.org/officeDocument/2006/math">
                    <m:r>
                      <a:rPr lang="en-US" b="0" i="1" smtClean="0">
                        <a:latin typeface="Cambria Math" panose="02040503050406030204" pitchFamily="18" charset="0"/>
                      </a:rPr>
                      <m:t>h</m:t>
                    </m:r>
                  </m:oMath>
                </a14:m>
                <a:r>
                  <a:rPr lang="en-AU" dirty="0"/>
                  <a:t>.</a:t>
                </a:r>
              </a:p>
              <a:p>
                <a:endParaRPr lang="en-AU" dirty="0"/>
              </a:p>
              <a:p>
                <a:endParaRPr lang="en-US" dirty="0">
                  <a:ea typeface="Cambria Math" panose="02040503050406030204" pitchFamily="18" charset="0"/>
                </a:endParaRPr>
              </a:p>
            </p:txBody>
          </p:sp>
        </mc:Choice>
        <mc:Fallback xmlns="">
          <p:sp>
            <p:nvSpPr>
              <p:cNvPr id="8" name="Content Placeholder 4">
                <a:extLst>
                  <a:ext uri="{FF2B5EF4-FFF2-40B4-BE49-F238E27FC236}">
                    <a16:creationId xmlns:a16="http://schemas.microsoft.com/office/drawing/2014/main" id="{B6CB5E32-116A-DB9F-8184-AA4F98FD56BA}"/>
                  </a:ext>
                </a:extLst>
              </p:cNvPr>
              <p:cNvSpPr txBox="1">
                <a:spLocks noRot="1" noChangeAspect="1" noMove="1" noResize="1" noEditPoints="1" noAdjustHandles="1" noChangeArrowheads="1" noChangeShapeType="1" noTextEdit="1"/>
              </p:cNvSpPr>
              <p:nvPr/>
            </p:nvSpPr>
            <p:spPr>
              <a:xfrm>
                <a:off x="4051448" y="1618834"/>
                <a:ext cx="4089103" cy="1250486"/>
              </a:xfrm>
              <a:prstGeom prst="rect">
                <a:avLst/>
              </a:prstGeom>
              <a:blipFill>
                <a:blip r:embed="rId2"/>
                <a:stretch>
                  <a:fillRect l="-3881" r="-3134"/>
                </a:stretch>
              </a:blipFill>
            </p:spPr>
            <p:txBody>
              <a:bodyPr/>
              <a:lstStyle/>
              <a:p>
                <a:r>
                  <a:rPr lang="en-AU">
                    <a:noFill/>
                  </a:rPr>
                  <a:t> </a:t>
                </a:r>
              </a:p>
            </p:txBody>
          </p:sp>
        </mc:Fallback>
      </mc:AlternateContent>
      <p:pic>
        <p:nvPicPr>
          <p:cNvPr id="5" name="Picture 4" descr="Trapezoidal prism with area 75 square meters and height h meters.">
            <a:extLst>
              <a:ext uri="{FF2B5EF4-FFF2-40B4-BE49-F238E27FC236}">
                <a16:creationId xmlns:a16="http://schemas.microsoft.com/office/drawing/2014/main" id="{5D99F55C-89C1-0605-F971-E7CD045E6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9508" y="3193140"/>
            <a:ext cx="5567692" cy="268234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volumes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191CB9FE-27AA-2A5E-863C-F5624E46F040}"/>
                  </a:ext>
                </a:extLst>
              </p:cNvPr>
              <p:cNvSpPr txBox="1">
                <a:spLocks/>
              </p:cNvSpPr>
              <p:nvPr/>
            </p:nvSpPr>
            <p:spPr>
              <a:xfrm>
                <a:off x="4051448" y="1618834"/>
                <a:ext cx="4089103" cy="12504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volume of this prism is </a:t>
                </a:r>
                <a14:m>
                  <m:oMath xmlns:m="http://schemas.openxmlformats.org/officeDocument/2006/math">
                    <m:r>
                      <a:rPr lang="en-US" b="0" i="1" smtClean="0">
                        <a:latin typeface="Cambria Math" panose="02040503050406030204" pitchFamily="18" charset="0"/>
                      </a:rPr>
                      <m:t>900</m:t>
                    </m:r>
                    <m:r>
                      <a:rPr lang="en-US" i="1" smtClean="0">
                        <a:latin typeface="Cambria Math" panose="02040503050406030204" pitchFamily="18" charset="0"/>
                      </a:rPr>
                      <m:t> </m:t>
                    </m:r>
                    <m:sSup>
                      <m:sSupPr>
                        <m:ctrlPr>
                          <a:rPr lang="en-US" i="1" smtClean="0">
                            <a:latin typeface="Cambria Math" panose="02040503050406030204" pitchFamily="18" charset="0"/>
                          </a:rPr>
                        </m:ctrlPr>
                      </m:sSupPr>
                      <m:e>
                        <m:r>
                          <a:rPr lang="en-US" i="1" smtClean="0">
                            <a:latin typeface="Cambria Math" panose="02040503050406030204" pitchFamily="18" charset="0"/>
                          </a:rPr>
                          <m:t>𝑚</m:t>
                        </m:r>
                      </m:e>
                      <m:sup>
                        <m:r>
                          <a:rPr lang="en-US" i="1" smtClean="0">
                            <a:latin typeface="Cambria Math" panose="02040503050406030204" pitchFamily="18" charset="0"/>
                          </a:rPr>
                          <m:t>3</m:t>
                        </m:r>
                      </m:sup>
                    </m:sSup>
                  </m:oMath>
                </a14:m>
                <a:r>
                  <a:rPr lang="en-AU" dirty="0"/>
                  <a:t>.</a:t>
                </a:r>
              </a:p>
              <a:p>
                <a:r>
                  <a:rPr lang="en-AU" dirty="0"/>
                  <a:t>Find the value of </a:t>
                </a:r>
                <a14:m>
                  <m:oMath xmlns:m="http://schemas.openxmlformats.org/officeDocument/2006/math">
                    <m:r>
                      <a:rPr lang="en-US" b="0" i="1" smtClean="0">
                        <a:latin typeface="Cambria Math" panose="02040503050406030204" pitchFamily="18" charset="0"/>
                      </a:rPr>
                      <m:t>h</m:t>
                    </m:r>
                  </m:oMath>
                </a14:m>
                <a:r>
                  <a:rPr lang="en-AU" dirty="0"/>
                  <a:t>.</a:t>
                </a:r>
              </a:p>
              <a:p>
                <a:endParaRPr lang="en-AU" dirty="0"/>
              </a:p>
              <a:p>
                <a:endParaRPr lang="en-US" dirty="0">
                  <a:ea typeface="Cambria Math" panose="02040503050406030204" pitchFamily="18" charset="0"/>
                </a:endParaRPr>
              </a:p>
            </p:txBody>
          </p:sp>
        </mc:Choice>
        <mc:Fallback xmlns="">
          <p:sp>
            <p:nvSpPr>
              <p:cNvPr id="7" name="Content Placeholder 4">
                <a:extLst>
                  <a:ext uri="{FF2B5EF4-FFF2-40B4-BE49-F238E27FC236}">
                    <a16:creationId xmlns:a16="http://schemas.microsoft.com/office/drawing/2014/main" id="{191CB9FE-27AA-2A5E-863C-F5624E46F040}"/>
                  </a:ext>
                </a:extLst>
              </p:cNvPr>
              <p:cNvSpPr txBox="1">
                <a:spLocks noRot="1" noChangeAspect="1" noMove="1" noResize="1" noEditPoints="1" noAdjustHandles="1" noChangeArrowheads="1" noChangeShapeType="1" noTextEdit="1"/>
              </p:cNvSpPr>
              <p:nvPr/>
            </p:nvSpPr>
            <p:spPr>
              <a:xfrm>
                <a:off x="4051448" y="1618834"/>
                <a:ext cx="4089103" cy="1250486"/>
              </a:xfrm>
              <a:prstGeom prst="rect">
                <a:avLst/>
              </a:prstGeom>
              <a:blipFill>
                <a:blip r:embed="rId2"/>
                <a:stretch>
                  <a:fillRect l="-3881" r="-313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1BA4D3-46C5-D9BB-A9EF-19DA6EB091D3}"/>
                  </a:ext>
                </a:extLst>
              </p:cNvPr>
              <p:cNvSpPr txBox="1"/>
              <p:nvPr/>
            </p:nvSpPr>
            <p:spPr>
              <a:xfrm>
                <a:off x="1625600" y="3562354"/>
                <a:ext cx="1859280" cy="1754326"/>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m:rPr>
                          <m:aln/>
                        </m:rPr>
                        <a:rPr lang="en-US" b="0" i="1" smtClean="0">
                          <a:latin typeface="Cambria Math" panose="02040503050406030204" pitchFamily="18" charset="0"/>
                        </a:rPr>
                        <m:t>=</m:t>
                      </m:r>
                      <m:r>
                        <a:rPr lang="en-US" b="0" i="1" smtClean="0">
                          <a:latin typeface="Cambria Math" panose="02040503050406030204" pitchFamily="18" charset="0"/>
                        </a:rPr>
                        <m:t>𝐴h</m:t>
                      </m:r>
                    </m:oMath>
                    <m:oMath xmlns:m="http://schemas.openxmlformats.org/officeDocument/2006/math">
                      <m:r>
                        <a:rPr lang="en-US" b="0" i="1" smtClean="0">
                          <a:latin typeface="Cambria Math" panose="02040503050406030204" pitchFamily="18" charset="0"/>
                        </a:rPr>
                        <m:t>900</m:t>
                      </m:r>
                      <m:r>
                        <m:rPr>
                          <m:aln/>
                        </m:rPr>
                        <a:rPr lang="en-US" b="0" i="1" smtClean="0">
                          <a:latin typeface="Cambria Math" panose="02040503050406030204" pitchFamily="18" charset="0"/>
                        </a:rPr>
                        <m:t>=</m:t>
                      </m:r>
                      <m:r>
                        <a:rPr lang="en-US" b="0" i="1" smtClean="0">
                          <a:latin typeface="Cambria Math" panose="02040503050406030204" pitchFamily="18" charset="0"/>
                        </a:rPr>
                        <m:t>75</m:t>
                      </m:r>
                      <m:r>
                        <a:rPr lang="en-US" b="0" i="1" smtClean="0">
                          <a:latin typeface="Cambria Math" panose="02040503050406030204" pitchFamily="18" charset="0"/>
                        </a:rPr>
                        <m:t>h</m:t>
                      </m:r>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
                        <a:rPr lang="en-US" b="0" i="1" smtClean="0">
                          <a:latin typeface="Cambria Math" panose="02040503050406030204" pitchFamily="18" charset="0"/>
                        </a:rPr>
                        <m:t>12</m:t>
                      </m:r>
                    </m:oMath>
                  </m:oMathPara>
                </a14:m>
                <a:endParaRPr lang="en-US" i="1" dirty="0">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981BA4D3-46C5-D9BB-A9EF-19DA6EB091D3}"/>
                  </a:ext>
                </a:extLst>
              </p:cNvPr>
              <p:cNvSpPr txBox="1">
                <a:spLocks noRot="1" noChangeAspect="1" noMove="1" noResize="1" noEditPoints="1" noAdjustHandles="1" noChangeArrowheads="1" noChangeShapeType="1" noTextEdit="1"/>
              </p:cNvSpPr>
              <p:nvPr/>
            </p:nvSpPr>
            <p:spPr>
              <a:xfrm>
                <a:off x="1625600" y="3562354"/>
                <a:ext cx="1859280" cy="1754326"/>
              </a:xfrm>
              <a:prstGeom prst="rect">
                <a:avLst/>
              </a:prstGeom>
              <a:blipFill>
                <a:blip r:embed="rId3"/>
                <a:stretch>
                  <a:fillRect/>
                </a:stretch>
              </a:blipFill>
            </p:spPr>
            <p:txBody>
              <a:bodyPr/>
              <a:lstStyle/>
              <a:p>
                <a:r>
                  <a:rPr lang="en-AU">
                    <a:noFill/>
                  </a:rPr>
                  <a:t> </a:t>
                </a:r>
              </a:p>
            </p:txBody>
          </p:sp>
        </mc:Fallback>
      </mc:AlternateContent>
      <p:pic>
        <p:nvPicPr>
          <p:cNvPr id="9" name="Picture 8" descr="Trapezoidal prism with area 75 square meters and height h meters.">
            <a:extLst>
              <a:ext uri="{FF2B5EF4-FFF2-40B4-BE49-F238E27FC236}">
                <a16:creationId xmlns:a16="http://schemas.microsoft.com/office/drawing/2014/main" id="{B90822E9-58A5-75E4-F0CE-60D3A520E9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9508" y="3193140"/>
            <a:ext cx="5567692" cy="268234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52106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dirty="0"/>
              <a:t>Finding volumes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nchor="b">
            <a:normAutofit/>
          </a:bodyPr>
          <a:lstStyle/>
          <a:p>
            <a:pPr>
              <a:lnSpc>
                <a:spcPct val="140000"/>
              </a:lnSpc>
            </a:pPr>
            <a:r>
              <a:rPr lang="en-US" sz="1600" dirty="0"/>
              <a:t>Launch</a:t>
            </a:r>
            <a:endParaRPr lang="en-AU" sz="1600" dirty="0"/>
          </a:p>
        </p:txBody>
      </p:sp>
      <p:sp>
        <p:nvSpPr>
          <p:cNvPr id="11" name="Content Placeholder 2">
            <a:extLst>
              <a:ext uri="{FF2B5EF4-FFF2-40B4-BE49-F238E27FC236}">
                <a16:creationId xmlns:a16="http://schemas.microsoft.com/office/drawing/2014/main" id="{54EDFF87-E959-60C5-60FA-ED08C6B4061F}"/>
              </a:ext>
            </a:extLst>
          </p:cNvPr>
          <p:cNvSpPr>
            <a:spLocks noGrp="1"/>
          </p:cNvSpPr>
          <p:nvPr>
            <p:ph idx="1"/>
          </p:nvPr>
        </p:nvSpPr>
        <p:spPr>
          <a:xfrm>
            <a:off x="3458800" y="1905597"/>
            <a:ext cx="5558791" cy="828560"/>
          </a:xfrm>
        </p:spPr>
        <p:txBody>
          <a:bodyPr>
            <a:normAutofit/>
          </a:bodyPr>
          <a:lstStyle/>
          <a:p>
            <a:pPr>
              <a:lnSpc>
                <a:spcPct val="150000"/>
              </a:lnSpc>
              <a:spcBef>
                <a:spcPts val="1200"/>
              </a:spcBef>
              <a:spcAft>
                <a:spcPts val="600"/>
              </a:spcAft>
            </a:pPr>
            <a:r>
              <a:rPr lang="en-AU" sz="1800" dirty="0">
                <a:solidFill>
                  <a:srgbClr val="000000"/>
                </a:solidFill>
                <a:effectLst/>
                <a:latin typeface="+mj-lt"/>
                <a:ea typeface="Calibri" panose="020F0502020204030204" pitchFamily="34" charset="0"/>
              </a:rPr>
              <a:t>Two prisms, with these bases, are made to have the same volume. Which would be taller?</a:t>
            </a:r>
            <a:endParaRPr lang="en-AU" sz="1800" dirty="0">
              <a:effectLst/>
              <a:latin typeface="+mj-lt"/>
              <a:ea typeface="Calibri" panose="020F0502020204030204" pitchFamily="34" charset="0"/>
            </a:endParaRPr>
          </a:p>
        </p:txBody>
      </p:sp>
      <p:pic>
        <p:nvPicPr>
          <p:cNvPr id="7" name="Picture 6" descr="Square and triangle">
            <a:extLst>
              <a:ext uri="{FF2B5EF4-FFF2-40B4-BE49-F238E27FC236}">
                <a16:creationId xmlns:a16="http://schemas.microsoft.com/office/drawing/2014/main" id="{5B5C690B-0997-8B29-5BDB-2CE4199DC63A}"/>
              </a:ext>
            </a:extLst>
          </p:cNvPr>
          <p:cNvPicPr>
            <a:picLocks noChangeAspect="1"/>
          </p:cNvPicPr>
          <p:nvPr/>
        </p:nvPicPr>
        <p:blipFill>
          <a:blip r:embed="rId2"/>
          <a:stretch>
            <a:fillRect/>
          </a:stretch>
        </p:blipFill>
        <p:spPr>
          <a:xfrm>
            <a:off x="3194050" y="3371823"/>
            <a:ext cx="5676900" cy="2503657"/>
          </a:xfrm>
          <a:prstGeom prst="rect">
            <a:avLst/>
          </a:prstGeom>
          <a:noFill/>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2235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19F67A0-4CED-6338-5C8C-117BFB4DE6A9}"/>
              </a:ext>
            </a:extLst>
          </p:cNvPr>
          <p:cNvSpPr>
            <a:spLocks noGrp="1"/>
          </p:cNvSpPr>
          <p:nvPr>
            <p:ph type="title"/>
          </p:nvPr>
        </p:nvSpPr>
        <p:spPr>
          <a:xfrm>
            <a:off x="360000" y="360000"/>
            <a:ext cx="10080000" cy="545601"/>
          </a:xfrm>
        </p:spPr>
        <p:txBody>
          <a:bodyPr/>
          <a:lstStyle/>
          <a:p>
            <a:r>
              <a:rPr lang="en-AU" dirty="0"/>
              <a:t>Finding volumes (2)</a:t>
            </a:r>
            <a:endParaRPr lang="en-US" dirty="0"/>
          </a:p>
        </p:txBody>
      </p:sp>
      <p:sp>
        <p:nvSpPr>
          <p:cNvPr id="16" name="Text Placeholder 4">
            <a:extLst>
              <a:ext uri="{FF2B5EF4-FFF2-40B4-BE49-F238E27FC236}">
                <a16:creationId xmlns:a16="http://schemas.microsoft.com/office/drawing/2014/main" id="{6DCB46FC-59EB-4626-9E8A-77D14FD9AC5F}"/>
              </a:ext>
            </a:extLst>
          </p:cNvPr>
          <p:cNvSpPr>
            <a:spLocks noGrp="1"/>
          </p:cNvSpPr>
          <p:nvPr>
            <p:ph type="body" sz="quarter" idx="18"/>
          </p:nvPr>
        </p:nvSpPr>
        <p:spPr>
          <a:xfrm>
            <a:off x="360000" y="982520"/>
            <a:ext cx="10080000" cy="310015"/>
          </a:xfrm>
        </p:spPr>
        <p:txBody>
          <a:bodyPr/>
          <a:lstStyle/>
          <a:p>
            <a:r>
              <a:rPr lang="en-US" dirty="0"/>
              <a:t>Launch</a:t>
            </a:r>
          </a:p>
        </p:txBody>
      </p:sp>
      <p:sp>
        <p:nvSpPr>
          <p:cNvPr id="14" name="Content Placeholder 2">
            <a:extLst>
              <a:ext uri="{FF2B5EF4-FFF2-40B4-BE49-F238E27FC236}">
                <a16:creationId xmlns:a16="http://schemas.microsoft.com/office/drawing/2014/main" id="{6C112E07-CD38-246E-2FB0-0447ECB684E0}"/>
              </a:ext>
            </a:extLst>
          </p:cNvPr>
          <p:cNvSpPr>
            <a:spLocks noGrp="1"/>
          </p:cNvSpPr>
          <p:nvPr>
            <p:ph idx="1"/>
          </p:nvPr>
        </p:nvSpPr>
        <p:spPr>
          <a:xfrm>
            <a:off x="2329552" y="1965440"/>
            <a:ext cx="7715776" cy="1184160"/>
          </a:xfrm>
        </p:spPr>
        <p:txBody>
          <a:bodyPr/>
          <a:lstStyle/>
          <a:p>
            <a:r>
              <a:rPr lang="en-US" dirty="0"/>
              <a:t>Using the numbers 1 to 9 at most one time each, find the dimensions of the 3 rectangular prisms so that their volumes are as close as possible.</a:t>
            </a:r>
          </a:p>
        </p:txBody>
      </p:sp>
      <p:pic>
        <p:nvPicPr>
          <p:cNvPr id="7" name="Picture 6" descr="Three rectangular prisms.">
            <a:extLst>
              <a:ext uri="{FF2B5EF4-FFF2-40B4-BE49-F238E27FC236}">
                <a16:creationId xmlns:a16="http://schemas.microsoft.com/office/drawing/2014/main" id="{200BBAA2-32C9-B86A-FDBA-641FCA52BF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9552" y="3634254"/>
            <a:ext cx="7425472" cy="1949186"/>
          </a:xfrm>
          <a:prstGeom prst="rect">
            <a:avLst/>
          </a:prstGeom>
          <a:noFill/>
        </p:spPr>
      </p:pic>
      <p:sp>
        <p:nvSpPr>
          <p:cNvPr id="4" name="Slide Number Placeholder 3">
            <a:extLst>
              <a:ext uri="{FF2B5EF4-FFF2-40B4-BE49-F238E27FC236}">
                <a16:creationId xmlns:a16="http://schemas.microsoft.com/office/drawing/2014/main" id="{9D16E314-4A22-E38E-7F18-73987D57FF0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26242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volumes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19999"/>
                <a:ext cx="3646516" cy="1301219"/>
              </a:xfrm>
            </p:spPr>
            <p:txBody>
              <a:bodyPr/>
              <a:lstStyle/>
              <a:p>
                <a:r>
                  <a:rPr lang="en-US" dirty="0"/>
                  <a:t>The volume of this prism is </a:t>
                </a:r>
                <a14:m>
                  <m:oMath xmlns:m="http://schemas.openxmlformats.org/officeDocument/2006/math">
                    <m:r>
                      <a:rPr lang="en-US" b="0" i="1" smtClean="0">
                        <a:latin typeface="Cambria Math" panose="02040503050406030204" pitchFamily="18" charset="0"/>
                      </a:rPr>
                      <m:t>32 </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a14:m>
                <a:r>
                  <a:rPr lang="en-AU" dirty="0"/>
                  <a:t>.</a:t>
                </a:r>
              </a:p>
              <a:p>
                <a:r>
                  <a:rPr lang="en-AU" dirty="0"/>
                  <a:t>Find the value of </a:t>
                </a:r>
                <a14:m>
                  <m:oMath xmlns:m="http://schemas.openxmlformats.org/officeDocument/2006/math">
                    <m:r>
                      <a:rPr lang="en-US" b="0" i="1" smtClean="0">
                        <a:latin typeface="Cambria Math" panose="02040503050406030204" pitchFamily="18" charset="0"/>
                      </a:rPr>
                      <m:t>𝑥</m:t>
                    </m:r>
                  </m:oMath>
                </a14:m>
                <a:r>
                  <a:rPr lang="en-AU" dirty="0"/>
                  <a:t>.</a:t>
                </a: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19999"/>
                <a:ext cx="3646516" cy="1301219"/>
              </a:xfrm>
              <a:blipFill>
                <a:blip r:embed="rId2"/>
                <a:stretch>
                  <a:fillRect l="-3846" r="-367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3CAECF5-7983-176B-22CA-61FB4A2A32AF}"/>
                  </a:ext>
                </a:extLst>
              </p:cNvPr>
              <p:cNvSpPr txBox="1"/>
              <p:nvPr/>
            </p:nvSpPr>
            <p:spPr>
              <a:xfrm>
                <a:off x="927500" y="3055204"/>
                <a:ext cx="1940560"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m:rPr>
                          <m:aln/>
                        </m:rPr>
                        <a:rPr lang="en-US" b="0" i="1" smtClean="0">
                          <a:latin typeface="Cambria Math" panose="02040503050406030204" pitchFamily="18" charset="0"/>
                        </a:rPr>
                        <m:t>=</m:t>
                      </m:r>
                      <m:r>
                        <a:rPr lang="en-US" b="0" i="1" smtClean="0">
                          <a:latin typeface="Cambria Math" panose="02040503050406030204" pitchFamily="18" charset="0"/>
                        </a:rPr>
                        <m:t>𝐴h</m:t>
                      </m:r>
                    </m:oMath>
                    <m:oMath xmlns:m="http://schemas.openxmlformats.org/officeDocument/2006/math">
                      <m:r>
                        <a:rPr lang="en-US" b="0" i="1" smtClean="0">
                          <a:latin typeface="Cambria Math" panose="02040503050406030204" pitchFamily="18" charset="0"/>
                        </a:rPr>
                        <m:t>32</m:t>
                      </m:r>
                      <m:r>
                        <m:rPr>
                          <m:aln/>
                        </m:rPr>
                        <a:rPr lang="en-US" b="0" i="1" smtClean="0">
                          <a:latin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𝑥</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=4</m:t>
                      </m:r>
                    </m:oMath>
                  </m:oMathPara>
                </a14:m>
                <a:endParaRPr lang="en-AU" dirty="0"/>
              </a:p>
            </p:txBody>
          </p:sp>
        </mc:Choice>
        <mc:Fallback xmlns="">
          <p:sp>
            <p:nvSpPr>
              <p:cNvPr id="7" name="TextBox 6">
                <a:extLst>
                  <a:ext uri="{FF2B5EF4-FFF2-40B4-BE49-F238E27FC236}">
                    <a16:creationId xmlns:a16="http://schemas.microsoft.com/office/drawing/2014/main" id="{63CAECF5-7983-176B-22CA-61FB4A2A32AF}"/>
                  </a:ext>
                </a:extLst>
              </p:cNvPr>
              <p:cNvSpPr txBox="1">
                <a:spLocks noRot="1" noChangeAspect="1" noMove="1" noResize="1" noEditPoints="1" noAdjustHandles="1" noChangeArrowheads="1" noChangeShapeType="1" noTextEdit="1"/>
              </p:cNvSpPr>
              <p:nvPr/>
            </p:nvSpPr>
            <p:spPr>
              <a:xfrm>
                <a:off x="927500" y="3055204"/>
                <a:ext cx="1940560" cy="1200329"/>
              </a:xfrm>
              <a:prstGeom prst="rect">
                <a:avLst/>
              </a:prstGeom>
              <a:blipFill>
                <a:blip r:embed="rId3"/>
                <a:stretch>
                  <a:fillRect/>
                </a:stretch>
              </a:blipFill>
            </p:spPr>
            <p:txBody>
              <a:bodyPr/>
              <a:lstStyle/>
              <a:p>
                <a:r>
                  <a:rPr lang="en-AU">
                    <a:noFill/>
                  </a:rPr>
                  <a:t> </a:t>
                </a:r>
              </a:p>
            </p:txBody>
          </p:sp>
        </mc:Fallback>
      </mc:AlternateContent>
      <p:pic>
        <p:nvPicPr>
          <p:cNvPr id="10" name="Picture 9" descr="Bar model showing 32 = 8x.">
            <a:extLst>
              <a:ext uri="{FF2B5EF4-FFF2-40B4-BE49-F238E27FC236}">
                <a16:creationId xmlns:a16="http://schemas.microsoft.com/office/drawing/2014/main" id="{EFE2E01C-7F46-43B7-ABE8-E950E6E25D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620" y="2840793"/>
            <a:ext cx="3690873" cy="1629153"/>
          </a:xfrm>
          <a:prstGeom prst="rect">
            <a:avLst/>
          </a:prstGeom>
        </p:spPr>
      </p:pic>
      <p:pic>
        <p:nvPicPr>
          <p:cNvPr id="9" name="Picture 8" descr="Rectangular prism with sides 2 cm, 4 cm, and x cm.">
            <a:extLst>
              <a:ext uri="{FF2B5EF4-FFF2-40B4-BE49-F238E27FC236}">
                <a16:creationId xmlns:a16="http://schemas.microsoft.com/office/drawing/2014/main" id="{BB75FD79-A107-990E-28DE-DA0E6FF4606D}"/>
              </a:ext>
            </a:extLst>
          </p:cNvPr>
          <p:cNvPicPr>
            <a:picLocks noChangeAspect="1"/>
          </p:cNvPicPr>
          <p:nvPr/>
        </p:nvPicPr>
        <p:blipFill>
          <a:blip r:embed="rId5"/>
          <a:stretch>
            <a:fillRect/>
          </a:stretch>
        </p:blipFill>
        <p:spPr>
          <a:xfrm>
            <a:off x="8204597" y="1619999"/>
            <a:ext cx="2919403" cy="36180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volumes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 self-explanation prompts</a:t>
            </a:r>
          </a:p>
        </p:txBody>
      </p:sp>
      <mc:AlternateContent xmlns:mc="http://schemas.openxmlformats.org/markup-compatibility/2006" xmlns:a14="http://schemas.microsoft.com/office/drawing/2010/main">
        <mc:Choice Requires="a14">
          <p:sp>
            <p:nvSpPr>
              <p:cNvPr id="11" name="Content Placeholder 4">
                <a:extLst>
                  <a:ext uri="{FF2B5EF4-FFF2-40B4-BE49-F238E27FC236}">
                    <a16:creationId xmlns:a16="http://schemas.microsoft.com/office/drawing/2014/main" id="{732176A5-9D15-D6CA-13A5-5953D43B507E}"/>
                  </a:ext>
                </a:extLst>
              </p:cNvPr>
              <p:cNvSpPr>
                <a:spLocks noGrp="1"/>
              </p:cNvSpPr>
              <p:nvPr>
                <p:ph idx="1"/>
              </p:nvPr>
            </p:nvSpPr>
            <p:spPr>
              <a:xfrm>
                <a:off x="360000" y="1620000"/>
                <a:ext cx="3856400" cy="1163840"/>
              </a:xfrm>
            </p:spPr>
            <p:txBody>
              <a:bodyPr/>
              <a:lstStyle/>
              <a:p>
                <a:r>
                  <a:rPr lang="en-US" dirty="0"/>
                  <a:t>The volume of this prism is </a:t>
                </a:r>
                <a14:m>
                  <m:oMath xmlns:m="http://schemas.openxmlformats.org/officeDocument/2006/math">
                    <m:r>
                      <a:rPr lang="en-US" b="0" i="1" smtClean="0">
                        <a:latin typeface="Cambria Math" panose="02040503050406030204" pitchFamily="18" charset="0"/>
                      </a:rPr>
                      <m:t>32 </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a14:m>
                <a:r>
                  <a:rPr lang="en-AU" dirty="0"/>
                  <a:t>.</a:t>
                </a:r>
              </a:p>
              <a:p>
                <a:r>
                  <a:rPr lang="en-AU" dirty="0"/>
                  <a:t>Find the value of </a:t>
                </a:r>
                <a14:m>
                  <m:oMath xmlns:m="http://schemas.openxmlformats.org/officeDocument/2006/math">
                    <m:r>
                      <a:rPr lang="en-US" b="0" i="1" smtClean="0">
                        <a:latin typeface="Cambria Math" panose="02040503050406030204" pitchFamily="18" charset="0"/>
                      </a:rPr>
                      <m:t>𝑥</m:t>
                    </m:r>
                  </m:oMath>
                </a14:m>
                <a:r>
                  <a:rPr lang="en-AU" dirty="0"/>
                  <a:t>.</a:t>
                </a:r>
              </a:p>
            </p:txBody>
          </p:sp>
        </mc:Choice>
        <mc:Fallback xmlns="">
          <p:sp>
            <p:nvSpPr>
              <p:cNvPr id="11" name="Content Placeholder 4">
                <a:extLst>
                  <a:ext uri="{FF2B5EF4-FFF2-40B4-BE49-F238E27FC236}">
                    <a16:creationId xmlns:a16="http://schemas.microsoft.com/office/drawing/2014/main" id="{732176A5-9D15-D6CA-13A5-5953D43B507E}"/>
                  </a:ext>
                </a:extLst>
              </p:cNvPr>
              <p:cNvSpPr>
                <a:spLocks noGrp="1" noRot="1" noChangeAspect="1" noMove="1" noResize="1" noEditPoints="1" noAdjustHandles="1" noChangeArrowheads="1" noChangeShapeType="1" noTextEdit="1"/>
              </p:cNvSpPr>
              <p:nvPr>
                <p:ph idx="1"/>
              </p:nvPr>
            </p:nvSpPr>
            <p:spPr>
              <a:xfrm>
                <a:off x="360000" y="1620000"/>
                <a:ext cx="3856400" cy="1163840"/>
              </a:xfrm>
              <a:blipFill>
                <a:blip r:embed="rId2"/>
                <a:stretch>
                  <a:fillRect l="-36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B89D8C-91AE-4C4F-EC45-94F018C1930B}"/>
                  </a:ext>
                </a:extLst>
              </p:cNvPr>
              <p:cNvSpPr txBox="1"/>
              <p:nvPr/>
            </p:nvSpPr>
            <p:spPr>
              <a:xfrm>
                <a:off x="927500" y="3055204"/>
                <a:ext cx="1940560"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m:rPr>
                          <m:aln/>
                        </m:rPr>
                        <a:rPr lang="en-US" b="0" i="1" smtClean="0">
                          <a:latin typeface="Cambria Math" panose="02040503050406030204" pitchFamily="18" charset="0"/>
                        </a:rPr>
                        <m:t>=</m:t>
                      </m:r>
                      <m:r>
                        <a:rPr lang="en-US" b="0" i="1" smtClean="0">
                          <a:latin typeface="Cambria Math" panose="02040503050406030204" pitchFamily="18" charset="0"/>
                        </a:rPr>
                        <m:t>𝐴h</m:t>
                      </m:r>
                    </m:oMath>
                    <m:oMath xmlns:m="http://schemas.openxmlformats.org/officeDocument/2006/math">
                      <m:r>
                        <a:rPr lang="en-US" b="0" i="1" smtClean="0">
                          <a:latin typeface="Cambria Math" panose="02040503050406030204" pitchFamily="18" charset="0"/>
                        </a:rPr>
                        <m:t>32</m:t>
                      </m:r>
                      <m:r>
                        <m:rPr>
                          <m:aln/>
                        </m:rPr>
                        <a:rPr lang="en-US" b="0" i="1" smtClean="0">
                          <a:latin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𝑥</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=4</m:t>
                      </m:r>
                    </m:oMath>
                  </m:oMathPara>
                </a14:m>
                <a:endParaRPr lang="en-AU" dirty="0"/>
              </a:p>
            </p:txBody>
          </p:sp>
        </mc:Choice>
        <mc:Fallback xmlns="">
          <p:sp>
            <p:nvSpPr>
              <p:cNvPr id="13" name="TextBox 12">
                <a:extLst>
                  <a:ext uri="{FF2B5EF4-FFF2-40B4-BE49-F238E27FC236}">
                    <a16:creationId xmlns:a16="http://schemas.microsoft.com/office/drawing/2014/main" id="{96B89D8C-91AE-4C4F-EC45-94F018C1930B}"/>
                  </a:ext>
                </a:extLst>
              </p:cNvPr>
              <p:cNvSpPr txBox="1">
                <a:spLocks noRot="1" noChangeAspect="1" noMove="1" noResize="1" noEditPoints="1" noAdjustHandles="1" noChangeArrowheads="1" noChangeShapeType="1" noTextEdit="1"/>
              </p:cNvSpPr>
              <p:nvPr/>
            </p:nvSpPr>
            <p:spPr>
              <a:xfrm>
                <a:off x="927500" y="3055204"/>
                <a:ext cx="1940560" cy="1200329"/>
              </a:xfrm>
              <a:prstGeom prst="rect">
                <a:avLst/>
              </a:prstGeom>
              <a:blipFill>
                <a:blip r:embed="rId3"/>
                <a:stretch>
                  <a:fillRect/>
                </a:stretch>
              </a:blipFill>
            </p:spPr>
            <p:txBody>
              <a:bodyPr/>
              <a:lstStyle/>
              <a:p>
                <a:r>
                  <a:rPr lang="en-AU">
                    <a:noFill/>
                  </a:rPr>
                  <a:t> </a:t>
                </a:r>
              </a:p>
            </p:txBody>
          </p:sp>
        </mc:Fallback>
      </mc:AlternateContent>
      <p:pic>
        <p:nvPicPr>
          <p:cNvPr id="14" name="Picture 13" descr="Bar model showing 32 = 8x.">
            <a:extLst>
              <a:ext uri="{FF2B5EF4-FFF2-40B4-BE49-F238E27FC236}">
                <a16:creationId xmlns:a16="http://schemas.microsoft.com/office/drawing/2014/main" id="{86441F01-88D3-8049-1340-19611D73E0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620" y="2840793"/>
            <a:ext cx="3690873" cy="1629153"/>
          </a:xfrm>
          <a:prstGeom prst="rect">
            <a:avLst/>
          </a:prstGeom>
        </p:spPr>
      </p:pic>
      <p:sp>
        <p:nvSpPr>
          <p:cNvPr id="3" name="Speech Bubble: Rectangle with Corners Rounded 2">
            <a:extLst>
              <a:ext uri="{FF2B5EF4-FFF2-40B4-BE49-F238E27FC236}">
                <a16:creationId xmlns:a16="http://schemas.microsoft.com/office/drawing/2014/main" id="{B2A3FAAE-6CEC-5C86-AB45-1BE01D64310E}"/>
              </a:ext>
            </a:extLst>
          </p:cNvPr>
          <p:cNvSpPr/>
          <p:nvPr/>
        </p:nvSpPr>
        <p:spPr>
          <a:xfrm>
            <a:off x="3668975" y="5163260"/>
            <a:ext cx="3117905" cy="976890"/>
          </a:xfrm>
          <a:prstGeom prst="wedgeRoundRectCallout">
            <a:avLst>
              <a:gd name="adj1" fmla="val 17"/>
              <a:gd name="adj2" fmla="val -9559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00" dirty="0" err="1"/>
              <a:t>Wh</a:t>
            </a:r>
            <a:r>
              <a:rPr lang="en-AU" sz="1800" dirty="0"/>
              <a:t>y is a bar model helpful to solve this equation?</a:t>
            </a:r>
          </a:p>
        </p:txBody>
      </p:sp>
      <p:pic>
        <p:nvPicPr>
          <p:cNvPr id="15" name="Picture 14" descr="Rectangular prism with sides 2 cm, 4 cm, and x cm.">
            <a:extLst>
              <a:ext uri="{FF2B5EF4-FFF2-40B4-BE49-F238E27FC236}">
                <a16:creationId xmlns:a16="http://schemas.microsoft.com/office/drawing/2014/main" id="{BA56F344-8BF7-7B5A-6A8A-9FE4D1BD9CFC}"/>
              </a:ext>
            </a:extLst>
          </p:cNvPr>
          <p:cNvPicPr>
            <a:picLocks noChangeAspect="1"/>
          </p:cNvPicPr>
          <p:nvPr/>
        </p:nvPicPr>
        <p:blipFill>
          <a:blip r:embed="rId5"/>
          <a:stretch>
            <a:fillRect/>
          </a:stretch>
        </p:blipFill>
        <p:spPr>
          <a:xfrm>
            <a:off x="8204597" y="1619999"/>
            <a:ext cx="2919403" cy="3618000"/>
          </a:xfrm>
          <a:prstGeom prst="rect">
            <a:avLst/>
          </a:prstGeom>
        </p:spPr>
      </p:pic>
      <p:sp>
        <p:nvSpPr>
          <p:cNvPr id="7" name="Speech Bubble: Rectangle with Corners Rounded 6">
            <a:extLst>
              <a:ext uri="{FF2B5EF4-FFF2-40B4-BE49-F238E27FC236}">
                <a16:creationId xmlns:a16="http://schemas.microsoft.com/office/drawing/2014/main" id="{EEDEB844-4145-D7DE-B1C2-083A7662F977}"/>
              </a:ext>
            </a:extLst>
          </p:cNvPr>
          <p:cNvSpPr/>
          <p:nvPr/>
        </p:nvSpPr>
        <p:spPr>
          <a:xfrm>
            <a:off x="8523026" y="5310786"/>
            <a:ext cx="2785054" cy="829364"/>
          </a:xfrm>
          <a:prstGeom prst="wedgeRoundRectCallout">
            <a:avLst>
              <a:gd name="adj1" fmla="val 11421"/>
              <a:gd name="adj2" fmla="val -110592"/>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How do you know which face is the base?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5734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volumes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4210640" y="2035231"/>
                <a:ext cx="3988480" cy="1220430"/>
              </a:xfrm>
            </p:spPr>
            <p:txBody>
              <a:bodyPr/>
              <a:lstStyle/>
              <a:p>
                <a:r>
                  <a:rPr lang="en-US" dirty="0"/>
                  <a:t>The volume of this prism is </a:t>
                </a:r>
                <a14:m>
                  <m:oMath xmlns:m="http://schemas.openxmlformats.org/officeDocument/2006/math">
                    <m:r>
                      <a:rPr lang="en-US" b="0" i="1" smtClean="0">
                        <a:latin typeface="Cambria Math" panose="02040503050406030204" pitchFamily="18" charset="0"/>
                      </a:rPr>
                      <m:t>30 </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a14:m>
                <a:r>
                  <a:rPr lang="en-AU" dirty="0"/>
                  <a:t>.</a:t>
                </a:r>
              </a:p>
              <a:p>
                <a:r>
                  <a:rPr lang="en-AU" dirty="0"/>
                  <a:t>Find the value of </a:t>
                </a:r>
                <a14:m>
                  <m:oMath xmlns:m="http://schemas.openxmlformats.org/officeDocument/2006/math">
                    <m:r>
                      <a:rPr lang="en-US" b="0" i="1" smtClean="0">
                        <a:latin typeface="Cambria Math" panose="02040503050406030204" pitchFamily="18" charset="0"/>
                      </a:rPr>
                      <m:t>𝑦</m:t>
                    </m:r>
                  </m:oMath>
                </a14:m>
                <a:r>
                  <a:rPr lang="en-AU" dirty="0"/>
                  <a:t>.</a:t>
                </a:r>
              </a:p>
              <a:p>
                <a:endParaRPr lang="en-AU"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4210640" y="2035231"/>
                <a:ext cx="3988480" cy="1220430"/>
              </a:xfrm>
              <a:blipFill>
                <a:blip r:embed="rId2"/>
                <a:stretch>
                  <a:fillRect l="-3670"/>
                </a:stretch>
              </a:blipFill>
            </p:spPr>
            <p:txBody>
              <a:bodyPr/>
              <a:lstStyle/>
              <a:p>
                <a:r>
                  <a:rPr lang="en-AU">
                    <a:noFill/>
                  </a:rPr>
                  <a:t> </a:t>
                </a:r>
              </a:p>
            </p:txBody>
          </p:sp>
        </mc:Fallback>
      </mc:AlternateContent>
      <p:pic>
        <p:nvPicPr>
          <p:cNvPr id="7" name="Picture 6" descr="Rectangular prism with sides 5 cm, 6 cm and y cm.">
            <a:extLst>
              <a:ext uri="{FF2B5EF4-FFF2-40B4-BE49-F238E27FC236}">
                <a16:creationId xmlns:a16="http://schemas.microsoft.com/office/drawing/2014/main" id="{9164B30A-A143-ECE7-2D96-B82C32B994E4}"/>
              </a:ext>
            </a:extLst>
          </p:cNvPr>
          <p:cNvPicPr>
            <a:picLocks noChangeAspect="1"/>
          </p:cNvPicPr>
          <p:nvPr/>
        </p:nvPicPr>
        <p:blipFill>
          <a:blip r:embed="rId3"/>
          <a:stretch>
            <a:fillRect/>
          </a:stretch>
        </p:blipFill>
        <p:spPr>
          <a:xfrm>
            <a:off x="3863279" y="3602340"/>
            <a:ext cx="4683201" cy="223288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volumes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2F9B7F7-3A95-5715-F0E6-7FCBAA7BF551}"/>
                  </a:ext>
                </a:extLst>
              </p:cNvPr>
              <p:cNvSpPr txBox="1"/>
              <p:nvPr/>
            </p:nvSpPr>
            <p:spPr>
              <a:xfrm>
                <a:off x="1290320" y="3074738"/>
                <a:ext cx="1747520" cy="120032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𝑉</m:t>
                      </m:r>
                      <m:r>
                        <m:rPr>
                          <m:aln/>
                        </m:rPr>
                        <a:rPr lang="en-US" b="0" i="1" smtClean="0">
                          <a:latin typeface="Cambria Math" panose="02040503050406030204" pitchFamily="18" charset="0"/>
                        </a:rPr>
                        <m:t>=</m:t>
                      </m:r>
                      <m:r>
                        <a:rPr lang="en-US" b="0" i="1" smtClean="0">
                          <a:latin typeface="Cambria Math" panose="02040503050406030204" pitchFamily="18" charset="0"/>
                        </a:rPr>
                        <m:t>𝐴h</m:t>
                      </m:r>
                    </m:oMath>
                    <m:oMath xmlns:m="http://schemas.openxmlformats.org/officeDocument/2006/math">
                      <m:r>
                        <a:rPr lang="en-US" b="0" i="1" smtClean="0">
                          <a:latin typeface="Cambria Math" panose="02040503050406030204" pitchFamily="18" charset="0"/>
                        </a:rPr>
                        <m:t>30</m:t>
                      </m:r>
                      <m:r>
                        <m:rPr>
                          <m:aln/>
                        </m:rPr>
                        <a:rPr lang="en-US" b="0" i="1" smtClean="0">
                          <a:latin typeface="Cambria Math" panose="02040503050406030204" pitchFamily="18" charset="0"/>
                        </a:rPr>
                        <m:t>=</m:t>
                      </m:r>
                      <m:r>
                        <a:rPr lang="en-US" b="0" i="1" smtClean="0">
                          <a:latin typeface="Cambria Math" panose="02040503050406030204" pitchFamily="18" charset="0"/>
                        </a:rPr>
                        <m:t>30</m:t>
                      </m:r>
                      <m:r>
                        <a:rPr lang="en-US" b="0" i="1" smtClean="0">
                          <a:latin typeface="Cambria Math" panose="02040503050406030204" pitchFamily="18" charset="0"/>
                        </a:rPr>
                        <m:t>𝑦</m:t>
                      </m:r>
                    </m:oMath>
                    <m:oMath xmlns:m="http://schemas.openxmlformats.org/officeDocument/2006/math">
                      <m:r>
                        <a:rPr lang="en-US" b="0" i="1" smtClean="0">
                          <a:latin typeface="Cambria Math" panose="02040503050406030204" pitchFamily="18" charset="0"/>
                        </a:rPr>
                        <m:t>𝑦</m:t>
                      </m:r>
                      <m:r>
                        <m:rPr>
                          <m:aln/>
                        </m:rP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AU" dirty="0"/>
              </a:p>
            </p:txBody>
          </p:sp>
        </mc:Choice>
        <mc:Fallback xmlns="">
          <p:sp>
            <p:nvSpPr>
              <p:cNvPr id="11" name="TextBox 10">
                <a:extLst>
                  <a:ext uri="{FF2B5EF4-FFF2-40B4-BE49-F238E27FC236}">
                    <a16:creationId xmlns:a16="http://schemas.microsoft.com/office/drawing/2014/main" id="{B2F9B7F7-3A95-5715-F0E6-7FCBAA7BF551}"/>
                  </a:ext>
                </a:extLst>
              </p:cNvPr>
              <p:cNvSpPr txBox="1">
                <a:spLocks noRot="1" noChangeAspect="1" noMove="1" noResize="1" noEditPoints="1" noAdjustHandles="1" noChangeArrowheads="1" noChangeShapeType="1" noTextEdit="1"/>
              </p:cNvSpPr>
              <p:nvPr/>
            </p:nvSpPr>
            <p:spPr>
              <a:xfrm>
                <a:off x="1290320" y="3074738"/>
                <a:ext cx="1747520" cy="1200329"/>
              </a:xfrm>
              <a:prstGeom prst="rect">
                <a:avLst/>
              </a:prstGeom>
              <a:blipFill>
                <a:blip r:embed="rId2"/>
                <a:stretch>
                  <a:fillRect l="-1049" b="-456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Content Placeholder 4">
                <a:extLst>
                  <a:ext uri="{FF2B5EF4-FFF2-40B4-BE49-F238E27FC236}">
                    <a16:creationId xmlns:a16="http://schemas.microsoft.com/office/drawing/2014/main" id="{B4B32F81-3316-2BB7-8F4D-18E11340F724}"/>
                  </a:ext>
                </a:extLst>
              </p:cNvPr>
              <p:cNvSpPr>
                <a:spLocks noGrp="1"/>
              </p:cNvSpPr>
              <p:nvPr>
                <p:ph idx="1"/>
              </p:nvPr>
            </p:nvSpPr>
            <p:spPr>
              <a:xfrm>
                <a:off x="4210639" y="1561312"/>
                <a:ext cx="3988480" cy="1220430"/>
              </a:xfrm>
            </p:spPr>
            <p:txBody>
              <a:bodyPr/>
              <a:lstStyle/>
              <a:p>
                <a:r>
                  <a:rPr lang="en-US" dirty="0"/>
                  <a:t>The volume of this prism is </a:t>
                </a:r>
                <a14:m>
                  <m:oMath xmlns:m="http://schemas.openxmlformats.org/officeDocument/2006/math">
                    <m:r>
                      <a:rPr lang="en-US" b="0" i="1" smtClean="0">
                        <a:latin typeface="Cambria Math" panose="02040503050406030204" pitchFamily="18" charset="0"/>
                      </a:rPr>
                      <m:t>30 </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a14:m>
                <a:r>
                  <a:rPr lang="en-AU" dirty="0"/>
                  <a:t>.</a:t>
                </a:r>
              </a:p>
              <a:p>
                <a:r>
                  <a:rPr lang="en-AU" dirty="0"/>
                  <a:t>Find the value of </a:t>
                </a:r>
                <a14:m>
                  <m:oMath xmlns:m="http://schemas.openxmlformats.org/officeDocument/2006/math">
                    <m:r>
                      <a:rPr lang="en-US" b="0" i="1" smtClean="0">
                        <a:latin typeface="Cambria Math" panose="02040503050406030204" pitchFamily="18" charset="0"/>
                      </a:rPr>
                      <m:t>𝑦</m:t>
                    </m:r>
                  </m:oMath>
                </a14:m>
                <a:r>
                  <a:rPr lang="en-AU" dirty="0"/>
                  <a:t>.</a:t>
                </a:r>
              </a:p>
              <a:p>
                <a:endParaRPr lang="en-AU" dirty="0"/>
              </a:p>
              <a:p>
                <a:endParaRPr lang="en-AU" dirty="0"/>
              </a:p>
            </p:txBody>
          </p:sp>
        </mc:Choice>
        <mc:Fallback xmlns="">
          <p:sp>
            <p:nvSpPr>
              <p:cNvPr id="14" name="Content Placeholder 4">
                <a:extLst>
                  <a:ext uri="{FF2B5EF4-FFF2-40B4-BE49-F238E27FC236}">
                    <a16:creationId xmlns:a16="http://schemas.microsoft.com/office/drawing/2014/main" id="{B4B32F81-3316-2BB7-8F4D-18E11340F724}"/>
                  </a:ext>
                </a:extLst>
              </p:cNvPr>
              <p:cNvSpPr>
                <a:spLocks noGrp="1" noRot="1" noChangeAspect="1" noMove="1" noResize="1" noEditPoints="1" noAdjustHandles="1" noChangeArrowheads="1" noChangeShapeType="1" noTextEdit="1"/>
              </p:cNvSpPr>
              <p:nvPr>
                <p:ph idx="1"/>
              </p:nvPr>
            </p:nvSpPr>
            <p:spPr>
              <a:xfrm>
                <a:off x="4210639" y="1561312"/>
                <a:ext cx="3988480" cy="1220430"/>
              </a:xfrm>
              <a:blipFill>
                <a:blip r:embed="rId3"/>
                <a:stretch>
                  <a:fillRect l="-3670"/>
                </a:stretch>
              </a:blipFill>
            </p:spPr>
            <p:txBody>
              <a:bodyPr/>
              <a:lstStyle/>
              <a:p>
                <a:r>
                  <a:rPr lang="en-AU">
                    <a:noFill/>
                  </a:rPr>
                  <a:t> </a:t>
                </a:r>
              </a:p>
            </p:txBody>
          </p:sp>
        </mc:Fallback>
      </mc:AlternateContent>
      <p:pic>
        <p:nvPicPr>
          <p:cNvPr id="15" name="Picture 14" descr="Rectangular prism with sides 5 cm, 6 cm and y cm.">
            <a:extLst>
              <a:ext uri="{FF2B5EF4-FFF2-40B4-BE49-F238E27FC236}">
                <a16:creationId xmlns:a16="http://schemas.microsoft.com/office/drawing/2014/main" id="{D953200D-98CB-BA61-83D1-1B135C0155A6}"/>
              </a:ext>
            </a:extLst>
          </p:cNvPr>
          <p:cNvPicPr>
            <a:picLocks noChangeAspect="1"/>
          </p:cNvPicPr>
          <p:nvPr/>
        </p:nvPicPr>
        <p:blipFill>
          <a:blip r:embed="rId4"/>
          <a:stretch>
            <a:fillRect/>
          </a:stretch>
        </p:blipFill>
        <p:spPr>
          <a:xfrm>
            <a:off x="3863279" y="2558461"/>
            <a:ext cx="4683201" cy="2232885"/>
          </a:xfrm>
          <a:prstGeom prst="rect">
            <a:avLst/>
          </a:prstGeom>
        </p:spPr>
      </p:pic>
      <p:pic>
        <p:nvPicPr>
          <p:cNvPr id="9" name="Picture 8" descr="A bar model showing 30 = 30y.">
            <a:extLst>
              <a:ext uri="{FF2B5EF4-FFF2-40B4-BE49-F238E27FC236}">
                <a16:creationId xmlns:a16="http://schemas.microsoft.com/office/drawing/2014/main" id="{DCA8360A-B9F1-7EC4-51D5-30DB4CC4DF28}"/>
              </a:ext>
            </a:extLst>
          </p:cNvPr>
          <p:cNvPicPr>
            <a:picLocks noChangeAspect="1"/>
          </p:cNvPicPr>
          <p:nvPr/>
        </p:nvPicPr>
        <p:blipFill>
          <a:blip r:embed="rId5"/>
          <a:stretch>
            <a:fillRect/>
          </a:stretch>
        </p:blipFill>
        <p:spPr>
          <a:xfrm>
            <a:off x="2659695" y="4791346"/>
            <a:ext cx="6872607" cy="129094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45926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2" ma:contentTypeDescription="Create a new document." ma:contentTypeScope="" ma:versionID="1b18cefd43c074e9079b0ab948cfa6b0">
  <xsd:schema xmlns:xsd="http://www.w3.org/2001/XMLSchema" xmlns:xs="http://www.w3.org/2001/XMLSchema" xmlns:p="http://schemas.microsoft.com/office/2006/metadata/properties" xmlns:ns2="98740c54-966f-451d-a76c-e38eb7fddd55" targetNamespace="http://schemas.microsoft.com/office/2006/metadata/properties" ma:root="true" ma:fieldsID="7b58a808f03ed71fdcb636b9c8fc90b2" ns2:_="">
    <xsd:import namespace="98740c54-966f-451d-a76c-e38eb7fddd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1315FB-9023-4D64-AEE2-1B4697A3A617}"/>
</file>

<file path=customXml/itemProps2.xml><?xml version="1.0" encoding="utf-8"?>
<ds:datastoreItem xmlns:ds="http://schemas.openxmlformats.org/officeDocument/2006/customXml" ds:itemID="{7B07993A-0AE8-4BFB-A99D-438EE3E2DBD6}"/>
</file>

<file path=customXml/itemProps3.xml><?xml version="1.0" encoding="utf-8"?>
<ds:datastoreItem xmlns:ds="http://schemas.openxmlformats.org/officeDocument/2006/customXml" ds:itemID="{ABC1D58C-CBC9-4D94-99AE-3C91EC8586BA}"/>
</file>

<file path=docProps/app.xml><?xml version="1.0" encoding="utf-8"?>
<Properties xmlns="http://schemas.openxmlformats.org/officeDocument/2006/extended-properties" xmlns:vt="http://schemas.openxmlformats.org/officeDocument/2006/docPropsVTypes">
  <Template>curriculum-reform-template-2023</Template>
  <TotalTime>0</TotalTime>
  <Words>718</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Public Sans</vt:lpstr>
      <vt:lpstr>Public Sans Light</vt:lpstr>
      <vt:lpstr>Cambria Math</vt:lpstr>
      <vt:lpstr>Times New Roman</vt:lpstr>
      <vt:lpstr>Public Sans SemiBold</vt:lpstr>
      <vt:lpstr>Arial</vt:lpstr>
      <vt:lpstr>NSWG Corporate</vt:lpstr>
      <vt:lpstr>Finding volumes</vt:lpstr>
      <vt:lpstr>Launch</vt:lpstr>
      <vt:lpstr>Finding volumes (1)</vt:lpstr>
      <vt:lpstr>Finding volumes (2)</vt:lpstr>
      <vt:lpstr>Summarise</vt:lpstr>
      <vt:lpstr>Finding volumes (3)</vt:lpstr>
      <vt:lpstr>Finding volumes (4)</vt:lpstr>
      <vt:lpstr>Finding volumes (5)</vt:lpstr>
      <vt:lpstr>Finding volumes (6)</vt:lpstr>
      <vt:lpstr>Finding volumes (7)</vt:lpstr>
      <vt:lpstr>Finding volumes (8)</vt:lpstr>
      <vt:lpstr>Finding volumes (9)</vt:lpstr>
      <vt:lpstr>Finding volumes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volumes</dc:title>
  <dc:subject/>
  <dc:creator>NSW Department of Education</dc:creator>
  <cp:keywords/>
  <dcterms:created xsi:type="dcterms:W3CDTF">2024-06-03T23:38:38Z</dcterms:created>
  <dcterms:modified xsi:type="dcterms:W3CDTF">2024-06-03T23:39:03Z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2024-06-03T23:39:03Z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e6b13414-e1c3-4ba6-a3ad-236412d1077e</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ies>
</file>