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0"/>
  </p:notesMasterIdLst>
  <p:handoutMasterIdLst>
    <p:handoutMasterId r:id="rId11"/>
  </p:handoutMasterIdLst>
  <p:sldIdLst>
    <p:sldId id="257" r:id="rId2"/>
    <p:sldId id="272" r:id="rId3"/>
    <p:sldId id="377" r:id="rId4"/>
    <p:sldId id="376" r:id="rId5"/>
    <p:sldId id="378" r:id="rId6"/>
    <p:sldId id="382" r:id="rId7"/>
    <p:sldId id="379" r:id="rId8"/>
    <p:sldId id="383"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
      <p:font typeface="Public Sans Light" pitchFamily="2" charset="0"/>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D6D5240-24FC-8D95-6DCC-4F2B02E129E1}" name="Cassandra Portelli (Secondary Mathematics Support Officer)" initials="CO" userId="S::cassandra.portelli@det.nsw.edu.au::af45a56a-26dd-4443-adec-54b262d61c2a" providerId="AD"/>
  <p188:author id="{15D3C655-FA0C-37E3-0AF9-B42F82485347}" name="Lee Hyland" initials="LH" userId="S::LESLEE.HYLAND@det.nsw.edu.au::236b8219-96ed-46a5-92bf-a10e6892f95f" providerId="AD"/>
  <p188:author id="{0370C784-7104-4587-1C03-A4A0A6D07F3E}" name="Alyana Marave" initials="AM" userId="S::Alyana.Marave1@det.nsw.edu.au::dd6e8313-0bdf-4d22-8f0f-323573363137" providerId="AD"/>
  <p188:author id="{C25A559F-B1DB-14E4-86C7-DB877BD15D7B}" name="Corinne Towns" initials="CT" userId="S::Corinne.Vingerhoed1@det.nsw.edu.au::552e047b-3ad6-49ed-9d6e-f028379f5a0b" providerId="AD"/>
  <p188:author id="{D84E49CE-2BCD-8431-0782-D52A02898A5C}"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8" y="345"/>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38216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1755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53142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261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6863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186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41889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9287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81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22806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26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046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8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2838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34089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980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3854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5989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1655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140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9072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340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12442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8635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97958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20714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4133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98687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6864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27013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3372728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Fish in captivity</a:t>
            </a:r>
          </a:p>
        </p:txBody>
      </p:sp>
      <p:sp>
        <p:nvSpPr>
          <p:cNvPr id="4" name="Text Placeholder 3">
            <a:extLst>
              <a:ext uri="{FF2B5EF4-FFF2-40B4-BE49-F238E27FC236}">
                <a16:creationId xmlns:a16="http://schemas.microsoft.com/office/drawing/2014/main" id="{B983A816-B5E0-4D86-7FE5-34524DF3A65F}"/>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Fish in captivity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54000" y="982520"/>
            <a:ext cx="10080000" cy="310015"/>
          </a:xfrm>
        </p:spPr>
        <p:txBody>
          <a:bodyPr/>
          <a:lstStyle/>
          <a:p>
            <a:r>
              <a:rPr lang="en-AU" dirty="0"/>
              <a:t>Visual representation</a:t>
            </a:r>
          </a:p>
        </p:txBody>
      </p:sp>
      <p:pic>
        <p:nvPicPr>
          <p:cNvPr id="13" name="Picture 12" descr="Cube 1 cm x 1 cm x 1 cm">
            <a:extLst>
              <a:ext uri="{FF2B5EF4-FFF2-40B4-BE49-F238E27FC236}">
                <a16:creationId xmlns:a16="http://schemas.microsoft.com/office/drawing/2014/main" id="{ED08AD7B-5BE2-1422-6439-BD8AF0B81BD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4000" y="1628147"/>
            <a:ext cx="3401923" cy="2861031"/>
          </a:xfrm>
          <a:prstGeom prst="rect">
            <a:avLst/>
          </a:prstGeom>
        </p:spPr>
      </p:pic>
      <p:pic>
        <p:nvPicPr>
          <p:cNvPr id="15" name="Picture 14" descr="Cube 10 mm x 10 mm x 10 mm">
            <a:extLst>
              <a:ext uri="{FF2B5EF4-FFF2-40B4-BE49-F238E27FC236}">
                <a16:creationId xmlns:a16="http://schemas.microsoft.com/office/drawing/2014/main" id="{F26E1EB3-7EBB-FA21-2A1F-F2DED666BF2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91115" y="1628148"/>
            <a:ext cx="3399239" cy="2861030"/>
          </a:xfrm>
          <a:prstGeom prst="rect">
            <a:avLst/>
          </a:prstGeom>
        </p:spPr>
      </p:pic>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3E58D2BB-5022-8B31-C3B5-9DE4EC4EB39D}"/>
                  </a:ext>
                </a:extLst>
              </p:cNvPr>
              <p:cNvSpPr>
                <a:spLocks noGrp="1"/>
              </p:cNvSpPr>
              <p:nvPr>
                <p:ph idx="1"/>
              </p:nvPr>
            </p:nvSpPr>
            <p:spPr>
              <a:xfrm>
                <a:off x="929534" y="4987022"/>
                <a:ext cx="5565019" cy="803565"/>
              </a:xfrm>
            </p:spPr>
            <p:txBody>
              <a:bodyPr/>
              <a:lstStyle/>
              <a:p>
                <a:pPr/>
                <a14:m>
                  <m:oMathPara xmlns:m="http://schemas.openxmlformats.org/officeDocument/2006/math">
                    <m:oMathParaPr>
                      <m:jc m:val="left"/>
                    </m:oMathParaPr>
                    <m:oMath xmlns:m="http://schemas.openxmlformats.org/officeDocument/2006/math">
                      <m:r>
                        <a:rPr lang="en-AU" sz="3600" b="0" i="1" dirty="0" smtClean="0">
                          <a:latin typeface="Cambria Math" panose="02040503050406030204" pitchFamily="18" charset="0"/>
                        </a:rPr>
                        <m:t>1 </m:t>
                      </m:r>
                      <m:r>
                        <a:rPr lang="en-AU" sz="3600" b="0" i="1" dirty="0" smtClean="0">
                          <a:latin typeface="Cambria Math" panose="02040503050406030204" pitchFamily="18" charset="0"/>
                        </a:rPr>
                        <m:t>𝑐</m:t>
                      </m:r>
                      <m:sSup>
                        <m:sSupPr>
                          <m:ctrlPr>
                            <a:rPr lang="en-AU" sz="3600" b="0" i="1" dirty="0" smtClean="0">
                              <a:latin typeface="Cambria Math" panose="02040503050406030204" pitchFamily="18" charset="0"/>
                            </a:rPr>
                          </m:ctrlPr>
                        </m:sSupPr>
                        <m:e>
                          <m:r>
                            <a:rPr lang="en-AU" sz="3600" b="0" i="1" dirty="0" smtClean="0">
                              <a:latin typeface="Cambria Math" panose="02040503050406030204" pitchFamily="18" charset="0"/>
                            </a:rPr>
                            <m:t>𝑚</m:t>
                          </m:r>
                        </m:e>
                        <m:sup>
                          <m:r>
                            <a:rPr lang="en-AU" sz="3600" b="0" i="1" dirty="0" smtClean="0">
                              <a:latin typeface="Cambria Math" panose="02040503050406030204" pitchFamily="18" charset="0"/>
                            </a:rPr>
                            <m:t>3</m:t>
                          </m:r>
                        </m:sup>
                      </m:sSup>
                      <m:r>
                        <a:rPr lang="en-AU" sz="3600" b="0" i="1" dirty="0" smtClean="0">
                          <a:latin typeface="Cambria Math" panose="02040503050406030204" pitchFamily="18" charset="0"/>
                        </a:rPr>
                        <m:t>=1000 </m:t>
                      </m:r>
                      <m:r>
                        <a:rPr lang="en-AU" sz="3600" b="0" i="1" dirty="0" smtClean="0">
                          <a:latin typeface="Cambria Math" panose="02040503050406030204" pitchFamily="18" charset="0"/>
                        </a:rPr>
                        <m:t>𝑚</m:t>
                      </m:r>
                      <m:sSup>
                        <m:sSupPr>
                          <m:ctrlPr>
                            <a:rPr lang="en-AU" sz="3600" b="0" i="1" dirty="0" smtClean="0">
                              <a:latin typeface="Cambria Math" panose="02040503050406030204" pitchFamily="18" charset="0"/>
                            </a:rPr>
                          </m:ctrlPr>
                        </m:sSupPr>
                        <m:e>
                          <m:r>
                            <a:rPr lang="en-AU" sz="3600" b="0" i="1" dirty="0" smtClean="0">
                              <a:latin typeface="Cambria Math" panose="02040503050406030204" pitchFamily="18" charset="0"/>
                            </a:rPr>
                            <m:t>𝑚</m:t>
                          </m:r>
                        </m:e>
                        <m:sup>
                          <m:r>
                            <a:rPr lang="en-AU" sz="3600" b="0" i="1" dirty="0" smtClean="0">
                              <a:latin typeface="Cambria Math" panose="02040503050406030204" pitchFamily="18" charset="0"/>
                            </a:rPr>
                            <m:t>3</m:t>
                          </m:r>
                        </m:sup>
                      </m:sSup>
                    </m:oMath>
                  </m:oMathPara>
                </a14:m>
                <a:endParaRPr lang="en-AU" sz="3600" b="0" dirty="0"/>
              </a:p>
            </p:txBody>
          </p:sp>
        </mc:Choice>
        <mc:Fallback>
          <p:sp>
            <p:nvSpPr>
              <p:cNvPr id="5" name="Content Placeholder 4">
                <a:extLst>
                  <a:ext uri="{FF2B5EF4-FFF2-40B4-BE49-F238E27FC236}">
                    <a16:creationId xmlns:a16="http://schemas.microsoft.com/office/drawing/2014/main" id="{3E58D2BB-5022-8B31-C3B5-9DE4EC4EB39D}"/>
                  </a:ext>
                </a:extLst>
              </p:cNvPr>
              <p:cNvSpPr>
                <a:spLocks noGrp="1" noRot="1" noChangeAspect="1" noMove="1" noResize="1" noEditPoints="1" noAdjustHandles="1" noChangeArrowheads="1" noChangeShapeType="1" noTextEdit="1"/>
              </p:cNvSpPr>
              <p:nvPr>
                <p:ph idx="1"/>
              </p:nvPr>
            </p:nvSpPr>
            <p:spPr>
              <a:xfrm>
                <a:off x="929534" y="4987022"/>
                <a:ext cx="5565019" cy="803565"/>
              </a:xfrm>
              <a:blipFill>
                <a:blip r:embed="rId4"/>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9166B21C-D0BE-AFA1-C383-26F6272CB977}"/>
              </a:ext>
            </a:extLst>
          </p:cNvPr>
          <p:cNvSpPr/>
          <p:nvPr/>
        </p:nvSpPr>
        <p:spPr>
          <a:xfrm>
            <a:off x="9029697" y="2122944"/>
            <a:ext cx="2094303" cy="1472488"/>
          </a:xfrm>
          <a:prstGeom prst="wedgeRoundRectCallout">
            <a:avLst>
              <a:gd name="adj1" fmla="val -59616"/>
              <a:gd name="adj2" fmla="val -216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dirty="0"/>
              <a:t>What do you notice? </a:t>
            </a:r>
          </a:p>
        </p:txBody>
      </p:sp>
      <p:sp>
        <p:nvSpPr>
          <p:cNvPr id="10" name="Speech Bubble: Rectangle with Corners Rounded 9">
            <a:extLst>
              <a:ext uri="{FF2B5EF4-FFF2-40B4-BE49-F238E27FC236}">
                <a16:creationId xmlns:a16="http://schemas.microsoft.com/office/drawing/2014/main" id="{093BEDCE-D082-DDE5-4850-0D4101B8919E}"/>
              </a:ext>
            </a:extLst>
          </p:cNvPr>
          <p:cNvSpPr/>
          <p:nvPr/>
        </p:nvSpPr>
        <p:spPr>
          <a:xfrm>
            <a:off x="9029697" y="4167018"/>
            <a:ext cx="2094303" cy="1472488"/>
          </a:xfrm>
          <a:prstGeom prst="wedgeRoundRectCallout">
            <a:avLst>
              <a:gd name="adj1" fmla="val -58963"/>
              <a:gd name="adj2" fmla="val -229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a:t>What do you wonder?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04864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Fish in captivity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Small fish</a:t>
            </a:r>
          </a:p>
        </p:txBody>
      </p:sp>
      <p:sp>
        <p:nvSpPr>
          <p:cNvPr id="7" name="TextBox 6">
            <a:extLst>
              <a:ext uri="{FF2B5EF4-FFF2-40B4-BE49-F238E27FC236}">
                <a16:creationId xmlns:a16="http://schemas.microsoft.com/office/drawing/2014/main" id="{55A287DA-51FF-AAAC-26B1-E31F26E7DABB}"/>
              </a:ext>
            </a:extLst>
          </p:cNvPr>
          <p:cNvSpPr txBox="1"/>
          <p:nvPr/>
        </p:nvSpPr>
        <p:spPr>
          <a:xfrm>
            <a:off x="360000" y="1668303"/>
            <a:ext cx="4883452" cy="42071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3600" dirty="0"/>
              <a:t>A 2.5 cm fish needs 5 L of water.</a:t>
            </a:r>
          </a:p>
          <a:p>
            <a:pPr>
              <a:lnSpc>
                <a:spcPct val="150000"/>
              </a:lnSpc>
              <a:spcAft>
                <a:spcPts val="1200"/>
              </a:spcAft>
            </a:pPr>
            <a:r>
              <a:rPr lang="en-US" sz="3600" dirty="0"/>
              <a:t>How many 2.5 cm fish can you fit in your tank?</a:t>
            </a:r>
          </a:p>
        </p:txBody>
      </p:sp>
      <p:pic>
        <p:nvPicPr>
          <p:cNvPr id="9" name="Content Placeholder 8" descr="A small fish measuring 2.5 cm.">
            <a:extLst>
              <a:ext uri="{FF2B5EF4-FFF2-40B4-BE49-F238E27FC236}">
                <a16:creationId xmlns:a16="http://schemas.microsoft.com/office/drawing/2014/main" id="{2800C192-DDFE-D3E7-8654-F9D06D8A9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7337" y="2727700"/>
            <a:ext cx="1422053" cy="14026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Fish in captivity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latin typeface="+mn-lt"/>
              </a:rPr>
              <a:t>Large fish</a:t>
            </a:r>
          </a:p>
        </p:txBody>
      </p:sp>
      <p:sp>
        <p:nvSpPr>
          <p:cNvPr id="7" name="TextBox 6">
            <a:extLst>
              <a:ext uri="{FF2B5EF4-FFF2-40B4-BE49-F238E27FC236}">
                <a16:creationId xmlns:a16="http://schemas.microsoft.com/office/drawing/2014/main" id="{55A287DA-51FF-AAAC-26B1-E31F26E7DABB}"/>
              </a:ext>
            </a:extLst>
          </p:cNvPr>
          <p:cNvSpPr txBox="1"/>
          <p:nvPr/>
        </p:nvSpPr>
        <p:spPr>
          <a:xfrm>
            <a:off x="360000" y="1868701"/>
            <a:ext cx="5115642" cy="15602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3600" dirty="0"/>
              <a:t>A 1 m fish needs 8000 L of water.</a:t>
            </a:r>
          </a:p>
        </p:txBody>
      </p:sp>
      <p:pic>
        <p:nvPicPr>
          <p:cNvPr id="9" name="Content Placeholder 8" descr="A large fish measuring 1 m.">
            <a:extLst>
              <a:ext uri="{FF2B5EF4-FFF2-40B4-BE49-F238E27FC236}">
                <a16:creationId xmlns:a16="http://schemas.microsoft.com/office/drawing/2014/main" id="{29132E64-C63E-CC25-35B9-B33757CD99B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144804" y="1439402"/>
            <a:ext cx="3979196" cy="3979196"/>
          </a:xfr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6846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FDB0-CF8D-FFC7-E8BA-4E20C2CBF642}"/>
              </a:ext>
            </a:extLst>
          </p:cNvPr>
          <p:cNvSpPr>
            <a:spLocks noGrp="1"/>
          </p:cNvSpPr>
          <p:nvPr>
            <p:ph type="title"/>
          </p:nvPr>
        </p:nvSpPr>
        <p:spPr/>
        <p:txBody>
          <a:bodyPr/>
          <a:lstStyle/>
          <a:p>
            <a:r>
              <a:rPr lang="en-AU" dirty="0"/>
              <a:t>Fish in captivity (4)</a:t>
            </a:r>
            <a:endParaRPr lang="en-US" dirty="0"/>
          </a:p>
        </p:txBody>
      </p:sp>
      <p:sp>
        <p:nvSpPr>
          <p:cNvPr id="5" name="Text Placeholder 4">
            <a:extLst>
              <a:ext uri="{FF2B5EF4-FFF2-40B4-BE49-F238E27FC236}">
                <a16:creationId xmlns:a16="http://schemas.microsoft.com/office/drawing/2014/main" id="{7C173463-653B-B703-E656-0434784F9FB8}"/>
              </a:ext>
            </a:extLst>
          </p:cNvPr>
          <p:cNvSpPr>
            <a:spLocks noGrp="1"/>
          </p:cNvSpPr>
          <p:nvPr>
            <p:ph type="body" sz="quarter" idx="18"/>
          </p:nvPr>
        </p:nvSpPr>
        <p:spPr>
          <a:xfrm>
            <a:off x="360000" y="982520"/>
            <a:ext cx="10080000" cy="310015"/>
          </a:xfrm>
        </p:spPr>
        <p:txBody>
          <a:bodyPr/>
          <a:lstStyle/>
          <a:p>
            <a:r>
              <a:rPr lang="en-US" dirty="0" err="1"/>
              <a:t>Visualising</a:t>
            </a:r>
            <a:r>
              <a:rPr lang="en-US" dirty="0"/>
              <a:t> 1 m</a:t>
            </a:r>
            <a:r>
              <a:rPr lang="en-US" baseline="30000" dirty="0"/>
              <a:t>3</a:t>
            </a:r>
            <a:endParaRPr lang="en-US" dirty="0"/>
          </a:p>
        </p:txBody>
      </p:sp>
      <p:pic>
        <p:nvPicPr>
          <p:cNvPr id="25" name="Picture 24" descr="1 m squared cube showing 10 cm blocks.">
            <a:extLst>
              <a:ext uri="{FF2B5EF4-FFF2-40B4-BE49-F238E27FC236}">
                <a16:creationId xmlns:a16="http://schemas.microsoft.com/office/drawing/2014/main" id="{91A753AD-B815-5EB2-1BC8-5AC49F3D9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0000" y="1748823"/>
            <a:ext cx="4692891" cy="4289736"/>
          </a:xfrm>
          <a:prstGeom prst="rect">
            <a:avLst/>
          </a:prstGeom>
        </p:spPr>
      </p:pic>
      <p:grpSp>
        <p:nvGrpSpPr>
          <p:cNvPr id="8" name="Group 7" descr="Cube 10 cm x 10 cm x 10 cm">
            <a:extLst>
              <a:ext uri="{FF2B5EF4-FFF2-40B4-BE49-F238E27FC236}">
                <a16:creationId xmlns:a16="http://schemas.microsoft.com/office/drawing/2014/main" id="{04492547-AC63-6B4E-63DC-D1F92306191E}"/>
              </a:ext>
            </a:extLst>
          </p:cNvPr>
          <p:cNvGrpSpPr/>
          <p:nvPr/>
        </p:nvGrpSpPr>
        <p:grpSpPr>
          <a:xfrm>
            <a:off x="7859886" y="1748823"/>
            <a:ext cx="3398948" cy="2702408"/>
            <a:chOff x="7859886" y="1748823"/>
            <a:chExt cx="3398948" cy="2702408"/>
          </a:xfrm>
        </p:grpSpPr>
        <p:pic>
          <p:nvPicPr>
            <p:cNvPr id="19" name="Content Placeholder 5" descr="A grey 10 cm cube with black lines">
              <a:extLst>
                <a:ext uri="{FF2B5EF4-FFF2-40B4-BE49-F238E27FC236}">
                  <a16:creationId xmlns:a16="http://schemas.microsoft.com/office/drawing/2014/main" id="{760DA946-CA97-736E-E502-7277231B21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300" t="22084" r="19241" b="20844"/>
            <a:stretch/>
          </p:blipFill>
          <p:spPr>
            <a:xfrm>
              <a:off x="7859886" y="1748823"/>
              <a:ext cx="2453096" cy="2400390"/>
            </a:xfrm>
            <a:prstGeom prst="rect">
              <a:avLst/>
            </a:prstGeom>
          </p:spPr>
        </p:pic>
        <p:sp>
          <p:nvSpPr>
            <p:cNvPr id="20" name="TextBox 19">
              <a:extLst>
                <a:ext uri="{FF2B5EF4-FFF2-40B4-BE49-F238E27FC236}">
                  <a16:creationId xmlns:a16="http://schemas.microsoft.com/office/drawing/2014/main" id="{D43396E6-F980-BA2B-DF9D-924B3E7223DE}"/>
                </a:ext>
              </a:extLst>
            </p:cNvPr>
            <p:cNvSpPr txBox="1"/>
            <p:nvPr/>
          </p:nvSpPr>
          <p:spPr>
            <a:xfrm>
              <a:off x="8491132" y="4174232"/>
              <a:ext cx="777239"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t>10 cm</a:t>
              </a:r>
            </a:p>
          </p:txBody>
        </p:sp>
        <p:sp>
          <p:nvSpPr>
            <p:cNvPr id="21" name="TextBox 20">
              <a:extLst>
                <a:ext uri="{FF2B5EF4-FFF2-40B4-BE49-F238E27FC236}">
                  <a16:creationId xmlns:a16="http://schemas.microsoft.com/office/drawing/2014/main" id="{17AC5D64-12B9-49F2-9D1F-7CEEDE9099C5}"/>
                </a:ext>
              </a:extLst>
            </p:cNvPr>
            <p:cNvSpPr txBox="1"/>
            <p:nvPr/>
          </p:nvSpPr>
          <p:spPr>
            <a:xfrm>
              <a:off x="10129520" y="3746224"/>
              <a:ext cx="777239"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t>10 cm</a:t>
              </a:r>
            </a:p>
          </p:txBody>
        </p:sp>
        <p:sp>
          <p:nvSpPr>
            <p:cNvPr id="22" name="TextBox 21">
              <a:extLst>
                <a:ext uri="{FF2B5EF4-FFF2-40B4-BE49-F238E27FC236}">
                  <a16:creationId xmlns:a16="http://schemas.microsoft.com/office/drawing/2014/main" id="{7DD84E29-697A-CB89-B6F1-6866BDCC2248}"/>
                </a:ext>
              </a:extLst>
            </p:cNvPr>
            <p:cNvSpPr txBox="1"/>
            <p:nvPr/>
          </p:nvSpPr>
          <p:spPr>
            <a:xfrm>
              <a:off x="10481595" y="2609024"/>
              <a:ext cx="777239"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t>10 cm</a:t>
              </a:r>
            </a:p>
          </p:txBody>
        </p:sp>
      </p:grpSp>
      <p:sp>
        <p:nvSpPr>
          <p:cNvPr id="4" name="Slide Number Placeholder 3">
            <a:extLst>
              <a:ext uri="{FF2B5EF4-FFF2-40B4-BE49-F238E27FC236}">
                <a16:creationId xmlns:a16="http://schemas.microsoft.com/office/drawing/2014/main" id="{9CADFA6E-FE90-A454-0685-D20482AE17C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90618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Fish in captivity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Conversion </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3E58D2BB-5022-8B31-C3B5-9DE4EC4EB39D}"/>
                  </a:ext>
                </a:extLst>
              </p:cNvPr>
              <p:cNvSpPr>
                <a:spLocks noGrp="1"/>
              </p:cNvSpPr>
              <p:nvPr>
                <p:ph idx="1"/>
              </p:nvPr>
            </p:nvSpPr>
            <p:spPr>
              <a:xfrm>
                <a:off x="4382207" y="3011129"/>
                <a:ext cx="3427587" cy="835743"/>
              </a:xfrm>
            </p:spPr>
            <p:txBody>
              <a:bodyPr/>
              <a:lstStyle/>
              <a:p>
                <a:pPr/>
                <a14:m>
                  <m:oMathPara xmlns:m="http://schemas.openxmlformats.org/officeDocument/2006/math">
                    <m:oMathParaPr>
                      <m:jc m:val="centerGroup"/>
                    </m:oMathParaPr>
                    <m:oMath xmlns:m="http://schemas.openxmlformats.org/officeDocument/2006/math">
                      <m:r>
                        <a:rPr lang="en-AU" sz="3600" b="0" i="1" dirty="0" smtClean="0"/>
                        <m:t>1</m:t>
                      </m:r>
                      <m:sSup>
                        <m:sSupPr>
                          <m:ctrlPr>
                            <a:rPr lang="en-AU" sz="3600" b="0" i="1" dirty="0" smtClean="0"/>
                          </m:ctrlPr>
                        </m:sSupPr>
                        <m:e>
                          <m:r>
                            <a:rPr lang="en-AU" sz="3600" b="0" i="1" dirty="0" smtClean="0"/>
                            <m:t>𝑚</m:t>
                          </m:r>
                        </m:e>
                        <m:sup>
                          <m:r>
                            <a:rPr lang="en-AU" sz="3600" b="0" i="1" dirty="0" smtClean="0"/>
                            <m:t>3</m:t>
                          </m:r>
                        </m:sup>
                      </m:sSup>
                      <m:r>
                        <a:rPr lang="en-AU" sz="3600" b="0" i="1" dirty="0" smtClean="0"/>
                        <m:t>=1000</m:t>
                      </m:r>
                      <m:r>
                        <a:rPr lang="en-AU" sz="3600" b="0" i="1" dirty="0" smtClean="0"/>
                        <m:t>𝐿</m:t>
                      </m:r>
                    </m:oMath>
                  </m:oMathPara>
                </a14:m>
                <a:endParaRPr lang="en-AU" sz="3600" b="0" dirty="0"/>
              </a:p>
            </p:txBody>
          </p:sp>
        </mc:Choice>
        <mc:Fallback>
          <p:sp>
            <p:nvSpPr>
              <p:cNvPr id="5" name="Content Placeholder 4">
                <a:extLst>
                  <a:ext uri="{FF2B5EF4-FFF2-40B4-BE49-F238E27FC236}">
                    <a16:creationId xmlns:a16="http://schemas.microsoft.com/office/drawing/2014/main" id="{3E58D2BB-5022-8B31-C3B5-9DE4EC4EB39D}"/>
                  </a:ext>
                </a:extLst>
              </p:cNvPr>
              <p:cNvSpPr>
                <a:spLocks noGrp="1" noRot="1" noChangeAspect="1" noMove="1" noResize="1" noEditPoints="1" noAdjustHandles="1" noChangeArrowheads="1" noChangeShapeType="1" noTextEdit="1"/>
              </p:cNvSpPr>
              <p:nvPr>
                <p:ph idx="1"/>
              </p:nvPr>
            </p:nvSpPr>
            <p:spPr>
              <a:xfrm>
                <a:off x="4382207" y="3011129"/>
                <a:ext cx="3427587" cy="835743"/>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2448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8734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9AD16A-8183-4289-894A-DFD92C5FA1F9}"/>
</file>

<file path=customXml/itemProps2.xml><?xml version="1.0" encoding="utf-8"?>
<ds:datastoreItem xmlns:ds="http://schemas.openxmlformats.org/officeDocument/2006/customXml" ds:itemID="{E29622A9-D5FE-4B78-A0B0-09C9B88FECA6}"/>
</file>

<file path=customXml/itemProps3.xml><?xml version="1.0" encoding="utf-8"?>
<ds:datastoreItem xmlns:ds="http://schemas.openxmlformats.org/officeDocument/2006/customXml" ds:itemID="{9016A3CE-E67B-4D2D-8E25-FC866B64FA73}"/>
</file>

<file path=docProps/app.xml><?xml version="1.0" encoding="utf-8"?>
<Properties xmlns="http://schemas.openxmlformats.org/officeDocument/2006/extended-properties" xmlns:vt="http://schemas.openxmlformats.org/officeDocument/2006/docPropsVTypes">
  <Template>curriculum-reform-template-2023</Template>
  <TotalTime>0</TotalTime>
  <Words>443</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Cambria Math</vt:lpstr>
      <vt:lpstr>Times New Roman</vt:lpstr>
      <vt:lpstr>Arial</vt:lpstr>
      <vt:lpstr>Public Sans Light</vt:lpstr>
      <vt:lpstr>Public Sans</vt:lpstr>
      <vt:lpstr>1_NSWG Corporate</vt:lpstr>
      <vt:lpstr>Fish in captivity</vt:lpstr>
      <vt:lpstr>Explore</vt:lpstr>
      <vt:lpstr>Fish in captivity (1)</vt:lpstr>
      <vt:lpstr>Fish in captivity (2)</vt:lpstr>
      <vt:lpstr>Fish in captivity (3)</vt:lpstr>
      <vt:lpstr>Fish in captivity (4)</vt:lpstr>
      <vt:lpstr>Fish in captivity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in captivity</dc:title>
  <dc:creator>NSW Department of Education</dc:creator>
  <dcterms:created xsi:type="dcterms:W3CDTF">2024-05-21T01:39:07Z</dcterms:created>
  <dcterms:modified xsi:type="dcterms:W3CDTF">2024-05-21T01:39:24Z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2024-05-21T01:39:23Z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12344caf-b2e8-4fd7-bcf4-da8cd5f456a5</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