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7" r:id="rId2"/>
    <p:sldId id="272" r:id="rId3"/>
    <p:sldId id="383" r:id="rId4"/>
    <p:sldId id="375" r:id="rId5"/>
    <p:sldId id="380" r:id="rId6"/>
    <p:sldId id="381" r:id="rId7"/>
    <p:sldId id="361"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
      <p:font typeface="Public Sans SemiBold" pitchFamily="2"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296C"/>
    <a:srgbClr val="CDD3D6"/>
    <a:srgbClr val="EBEBEB"/>
    <a:srgbClr val="FFFFFF"/>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1FE68-5033-4650-A180-A42DB1FFF94F}" v="7" dt="2024-04-24T04:43:50.6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35" autoAdjust="0"/>
  </p:normalViewPr>
  <p:slideViewPr>
    <p:cSldViewPr snapToGrid="0">
      <p:cViewPr varScale="1">
        <p:scale>
          <a:sx n="95" d="100"/>
          <a:sy n="95" d="100"/>
        </p:scale>
        <p:origin x="1098" y="81"/>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dbf34009c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8dbf34009c_0_1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5825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 id="214748374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Broccoli soup</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a:t>Explicit teaching</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Launch</a:t>
            </a: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0"/>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6AA71A-B61A-983C-70EF-4920EB5A3F51}"/>
              </a:ext>
            </a:extLst>
          </p:cNvPr>
          <p:cNvSpPr>
            <a:spLocks noGrp="1"/>
          </p:cNvSpPr>
          <p:nvPr>
            <p:ph type="title"/>
          </p:nvPr>
        </p:nvSpPr>
        <p:spPr/>
        <p:txBody>
          <a:bodyPr/>
          <a:lstStyle/>
          <a:p>
            <a:r>
              <a:rPr lang="en-AU" dirty="0"/>
              <a:t>Broccoli soup scenario</a:t>
            </a:r>
          </a:p>
        </p:txBody>
      </p:sp>
      <p:sp>
        <p:nvSpPr>
          <p:cNvPr id="4" name="Text Placeholder 3">
            <a:extLst>
              <a:ext uri="{FF2B5EF4-FFF2-40B4-BE49-F238E27FC236}">
                <a16:creationId xmlns:a16="http://schemas.microsoft.com/office/drawing/2014/main" id="{1002656D-91F5-06C4-9089-68B63659A4C8}"/>
              </a:ext>
            </a:extLst>
          </p:cNvPr>
          <p:cNvSpPr>
            <a:spLocks noGrp="1"/>
          </p:cNvSpPr>
          <p:nvPr>
            <p:ph type="body" sz="quarter" idx="18"/>
          </p:nvPr>
        </p:nvSpPr>
        <p:spPr/>
        <p:txBody>
          <a:bodyPr/>
          <a:lstStyle/>
          <a:p>
            <a:r>
              <a:rPr lang="en-AU" dirty="0"/>
              <a:t>New food at the school canteen</a:t>
            </a:r>
          </a:p>
        </p:txBody>
      </p:sp>
      <p:pic>
        <p:nvPicPr>
          <p:cNvPr id="7" name="Picture 6" descr="A cartoon strip with 4 pictures. In the first, a male students says 'New food at the canteen' and a female student replies 'It's exciting'. In the second picture, there is a green and blue starburst with the text 'New on the menu'. There is a black and white picture of a tray with a food covering and a blue textbox with 'School canteen' written. In the third picture there is an adult standing with her hand stretched out. On a projection screen is a picture of a bowl filled with something green. In the fourth picture the female student is exclaiming 'Broccoli soup' and the other student says 'Who thought that was a good idea?'.">
            <a:extLst>
              <a:ext uri="{FF2B5EF4-FFF2-40B4-BE49-F238E27FC236}">
                <a16:creationId xmlns:a16="http://schemas.microsoft.com/office/drawing/2014/main" id="{3EAACE47-5C96-276C-3742-1D483BFE040E}"/>
              </a:ext>
            </a:extLst>
          </p:cNvPr>
          <p:cNvPicPr>
            <a:picLocks noChangeAspect="1"/>
          </p:cNvPicPr>
          <p:nvPr/>
        </p:nvPicPr>
        <p:blipFill>
          <a:blip r:embed="rId2"/>
          <a:stretch>
            <a:fillRect/>
          </a:stretch>
        </p:blipFill>
        <p:spPr>
          <a:xfrm>
            <a:off x="1663231" y="1601056"/>
            <a:ext cx="8491422" cy="5004944"/>
          </a:xfrm>
          <a:prstGeom prst="rect">
            <a:avLst/>
          </a:prstGeom>
        </p:spPr>
      </p:pic>
      <p:sp>
        <p:nvSpPr>
          <p:cNvPr id="2" name="Slide Number Placeholder 1">
            <a:extLst>
              <a:ext uri="{FF2B5EF4-FFF2-40B4-BE49-F238E27FC236}">
                <a16:creationId xmlns:a16="http://schemas.microsoft.com/office/drawing/2014/main" id="{C3C63DE2-9D2D-7462-A831-69A5DB69A85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94446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47C4-AC73-499B-3FB8-36AE9C2F6B5B}"/>
              </a:ext>
            </a:extLst>
          </p:cNvPr>
          <p:cNvSpPr>
            <a:spLocks noGrp="1"/>
          </p:cNvSpPr>
          <p:nvPr>
            <p:ph type="title"/>
          </p:nvPr>
        </p:nvSpPr>
        <p:spPr/>
        <p:txBody>
          <a:bodyPr/>
          <a:lstStyle/>
          <a:p>
            <a:r>
              <a:rPr lang="en-AU"/>
              <a:t>Who is involved?</a:t>
            </a:r>
          </a:p>
        </p:txBody>
      </p:sp>
      <p:sp>
        <p:nvSpPr>
          <p:cNvPr id="5" name="Text Placeholder 4">
            <a:extLst>
              <a:ext uri="{FF2B5EF4-FFF2-40B4-BE49-F238E27FC236}">
                <a16:creationId xmlns:a16="http://schemas.microsoft.com/office/drawing/2014/main" id="{1A2FBA7E-64C5-1BC5-031F-C254B83206F5}"/>
              </a:ext>
            </a:extLst>
          </p:cNvPr>
          <p:cNvSpPr>
            <a:spLocks noGrp="1"/>
          </p:cNvSpPr>
          <p:nvPr>
            <p:ph type="body" sz="quarter" idx="18"/>
          </p:nvPr>
        </p:nvSpPr>
        <p:spPr/>
        <p:txBody>
          <a:bodyPr/>
          <a:lstStyle/>
          <a:p>
            <a:r>
              <a:rPr lang="en-AU"/>
              <a:t>Avoiding bias</a:t>
            </a:r>
          </a:p>
        </p:txBody>
      </p:sp>
      <p:pic>
        <p:nvPicPr>
          <p:cNvPr id="30" name="Graphic 29">
            <a:extLst>
              <a:ext uri="{FF2B5EF4-FFF2-40B4-BE49-F238E27FC236}">
                <a16:creationId xmlns:a16="http://schemas.microsoft.com/office/drawing/2014/main" id="{77B6EE0D-1285-C4E4-F9A3-983C7FB363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236" y="3282582"/>
            <a:ext cx="1541971" cy="2934114"/>
          </a:xfrm>
          <a:prstGeom prst="rect">
            <a:avLst/>
          </a:prstGeom>
        </p:spPr>
      </p:pic>
      <p:sp>
        <p:nvSpPr>
          <p:cNvPr id="31" name="Speech Bubble: Rectangle with Corners Rounded 30" descr="Speech bubble. The canteen manager is stating &quot;I asked both teachers and parents&quot;.">
            <a:extLst>
              <a:ext uri="{FF2B5EF4-FFF2-40B4-BE49-F238E27FC236}">
                <a16:creationId xmlns:a16="http://schemas.microsoft.com/office/drawing/2014/main" id="{05BD4AE7-18A4-A217-8496-CE2F11B24594}"/>
              </a:ext>
            </a:extLst>
          </p:cNvPr>
          <p:cNvSpPr/>
          <p:nvPr/>
        </p:nvSpPr>
        <p:spPr>
          <a:xfrm>
            <a:off x="1240945" y="1887934"/>
            <a:ext cx="1909891" cy="1253077"/>
          </a:xfrm>
          <a:prstGeom prst="wedgeRoundRectCallout">
            <a:avLst>
              <a:gd name="adj1" fmla="val -45172"/>
              <a:gd name="adj2" fmla="val 735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 asked both teachers and parents.</a:t>
            </a:r>
          </a:p>
        </p:txBody>
      </p:sp>
      <p:pic>
        <p:nvPicPr>
          <p:cNvPr id="10" name="Graphic 9">
            <a:extLst>
              <a:ext uri="{FF2B5EF4-FFF2-40B4-BE49-F238E27FC236}">
                <a16:creationId xmlns:a16="http://schemas.microsoft.com/office/drawing/2014/main" id="{CABDCC01-52A3-B298-6620-26B8E6DC78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3590" y="2282572"/>
            <a:ext cx="896649" cy="2026426"/>
          </a:xfrm>
          <a:prstGeom prst="rect">
            <a:avLst/>
          </a:prstGeom>
        </p:spPr>
      </p:pic>
      <p:sp>
        <p:nvSpPr>
          <p:cNvPr id="32" name="Speech Bubble: Rectangle with Corners Rounded 31" descr="Speech bubble which says &quot;I love soup&quot;.">
            <a:extLst>
              <a:ext uri="{FF2B5EF4-FFF2-40B4-BE49-F238E27FC236}">
                <a16:creationId xmlns:a16="http://schemas.microsoft.com/office/drawing/2014/main" id="{FC9497B9-1655-1EF3-7703-5FB38B0D9BE0}"/>
              </a:ext>
            </a:extLst>
          </p:cNvPr>
          <p:cNvSpPr/>
          <p:nvPr/>
        </p:nvSpPr>
        <p:spPr>
          <a:xfrm>
            <a:off x="4630761" y="1471050"/>
            <a:ext cx="1617639" cy="811521"/>
          </a:xfrm>
          <a:prstGeom prst="wedgeRoundRectCallout">
            <a:avLst>
              <a:gd name="adj1" fmla="val -35974"/>
              <a:gd name="adj2" fmla="val 839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 love soup.</a:t>
            </a:r>
          </a:p>
        </p:txBody>
      </p:sp>
      <p:pic>
        <p:nvPicPr>
          <p:cNvPr id="14" name="Graphic 13">
            <a:extLst>
              <a:ext uri="{FF2B5EF4-FFF2-40B4-BE49-F238E27FC236}">
                <a16:creationId xmlns:a16="http://schemas.microsoft.com/office/drawing/2014/main" id="{04A441F1-EFF7-3355-90FA-3D1F8858DB0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16749" y="2496188"/>
            <a:ext cx="592407" cy="1912628"/>
          </a:xfrm>
          <a:prstGeom prst="rect">
            <a:avLst/>
          </a:prstGeom>
        </p:spPr>
      </p:pic>
      <p:sp>
        <p:nvSpPr>
          <p:cNvPr id="34" name="Speech Bubble: Rectangle with Corners Rounded 33" descr="Speech bubble for the student which says &quot;I think your data is biased&quot;.">
            <a:extLst>
              <a:ext uri="{FF2B5EF4-FFF2-40B4-BE49-F238E27FC236}">
                <a16:creationId xmlns:a16="http://schemas.microsoft.com/office/drawing/2014/main" id="{877B0F37-E6B1-6D6D-9DCF-AB6C8652A66D}"/>
              </a:ext>
            </a:extLst>
          </p:cNvPr>
          <p:cNvSpPr/>
          <p:nvPr/>
        </p:nvSpPr>
        <p:spPr>
          <a:xfrm>
            <a:off x="7670800" y="1702952"/>
            <a:ext cx="2325309" cy="907470"/>
          </a:xfrm>
          <a:prstGeom prst="wedgeRoundRectCallout">
            <a:avLst>
              <a:gd name="adj1" fmla="val 74514"/>
              <a:gd name="adj2" fmla="val 453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 think your data is biased.</a:t>
            </a:r>
          </a:p>
        </p:txBody>
      </p:sp>
      <p:grpSp>
        <p:nvGrpSpPr>
          <p:cNvPr id="24" name="Group 23">
            <a:extLst>
              <a:ext uri="{FF2B5EF4-FFF2-40B4-BE49-F238E27FC236}">
                <a16:creationId xmlns:a16="http://schemas.microsoft.com/office/drawing/2014/main" id="{70335D42-862D-6354-8BC2-BF3926768148}"/>
              </a:ext>
              <a:ext uri="{C183D7F6-B498-43B3-948B-1728B52AA6E4}">
                <adec:decorative xmlns:adec="http://schemas.microsoft.com/office/drawing/2017/decorative" val="1"/>
              </a:ext>
            </a:extLst>
          </p:cNvPr>
          <p:cNvGrpSpPr/>
          <p:nvPr/>
        </p:nvGrpSpPr>
        <p:grpSpPr>
          <a:xfrm>
            <a:off x="10561769" y="2477374"/>
            <a:ext cx="887695" cy="1458720"/>
            <a:chOff x="7232152" y="3080368"/>
            <a:chExt cx="1699585" cy="3202167"/>
          </a:xfrm>
        </p:grpSpPr>
        <p:pic>
          <p:nvPicPr>
            <p:cNvPr id="17" name="Graphic 16" descr="A boy pointing up">
              <a:extLst>
                <a:ext uri="{FF2B5EF4-FFF2-40B4-BE49-F238E27FC236}">
                  <a16:creationId xmlns:a16="http://schemas.microsoft.com/office/drawing/2014/main" id="{B8209910-C0FC-DC2B-024E-0E3E381860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232152" y="3315849"/>
              <a:ext cx="1699585" cy="2966686"/>
            </a:xfrm>
            <a:prstGeom prst="rect">
              <a:avLst/>
            </a:prstGeom>
          </p:spPr>
        </p:pic>
        <p:pic>
          <p:nvPicPr>
            <p:cNvPr id="19" name="Graphic 18" descr="Child with wavy hair">
              <a:extLst>
                <a:ext uri="{FF2B5EF4-FFF2-40B4-BE49-F238E27FC236}">
                  <a16:creationId xmlns:a16="http://schemas.microsoft.com/office/drawing/2014/main" id="{F24B4BCD-6B1D-F9B4-357F-FCF52BCD02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7879246" y="3080368"/>
              <a:ext cx="647700" cy="723900"/>
            </a:xfrm>
            <a:prstGeom prst="rect">
              <a:avLst/>
            </a:prstGeom>
          </p:spPr>
        </p:pic>
        <p:pic>
          <p:nvPicPr>
            <p:cNvPr id="23" name="Graphic 22" descr="A talking face">
              <a:extLst>
                <a:ext uri="{FF2B5EF4-FFF2-40B4-BE49-F238E27FC236}">
                  <a16:creationId xmlns:a16="http://schemas.microsoft.com/office/drawing/2014/main" id="{A5E78C1F-66E7-EB5D-5861-B023A1CF9C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981123" y="3372433"/>
              <a:ext cx="304800" cy="361950"/>
            </a:xfrm>
            <a:prstGeom prst="rect">
              <a:avLst/>
            </a:prstGeom>
          </p:spPr>
        </p:pic>
      </p:grpSp>
      <p:pic>
        <p:nvPicPr>
          <p:cNvPr id="13" name="Graphic 12">
            <a:extLst>
              <a:ext uri="{FF2B5EF4-FFF2-40B4-BE49-F238E27FC236}">
                <a16:creationId xmlns:a16="http://schemas.microsoft.com/office/drawing/2014/main" id="{2A625FFA-002A-0564-BB00-942AF74E03F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14722" y="4451476"/>
            <a:ext cx="544469" cy="1708506"/>
          </a:xfrm>
          <a:prstGeom prst="rect">
            <a:avLst/>
          </a:prstGeom>
        </p:spPr>
      </p:pic>
      <p:pic>
        <p:nvPicPr>
          <p:cNvPr id="11" name="Graphic 10">
            <a:extLst>
              <a:ext uri="{FF2B5EF4-FFF2-40B4-BE49-F238E27FC236}">
                <a16:creationId xmlns:a16="http://schemas.microsoft.com/office/drawing/2014/main" id="{CB97FC0E-4311-F981-83DD-50A3F8FB1C0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8210412" y="4670890"/>
            <a:ext cx="1056143" cy="1393210"/>
          </a:xfrm>
          <a:prstGeom prst="rect">
            <a:avLst/>
          </a:prstGeom>
        </p:spPr>
      </p:pic>
      <p:sp>
        <p:nvSpPr>
          <p:cNvPr id="33" name="Speech Bubble: Rectangle with Corners Rounded 32" descr="A speech bubble which says &quot;I would like my child to have healthy food at school&quot;.">
            <a:extLst>
              <a:ext uri="{FF2B5EF4-FFF2-40B4-BE49-F238E27FC236}">
                <a16:creationId xmlns:a16="http://schemas.microsoft.com/office/drawing/2014/main" id="{37726F40-4A70-745F-C3A0-9568477DAC6C}"/>
              </a:ext>
            </a:extLst>
          </p:cNvPr>
          <p:cNvSpPr/>
          <p:nvPr/>
        </p:nvSpPr>
        <p:spPr>
          <a:xfrm>
            <a:off x="6574815" y="3133590"/>
            <a:ext cx="2849883" cy="1201070"/>
          </a:xfrm>
          <a:prstGeom prst="wedgeRoundRectCallout">
            <a:avLst>
              <a:gd name="adj1" fmla="val 22738"/>
              <a:gd name="adj2" fmla="val 7859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 would like my child to have healthy food at school.</a:t>
            </a:r>
          </a:p>
        </p:txBody>
      </p:sp>
      <p:pic>
        <p:nvPicPr>
          <p:cNvPr id="7" name="Graphic 6">
            <a:extLst>
              <a:ext uri="{FF2B5EF4-FFF2-40B4-BE49-F238E27FC236}">
                <a16:creationId xmlns:a16="http://schemas.microsoft.com/office/drawing/2014/main" id="{67A3A5A5-A16F-515D-88AD-4955FE71EF66}"/>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9321432" y="4670890"/>
            <a:ext cx="705941" cy="1584973"/>
          </a:xfrm>
          <a:prstGeom prst="rect">
            <a:avLst/>
          </a:prstGeom>
        </p:spPr>
      </p:pic>
      <p:sp>
        <p:nvSpPr>
          <p:cNvPr id="4" name="Slide Number Placeholder 3">
            <a:extLst>
              <a:ext uri="{FF2B5EF4-FFF2-40B4-BE49-F238E27FC236}">
                <a16:creationId xmlns:a16="http://schemas.microsoft.com/office/drawing/2014/main" id="{9B7534C9-3E0B-9104-2ED3-DDF05FE0169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96576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8" name="Google Shape;88;p15">
            <a:extLst>
              <a:ext uri="{C183D7F6-B498-43B3-948B-1728B52AA6E4}">
                <adec:decorative xmlns:adec="http://schemas.microsoft.com/office/drawing/2017/decorative" val="1"/>
              </a:ext>
            </a:extLst>
          </p:cNvPr>
          <p:cNvSpPr/>
          <p:nvPr/>
        </p:nvSpPr>
        <p:spPr>
          <a:xfrm>
            <a:off x="5748322" y="281587"/>
            <a:ext cx="5281770" cy="965200"/>
          </a:xfrm>
          <a:prstGeom prst="chevron">
            <a:avLst>
              <a:gd name="adj" fmla="val 50000"/>
            </a:avLst>
          </a:prstGeom>
          <a:solidFill>
            <a:schemeClr val="accent4"/>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6" name="Google Shape;86;p15">
            <a:extLst>
              <a:ext uri="{C183D7F6-B498-43B3-948B-1728B52AA6E4}">
                <adec:decorative xmlns:adec="http://schemas.microsoft.com/office/drawing/2017/decorative" val="1"/>
              </a:ext>
            </a:extLst>
          </p:cNvPr>
          <p:cNvSpPr/>
          <p:nvPr/>
        </p:nvSpPr>
        <p:spPr>
          <a:xfrm>
            <a:off x="477371" y="282387"/>
            <a:ext cx="5547395" cy="965200"/>
          </a:xfrm>
          <a:prstGeom prst="chevron">
            <a:avLst>
              <a:gd name="adj" fmla="val 50000"/>
            </a:avLst>
          </a:prstGeom>
          <a:solidFill>
            <a:schemeClr val="accent1"/>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 name="Title 4">
            <a:extLst>
              <a:ext uri="{FF2B5EF4-FFF2-40B4-BE49-F238E27FC236}">
                <a16:creationId xmlns:a16="http://schemas.microsoft.com/office/drawing/2014/main" id="{69B9519D-A796-5418-12AA-CF66B036772E}"/>
              </a:ext>
            </a:extLst>
          </p:cNvPr>
          <p:cNvSpPr txBox="1">
            <a:spLocks noGrp="1"/>
          </p:cNvSpPr>
          <p:nvPr>
            <p:ph type="title" idx="4294967295"/>
          </p:nvPr>
        </p:nvSpPr>
        <p:spPr>
          <a:xfrm>
            <a:off x="1249694" y="449527"/>
            <a:ext cx="4590066" cy="5906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000" b="1" i="0" u="none" strike="noStrike" kern="1200" cap="none" spc="0" normalizeH="0" baseline="0" noProof="0" dirty="0">
                <a:ln>
                  <a:noFill/>
                </a:ln>
                <a:solidFill>
                  <a:schemeClr val="bg1"/>
                </a:solidFill>
                <a:effectLst/>
                <a:uLnTx/>
                <a:uFillTx/>
                <a:latin typeface="+mj-lt"/>
                <a:ea typeface="+mj-ea"/>
                <a:cs typeface="+mj-cs"/>
              </a:rPr>
              <a:t>SWOT analysis</a:t>
            </a:r>
          </a:p>
        </p:txBody>
      </p:sp>
      <p:sp>
        <p:nvSpPr>
          <p:cNvPr id="22" name="Title 4">
            <a:extLst>
              <a:ext uri="{FF2B5EF4-FFF2-40B4-BE49-F238E27FC236}">
                <a16:creationId xmlns:a16="http://schemas.microsoft.com/office/drawing/2014/main" id="{7A169F0C-D6F2-7E8E-1A29-BEAC192AC029}"/>
              </a:ext>
            </a:extLst>
          </p:cNvPr>
          <p:cNvSpPr txBox="1">
            <a:spLocks/>
          </p:cNvSpPr>
          <p:nvPr/>
        </p:nvSpPr>
        <p:spPr>
          <a:xfrm>
            <a:off x="6278984" y="449527"/>
            <a:ext cx="4539227" cy="506307"/>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4000" b="1" dirty="0">
                <a:solidFill>
                  <a:schemeClr val="accent1"/>
                </a:solidFill>
              </a:rPr>
              <a:t>Census or sample</a:t>
            </a:r>
          </a:p>
        </p:txBody>
      </p:sp>
      <p:sp>
        <p:nvSpPr>
          <p:cNvPr id="15" name="Rectangle: Rounded Corners 14">
            <a:extLst>
              <a:ext uri="{FF2B5EF4-FFF2-40B4-BE49-F238E27FC236}">
                <a16:creationId xmlns:a16="http://schemas.microsoft.com/office/drawing/2014/main" id="{8711815F-7DB8-4668-ABE9-1F302797AB8C}"/>
              </a:ext>
              <a:ext uri="{C183D7F6-B498-43B3-948B-1728B52AA6E4}">
                <adec:decorative xmlns:adec="http://schemas.microsoft.com/office/drawing/2017/decorative" val="1"/>
              </a:ext>
            </a:extLst>
          </p:cNvPr>
          <p:cNvSpPr/>
          <p:nvPr/>
        </p:nvSpPr>
        <p:spPr>
          <a:xfrm>
            <a:off x="1006844" y="1658089"/>
            <a:ext cx="4817111" cy="23401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Google Shape;90;p15" descr="A green rectangle with vertical text Strengths"/>
          <p:cNvSpPr txBox="1"/>
          <p:nvPr/>
        </p:nvSpPr>
        <p:spPr>
          <a:xfrm>
            <a:off x="1006844" y="1658089"/>
            <a:ext cx="4817111" cy="743571"/>
          </a:xfrm>
          <a:prstGeom prst="rect">
            <a:avLst/>
          </a:prstGeom>
          <a:solidFill>
            <a:schemeClr val="accent3"/>
          </a:solidFill>
          <a:ln>
            <a:noFill/>
          </a:ln>
        </p:spPr>
        <p:txBody>
          <a:bodyPr spcFirstLastPara="1" wrap="square" lIns="121900" tIns="121900" rIns="121900" bIns="121900" anchor="ctr" anchorCtr="0">
            <a:noAutofit/>
          </a:bodyPr>
          <a:lstStyle/>
          <a:p>
            <a:pPr algn="ctr"/>
            <a:r>
              <a:rPr lang="en" sz="2800" b="1" dirty="0">
                <a:latin typeface="Public Sans" pitchFamily="2" charset="0"/>
                <a:ea typeface="Montserrat"/>
                <a:cs typeface="Montserrat"/>
                <a:sym typeface="Montserrat"/>
              </a:rPr>
              <a:t>Strengths</a:t>
            </a:r>
            <a:endParaRPr sz="2800" b="1" dirty="0">
              <a:latin typeface="Public Sans" pitchFamily="2" charset="0"/>
              <a:ea typeface="Montserrat"/>
              <a:cs typeface="Montserrat"/>
              <a:sym typeface="Montserrat"/>
            </a:endParaRPr>
          </a:p>
        </p:txBody>
      </p:sp>
      <p:sp>
        <p:nvSpPr>
          <p:cNvPr id="2" name="TextBox 1">
            <a:extLst>
              <a:ext uri="{FF2B5EF4-FFF2-40B4-BE49-F238E27FC236}">
                <a16:creationId xmlns:a16="http://schemas.microsoft.com/office/drawing/2014/main" id="{01220D81-033C-B233-C0F7-84272DC9795C}"/>
              </a:ext>
            </a:extLst>
          </p:cNvPr>
          <p:cNvSpPr txBox="1"/>
          <p:nvPr/>
        </p:nvSpPr>
        <p:spPr>
          <a:xfrm>
            <a:off x="1228718" y="2862802"/>
            <a:ext cx="4017719" cy="861531"/>
          </a:xfrm>
          <a:prstGeom prst="rect">
            <a:avLst/>
          </a:prstGeom>
          <a:noFill/>
        </p:spPr>
        <p:txBody>
          <a:bodyPr wrap="square" lIns="0" tIns="0" rIns="0" bIns="0" rtlCol="0">
            <a:noAutofit/>
          </a:bodyPr>
          <a:lstStyle/>
          <a:p>
            <a:pPr algn="l"/>
            <a:r>
              <a:rPr lang="en-AU" sz="1800" dirty="0"/>
              <a:t>Example: </a:t>
            </a:r>
          </a:p>
          <a:p>
            <a:pPr algn="l"/>
            <a:r>
              <a:rPr lang="en-AU" sz="1800" dirty="0"/>
              <a:t>What are the advantages of a census and of a sample?</a:t>
            </a:r>
          </a:p>
        </p:txBody>
      </p:sp>
      <p:sp>
        <p:nvSpPr>
          <p:cNvPr id="16" name="Rectangle: Rounded Corners 15">
            <a:extLst>
              <a:ext uri="{FF2B5EF4-FFF2-40B4-BE49-F238E27FC236}">
                <a16:creationId xmlns:a16="http://schemas.microsoft.com/office/drawing/2014/main" id="{BDA8435D-FBAC-9D71-E97F-36897A0DB67A}"/>
              </a:ext>
              <a:ext uri="{C183D7F6-B498-43B3-948B-1728B52AA6E4}">
                <adec:decorative xmlns:adec="http://schemas.microsoft.com/office/drawing/2017/decorative" val="1"/>
              </a:ext>
            </a:extLst>
          </p:cNvPr>
          <p:cNvSpPr/>
          <p:nvPr/>
        </p:nvSpPr>
        <p:spPr>
          <a:xfrm>
            <a:off x="1006843" y="4185475"/>
            <a:ext cx="4817111" cy="234018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2FA29683-6D36-ABC7-5C63-D006A7168C59}"/>
              </a:ext>
              <a:ext uri="{C183D7F6-B498-43B3-948B-1728B52AA6E4}">
                <adec:decorative xmlns:adec="http://schemas.microsoft.com/office/drawing/2017/decorative" val="1"/>
              </a:ext>
            </a:extLst>
          </p:cNvPr>
          <p:cNvSpPr/>
          <p:nvPr/>
        </p:nvSpPr>
        <p:spPr>
          <a:xfrm>
            <a:off x="6087955" y="1658089"/>
            <a:ext cx="4817111" cy="23401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1B751B25-6C8E-D5B8-EF2E-5D41FFE25B3F}"/>
              </a:ext>
              <a:ext uri="{C183D7F6-B498-43B3-948B-1728B52AA6E4}">
                <adec:decorative xmlns:adec="http://schemas.microsoft.com/office/drawing/2017/decorative" val="1"/>
              </a:ext>
            </a:extLst>
          </p:cNvPr>
          <p:cNvSpPr/>
          <p:nvPr/>
        </p:nvSpPr>
        <p:spPr>
          <a:xfrm>
            <a:off x="6087956" y="4185475"/>
            <a:ext cx="4817111" cy="234018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Google Shape;90;p15" descr="A green rectangle with vertical text Strengths">
            <a:extLst>
              <a:ext uri="{FF2B5EF4-FFF2-40B4-BE49-F238E27FC236}">
                <a16:creationId xmlns:a16="http://schemas.microsoft.com/office/drawing/2014/main" id="{1C22369B-DE56-AA97-D24D-7316F6911286}"/>
              </a:ext>
            </a:extLst>
          </p:cNvPr>
          <p:cNvSpPr txBox="1"/>
          <p:nvPr/>
        </p:nvSpPr>
        <p:spPr>
          <a:xfrm>
            <a:off x="6087957" y="1658089"/>
            <a:ext cx="4817111" cy="743571"/>
          </a:xfrm>
          <a:prstGeom prst="rect">
            <a:avLst/>
          </a:prstGeom>
          <a:solidFill>
            <a:schemeClr val="tx2">
              <a:lumMod val="20000"/>
              <a:lumOff val="80000"/>
            </a:schemeClr>
          </a:solidFill>
          <a:ln>
            <a:noFill/>
          </a:ln>
        </p:spPr>
        <p:txBody>
          <a:bodyPr spcFirstLastPara="1" wrap="square" lIns="121900" tIns="121900" rIns="121900" bIns="121900" anchor="ctr" anchorCtr="0">
            <a:noAutofit/>
          </a:bodyPr>
          <a:lstStyle/>
          <a:p>
            <a:pPr algn="ctr"/>
            <a:r>
              <a:rPr lang="en" sz="2800" b="1" dirty="0">
                <a:latin typeface="Public Sans" pitchFamily="2" charset="0"/>
                <a:ea typeface="Montserrat"/>
                <a:cs typeface="Montserrat"/>
                <a:sym typeface="Montserrat"/>
              </a:rPr>
              <a:t>Weaknesses</a:t>
            </a:r>
            <a:endParaRPr sz="2800" b="1" dirty="0">
              <a:latin typeface="Public Sans" pitchFamily="2" charset="0"/>
              <a:ea typeface="Montserrat"/>
              <a:cs typeface="Montserrat"/>
              <a:sym typeface="Montserrat"/>
            </a:endParaRPr>
          </a:p>
        </p:txBody>
      </p:sp>
      <p:sp>
        <p:nvSpPr>
          <p:cNvPr id="3" name="TextBox 2">
            <a:extLst>
              <a:ext uri="{FF2B5EF4-FFF2-40B4-BE49-F238E27FC236}">
                <a16:creationId xmlns:a16="http://schemas.microsoft.com/office/drawing/2014/main" id="{0531D9BE-1E13-37A3-A5B5-D97B614FE6A1}"/>
              </a:ext>
            </a:extLst>
          </p:cNvPr>
          <p:cNvSpPr txBox="1"/>
          <p:nvPr/>
        </p:nvSpPr>
        <p:spPr>
          <a:xfrm>
            <a:off x="6363627" y="2862802"/>
            <a:ext cx="4125846" cy="861531"/>
          </a:xfrm>
          <a:prstGeom prst="rect">
            <a:avLst/>
          </a:prstGeom>
          <a:noFill/>
        </p:spPr>
        <p:txBody>
          <a:bodyPr wrap="square" lIns="0" tIns="0" rIns="0" bIns="0" rtlCol="0">
            <a:noAutofit/>
          </a:bodyPr>
          <a:lstStyle/>
          <a:p>
            <a:pPr algn="l"/>
            <a:r>
              <a:rPr lang="en-AU" sz="1800" dirty="0"/>
              <a:t>Example: </a:t>
            </a:r>
          </a:p>
          <a:p>
            <a:pPr algn="l"/>
            <a:r>
              <a:rPr lang="en-AU" sz="1800" dirty="0"/>
              <a:t>What are the disadvantages of a census and of a sample?</a:t>
            </a:r>
          </a:p>
        </p:txBody>
      </p:sp>
      <p:sp>
        <p:nvSpPr>
          <p:cNvPr id="14" name="Google Shape;90;p15" descr="A green rectangle with vertical text Strengths">
            <a:extLst>
              <a:ext uri="{FF2B5EF4-FFF2-40B4-BE49-F238E27FC236}">
                <a16:creationId xmlns:a16="http://schemas.microsoft.com/office/drawing/2014/main" id="{CA05FE17-F77A-289E-DC87-3CED0273ED6C}"/>
              </a:ext>
            </a:extLst>
          </p:cNvPr>
          <p:cNvSpPr txBox="1"/>
          <p:nvPr/>
        </p:nvSpPr>
        <p:spPr>
          <a:xfrm>
            <a:off x="1006844" y="4185475"/>
            <a:ext cx="4817111" cy="743571"/>
          </a:xfrm>
          <a:prstGeom prst="rect">
            <a:avLst/>
          </a:prstGeom>
          <a:solidFill>
            <a:schemeClr val="accent1"/>
          </a:solidFill>
          <a:ln>
            <a:noFill/>
          </a:ln>
        </p:spPr>
        <p:txBody>
          <a:bodyPr spcFirstLastPara="1" wrap="square" lIns="121900" tIns="121900" rIns="121900" bIns="121900" anchor="ctr" anchorCtr="0">
            <a:noAutofit/>
          </a:bodyPr>
          <a:lstStyle/>
          <a:p>
            <a:pPr algn="ctr"/>
            <a:r>
              <a:rPr lang="en" sz="2800" b="1" dirty="0">
                <a:solidFill>
                  <a:schemeClr val="bg1"/>
                </a:solidFill>
                <a:latin typeface="Public Sans" pitchFamily="2" charset="0"/>
                <a:ea typeface="Montserrat"/>
                <a:cs typeface="Montserrat"/>
                <a:sym typeface="Montserrat"/>
              </a:rPr>
              <a:t>Opportunities</a:t>
            </a:r>
            <a:endParaRPr sz="2800" b="1" dirty="0">
              <a:solidFill>
                <a:schemeClr val="bg1"/>
              </a:solidFill>
              <a:latin typeface="Public Sans" pitchFamily="2" charset="0"/>
              <a:ea typeface="Montserrat"/>
              <a:cs typeface="Montserrat"/>
              <a:sym typeface="Montserrat"/>
            </a:endParaRPr>
          </a:p>
        </p:txBody>
      </p:sp>
      <p:sp>
        <p:nvSpPr>
          <p:cNvPr id="4" name="TextBox 3">
            <a:extLst>
              <a:ext uri="{FF2B5EF4-FFF2-40B4-BE49-F238E27FC236}">
                <a16:creationId xmlns:a16="http://schemas.microsoft.com/office/drawing/2014/main" id="{7595B1CF-DBDF-847F-DDD5-4B170B1EBCB2}"/>
              </a:ext>
            </a:extLst>
          </p:cNvPr>
          <p:cNvSpPr txBox="1"/>
          <p:nvPr/>
        </p:nvSpPr>
        <p:spPr>
          <a:xfrm>
            <a:off x="1228718" y="5290348"/>
            <a:ext cx="4699860" cy="861531"/>
          </a:xfrm>
          <a:prstGeom prst="rect">
            <a:avLst/>
          </a:prstGeom>
          <a:noFill/>
        </p:spPr>
        <p:txBody>
          <a:bodyPr wrap="square" lIns="0" tIns="0" rIns="0" bIns="0" rtlCol="0">
            <a:noAutofit/>
          </a:bodyPr>
          <a:lstStyle/>
          <a:p>
            <a:pPr algn="l"/>
            <a:r>
              <a:rPr lang="en-AU" sz="1800" dirty="0"/>
              <a:t>Example: </a:t>
            </a:r>
          </a:p>
          <a:p>
            <a:pPr algn="l"/>
            <a:r>
              <a:rPr lang="en-AU" sz="1800" dirty="0"/>
              <a:t>What happens if … ?</a:t>
            </a:r>
          </a:p>
          <a:p>
            <a:pPr algn="l"/>
            <a:r>
              <a:rPr lang="en-AU" sz="1800" dirty="0"/>
              <a:t>That is, what could be a positive outcome?</a:t>
            </a:r>
          </a:p>
        </p:txBody>
      </p:sp>
      <p:sp>
        <p:nvSpPr>
          <p:cNvPr id="13" name="Google Shape;90;p15" descr="A green rectangle with vertical text Strengths">
            <a:extLst>
              <a:ext uri="{FF2B5EF4-FFF2-40B4-BE49-F238E27FC236}">
                <a16:creationId xmlns:a16="http://schemas.microsoft.com/office/drawing/2014/main" id="{6FB8DB72-5314-CF09-C852-CC0242867D4B}"/>
              </a:ext>
            </a:extLst>
          </p:cNvPr>
          <p:cNvSpPr txBox="1"/>
          <p:nvPr/>
        </p:nvSpPr>
        <p:spPr>
          <a:xfrm>
            <a:off x="6087957" y="4185475"/>
            <a:ext cx="4817111" cy="743571"/>
          </a:xfrm>
          <a:prstGeom prst="rect">
            <a:avLst/>
          </a:prstGeom>
          <a:solidFill>
            <a:schemeClr val="tx2"/>
          </a:solidFill>
          <a:ln>
            <a:noFill/>
          </a:ln>
        </p:spPr>
        <p:txBody>
          <a:bodyPr spcFirstLastPara="1" wrap="square" lIns="121900" tIns="121900" rIns="121900" bIns="121900" anchor="ctr" anchorCtr="0">
            <a:noAutofit/>
          </a:bodyPr>
          <a:lstStyle/>
          <a:p>
            <a:pPr algn="ctr"/>
            <a:r>
              <a:rPr lang="en" sz="2800" b="1" dirty="0">
                <a:solidFill>
                  <a:schemeClr val="bg1"/>
                </a:solidFill>
                <a:latin typeface="Public Sans" pitchFamily="2" charset="0"/>
                <a:ea typeface="Montserrat"/>
                <a:cs typeface="Montserrat"/>
                <a:sym typeface="Montserrat"/>
              </a:rPr>
              <a:t>Threats</a:t>
            </a:r>
            <a:endParaRPr sz="2800" b="1" dirty="0">
              <a:solidFill>
                <a:schemeClr val="bg1"/>
              </a:solidFill>
              <a:latin typeface="Public Sans" pitchFamily="2" charset="0"/>
              <a:ea typeface="Montserrat"/>
              <a:cs typeface="Montserrat"/>
              <a:sym typeface="Montserrat"/>
            </a:endParaRPr>
          </a:p>
        </p:txBody>
      </p:sp>
      <p:sp>
        <p:nvSpPr>
          <p:cNvPr id="6" name="TextBox 5">
            <a:extLst>
              <a:ext uri="{FF2B5EF4-FFF2-40B4-BE49-F238E27FC236}">
                <a16:creationId xmlns:a16="http://schemas.microsoft.com/office/drawing/2014/main" id="{DEBDEBCB-492E-E378-ECCC-D405AF0C0700}"/>
              </a:ext>
            </a:extLst>
          </p:cNvPr>
          <p:cNvSpPr txBox="1"/>
          <p:nvPr/>
        </p:nvSpPr>
        <p:spPr>
          <a:xfrm>
            <a:off x="6363627" y="5290348"/>
            <a:ext cx="4351796" cy="861531"/>
          </a:xfrm>
          <a:prstGeom prst="rect">
            <a:avLst/>
          </a:prstGeom>
          <a:noFill/>
        </p:spPr>
        <p:txBody>
          <a:bodyPr wrap="square" lIns="0" tIns="0" rIns="0" bIns="0" rtlCol="0">
            <a:noAutofit/>
          </a:bodyPr>
          <a:lstStyle/>
          <a:p>
            <a:pPr algn="l"/>
            <a:r>
              <a:rPr lang="en-AU" sz="1800" dirty="0"/>
              <a:t>Example: </a:t>
            </a:r>
          </a:p>
          <a:p>
            <a:pPr algn="l"/>
            <a:r>
              <a:rPr lang="en-AU" sz="1800" dirty="0"/>
              <a:t>What happens if … ?</a:t>
            </a:r>
          </a:p>
          <a:p>
            <a:pPr algn="l"/>
            <a:r>
              <a:rPr lang="en-AU" sz="1800" dirty="0"/>
              <a:t>That is, what could go wrong?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458</Words>
  <Application>Microsoft Office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Times New Roman</vt:lpstr>
      <vt:lpstr>Public Sans Light</vt:lpstr>
      <vt:lpstr>Public Sans</vt:lpstr>
      <vt:lpstr>Arial</vt:lpstr>
      <vt:lpstr>Public Sans SemiBold</vt:lpstr>
      <vt:lpstr>NSWG Corporate</vt:lpstr>
      <vt:lpstr>Broccoli soup</vt:lpstr>
      <vt:lpstr>Launch</vt:lpstr>
      <vt:lpstr>Broccoli soup scenario</vt:lpstr>
      <vt:lpstr>Explore</vt:lpstr>
      <vt:lpstr>Who is involved?</vt:lpstr>
      <vt:lpstr>SWOT analysis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Broccoli soup slideshow</dc:title>
  <dc:creator>NSW Department of Education</dc:creator>
  <dcterms:created xsi:type="dcterms:W3CDTF">2024-04-24T04:43:26Z</dcterms:created>
  <dcterms:modified xsi:type="dcterms:W3CDTF">2024-04-24T04:44:06Z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2024-04-24T04:43:37Z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ca71a5f0-81c1-4388-9b2e-ec074a544d42</vt:lpwstr>
  </property>
  <property fmtid="{D5CDD505-2E9C-101B-9397-08002B2CF9AE}" pid="8" name="MSIP_Label_b603dfd7-d93a-4381-a340-2995d8282205_ContentBits">
    <vt:lpwstr>0</vt:lpwstr>
  </property>
</Properties>
</file>