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7" r:id="rId2"/>
    <p:sldId id="387" r:id="rId3"/>
    <p:sldId id="374" r:id="rId4"/>
    <p:sldId id="388" r:id="rId5"/>
    <p:sldId id="375" r:id="rId6"/>
    <p:sldId id="385" r:id="rId7"/>
    <p:sldId id="380" r:id="rId8"/>
    <p:sldId id="381" r:id="rId9"/>
    <p:sldId id="383" r:id="rId10"/>
    <p:sldId id="386" r:id="rId11"/>
    <p:sldId id="377" r:id="rId12"/>
    <p:sldId id="378" r:id="rId13"/>
    <p:sldId id="384"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6FA7C-2036-401E-B7E5-85F5698F0617}" v="10" dt="2024-04-24T04:45:13.7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98" y="57"/>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99044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904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7679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matildas.com.au/fixtures#!/t6231"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ildas.com.au/fixtures#!/t6231" TargetMode="External"/><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Goal-free soccer</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0063A-E801-3676-12B4-0181F02FE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9F987D-6378-87C9-8DB0-084DFB7499BB}"/>
              </a:ext>
            </a:extLst>
          </p:cNvPr>
          <p:cNvSpPr>
            <a:spLocks noGrp="1"/>
          </p:cNvSpPr>
          <p:nvPr>
            <p:ph type="title"/>
          </p:nvPr>
        </p:nvSpPr>
        <p:spPr/>
        <p:txBody>
          <a:bodyPr/>
          <a:lstStyle/>
          <a:p>
            <a:r>
              <a:rPr lang="en-AU"/>
              <a:t>Summarise (5)</a:t>
            </a:r>
            <a:endParaRPr lang="en-AU" dirty="0"/>
          </a:p>
        </p:txBody>
      </p:sp>
      <p:sp>
        <p:nvSpPr>
          <p:cNvPr id="6" name="Text Placeholder 5">
            <a:extLst>
              <a:ext uri="{FF2B5EF4-FFF2-40B4-BE49-F238E27FC236}">
                <a16:creationId xmlns:a16="http://schemas.microsoft.com/office/drawing/2014/main" id="{5A982EFA-89E1-702B-4A96-3D3C89A7BA4C}"/>
              </a:ext>
            </a:extLst>
          </p:cNvPr>
          <p:cNvSpPr>
            <a:spLocks noGrp="1"/>
          </p:cNvSpPr>
          <p:nvPr>
            <p:ph type="body" sz="quarter" idx="18"/>
          </p:nvPr>
        </p:nvSpPr>
        <p:spPr/>
        <p:txBody>
          <a:bodyPr/>
          <a:lstStyle/>
          <a:p>
            <a:r>
              <a:rPr lang="en-AU" dirty="0"/>
              <a:t>Example 2</a:t>
            </a:r>
          </a:p>
        </p:txBody>
      </p:sp>
      <p:sp>
        <p:nvSpPr>
          <p:cNvPr id="5" name="Content Placeholder 4">
            <a:extLst>
              <a:ext uri="{FF2B5EF4-FFF2-40B4-BE49-F238E27FC236}">
                <a16:creationId xmlns:a16="http://schemas.microsoft.com/office/drawing/2014/main" id="{D5316B6E-B7E3-1A51-E74C-DE5558F9992B}"/>
              </a:ext>
            </a:extLst>
          </p:cNvPr>
          <p:cNvSpPr>
            <a:spLocks noGrp="1"/>
          </p:cNvSpPr>
          <p:nvPr>
            <p:ph idx="1"/>
          </p:nvPr>
        </p:nvSpPr>
        <p:spPr>
          <a:xfrm>
            <a:off x="348000" y="1684878"/>
            <a:ext cx="2762248" cy="3769325"/>
          </a:xfrm>
        </p:spPr>
        <p:txBody>
          <a:bodyPr/>
          <a:lstStyle/>
          <a:p>
            <a:r>
              <a:rPr lang="en-AU" dirty="0"/>
              <a:t>A fast-food restaurant records how many minutes it takes from when people order their food in a drive-through until they receive it.</a:t>
            </a:r>
          </a:p>
          <a:p>
            <a:r>
              <a:rPr lang="en-AU" dirty="0"/>
              <a:t>Represent this data in a frequency polygon.</a:t>
            </a:r>
          </a:p>
          <a:p>
            <a:endParaRPr lang="en-AU" dirty="0"/>
          </a:p>
        </p:txBody>
      </p:sp>
      <p:graphicFrame>
        <p:nvGraphicFramePr>
          <p:cNvPr id="3" name="Table 2" descr="Frequency table showing minutes vs the number of orders. The data points are (1,3), (2,4), (3,5), (4,5), (5,4), (6,6), (7,8), (8,9) and (9,7).">
            <a:extLst>
              <a:ext uri="{FF2B5EF4-FFF2-40B4-BE49-F238E27FC236}">
                <a16:creationId xmlns:a16="http://schemas.microsoft.com/office/drawing/2014/main" id="{15898CE2-10F0-696C-AB27-434C86DD2C52}"/>
              </a:ext>
            </a:extLst>
          </p:cNvPr>
          <p:cNvGraphicFramePr>
            <a:graphicFrameLocks noGrp="1"/>
          </p:cNvGraphicFramePr>
          <p:nvPr>
            <p:extLst>
              <p:ext uri="{D42A27DB-BD31-4B8C-83A1-F6EECF244321}">
                <p14:modId xmlns:p14="http://schemas.microsoft.com/office/powerpoint/2010/main" val="1422196309"/>
              </p:ext>
            </p:extLst>
          </p:nvPr>
        </p:nvGraphicFramePr>
        <p:xfrm>
          <a:off x="3690762" y="1684878"/>
          <a:ext cx="2405238" cy="397764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341296">
                  <a:extLst>
                    <a:ext uri="{9D8B030D-6E8A-4147-A177-3AD203B41FA5}">
                      <a16:colId xmlns:a16="http://schemas.microsoft.com/office/drawing/2014/main" val="2773722155"/>
                    </a:ext>
                  </a:extLst>
                </a:gridCol>
              </a:tblGrid>
              <a:tr h="370840">
                <a:tc>
                  <a:txBody>
                    <a:bodyPr/>
                    <a:lstStyle/>
                    <a:p>
                      <a:pPr algn="ctr"/>
                      <a:r>
                        <a:rPr lang="en-AU" dirty="0"/>
                        <a:t>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Number of 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r h="370840">
                <a:tc>
                  <a:txBody>
                    <a:bodyPr/>
                    <a:lstStyle/>
                    <a:p>
                      <a:pPr algn="ctr"/>
                      <a:r>
                        <a:rPr lang="en-AU"/>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085250"/>
                  </a:ext>
                </a:extLst>
              </a:tr>
              <a:tr h="370840">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055383"/>
                  </a:ext>
                </a:extLst>
              </a:tr>
              <a:tr h="370840">
                <a:tc>
                  <a:txBody>
                    <a:bodyPr/>
                    <a:lstStyle/>
                    <a:p>
                      <a:pPr algn="ctr"/>
                      <a:r>
                        <a:rPr lang="en-AU"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814074"/>
                  </a:ext>
                </a:extLst>
              </a:tr>
            </a:tbl>
          </a:graphicData>
        </a:graphic>
      </p:graphicFrame>
      <p:pic>
        <p:nvPicPr>
          <p:cNvPr id="8" name="Picture 7" descr="Frequency polygon of the data points (1,3), (2,4), (3,5), (4,5), (5,4), (6,6), (7,8), (8,9) and (9,7).">
            <a:extLst>
              <a:ext uri="{FF2B5EF4-FFF2-40B4-BE49-F238E27FC236}">
                <a16:creationId xmlns:a16="http://schemas.microsoft.com/office/drawing/2014/main" id="{A42BAE39-3292-3777-A277-66FD75014CFB}"/>
              </a:ext>
            </a:extLst>
          </p:cNvPr>
          <p:cNvPicPr>
            <a:picLocks noChangeAspect="1"/>
          </p:cNvPicPr>
          <p:nvPr/>
        </p:nvPicPr>
        <p:blipFill>
          <a:blip r:embed="rId2"/>
          <a:stretch>
            <a:fillRect/>
          </a:stretch>
        </p:blipFill>
        <p:spPr>
          <a:xfrm>
            <a:off x="6538150" y="1558692"/>
            <a:ext cx="4945850" cy="4558095"/>
          </a:xfrm>
          <a:prstGeom prst="rect">
            <a:avLst/>
          </a:prstGeom>
        </p:spPr>
      </p:pic>
      <p:sp>
        <p:nvSpPr>
          <p:cNvPr id="2" name="Slide Number Placeholder 1">
            <a:extLst>
              <a:ext uri="{FF2B5EF4-FFF2-40B4-BE49-F238E27FC236}">
                <a16:creationId xmlns:a16="http://schemas.microsoft.com/office/drawing/2014/main" id="{FF24C388-22C6-108D-1444-8C2914AC93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24291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4385865" cy="310015"/>
          </a:xfrm>
        </p:spPr>
        <p:txBody>
          <a:bodyPr/>
          <a:lstStyle/>
          <a:p>
            <a:r>
              <a:rPr lang="en-AU" dirty="0"/>
              <a:t>Example 2 self-explanation prompts</a:t>
            </a:r>
          </a:p>
        </p:txBody>
      </p:sp>
      <p:sp>
        <p:nvSpPr>
          <p:cNvPr id="12" name="Content Placeholder 4">
            <a:extLst>
              <a:ext uri="{FF2B5EF4-FFF2-40B4-BE49-F238E27FC236}">
                <a16:creationId xmlns:a16="http://schemas.microsoft.com/office/drawing/2014/main" id="{51DA6209-FB8F-83BD-D483-6D00F3AC5D4F}"/>
              </a:ext>
            </a:extLst>
          </p:cNvPr>
          <p:cNvSpPr txBox="1">
            <a:spLocks/>
          </p:cNvSpPr>
          <p:nvPr/>
        </p:nvSpPr>
        <p:spPr>
          <a:xfrm>
            <a:off x="348000" y="1418294"/>
            <a:ext cx="263332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 fast-food restaurant records how many minutes it takes from when people order their food in a drive-through until they receive it.</a:t>
            </a:r>
          </a:p>
          <a:p>
            <a:r>
              <a:rPr lang="en-AU" dirty="0"/>
              <a:t>Represent this data in a frequency polygon.</a:t>
            </a:r>
          </a:p>
          <a:p>
            <a:endParaRPr lang="en-AU" dirty="0"/>
          </a:p>
          <a:p>
            <a:endParaRPr lang="en-AU" dirty="0"/>
          </a:p>
          <a:p>
            <a:endParaRPr lang="en-AU" dirty="0"/>
          </a:p>
        </p:txBody>
      </p:sp>
      <p:sp>
        <p:nvSpPr>
          <p:cNvPr id="7" name="Speech Bubble: Rectangle with Corners Rounded 6">
            <a:extLst>
              <a:ext uri="{FF2B5EF4-FFF2-40B4-BE49-F238E27FC236}">
                <a16:creationId xmlns:a16="http://schemas.microsoft.com/office/drawing/2014/main" id="{5D5CDBB3-E476-A00F-94E8-191E15903C0E}"/>
              </a:ext>
            </a:extLst>
          </p:cNvPr>
          <p:cNvSpPr/>
          <p:nvPr/>
        </p:nvSpPr>
        <p:spPr>
          <a:xfrm>
            <a:off x="4902370" y="743912"/>
            <a:ext cx="3107036" cy="787229"/>
          </a:xfrm>
          <a:prstGeom prst="wedgeRoundRectCallout">
            <a:avLst>
              <a:gd name="adj1" fmla="val -70261"/>
              <a:gd name="adj2" fmla="val 4393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Where are the minutes represented in the graph?</a:t>
            </a:r>
          </a:p>
        </p:txBody>
      </p:sp>
      <p:graphicFrame>
        <p:nvGraphicFramePr>
          <p:cNvPr id="3" name="Table 2" descr="Frequency table showing minutes vs the number of orders. The data points are (1,3), (2,4), (3,5), (4,5), (5,4), (6,6), (7,8), (8,9) and (9,7).">
            <a:extLst>
              <a:ext uri="{FF2B5EF4-FFF2-40B4-BE49-F238E27FC236}">
                <a16:creationId xmlns:a16="http://schemas.microsoft.com/office/drawing/2014/main" id="{56C82F44-A74B-6A2E-716D-3B51A8F9CB98}"/>
              </a:ext>
            </a:extLst>
          </p:cNvPr>
          <p:cNvGraphicFramePr>
            <a:graphicFrameLocks noGrp="1"/>
          </p:cNvGraphicFramePr>
          <p:nvPr>
            <p:extLst>
              <p:ext uri="{D42A27DB-BD31-4B8C-83A1-F6EECF244321}">
                <p14:modId xmlns:p14="http://schemas.microsoft.com/office/powerpoint/2010/main" val="3168006056"/>
              </p:ext>
            </p:extLst>
          </p:nvPr>
        </p:nvGraphicFramePr>
        <p:xfrm>
          <a:off x="3158435" y="1605814"/>
          <a:ext cx="2880000" cy="397764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816058">
                  <a:extLst>
                    <a:ext uri="{9D8B030D-6E8A-4147-A177-3AD203B41FA5}">
                      <a16:colId xmlns:a16="http://schemas.microsoft.com/office/drawing/2014/main" val="2773722155"/>
                    </a:ext>
                  </a:extLst>
                </a:gridCol>
              </a:tblGrid>
              <a:tr h="370840">
                <a:tc>
                  <a:txBody>
                    <a:bodyPr/>
                    <a:lstStyle/>
                    <a:p>
                      <a:pPr algn="ctr"/>
                      <a:r>
                        <a:rPr lang="en-AU"/>
                        <a:t>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Number of 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r h="370840">
                <a:tc>
                  <a:txBody>
                    <a:bodyPr/>
                    <a:lstStyle/>
                    <a:p>
                      <a:pPr algn="ctr"/>
                      <a:r>
                        <a:rPr lang="en-AU"/>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085250"/>
                  </a:ext>
                </a:extLst>
              </a:tr>
              <a:tr h="370840">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055383"/>
                  </a:ext>
                </a:extLst>
              </a:tr>
              <a:tr h="370840">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814074"/>
                  </a:ext>
                </a:extLst>
              </a:tr>
            </a:tbl>
          </a:graphicData>
        </a:graphic>
      </p:graphicFrame>
      <p:pic>
        <p:nvPicPr>
          <p:cNvPr id="5" name="Picture 4" descr="Frequency polygon of the data points (1,3), (2,4), (3,5), (4,5), (5,4), (6,6), (7,8), (8,9) and (9,7).">
            <a:extLst>
              <a:ext uri="{FF2B5EF4-FFF2-40B4-BE49-F238E27FC236}">
                <a16:creationId xmlns:a16="http://schemas.microsoft.com/office/drawing/2014/main" id="{1A9EBF75-EF87-700A-F4B8-92A9AC088121}"/>
              </a:ext>
            </a:extLst>
          </p:cNvPr>
          <p:cNvPicPr>
            <a:picLocks noChangeAspect="1"/>
          </p:cNvPicPr>
          <p:nvPr/>
        </p:nvPicPr>
        <p:blipFill>
          <a:blip r:embed="rId2"/>
          <a:stretch>
            <a:fillRect/>
          </a:stretch>
        </p:blipFill>
        <p:spPr>
          <a:xfrm>
            <a:off x="6627918" y="1561549"/>
            <a:ext cx="4945850" cy="4558095"/>
          </a:xfrm>
          <a:prstGeom prst="rect">
            <a:avLst/>
          </a:prstGeom>
        </p:spPr>
      </p:pic>
      <p:sp>
        <p:nvSpPr>
          <p:cNvPr id="9" name="Speech Bubble: Rectangle with Corners Rounded 8">
            <a:extLst>
              <a:ext uri="{FF2B5EF4-FFF2-40B4-BE49-F238E27FC236}">
                <a16:creationId xmlns:a16="http://schemas.microsoft.com/office/drawing/2014/main" id="{C9430A2A-1BB6-0167-A5F5-1C9BB241F195}"/>
              </a:ext>
            </a:extLst>
          </p:cNvPr>
          <p:cNvSpPr/>
          <p:nvPr/>
        </p:nvSpPr>
        <p:spPr>
          <a:xfrm>
            <a:off x="5258557" y="5800702"/>
            <a:ext cx="2880000" cy="787229"/>
          </a:xfrm>
          <a:prstGeom prst="wedgeRoundRectCallout">
            <a:avLst>
              <a:gd name="adj1" fmla="val 23656"/>
              <a:gd name="adj2" fmla="val -7348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Describe how you would draw the polygon.</a:t>
            </a:r>
          </a:p>
        </p:txBody>
      </p:sp>
      <p:sp>
        <p:nvSpPr>
          <p:cNvPr id="8" name="Speech Bubble: Rectangle with Corners Rounded 7">
            <a:extLst>
              <a:ext uri="{FF2B5EF4-FFF2-40B4-BE49-F238E27FC236}">
                <a16:creationId xmlns:a16="http://schemas.microsoft.com/office/drawing/2014/main" id="{06051DC9-EE8B-9F31-F912-DD51D94B4E45}"/>
              </a:ext>
            </a:extLst>
          </p:cNvPr>
          <p:cNvSpPr/>
          <p:nvPr/>
        </p:nvSpPr>
        <p:spPr>
          <a:xfrm>
            <a:off x="8514057" y="905601"/>
            <a:ext cx="2461109" cy="1142580"/>
          </a:xfrm>
          <a:prstGeom prst="wedgeRoundRectCallout">
            <a:avLst>
              <a:gd name="adj1" fmla="val 27833"/>
              <a:gd name="adj2" fmla="val 625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do you think this graph is called a polygon?</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0289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Summarise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2697525" cy="4536000"/>
          </a:xfrm>
        </p:spPr>
        <p:txBody>
          <a:bodyPr/>
          <a:lstStyle/>
          <a:p>
            <a:r>
              <a:rPr lang="en-AU"/>
              <a:t>Suzie records how many minutes </a:t>
            </a:r>
            <a:r>
              <a:rPr lang="en-AU" dirty="0"/>
              <a:t>each of </a:t>
            </a:r>
            <a:r>
              <a:rPr lang="en-AU"/>
              <a:t>her phone calls </a:t>
            </a:r>
            <a:r>
              <a:rPr lang="en-AU" dirty="0"/>
              <a:t>take</a:t>
            </a:r>
            <a:r>
              <a:rPr lang="en-AU"/>
              <a:t> on her work phone. She records them in the frequency table. </a:t>
            </a:r>
          </a:p>
          <a:p>
            <a:r>
              <a:rPr lang="en-AU"/>
              <a:t>Draw a frequency polygon for this data.</a:t>
            </a:r>
          </a:p>
        </p:txBody>
      </p:sp>
      <p:graphicFrame>
        <p:nvGraphicFramePr>
          <p:cNvPr id="3" name="Table 2" descr="Frequency table showing minutes vs the number of phone calls. The data points are (1,3), (2,6), (3,10), (4,9), (5,1), (6,3), (7,0), (8,8).">
            <a:extLst>
              <a:ext uri="{FF2B5EF4-FFF2-40B4-BE49-F238E27FC236}">
                <a16:creationId xmlns:a16="http://schemas.microsoft.com/office/drawing/2014/main" id="{29C53822-98BB-E5DD-0EF3-82DA08247110}"/>
              </a:ext>
            </a:extLst>
          </p:cNvPr>
          <p:cNvGraphicFramePr>
            <a:graphicFrameLocks noGrp="1"/>
          </p:cNvGraphicFramePr>
          <p:nvPr>
            <p:extLst>
              <p:ext uri="{D42A27DB-BD31-4B8C-83A1-F6EECF244321}">
                <p14:modId xmlns:p14="http://schemas.microsoft.com/office/powerpoint/2010/main" val="4207419461"/>
              </p:ext>
            </p:extLst>
          </p:nvPr>
        </p:nvGraphicFramePr>
        <p:xfrm>
          <a:off x="3158435" y="1605814"/>
          <a:ext cx="2880000" cy="360680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816058">
                  <a:extLst>
                    <a:ext uri="{9D8B030D-6E8A-4147-A177-3AD203B41FA5}">
                      <a16:colId xmlns:a16="http://schemas.microsoft.com/office/drawing/2014/main" val="2773722155"/>
                    </a:ext>
                  </a:extLst>
                </a:gridCol>
              </a:tblGrid>
              <a:tr h="370840">
                <a:tc>
                  <a:txBody>
                    <a:bodyPr/>
                    <a:lstStyle/>
                    <a:p>
                      <a:pPr algn="ctr"/>
                      <a:r>
                        <a:rPr lang="en-AU"/>
                        <a:t>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Number of phone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r h="370840">
                <a:tc>
                  <a:txBody>
                    <a:bodyPr/>
                    <a:lstStyle/>
                    <a:p>
                      <a:pPr algn="ctr"/>
                      <a:r>
                        <a:rPr lang="en-AU"/>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085250"/>
                  </a:ext>
                </a:extLst>
              </a:tr>
              <a:tr h="370840">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055383"/>
                  </a:ext>
                </a:extLst>
              </a:tr>
            </a:tbl>
          </a:graphicData>
        </a:graphic>
      </p:graphicFrame>
      <p:pic>
        <p:nvPicPr>
          <p:cNvPr id="9" name="Picture 8" descr="1st quadrant grid.">
            <a:extLst>
              <a:ext uri="{FF2B5EF4-FFF2-40B4-BE49-F238E27FC236}">
                <a16:creationId xmlns:a16="http://schemas.microsoft.com/office/drawing/2014/main" id="{0CC143DB-4764-806F-EB5E-5FBC3C2CCCC4}"/>
              </a:ext>
            </a:extLst>
          </p:cNvPr>
          <p:cNvPicPr>
            <a:picLocks noChangeAspect="1"/>
          </p:cNvPicPr>
          <p:nvPr/>
        </p:nvPicPr>
        <p:blipFill>
          <a:blip r:embed="rId2"/>
          <a:stretch>
            <a:fillRect/>
          </a:stretch>
        </p:blipFill>
        <p:spPr>
          <a:xfrm>
            <a:off x="6424344" y="1516723"/>
            <a:ext cx="5070969" cy="458989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5694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Summarise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2 solution</a:t>
            </a:r>
          </a:p>
        </p:txBody>
      </p:sp>
      <p:sp>
        <p:nvSpPr>
          <p:cNvPr id="9" name="Content Placeholder 4">
            <a:extLst>
              <a:ext uri="{FF2B5EF4-FFF2-40B4-BE49-F238E27FC236}">
                <a16:creationId xmlns:a16="http://schemas.microsoft.com/office/drawing/2014/main" id="{543910C2-569A-82BA-1E51-4907244CB4D1}"/>
              </a:ext>
            </a:extLst>
          </p:cNvPr>
          <p:cNvSpPr txBox="1">
            <a:spLocks/>
          </p:cNvSpPr>
          <p:nvPr/>
        </p:nvSpPr>
        <p:spPr>
          <a:xfrm>
            <a:off x="360000" y="1561269"/>
            <a:ext cx="2697525" cy="365134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Suzie records how many minutes each of her phone calls take on her work phone. She records them in the frequency table. </a:t>
            </a:r>
          </a:p>
          <a:p>
            <a:r>
              <a:rPr lang="en-AU" dirty="0"/>
              <a:t>Draw a frequency polygon for this data.</a:t>
            </a:r>
          </a:p>
        </p:txBody>
      </p:sp>
      <p:graphicFrame>
        <p:nvGraphicFramePr>
          <p:cNvPr id="3" name="Table 2" descr="Frequency table showing minutes vs the number of phone calls. The data points are (1,3), (2,6), (3,10), (4,9), (5,1), (6,3), (7,0), (8,8).">
            <a:extLst>
              <a:ext uri="{FF2B5EF4-FFF2-40B4-BE49-F238E27FC236}">
                <a16:creationId xmlns:a16="http://schemas.microsoft.com/office/drawing/2014/main" id="{29C53822-98BB-E5DD-0EF3-82DA08247110}"/>
              </a:ext>
            </a:extLst>
          </p:cNvPr>
          <p:cNvGraphicFramePr>
            <a:graphicFrameLocks noGrp="1"/>
          </p:cNvGraphicFramePr>
          <p:nvPr>
            <p:extLst>
              <p:ext uri="{D42A27DB-BD31-4B8C-83A1-F6EECF244321}">
                <p14:modId xmlns:p14="http://schemas.microsoft.com/office/powerpoint/2010/main" val="407329840"/>
              </p:ext>
            </p:extLst>
          </p:nvPr>
        </p:nvGraphicFramePr>
        <p:xfrm>
          <a:off x="3158435" y="1605814"/>
          <a:ext cx="2880000" cy="360680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816058">
                  <a:extLst>
                    <a:ext uri="{9D8B030D-6E8A-4147-A177-3AD203B41FA5}">
                      <a16:colId xmlns:a16="http://schemas.microsoft.com/office/drawing/2014/main" val="2773722155"/>
                    </a:ext>
                  </a:extLst>
                </a:gridCol>
              </a:tblGrid>
              <a:tr h="370840">
                <a:tc>
                  <a:txBody>
                    <a:bodyPr/>
                    <a:lstStyle/>
                    <a:p>
                      <a:pPr algn="ctr"/>
                      <a:r>
                        <a:rPr lang="en-AU"/>
                        <a:t>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Number of phone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r h="370840">
                <a:tc>
                  <a:txBody>
                    <a:bodyPr/>
                    <a:lstStyle/>
                    <a:p>
                      <a:pPr algn="ctr"/>
                      <a:r>
                        <a:rPr lang="en-AU"/>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9085250"/>
                  </a:ext>
                </a:extLst>
              </a:tr>
              <a:tr h="370840">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055383"/>
                  </a:ext>
                </a:extLst>
              </a:tr>
            </a:tbl>
          </a:graphicData>
        </a:graphic>
      </p:graphicFrame>
      <p:pic>
        <p:nvPicPr>
          <p:cNvPr id="7" name="Picture 6" descr="Frequency polygon of the data points (1,3), (2,6), (3,10), (4,9), (5,1), (6,3), (7,0), (8,8).">
            <a:extLst>
              <a:ext uri="{FF2B5EF4-FFF2-40B4-BE49-F238E27FC236}">
                <a16:creationId xmlns:a16="http://schemas.microsoft.com/office/drawing/2014/main" id="{C7ADE163-E8D9-91D0-CB9C-B58A585516C6}"/>
              </a:ext>
            </a:extLst>
          </p:cNvPr>
          <p:cNvPicPr>
            <a:picLocks noChangeAspect="1"/>
          </p:cNvPicPr>
          <p:nvPr/>
        </p:nvPicPr>
        <p:blipFill>
          <a:blip r:embed="rId2"/>
          <a:stretch>
            <a:fillRect/>
          </a:stretch>
        </p:blipFill>
        <p:spPr>
          <a:xfrm>
            <a:off x="6520069" y="1484243"/>
            <a:ext cx="5148021" cy="461302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54140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3257C4-1987-BE04-F214-A1DFE605B3EB}"/>
              </a:ext>
            </a:extLst>
          </p:cNvPr>
          <p:cNvSpPr>
            <a:spLocks noGrp="1"/>
          </p:cNvSpPr>
          <p:nvPr>
            <p:ph type="title"/>
          </p:nvPr>
        </p:nvSpPr>
        <p:spPr/>
        <p:txBody>
          <a:bodyPr/>
          <a:lstStyle/>
          <a:p>
            <a:r>
              <a:rPr lang="en-AU" dirty="0"/>
              <a:t>Launch</a:t>
            </a:r>
          </a:p>
        </p:txBody>
      </p:sp>
      <p:pic>
        <p:nvPicPr>
          <p:cNvPr id="11" name="Content Placeholder 10" descr="A scoreboard with numbers and a green field.">
            <a:extLst>
              <a:ext uri="{FF2B5EF4-FFF2-40B4-BE49-F238E27FC236}">
                <a16:creationId xmlns:a16="http://schemas.microsoft.com/office/drawing/2014/main" id="{71B6DE20-5B4C-79EA-DFFA-5DDD0972BD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395" y="1619250"/>
            <a:ext cx="8065910" cy="4537075"/>
          </a:xfrm>
        </p:spPr>
      </p:pic>
      <p:sp>
        <p:nvSpPr>
          <p:cNvPr id="9" name="Text Placeholder 8">
            <a:extLst>
              <a:ext uri="{FF2B5EF4-FFF2-40B4-BE49-F238E27FC236}">
                <a16:creationId xmlns:a16="http://schemas.microsoft.com/office/drawing/2014/main" id="{902B0DD1-F727-FDCC-BA0F-F3C382C98864}"/>
              </a:ext>
            </a:extLst>
          </p:cNvPr>
          <p:cNvSpPr>
            <a:spLocks noGrp="1"/>
          </p:cNvSpPr>
          <p:nvPr>
            <p:ph type="body" sz="quarter" idx="18"/>
          </p:nvPr>
        </p:nvSpPr>
        <p:spPr/>
        <p:txBody>
          <a:bodyPr/>
          <a:lstStyle/>
          <a:p>
            <a:r>
              <a:rPr lang="en-AU" dirty="0"/>
              <a:t>World record score</a:t>
            </a:r>
          </a:p>
        </p:txBody>
      </p:sp>
    </p:spTree>
    <p:extLst>
      <p:ext uri="{BB962C8B-B14F-4D97-AF65-F5344CB8AC3E}">
        <p14:creationId xmlns:p14="http://schemas.microsoft.com/office/powerpoint/2010/main" val="333564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Explore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nchor="b">
            <a:normAutofit/>
          </a:bodyPr>
          <a:lstStyle/>
          <a:p>
            <a:pPr>
              <a:lnSpc>
                <a:spcPct val="140000"/>
              </a:lnSpc>
            </a:pPr>
            <a:r>
              <a:rPr lang="en-AU" sz="1600" dirty="0"/>
              <a:t>Goals scored in Matildas’ games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253874" cy="3925183"/>
          </a:xfrm>
        </p:spPr>
        <p:txBody>
          <a:bodyPr>
            <a:normAutofit fontScale="25000" lnSpcReduction="20000"/>
          </a:bodyPr>
          <a:lstStyle/>
          <a:p>
            <a:r>
              <a:rPr lang="en-AU" sz="9600" dirty="0">
                <a:effectLst/>
              </a:rPr>
              <a:t>The data shows the number of goals scored in the Matilda’s last 32 soccer games.</a:t>
            </a:r>
          </a:p>
          <a:p>
            <a:endParaRPr lang="en-AU" sz="9600" dirty="0"/>
          </a:p>
          <a:p>
            <a:r>
              <a:rPr lang="en-AU" sz="12800" dirty="0">
                <a:effectLst/>
              </a:rPr>
              <a:t>0 0 0 1 1 1 1 1 2 2 2 2 2 2 3 3 3 3 3 4 4 4 4 4 5 5 5 6 7 7 7 8</a:t>
            </a:r>
          </a:p>
          <a:p>
            <a:endParaRPr lang="en-AU" dirty="0"/>
          </a:p>
          <a:p>
            <a:endParaRPr lang="en-AU" dirty="0"/>
          </a:p>
        </p:txBody>
      </p:sp>
      <p:sp>
        <p:nvSpPr>
          <p:cNvPr id="8" name="TextBox 7">
            <a:extLst>
              <a:ext uri="{FF2B5EF4-FFF2-40B4-BE49-F238E27FC236}">
                <a16:creationId xmlns:a16="http://schemas.microsoft.com/office/drawing/2014/main" id="{102CC6F2-F9A2-AADA-7508-8A5C6BA67753}"/>
              </a:ext>
            </a:extLst>
          </p:cNvPr>
          <p:cNvSpPr txBox="1"/>
          <p:nvPr/>
        </p:nvSpPr>
        <p:spPr>
          <a:xfrm>
            <a:off x="6471531" y="6129662"/>
            <a:ext cx="5549019" cy="353800"/>
          </a:xfrm>
          <a:prstGeom prst="rect">
            <a:avLst/>
          </a:prstGeom>
          <a:noFill/>
        </p:spPr>
        <p:txBody>
          <a:bodyPr wrap="square" lIns="0" tIns="0" rIns="0" bIns="0" rtlCol="0">
            <a:noAutofit/>
          </a:bodyPr>
          <a:lstStyle/>
          <a:p>
            <a:r>
              <a:rPr lang="en-AU" sz="1200" dirty="0">
                <a:effectLst/>
                <a:latin typeface="Arial" panose="020B0604020202020204" pitchFamily="34" charset="0"/>
                <a:ea typeface="Calibri" panose="020F0502020204030204" pitchFamily="34" charset="0"/>
              </a:rPr>
              <a:t>Data sourced from </a:t>
            </a:r>
            <a:r>
              <a:rPr lang="en-AU" sz="1200" u="sng" dirty="0">
                <a:solidFill>
                  <a:srgbClr val="2F5496"/>
                </a:solidFill>
                <a:effectLst/>
                <a:latin typeface="Arial" panose="020B0604020202020204" pitchFamily="34" charset="0"/>
                <a:ea typeface="Calibri" panose="020F0502020204030204" pitchFamily="34" charset="0"/>
                <a:hlinkClick r:id="rId2"/>
              </a:rPr>
              <a:t>https://www.matildas.com.au/fixtures#!/t6231</a:t>
            </a:r>
            <a:r>
              <a:rPr lang="en-AU" sz="1200" dirty="0">
                <a:effectLst/>
                <a:latin typeface="Arial" panose="020B0604020202020204" pitchFamily="34" charset="0"/>
                <a:ea typeface="Calibri" panose="020F0502020204030204" pitchFamily="34" charset="0"/>
              </a:rPr>
              <a:t> 8 February 2024</a:t>
            </a:r>
          </a:p>
          <a:p>
            <a:pPr algn="l"/>
            <a:endParaRPr lang="en-AU" sz="18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10510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a:t>Explore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nchor="b">
            <a:normAutofit/>
          </a:bodyPr>
          <a:lstStyle/>
          <a:p>
            <a:pPr>
              <a:lnSpc>
                <a:spcPct val="140000"/>
              </a:lnSpc>
            </a:pPr>
            <a:r>
              <a:rPr lang="en-AU" sz="1600" dirty="0"/>
              <a:t>Goals scored in Matildas’ games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558791" cy="1164495"/>
          </a:xfrm>
        </p:spPr>
        <p:txBody>
          <a:bodyPr>
            <a:normAutofit/>
          </a:bodyPr>
          <a:lstStyle/>
          <a:p>
            <a:r>
              <a:rPr lang="en-AU" dirty="0">
                <a:effectLst/>
              </a:rPr>
              <a:t>The graph shows the number of goals scored in the Matilda’s last 32 soccer games.</a:t>
            </a:r>
          </a:p>
          <a:p>
            <a:endParaRPr lang="en-AU" dirty="0"/>
          </a:p>
          <a:p>
            <a:endParaRPr lang="en-AU" dirty="0"/>
          </a:p>
        </p:txBody>
      </p:sp>
      <p:pic>
        <p:nvPicPr>
          <p:cNvPr id="7" name="Picture 6" descr="Histogram graph of the amount of goals scored during the last 32 Matilda's soccer games.">
            <a:extLst>
              <a:ext uri="{FF2B5EF4-FFF2-40B4-BE49-F238E27FC236}">
                <a16:creationId xmlns:a16="http://schemas.microsoft.com/office/drawing/2014/main" id="{E286BE30-FA5A-7B57-9F35-F8D719D47AA5}"/>
              </a:ext>
            </a:extLst>
          </p:cNvPr>
          <p:cNvPicPr>
            <a:picLocks noChangeAspect="1"/>
          </p:cNvPicPr>
          <p:nvPr/>
        </p:nvPicPr>
        <p:blipFill>
          <a:blip r:embed="rId2"/>
          <a:stretch>
            <a:fillRect/>
          </a:stretch>
        </p:blipFill>
        <p:spPr>
          <a:xfrm>
            <a:off x="6179722" y="1620000"/>
            <a:ext cx="5652332" cy="4535997"/>
          </a:xfrm>
          <a:prstGeom prst="rect">
            <a:avLst/>
          </a:prstGeom>
          <a:noFill/>
        </p:spPr>
      </p:pic>
      <p:sp>
        <p:nvSpPr>
          <p:cNvPr id="8" name="TextBox 7">
            <a:extLst>
              <a:ext uri="{FF2B5EF4-FFF2-40B4-BE49-F238E27FC236}">
                <a16:creationId xmlns:a16="http://schemas.microsoft.com/office/drawing/2014/main" id="{102CC6F2-F9A2-AADA-7508-8A5C6BA67753}"/>
              </a:ext>
            </a:extLst>
          </p:cNvPr>
          <p:cNvSpPr txBox="1"/>
          <p:nvPr/>
        </p:nvSpPr>
        <p:spPr>
          <a:xfrm>
            <a:off x="6642981" y="6045772"/>
            <a:ext cx="5549019" cy="353800"/>
          </a:xfrm>
          <a:prstGeom prst="rect">
            <a:avLst/>
          </a:prstGeom>
          <a:noFill/>
        </p:spPr>
        <p:txBody>
          <a:bodyPr wrap="square" lIns="0" tIns="0" rIns="0" bIns="0" rtlCol="0">
            <a:noAutofit/>
          </a:bodyPr>
          <a:lstStyle/>
          <a:p>
            <a:r>
              <a:rPr lang="en-AU" sz="1200" dirty="0">
                <a:effectLst/>
                <a:latin typeface="Arial" panose="020B0604020202020204" pitchFamily="34" charset="0"/>
                <a:ea typeface="Calibri" panose="020F0502020204030204" pitchFamily="34" charset="0"/>
              </a:rPr>
              <a:t>Data sourced from </a:t>
            </a:r>
            <a:r>
              <a:rPr lang="en-AU" sz="1200" dirty="0">
                <a:effectLst/>
                <a:latin typeface="Arial" panose="020B0604020202020204" pitchFamily="34" charset="0"/>
                <a:ea typeface="Calibri" panose="020F0502020204030204" pitchFamily="34" charset="0"/>
                <a:hlinkClick r:id="rId3"/>
              </a:rPr>
              <a:t>Matildas</a:t>
            </a:r>
            <a:r>
              <a:rPr lang="en-AU" sz="1200" dirty="0">
                <a:effectLst/>
                <a:latin typeface="Arial" panose="020B0604020202020204" pitchFamily="34" charset="0"/>
                <a:ea typeface="Calibri" panose="020F0502020204030204" pitchFamily="34" charset="0"/>
              </a:rPr>
              <a:t>, accessed 8 February 2024.</a:t>
            </a:r>
          </a:p>
          <a:p>
            <a:pPr algn="l"/>
            <a:endParaRPr lang="en-AU" sz="18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13301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9566-7612-7746-0A29-0B6D4B118C6B}"/>
              </a:ext>
            </a:extLst>
          </p:cNvPr>
          <p:cNvSpPr>
            <a:spLocks noGrp="1"/>
          </p:cNvSpPr>
          <p:nvPr>
            <p:ph type="title"/>
          </p:nvPr>
        </p:nvSpPr>
        <p:spPr/>
        <p:txBody>
          <a:bodyPr/>
          <a:lstStyle/>
          <a:p>
            <a:r>
              <a:rPr lang="en-AU" dirty="0"/>
              <a:t>Explore (3)</a:t>
            </a:r>
          </a:p>
        </p:txBody>
      </p:sp>
      <p:sp>
        <p:nvSpPr>
          <p:cNvPr id="5" name="Text Placeholder 4">
            <a:extLst>
              <a:ext uri="{FF2B5EF4-FFF2-40B4-BE49-F238E27FC236}">
                <a16:creationId xmlns:a16="http://schemas.microsoft.com/office/drawing/2014/main" id="{9EA56777-2A65-6677-1AEA-C9722CF55FF4}"/>
              </a:ext>
            </a:extLst>
          </p:cNvPr>
          <p:cNvSpPr>
            <a:spLocks noGrp="1"/>
          </p:cNvSpPr>
          <p:nvPr>
            <p:ph type="body" sz="quarter" idx="18"/>
          </p:nvPr>
        </p:nvSpPr>
        <p:spPr/>
        <p:txBody>
          <a:bodyPr/>
          <a:lstStyle/>
          <a:p>
            <a:r>
              <a:rPr lang="en-AU" dirty="0"/>
              <a:t>Venn diagram</a:t>
            </a:r>
          </a:p>
        </p:txBody>
      </p:sp>
      <p:sp>
        <p:nvSpPr>
          <p:cNvPr id="3" name="Google Shape;88;p15">
            <a:extLst>
              <a:ext uri="{FF2B5EF4-FFF2-40B4-BE49-F238E27FC236}">
                <a16:creationId xmlns:a16="http://schemas.microsoft.com/office/drawing/2014/main" id="{67B3C4A4-6524-6E99-83F8-3648C3BF9D40}"/>
              </a:ext>
              <a:ext uri="{C183D7F6-B498-43B3-948B-1728B52AA6E4}">
                <adec:decorative xmlns:adec="http://schemas.microsoft.com/office/drawing/2017/decorative" val="1"/>
              </a:ext>
            </a:extLst>
          </p:cNvPr>
          <p:cNvSpPr/>
          <p:nvPr/>
        </p:nvSpPr>
        <p:spPr>
          <a:xfrm>
            <a:off x="5748322" y="1568131"/>
            <a:ext cx="5281770" cy="965200"/>
          </a:xfrm>
          <a:prstGeom prst="chevron">
            <a:avLst>
              <a:gd name="adj" fmla="val 50000"/>
            </a:avLst>
          </a:prstGeom>
          <a:solidFill>
            <a:schemeClr val="accent4"/>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 name="Google Shape;86;p15">
            <a:extLst>
              <a:ext uri="{FF2B5EF4-FFF2-40B4-BE49-F238E27FC236}">
                <a16:creationId xmlns:a16="http://schemas.microsoft.com/office/drawing/2014/main" id="{6919BBCB-C54C-2FC2-4143-3294DCB8C62B}"/>
              </a:ext>
              <a:ext uri="{C183D7F6-B498-43B3-948B-1728B52AA6E4}">
                <adec:decorative xmlns:adec="http://schemas.microsoft.com/office/drawing/2017/decorative" val="1"/>
              </a:ext>
            </a:extLst>
          </p:cNvPr>
          <p:cNvSpPr/>
          <p:nvPr/>
        </p:nvSpPr>
        <p:spPr>
          <a:xfrm>
            <a:off x="493320" y="1568131"/>
            <a:ext cx="5547395" cy="965200"/>
          </a:xfrm>
          <a:prstGeom prst="chevron">
            <a:avLst>
              <a:gd name="adj" fmla="val 50000"/>
            </a:avLst>
          </a:prstGeom>
          <a:solidFill>
            <a:schemeClr val="accent1"/>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 name="Title 4">
            <a:extLst>
              <a:ext uri="{FF2B5EF4-FFF2-40B4-BE49-F238E27FC236}">
                <a16:creationId xmlns:a16="http://schemas.microsoft.com/office/drawing/2014/main" id="{926AA1CB-CFC4-B2CB-83B9-0D7A79677431}"/>
              </a:ext>
            </a:extLst>
          </p:cNvPr>
          <p:cNvSpPr txBox="1">
            <a:spLocks/>
          </p:cNvSpPr>
          <p:nvPr/>
        </p:nvSpPr>
        <p:spPr>
          <a:xfrm>
            <a:off x="1249199" y="1794549"/>
            <a:ext cx="3971388" cy="5906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a:defRPr/>
            </a:pPr>
            <a:r>
              <a:rPr lang="en-AU" sz="2800" dirty="0">
                <a:solidFill>
                  <a:schemeClr val="bg1"/>
                </a:solidFill>
              </a:rPr>
              <a:t>Double Venn Diagram</a:t>
            </a:r>
          </a:p>
        </p:txBody>
      </p:sp>
      <p:sp>
        <p:nvSpPr>
          <p:cNvPr id="19" name="Title 4">
            <a:extLst>
              <a:ext uri="{FF2B5EF4-FFF2-40B4-BE49-F238E27FC236}">
                <a16:creationId xmlns:a16="http://schemas.microsoft.com/office/drawing/2014/main" id="{BE702D8B-B624-70BC-6C35-4B18DF7BDFCF}"/>
              </a:ext>
            </a:extLst>
          </p:cNvPr>
          <p:cNvSpPr txBox="1">
            <a:spLocks/>
          </p:cNvSpPr>
          <p:nvPr/>
        </p:nvSpPr>
        <p:spPr>
          <a:xfrm>
            <a:off x="6587328" y="1794549"/>
            <a:ext cx="2984641" cy="506307"/>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2800" dirty="0">
                <a:solidFill>
                  <a:schemeClr val="accent1"/>
                </a:solidFill>
              </a:rPr>
              <a:t>Shape and skew</a:t>
            </a:r>
          </a:p>
        </p:txBody>
      </p:sp>
      <p:sp>
        <p:nvSpPr>
          <p:cNvPr id="24" name="Rectangle: Rounded Corners 23">
            <a:extLst>
              <a:ext uri="{FF2B5EF4-FFF2-40B4-BE49-F238E27FC236}">
                <a16:creationId xmlns:a16="http://schemas.microsoft.com/office/drawing/2014/main" id="{8F6C290D-14FE-5FE5-CA5A-178E67C3D37E}"/>
              </a:ext>
            </a:extLst>
          </p:cNvPr>
          <p:cNvSpPr/>
          <p:nvPr/>
        </p:nvSpPr>
        <p:spPr>
          <a:xfrm>
            <a:off x="431810" y="4348520"/>
            <a:ext cx="1965960" cy="60242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Column graph</a:t>
            </a:r>
          </a:p>
        </p:txBody>
      </p:sp>
      <p:grpSp>
        <p:nvGrpSpPr>
          <p:cNvPr id="7" name="Group 6" descr="A Venn diagram with a red circle on the left and a blue circle on the right. Inside the red circle, students are asked to list the features of a Column graph and inside the blue circle students are asked to list the features of a histogram. Students are asked to list the features that are common to both in the intersection of the two circles.">
            <a:extLst>
              <a:ext uri="{FF2B5EF4-FFF2-40B4-BE49-F238E27FC236}">
                <a16:creationId xmlns:a16="http://schemas.microsoft.com/office/drawing/2014/main" id="{495FC95C-CE10-E541-7D6A-11B5C57543E6}"/>
              </a:ext>
            </a:extLst>
          </p:cNvPr>
          <p:cNvGrpSpPr/>
          <p:nvPr/>
        </p:nvGrpSpPr>
        <p:grpSpPr>
          <a:xfrm>
            <a:off x="2720498" y="2763306"/>
            <a:ext cx="5827601" cy="3742763"/>
            <a:chOff x="2720498" y="2763306"/>
            <a:chExt cx="5827601" cy="3742763"/>
          </a:xfrm>
        </p:grpSpPr>
        <p:sp>
          <p:nvSpPr>
            <p:cNvPr id="20" name="Oval 19" descr="Diagram venn: Red circle representing Column graph">
              <a:extLst>
                <a:ext uri="{FF2B5EF4-FFF2-40B4-BE49-F238E27FC236}">
                  <a16:creationId xmlns:a16="http://schemas.microsoft.com/office/drawing/2014/main" id="{F8B9239A-178B-F582-5B41-8C21FE020750}"/>
                </a:ext>
              </a:extLst>
            </p:cNvPr>
            <p:cNvSpPr/>
            <p:nvPr/>
          </p:nvSpPr>
          <p:spPr>
            <a:xfrm>
              <a:off x="2720498" y="2763306"/>
              <a:ext cx="3742763" cy="3742763"/>
            </a:xfrm>
            <a:prstGeom prst="ellipse">
              <a:avLst/>
            </a:prstGeom>
            <a:noFill/>
            <a:ln w="317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Rounded Corners 25">
              <a:extLst>
                <a:ext uri="{FF2B5EF4-FFF2-40B4-BE49-F238E27FC236}">
                  <a16:creationId xmlns:a16="http://schemas.microsoft.com/office/drawing/2014/main" id="{3947C714-A6A5-617A-6576-071AB40DF7E1}"/>
                </a:ext>
              </a:extLst>
            </p:cNvPr>
            <p:cNvSpPr/>
            <p:nvPr/>
          </p:nvSpPr>
          <p:spPr>
            <a:xfrm>
              <a:off x="3174081" y="4244050"/>
              <a:ext cx="1324173" cy="78127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Features object 1</a:t>
              </a:r>
            </a:p>
          </p:txBody>
        </p:sp>
        <p:sp>
          <p:nvSpPr>
            <p:cNvPr id="21" name="Oval 20" descr="Diagram venn: Blue circle representing Frequency histogram">
              <a:extLst>
                <a:ext uri="{FF2B5EF4-FFF2-40B4-BE49-F238E27FC236}">
                  <a16:creationId xmlns:a16="http://schemas.microsoft.com/office/drawing/2014/main" id="{15B609E6-28BB-20DD-5A04-B579BB0CE5E5}"/>
                </a:ext>
              </a:extLst>
            </p:cNvPr>
            <p:cNvSpPr/>
            <p:nvPr/>
          </p:nvSpPr>
          <p:spPr>
            <a:xfrm>
              <a:off x="4805336" y="2763306"/>
              <a:ext cx="3742763" cy="3742763"/>
            </a:xfrm>
            <a:prstGeom prst="ellipse">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737D71A1-BF28-C860-B9C2-AA61411C4219}"/>
                </a:ext>
              </a:extLst>
            </p:cNvPr>
            <p:cNvSpPr/>
            <p:nvPr/>
          </p:nvSpPr>
          <p:spPr>
            <a:xfrm>
              <a:off x="6713764" y="4244050"/>
              <a:ext cx="1398513" cy="7812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Features object 2</a:t>
              </a:r>
            </a:p>
          </p:txBody>
        </p:sp>
        <p:sp>
          <p:nvSpPr>
            <p:cNvPr id="27" name="Rectangle: Rounded Corners 26">
              <a:extLst>
                <a:ext uri="{FF2B5EF4-FFF2-40B4-BE49-F238E27FC236}">
                  <a16:creationId xmlns:a16="http://schemas.microsoft.com/office/drawing/2014/main" id="{56CBC0C8-F503-397A-C155-3D3164BF4432}"/>
                </a:ext>
              </a:extLst>
            </p:cNvPr>
            <p:cNvSpPr/>
            <p:nvPr/>
          </p:nvSpPr>
          <p:spPr>
            <a:xfrm>
              <a:off x="4556251" y="4244050"/>
              <a:ext cx="2157513" cy="78127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Features </a:t>
              </a:r>
            </a:p>
            <a:p>
              <a:pPr algn="ctr"/>
              <a:r>
                <a:rPr lang="en-AU" sz="1800" dirty="0">
                  <a:solidFill>
                    <a:schemeClr val="accent1"/>
                  </a:solidFill>
                </a:rPr>
                <a:t>similar to both</a:t>
              </a:r>
            </a:p>
          </p:txBody>
        </p:sp>
      </p:grpSp>
      <p:sp>
        <p:nvSpPr>
          <p:cNvPr id="25" name="Rectangle: Rounded Corners 24">
            <a:extLst>
              <a:ext uri="{FF2B5EF4-FFF2-40B4-BE49-F238E27FC236}">
                <a16:creationId xmlns:a16="http://schemas.microsoft.com/office/drawing/2014/main" id="{9F7D9B13-478F-2B28-798B-E17A9BF2FD1A}"/>
              </a:ext>
            </a:extLst>
          </p:cNvPr>
          <p:cNvSpPr/>
          <p:nvPr/>
        </p:nvSpPr>
        <p:spPr>
          <a:xfrm>
            <a:off x="8952678" y="4381883"/>
            <a:ext cx="2671035" cy="50560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Frequency histogram</a:t>
            </a:r>
          </a:p>
        </p:txBody>
      </p:sp>
      <p:sp>
        <p:nvSpPr>
          <p:cNvPr id="4" name="Slide Number Placeholder 3">
            <a:extLst>
              <a:ext uri="{FF2B5EF4-FFF2-40B4-BE49-F238E27FC236}">
                <a16:creationId xmlns:a16="http://schemas.microsoft.com/office/drawing/2014/main" id="{78486727-52CE-E0AD-0A71-030A355B82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9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97DB3-19B3-6CEB-D0E4-3DA2155643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2AF89E-229C-62E2-C4EF-2A0D658CB3F6}"/>
              </a:ext>
            </a:extLst>
          </p:cNvPr>
          <p:cNvSpPr>
            <a:spLocks noGrp="1"/>
          </p:cNvSpPr>
          <p:nvPr>
            <p:ph type="title"/>
          </p:nvPr>
        </p:nvSpPr>
        <p:spPr/>
        <p:txBody>
          <a:bodyPr/>
          <a:lstStyle/>
          <a:p>
            <a:r>
              <a:rPr lang="en-AU" dirty="0"/>
              <a:t>Summarise (1)</a:t>
            </a:r>
          </a:p>
        </p:txBody>
      </p:sp>
      <p:sp>
        <p:nvSpPr>
          <p:cNvPr id="6" name="Text Placeholder 5">
            <a:extLst>
              <a:ext uri="{FF2B5EF4-FFF2-40B4-BE49-F238E27FC236}">
                <a16:creationId xmlns:a16="http://schemas.microsoft.com/office/drawing/2014/main" id="{B942F51C-DB74-387C-E810-0D4A49C188F6}"/>
              </a:ext>
            </a:extLst>
          </p:cNvPr>
          <p:cNvSpPr>
            <a:spLocks noGrp="1"/>
          </p:cNvSpPr>
          <p:nvPr>
            <p:ph type="body" sz="quarter" idx="18"/>
          </p:nvPr>
        </p:nvSpPr>
        <p:spPr/>
        <p:txBody>
          <a:bodyPr/>
          <a:lstStyle/>
          <a:p>
            <a:r>
              <a:rPr lang="en-AU" dirty="0"/>
              <a:t>Example 1</a:t>
            </a:r>
          </a:p>
        </p:txBody>
      </p:sp>
      <p:sp>
        <p:nvSpPr>
          <p:cNvPr id="5" name="Content Placeholder 4">
            <a:extLst>
              <a:ext uri="{FF2B5EF4-FFF2-40B4-BE49-F238E27FC236}">
                <a16:creationId xmlns:a16="http://schemas.microsoft.com/office/drawing/2014/main" id="{9D18DD4C-284D-68DB-8840-EE30B715FDBA}"/>
              </a:ext>
            </a:extLst>
          </p:cNvPr>
          <p:cNvSpPr>
            <a:spLocks noGrp="1"/>
          </p:cNvSpPr>
          <p:nvPr>
            <p:ph idx="1"/>
          </p:nvPr>
        </p:nvSpPr>
        <p:spPr>
          <a:xfrm>
            <a:off x="348000" y="1714506"/>
            <a:ext cx="4945217" cy="442705"/>
          </a:xfrm>
        </p:spPr>
        <p:txBody>
          <a:bodyPr/>
          <a:lstStyle/>
          <a:p>
            <a:r>
              <a:rPr lang="en-AU" dirty="0"/>
              <a:t>Represent this data in a frequency histogram.</a:t>
            </a:r>
          </a:p>
        </p:txBody>
      </p:sp>
      <mc:AlternateContent xmlns:mc="http://schemas.openxmlformats.org/markup-compatibility/2006" xmlns:a14="http://schemas.microsoft.com/office/drawing/2010/main">
        <mc:Choice Requires="a14">
          <p:graphicFrame>
            <p:nvGraphicFramePr>
              <p:cNvPr id="11" name="Table 10" descr="Frequency table with data points (1,3), (2,4), (3,5), (4,5), (5,4) and (6,6)">
                <a:extLst>
                  <a:ext uri="{FF2B5EF4-FFF2-40B4-BE49-F238E27FC236}">
                    <a16:creationId xmlns:a16="http://schemas.microsoft.com/office/drawing/2014/main" id="{0A119066-04BD-08A5-DA1A-23072E28DE96}"/>
                  </a:ext>
                </a:extLst>
              </p:cNvPr>
              <p:cNvGraphicFramePr>
                <a:graphicFrameLocks noGrp="1"/>
              </p:cNvGraphicFramePr>
              <p:nvPr>
                <p:extLst>
                  <p:ext uri="{D42A27DB-BD31-4B8C-83A1-F6EECF244321}">
                    <p14:modId xmlns:p14="http://schemas.microsoft.com/office/powerpoint/2010/main" val="3651402225"/>
                  </p:ext>
                </p:extLst>
              </p:nvPr>
            </p:nvGraphicFramePr>
            <p:xfrm>
              <a:off x="1038108" y="2426514"/>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𝒙</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1" i="1" dirty="0" smtClean="0">
                                    <a:latin typeface="Cambria Math" panose="02040503050406030204" pitchFamily="18" charset="0"/>
                                  </a:rPr>
                                  <m:t>𝒇</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Choice>
        <mc:Fallback xmlns="">
          <p:graphicFrame>
            <p:nvGraphicFramePr>
              <p:cNvPr id="11" name="Table 10" descr="Frequency table with data points (1,3), (2,4), (3,5), (4,5), (5,4) and (6,6)">
                <a:extLst>
                  <a:ext uri="{FF2B5EF4-FFF2-40B4-BE49-F238E27FC236}">
                    <a16:creationId xmlns:a16="http://schemas.microsoft.com/office/drawing/2014/main" id="{0A119066-04BD-08A5-DA1A-23072E28DE96}"/>
                  </a:ext>
                </a:extLst>
              </p:cNvPr>
              <p:cNvGraphicFramePr>
                <a:graphicFrameLocks noGrp="1"/>
              </p:cNvGraphicFramePr>
              <p:nvPr>
                <p:extLst>
                  <p:ext uri="{D42A27DB-BD31-4B8C-83A1-F6EECF244321}">
                    <p14:modId xmlns:p14="http://schemas.microsoft.com/office/powerpoint/2010/main" val="3651402225"/>
                  </p:ext>
                </p:extLst>
              </p:nvPr>
            </p:nvGraphicFramePr>
            <p:xfrm>
              <a:off x="1038108" y="2426514"/>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71" t="-1639" r="-103429" b="-6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324" t="-1639" r="-1117" b="-622951"/>
                          </a:stretch>
                        </a:blipFill>
                      </a:tcPr>
                    </a:tc>
                    <a:extLst>
                      <a:ext uri="{0D108BD9-81ED-4DB2-BD59-A6C34878D82A}">
                        <a16:rowId xmlns:a16="http://schemas.microsoft.com/office/drawing/2014/main" val="3695910993"/>
                      </a:ext>
                    </a:extLst>
                  </a:tr>
                  <a:tr h="370840">
                    <a:tc>
                      <a:txBody>
                        <a:bodyPr/>
                        <a:lstStyle/>
                        <a:p>
                          <a:pPr algn="ctr"/>
                          <a:r>
                            <a:rPr lang="en-AU"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Fallback>
      </mc:AlternateContent>
      <p:pic>
        <p:nvPicPr>
          <p:cNvPr id="8" name="Picture 7" descr="Histogram of the frequency table with data points (1,3), (2,4), (3,5), (4,5), (5,4) and (6,6).">
            <a:extLst>
              <a:ext uri="{FF2B5EF4-FFF2-40B4-BE49-F238E27FC236}">
                <a16:creationId xmlns:a16="http://schemas.microsoft.com/office/drawing/2014/main" id="{D4110722-FEDD-A81C-9BD5-40883DFB3782}"/>
              </a:ext>
            </a:extLst>
          </p:cNvPr>
          <p:cNvPicPr>
            <a:picLocks noChangeAspect="1"/>
          </p:cNvPicPr>
          <p:nvPr/>
        </p:nvPicPr>
        <p:blipFill>
          <a:blip r:embed="rId4"/>
          <a:stretch>
            <a:fillRect/>
          </a:stretch>
        </p:blipFill>
        <p:spPr>
          <a:xfrm>
            <a:off x="6222848" y="1714506"/>
            <a:ext cx="4616687" cy="4559534"/>
          </a:xfrm>
          <a:prstGeom prst="rect">
            <a:avLst/>
          </a:prstGeom>
        </p:spPr>
      </p:pic>
      <p:sp>
        <p:nvSpPr>
          <p:cNvPr id="2" name="Slide Number Placeholder 1">
            <a:extLst>
              <a:ext uri="{FF2B5EF4-FFF2-40B4-BE49-F238E27FC236}">
                <a16:creationId xmlns:a16="http://schemas.microsoft.com/office/drawing/2014/main" id="{CC4174F2-F93B-632B-DBFB-C68C16DDFC4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9628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3408634" cy="545601"/>
          </a:xfrm>
        </p:spPr>
        <p:txBody>
          <a:bodyPr/>
          <a:lstStyle/>
          <a:p>
            <a:r>
              <a:rPr lang="en-AU" dirty="0"/>
              <a:t>Summarise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4714920" cy="317234"/>
          </a:xfrm>
        </p:spPr>
        <p:txBody>
          <a:bodyPr/>
          <a:lstStyle/>
          <a:p>
            <a:r>
              <a:rPr lang="en-AU" dirty="0"/>
              <a:t>Example 1 self-explanation prompts</a:t>
            </a:r>
          </a:p>
        </p:txBody>
      </p:sp>
      <p:sp>
        <p:nvSpPr>
          <p:cNvPr id="13" name="Content Placeholder 4">
            <a:extLst>
              <a:ext uri="{FF2B5EF4-FFF2-40B4-BE49-F238E27FC236}">
                <a16:creationId xmlns:a16="http://schemas.microsoft.com/office/drawing/2014/main" id="{E3AE7880-585A-BBAC-220A-A98ACAFD9294}"/>
              </a:ext>
            </a:extLst>
          </p:cNvPr>
          <p:cNvSpPr>
            <a:spLocks noGrp="1"/>
          </p:cNvSpPr>
          <p:nvPr>
            <p:ph idx="1"/>
          </p:nvPr>
        </p:nvSpPr>
        <p:spPr>
          <a:xfrm>
            <a:off x="348000" y="1714506"/>
            <a:ext cx="4945217" cy="442705"/>
          </a:xfrm>
        </p:spPr>
        <p:txBody>
          <a:bodyPr/>
          <a:lstStyle/>
          <a:p>
            <a:r>
              <a:rPr lang="en-AU" dirty="0"/>
              <a:t>Represent this data in a frequency histogram.</a:t>
            </a:r>
          </a:p>
        </p:txBody>
      </p:sp>
      <mc:AlternateContent xmlns:mc="http://schemas.openxmlformats.org/markup-compatibility/2006" xmlns:a14="http://schemas.microsoft.com/office/drawing/2010/main">
        <mc:Choice Requires="a14">
          <p:graphicFrame>
            <p:nvGraphicFramePr>
              <p:cNvPr id="14" name="Table 13" descr="Frequency table with data points (1,3), (2,4), (3,5), (4,5), (5,4) and (6,6)">
                <a:extLst>
                  <a:ext uri="{FF2B5EF4-FFF2-40B4-BE49-F238E27FC236}">
                    <a16:creationId xmlns:a16="http://schemas.microsoft.com/office/drawing/2014/main" id="{9300E6FE-74B3-47AD-1DAB-D7F8D92BC8E3}"/>
                  </a:ext>
                </a:extLst>
              </p:cNvPr>
              <p:cNvGraphicFramePr>
                <a:graphicFrameLocks noGrp="1"/>
              </p:cNvGraphicFramePr>
              <p:nvPr>
                <p:extLst>
                  <p:ext uri="{D42A27DB-BD31-4B8C-83A1-F6EECF244321}">
                    <p14:modId xmlns:p14="http://schemas.microsoft.com/office/powerpoint/2010/main" val="1060318055"/>
                  </p:ext>
                </p:extLst>
              </p:nvPr>
            </p:nvGraphicFramePr>
            <p:xfrm>
              <a:off x="1038108" y="2426514"/>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𝒙</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1" i="1" dirty="0" smtClean="0">
                                    <a:latin typeface="Cambria Math" panose="02040503050406030204" pitchFamily="18" charset="0"/>
                                  </a:rPr>
                                  <m:t>𝒇</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Choice>
        <mc:Fallback xmlns="">
          <p:graphicFrame>
            <p:nvGraphicFramePr>
              <p:cNvPr id="14" name="Table 13" descr="Frequency table with data points (1,3), (2,4), (3,5), (4,5), (5,4) and (6,6)">
                <a:extLst>
                  <a:ext uri="{FF2B5EF4-FFF2-40B4-BE49-F238E27FC236}">
                    <a16:creationId xmlns:a16="http://schemas.microsoft.com/office/drawing/2014/main" id="{9300E6FE-74B3-47AD-1DAB-D7F8D92BC8E3}"/>
                  </a:ext>
                </a:extLst>
              </p:cNvPr>
              <p:cNvGraphicFramePr>
                <a:graphicFrameLocks noGrp="1"/>
              </p:cNvGraphicFramePr>
              <p:nvPr>
                <p:extLst>
                  <p:ext uri="{D42A27DB-BD31-4B8C-83A1-F6EECF244321}">
                    <p14:modId xmlns:p14="http://schemas.microsoft.com/office/powerpoint/2010/main" val="1060318055"/>
                  </p:ext>
                </p:extLst>
              </p:nvPr>
            </p:nvGraphicFramePr>
            <p:xfrm>
              <a:off x="1038108" y="2426514"/>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71" t="-1639" r="-103429" b="-6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8324" t="-1639" r="-1117" b="-622951"/>
                          </a:stretch>
                        </a:blipFill>
                      </a:tcPr>
                    </a:tc>
                    <a:extLst>
                      <a:ext uri="{0D108BD9-81ED-4DB2-BD59-A6C34878D82A}">
                        <a16:rowId xmlns:a16="http://schemas.microsoft.com/office/drawing/2014/main" val="3695910993"/>
                      </a:ext>
                    </a:extLst>
                  </a:tr>
                  <a:tr h="370840">
                    <a:tc>
                      <a:txBody>
                        <a:bodyPr/>
                        <a:lstStyle/>
                        <a:p>
                          <a:pPr algn="ctr"/>
                          <a:r>
                            <a:rPr lang="en-AU"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Fallback>
      </mc:AlternateContent>
      <p:pic>
        <p:nvPicPr>
          <p:cNvPr id="15" name="Picture 14" descr="Histogram of the frequency table with data points (1,3), (2,4), (3,5), (4,5), (5,4) and (6,6).">
            <a:extLst>
              <a:ext uri="{FF2B5EF4-FFF2-40B4-BE49-F238E27FC236}">
                <a16:creationId xmlns:a16="http://schemas.microsoft.com/office/drawing/2014/main" id="{D3731BBA-768B-48BB-98CF-58872E101091}"/>
              </a:ext>
            </a:extLst>
          </p:cNvPr>
          <p:cNvPicPr>
            <a:picLocks noChangeAspect="1"/>
          </p:cNvPicPr>
          <p:nvPr/>
        </p:nvPicPr>
        <p:blipFill>
          <a:blip r:embed="rId3">
            <a:alphaModFix/>
          </a:blip>
          <a:stretch>
            <a:fillRect/>
          </a:stretch>
        </p:blipFill>
        <p:spPr>
          <a:xfrm>
            <a:off x="5669306" y="1693880"/>
            <a:ext cx="4616687" cy="4559534"/>
          </a:xfrm>
          <a:prstGeom prst="rect">
            <a:avLst/>
          </a:prstGeom>
        </p:spPr>
      </p:pic>
      <p:sp>
        <p:nvSpPr>
          <p:cNvPr id="8" name="Speech Bubble: Rectangle with Corners Rounded 7">
            <a:extLst>
              <a:ext uri="{FF2B5EF4-FFF2-40B4-BE49-F238E27FC236}">
                <a16:creationId xmlns:a16="http://schemas.microsoft.com/office/drawing/2014/main" id="{8682CAC1-56FB-8D01-7F91-FD6F9E1C9BE1}"/>
              </a:ext>
            </a:extLst>
          </p:cNvPr>
          <p:cNvSpPr/>
          <p:nvPr/>
        </p:nvSpPr>
        <p:spPr>
          <a:xfrm>
            <a:off x="3646167" y="3973647"/>
            <a:ext cx="1858444" cy="1048748"/>
          </a:xfrm>
          <a:prstGeom prst="wedgeRoundRectCallout">
            <a:avLst>
              <a:gd name="adj1" fmla="val 76465"/>
              <a:gd name="adj2" fmla="val -1633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What data is repress </a:t>
            </a:r>
            <a:r>
              <a:rPr lang="en-AU" sz="1800" dirty="0" err="1"/>
              <a:t>ented</a:t>
            </a:r>
            <a:r>
              <a:rPr lang="en-AU" sz="1800" dirty="0"/>
              <a:t> on the y-axis?</a:t>
            </a:r>
          </a:p>
        </p:txBody>
      </p:sp>
      <p:sp>
        <p:nvSpPr>
          <p:cNvPr id="9" name="Speech Bubble: Rectangle with Corners Rounded 8">
            <a:extLst>
              <a:ext uri="{FF2B5EF4-FFF2-40B4-BE49-F238E27FC236}">
                <a16:creationId xmlns:a16="http://schemas.microsoft.com/office/drawing/2014/main" id="{E2673240-B5EA-8E70-DF60-A8BDFD84C4B5}"/>
              </a:ext>
            </a:extLst>
          </p:cNvPr>
          <p:cNvSpPr/>
          <p:nvPr/>
        </p:nvSpPr>
        <p:spPr>
          <a:xfrm>
            <a:off x="2638697" y="5280066"/>
            <a:ext cx="2520074" cy="859207"/>
          </a:xfrm>
          <a:prstGeom prst="wedgeRoundRectCallout">
            <a:avLst>
              <a:gd name="adj1" fmla="val 95881"/>
              <a:gd name="adj2" fmla="val -6363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Describe the position of the first column.</a:t>
            </a:r>
          </a:p>
        </p:txBody>
      </p:sp>
      <p:sp>
        <p:nvSpPr>
          <p:cNvPr id="7" name="Speech Bubble: Rectangle with Corners Rounded 6">
            <a:extLst>
              <a:ext uri="{FF2B5EF4-FFF2-40B4-BE49-F238E27FC236}">
                <a16:creationId xmlns:a16="http://schemas.microsoft.com/office/drawing/2014/main" id="{D518133A-70A5-B53D-1E7B-BE7A371C57A5}"/>
              </a:ext>
            </a:extLst>
          </p:cNvPr>
          <p:cNvSpPr/>
          <p:nvPr/>
        </p:nvSpPr>
        <p:spPr>
          <a:xfrm>
            <a:off x="9202784" y="1946366"/>
            <a:ext cx="2142308" cy="1041053"/>
          </a:xfrm>
          <a:prstGeom prst="wedgeRoundRectCallout">
            <a:avLst>
              <a:gd name="adj1" fmla="val -66767"/>
              <a:gd name="adj2" fmla="val 10610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How do we know the height of the columns?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6566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Summarise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48000" y="1418294"/>
            <a:ext cx="6094095" cy="508210"/>
          </a:xfrm>
        </p:spPr>
        <p:txBody>
          <a:bodyPr/>
          <a:lstStyle/>
          <a:p>
            <a:r>
              <a:rPr lang="en-AU"/>
              <a:t>Represent this data in a frequency histogram.</a:t>
            </a:r>
          </a:p>
          <a:p>
            <a:endParaRPr lang="en-AU"/>
          </a:p>
          <a:p>
            <a:endParaRPr lang="en-AU"/>
          </a:p>
        </p:txBody>
      </p:sp>
      <mc:AlternateContent xmlns:mc="http://schemas.openxmlformats.org/markup-compatibility/2006" xmlns:a14="http://schemas.microsoft.com/office/drawing/2010/main">
        <mc:Choice Requires="a14">
          <p:graphicFrame>
            <p:nvGraphicFramePr>
              <p:cNvPr id="3" name="Table 2" descr="Frequency table with data points (1,3), (2,4), (3,5), (4,5), (5,4) and (6,6)">
                <a:extLst>
                  <a:ext uri="{FF2B5EF4-FFF2-40B4-BE49-F238E27FC236}">
                    <a16:creationId xmlns:a16="http://schemas.microsoft.com/office/drawing/2014/main" id="{56C82F44-A74B-6A2E-716D-3B51A8F9CB98}"/>
                  </a:ext>
                </a:extLst>
              </p:cNvPr>
              <p:cNvGraphicFramePr>
                <a:graphicFrameLocks noGrp="1"/>
              </p:cNvGraphicFramePr>
              <p:nvPr>
                <p:extLst>
                  <p:ext uri="{D42A27DB-BD31-4B8C-83A1-F6EECF244321}">
                    <p14:modId xmlns:p14="http://schemas.microsoft.com/office/powerpoint/2010/main" val="2152571439"/>
                  </p:ext>
                </p:extLst>
              </p:nvPr>
            </p:nvGraphicFramePr>
            <p:xfrm>
              <a:off x="1601006" y="2131060"/>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𝒙</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1" i="1" dirty="0" smtClean="0">
                                    <a:latin typeface="Cambria Math" panose="02040503050406030204" pitchFamily="18" charset="0"/>
                                  </a:rPr>
                                  <m:t>𝒇</m:t>
                                </m:r>
                              </m:oMath>
                            </m:oMathPara>
                          </a14:m>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Choice>
        <mc:Fallback xmlns="">
          <p:graphicFrame>
            <p:nvGraphicFramePr>
              <p:cNvPr id="3" name="Table 2" descr="Frequency table with data points (1,3), (2,4), (3,5), (4,5), (5,4) and (6,6)">
                <a:extLst>
                  <a:ext uri="{FF2B5EF4-FFF2-40B4-BE49-F238E27FC236}">
                    <a16:creationId xmlns:a16="http://schemas.microsoft.com/office/drawing/2014/main" id="{56C82F44-A74B-6A2E-716D-3B51A8F9CB98}"/>
                  </a:ext>
                </a:extLst>
              </p:cNvPr>
              <p:cNvGraphicFramePr>
                <a:graphicFrameLocks noGrp="1"/>
              </p:cNvGraphicFramePr>
              <p:nvPr>
                <p:extLst>
                  <p:ext uri="{D42A27DB-BD31-4B8C-83A1-F6EECF244321}">
                    <p14:modId xmlns:p14="http://schemas.microsoft.com/office/powerpoint/2010/main" val="2152571439"/>
                  </p:ext>
                </p:extLst>
              </p:nvPr>
            </p:nvGraphicFramePr>
            <p:xfrm>
              <a:off x="1601006" y="2131060"/>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71" t="-1639" r="-103429" b="-6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8324" t="-1639" r="-1117" b="-624590"/>
                          </a:stretch>
                        </a:blipFill>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Fallback>
      </mc:AlternateContent>
      <p:pic>
        <p:nvPicPr>
          <p:cNvPr id="9" name="Picture 8" descr="1st quadrant grid.">
            <a:extLst>
              <a:ext uri="{FF2B5EF4-FFF2-40B4-BE49-F238E27FC236}">
                <a16:creationId xmlns:a16="http://schemas.microsoft.com/office/drawing/2014/main" id="{4B7E225D-1B44-6191-AEF8-AACCFFD8BE9A}"/>
              </a:ext>
            </a:extLst>
          </p:cNvPr>
          <p:cNvPicPr>
            <a:picLocks noChangeAspect="1"/>
          </p:cNvPicPr>
          <p:nvPr/>
        </p:nvPicPr>
        <p:blipFill>
          <a:blip r:embed="rId3"/>
          <a:stretch>
            <a:fillRect/>
          </a:stretch>
        </p:blipFill>
        <p:spPr>
          <a:xfrm>
            <a:off x="6189796" y="1539570"/>
            <a:ext cx="4934204" cy="454048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96980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Summarise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1 solution</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48000" y="1418294"/>
            <a:ext cx="6094095" cy="423002"/>
          </a:xfrm>
        </p:spPr>
        <p:txBody>
          <a:bodyPr/>
          <a:lstStyle/>
          <a:p>
            <a:r>
              <a:rPr lang="en-AU"/>
              <a:t>Represent this data in a frequency histogram.</a:t>
            </a:r>
          </a:p>
          <a:p>
            <a:endParaRPr lang="en-AU"/>
          </a:p>
          <a:p>
            <a:endParaRPr lang="en-AU"/>
          </a:p>
        </p:txBody>
      </p:sp>
      <mc:AlternateContent xmlns:mc="http://schemas.openxmlformats.org/markup-compatibility/2006" xmlns:a14="http://schemas.microsoft.com/office/drawing/2010/main">
        <mc:Choice Requires="a14">
          <p:graphicFrame>
            <p:nvGraphicFramePr>
              <p:cNvPr id="3" name="Table 2" descr="Frequency table with data points (1,3), (2,4), (3,5), (4,5), (5,4) and (6,6)">
                <a:extLst>
                  <a:ext uri="{FF2B5EF4-FFF2-40B4-BE49-F238E27FC236}">
                    <a16:creationId xmlns:a16="http://schemas.microsoft.com/office/drawing/2014/main" id="{56C82F44-A74B-6A2E-716D-3B51A8F9CB98}"/>
                  </a:ext>
                </a:extLst>
              </p:cNvPr>
              <p:cNvGraphicFramePr>
                <a:graphicFrameLocks noGrp="1"/>
              </p:cNvGraphicFramePr>
              <p:nvPr>
                <p:extLst>
                  <p:ext uri="{D42A27DB-BD31-4B8C-83A1-F6EECF244321}">
                    <p14:modId xmlns:p14="http://schemas.microsoft.com/office/powerpoint/2010/main" val="1616772054"/>
                  </p:ext>
                </p:extLst>
              </p:nvPr>
            </p:nvGraphicFramePr>
            <p:xfrm>
              <a:off x="1601006" y="2131060"/>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1" i="1" smtClean="0">
                                    <a:latin typeface="Cambria Math" panose="02040503050406030204" pitchFamily="18" charset="0"/>
                                  </a:rPr>
                                  <m:t>𝒙</m:t>
                                </m:r>
                              </m:oMath>
                            </m:oMathPara>
                          </a14:m>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AU" b="1" i="1" dirty="0" smtClean="0">
                                    <a:latin typeface="Cambria Math" panose="02040503050406030204" pitchFamily="18" charset="0"/>
                                  </a:rPr>
                                  <m:t>𝒇</m:t>
                                </m:r>
                              </m:oMath>
                            </m:oMathPara>
                          </a14:m>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Choice>
        <mc:Fallback xmlns="">
          <p:graphicFrame>
            <p:nvGraphicFramePr>
              <p:cNvPr id="3" name="Table 2" descr="Frequency table with data points (1,3), (2,4), (3,5), (4,5), (5,4) and (6,6)">
                <a:extLst>
                  <a:ext uri="{FF2B5EF4-FFF2-40B4-BE49-F238E27FC236}">
                    <a16:creationId xmlns:a16="http://schemas.microsoft.com/office/drawing/2014/main" id="{56C82F44-A74B-6A2E-716D-3B51A8F9CB98}"/>
                  </a:ext>
                </a:extLst>
              </p:cNvPr>
              <p:cNvGraphicFramePr>
                <a:graphicFrameLocks noGrp="1"/>
              </p:cNvGraphicFramePr>
              <p:nvPr>
                <p:extLst>
                  <p:ext uri="{D42A27DB-BD31-4B8C-83A1-F6EECF244321}">
                    <p14:modId xmlns:p14="http://schemas.microsoft.com/office/powerpoint/2010/main" val="1616772054"/>
                  </p:ext>
                </p:extLst>
              </p:nvPr>
            </p:nvGraphicFramePr>
            <p:xfrm>
              <a:off x="1601006" y="2131060"/>
              <a:ext cx="2150984" cy="2595880"/>
            </p:xfrm>
            <a:graphic>
              <a:graphicData uri="http://schemas.openxmlformats.org/drawingml/2006/table">
                <a:tbl>
                  <a:tblPr firstRow="1" bandRow="1">
                    <a:tableStyleId>{69012ECD-51FC-41F1-AA8D-1B2483CD663E}</a:tableStyleId>
                  </a:tblPr>
                  <a:tblGrid>
                    <a:gridCol w="1063942">
                      <a:extLst>
                        <a:ext uri="{9D8B030D-6E8A-4147-A177-3AD203B41FA5}">
                          <a16:colId xmlns:a16="http://schemas.microsoft.com/office/drawing/2014/main" val="4066124934"/>
                        </a:ext>
                      </a:extLst>
                    </a:gridCol>
                    <a:gridCol w="1087042">
                      <a:extLst>
                        <a:ext uri="{9D8B030D-6E8A-4147-A177-3AD203B41FA5}">
                          <a16:colId xmlns:a16="http://schemas.microsoft.com/office/drawing/2014/main" val="2773722155"/>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71" t="-1639" r="-103429" b="-6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8324" t="-1639" r="-1117" b="-624590"/>
                          </a:stretch>
                        </a:blipFill>
                      </a:tcPr>
                    </a:tc>
                    <a:extLst>
                      <a:ext uri="{0D108BD9-81ED-4DB2-BD59-A6C34878D82A}">
                        <a16:rowId xmlns:a16="http://schemas.microsoft.com/office/drawing/2014/main" val="3695910993"/>
                      </a:ext>
                    </a:extLst>
                  </a:tr>
                  <a:tr h="370840">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708257"/>
                      </a:ext>
                    </a:extLst>
                  </a:tr>
                  <a:tr h="370840">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8146089"/>
                      </a:ext>
                    </a:extLst>
                  </a:tr>
                  <a:tr h="370840">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568906"/>
                      </a:ext>
                    </a:extLst>
                  </a:tr>
                  <a:tr h="370840">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9015"/>
                      </a:ext>
                    </a:extLst>
                  </a:tr>
                  <a:tr h="370840">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1904"/>
                      </a:ext>
                    </a:extLst>
                  </a:tr>
                  <a:tr h="370840">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88679"/>
                      </a:ext>
                    </a:extLst>
                  </a:tr>
                </a:tbl>
              </a:graphicData>
            </a:graphic>
          </p:graphicFrame>
        </mc:Fallback>
      </mc:AlternateContent>
      <p:pic>
        <p:nvPicPr>
          <p:cNvPr id="9" name="Picture 8" descr="Histogram of the data points (1,9), (2,8), (3,3), (4,4), (5,0) and (6,2).">
            <a:extLst>
              <a:ext uri="{FF2B5EF4-FFF2-40B4-BE49-F238E27FC236}">
                <a16:creationId xmlns:a16="http://schemas.microsoft.com/office/drawing/2014/main" id="{21E54877-9D82-6F4A-712E-00BA03AF87DD}"/>
              </a:ext>
            </a:extLst>
          </p:cNvPr>
          <p:cNvPicPr>
            <a:picLocks noChangeAspect="1"/>
          </p:cNvPicPr>
          <p:nvPr/>
        </p:nvPicPr>
        <p:blipFill>
          <a:blip r:embed="rId3"/>
          <a:stretch>
            <a:fillRect/>
          </a:stretch>
        </p:blipFill>
        <p:spPr>
          <a:xfrm>
            <a:off x="5891862" y="1454362"/>
            <a:ext cx="5096299" cy="475319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660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900</Words>
  <Application>Microsoft Office PowerPoint</Application>
  <PresentationFormat>Widescreen</PresentationFormat>
  <Paragraphs>216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Public Sans Light</vt:lpstr>
      <vt:lpstr>Public Sans</vt:lpstr>
      <vt:lpstr>Arial</vt:lpstr>
      <vt:lpstr>Public Sans SemiBold</vt:lpstr>
      <vt:lpstr>Cambria Math</vt:lpstr>
      <vt:lpstr>NSWG Corporate</vt:lpstr>
      <vt:lpstr>Goal-free soccer</vt:lpstr>
      <vt:lpstr>Launch</vt:lpstr>
      <vt:lpstr>Explore (1)</vt:lpstr>
      <vt:lpstr>Explore (2)</vt:lpstr>
      <vt:lpstr>Explore (3)</vt:lpstr>
      <vt:lpstr>Summarise (1)</vt:lpstr>
      <vt:lpstr>Summarise (2)</vt:lpstr>
      <vt:lpstr>Summarise (3)</vt:lpstr>
      <vt:lpstr>Summarise (4)</vt:lpstr>
      <vt:lpstr>Summarise (5)</vt:lpstr>
      <vt:lpstr>Summarise (6)</vt:lpstr>
      <vt:lpstr>Summarise (7)</vt:lpstr>
      <vt:lpstr>Summarise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Goal-free soccer slideshow</dc:title>
  <dc:subject/>
  <dc:creator>NSW Department of Education</dc:creator>
  <dcterms:created xsi:type="dcterms:W3CDTF">2024-04-24T04:44:45Z</dcterms:created>
  <dcterms:modified xsi:type="dcterms:W3CDTF">2024-04-24T04:45:20Z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2024-04-24T04:44:55Z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6e3bd1ae-1cfc-4c7a-b41c-de341a0d678e</vt:lpwstr>
  </property>
  <property fmtid="{D5CDD505-2E9C-101B-9397-08002B2CF9AE}" pid="8" name="MSIP_Label_b603dfd7-d93a-4381-a340-2995d8282205_ContentBits">
    <vt:lpwstr>0</vt:lpwstr>
  </property>
</Properties>
</file>