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45" r:id="rId1"/>
  </p:sldMasterIdLst>
  <p:notesMasterIdLst>
    <p:notesMasterId r:id="rId14"/>
  </p:notesMasterIdLst>
  <p:handoutMasterIdLst>
    <p:handoutMasterId r:id="rId15"/>
  </p:handoutMasterIdLst>
  <p:sldIdLst>
    <p:sldId id="257" r:id="rId2"/>
    <p:sldId id="272" r:id="rId3"/>
    <p:sldId id="376" r:id="rId4"/>
    <p:sldId id="377" r:id="rId5"/>
    <p:sldId id="375" r:id="rId6"/>
    <p:sldId id="366" r:id="rId7"/>
    <p:sldId id="378" r:id="rId8"/>
    <p:sldId id="368" r:id="rId9"/>
    <p:sldId id="379" r:id="rId10"/>
    <p:sldId id="380" r:id="rId11"/>
    <p:sldId id="381" r:id="rId12"/>
    <p:sldId id="382" r:id="rId13"/>
  </p:sldIdLst>
  <p:sldSz cx="12192000" cy="6858000"/>
  <p:notesSz cx="6858000" cy="9144000"/>
  <p:embeddedFontLst>
    <p:embeddedFont>
      <p:font typeface="Cambria Math" panose="02040503050406030204" pitchFamily="18" charset="0"/>
      <p:regular r:id="rId16"/>
    </p:embeddedFont>
    <p:embeddedFont>
      <p:font typeface="Public Sans" pitchFamily="2" charset="0"/>
      <p:regular r:id="rId17"/>
      <p:bold r:id="rId18"/>
      <p:italic r:id="rId19"/>
      <p:boldItalic r:id="rId20"/>
    </p:embeddedFont>
    <p:embeddedFont>
      <p:font typeface="Public Sans Light" pitchFamily="2" charset="0"/>
      <p:regular r:id="rId21"/>
      <p:italic r:id="rId22"/>
    </p:embeddedFont>
    <p:embeddedFont>
      <p:font typeface="Public Sans SemiBold" pitchFamily="2" charset="0"/>
      <p:regular r:id="rId23"/>
      <p:bold r:id="rId24"/>
      <p:italic r:id="rId25"/>
      <p:boldItalic r:id="rId26"/>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D3D6"/>
    <a:srgbClr val="EBEBEB"/>
    <a:srgbClr val="FFFFFF"/>
    <a:srgbClr val="00296C"/>
    <a:srgbClr val="146CFD"/>
    <a:srgbClr val="0070C0"/>
    <a:srgbClr val="CBEDFD"/>
    <a:srgbClr val="002664"/>
    <a:srgbClr val="0046B8"/>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CBB70B-462F-4F55-9C37-820EBD33FA25}" v="12" dt="2024-04-24T04:46:20.068"/>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24" autoAdjust="0"/>
    <p:restoredTop sz="86266" autoAdjust="0"/>
  </p:normalViewPr>
  <p:slideViewPr>
    <p:cSldViewPr snapToGrid="0">
      <p:cViewPr varScale="1">
        <p:scale>
          <a:sx n="87" d="100"/>
          <a:sy n="87" d="100"/>
        </p:scale>
        <p:origin x="1299" y="33"/>
      </p:cViewPr>
      <p:guideLst>
        <p:guide orient="horz" pos="2160"/>
        <p:guide pos="3863"/>
      </p:guideLst>
    </p:cSldViewPr>
  </p:slideViewPr>
  <p:outlineViewPr>
    <p:cViewPr>
      <p:scale>
        <a:sx n="33" d="100"/>
        <a:sy n="33" d="100"/>
      </p:scale>
      <p:origin x="0" y="-18344"/>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4548" y="10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microsoft.com/office/2018/10/relationships/authors" Target="authors.xml"/><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24/04/2024</a:t>
            </a:fld>
            <a:endParaRPr lang="en-AU" dirty="0">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dirty="0">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24/04/2024</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GB"/>
              <a:t>Click to edit Master title style</a:t>
            </a:r>
            <a:endParaRPr lang="en-US" dirty="0"/>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1121704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GB"/>
              <a:t>Click to edit Master title style</a:t>
            </a:r>
            <a:endParaRPr lang="en-US"/>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GB"/>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GB"/>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100789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dirty="0"/>
              <a:t>Meet the [KLA] team</a:t>
            </a:r>
            <a:endParaRPr lang="en-AU" dirty="0"/>
          </a:p>
        </p:txBody>
      </p:sp>
    </p:spTree>
    <p:extLst>
      <p:ext uri="{BB962C8B-B14F-4D97-AF65-F5344CB8AC3E}">
        <p14:creationId xmlns:p14="http://schemas.microsoft.com/office/powerpoint/2010/main" val="1884560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dirty="0"/>
              <a:t>[KLA] Curriculum team</a:t>
            </a:r>
            <a:endParaRPr lang="en-AU" dirty="0"/>
          </a:p>
        </p:txBody>
      </p:sp>
    </p:spTree>
    <p:extLst>
      <p:ext uri="{BB962C8B-B14F-4D97-AF65-F5344CB8AC3E}">
        <p14:creationId xmlns:p14="http://schemas.microsoft.com/office/powerpoint/2010/main" val="3676083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dirty="0"/>
              <a:t>[KLA] Curriculum team</a:t>
            </a:r>
            <a:endParaRPr lang="en-AU" dirty="0"/>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1398630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GB"/>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832694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GB"/>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GB"/>
              <a:t>Click icon to add picture</a:t>
            </a:r>
            <a:endParaRPr lang="en-AU" dirty="0"/>
          </a:p>
        </p:txBody>
      </p:sp>
    </p:spTree>
    <p:extLst>
      <p:ext uri="{BB962C8B-B14F-4D97-AF65-F5344CB8AC3E}">
        <p14:creationId xmlns:p14="http://schemas.microsoft.com/office/powerpoint/2010/main" val="391039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GB"/>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dirty="0"/>
              <a:t>Document image</a:t>
            </a:r>
          </a:p>
        </p:txBody>
      </p:sp>
    </p:spTree>
    <p:extLst>
      <p:ext uri="{BB962C8B-B14F-4D97-AF65-F5344CB8AC3E}">
        <p14:creationId xmlns:p14="http://schemas.microsoft.com/office/powerpoint/2010/main" val="2817286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GB"/>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38689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dirty="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dirty="0"/>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dirty="0"/>
              <a:t>– Author (</a:t>
            </a:r>
            <a:r>
              <a:rPr lang="en-US" dirty="0" err="1"/>
              <a:t>YYYY:page</a:t>
            </a:r>
            <a:r>
              <a:rPr lang="en-US" dirty="0"/>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dirty="0"/>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2669954" cy="6858000"/>
          </a:xfrm>
          <a:prstGeom prst="rect">
            <a:avLst/>
          </a:prstGeom>
        </p:spPr>
      </p:pic>
    </p:spTree>
    <p:extLst>
      <p:ext uri="{BB962C8B-B14F-4D97-AF65-F5344CB8AC3E}">
        <p14:creationId xmlns:p14="http://schemas.microsoft.com/office/powerpoint/2010/main" val="348086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GB"/>
              <a:t>Click to edit Master title style</a:t>
            </a:r>
            <a:endParaRPr lang="en-US"/>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30738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GB"/>
              <a:t>Click to edit Master title style</a:t>
            </a:r>
            <a:endParaRPr lang="en-US" dirty="0"/>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2461621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GB"/>
              <a:t>Click to edit Master title style</a:t>
            </a:r>
            <a:endParaRPr lang="en-US"/>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8508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GB"/>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152669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GB"/>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306536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GB"/>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GB"/>
              <a:t>Click icon to add picture</a:t>
            </a:r>
            <a:endParaRPr lang="en-AU"/>
          </a:p>
        </p:txBody>
      </p:sp>
    </p:spTree>
    <p:extLst>
      <p:ext uri="{BB962C8B-B14F-4D97-AF65-F5344CB8AC3E}">
        <p14:creationId xmlns:p14="http://schemas.microsoft.com/office/powerpoint/2010/main" val="743217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GB"/>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GB"/>
              <a:t>Click icon to add picture</a:t>
            </a:r>
            <a:endParaRPr lang="en-AU"/>
          </a:p>
        </p:txBody>
      </p:sp>
    </p:spTree>
    <p:extLst>
      <p:ext uri="{BB962C8B-B14F-4D97-AF65-F5344CB8AC3E}">
        <p14:creationId xmlns:p14="http://schemas.microsoft.com/office/powerpoint/2010/main" val="633505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GB"/>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GB"/>
              <a:t>Click to edit Master title style</a:t>
            </a:r>
            <a:endParaRPr lang="en-US" dirty="0"/>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886723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GB"/>
              <a:t>Click to edit Master title style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418128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GB"/>
              <a:t>Click to edit Master title style</a:t>
            </a:r>
            <a:endParaRPr lang="en-US"/>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3266123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646172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mn-lt"/>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48420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GB"/>
              <a:t>Click to edit Master title style</a:t>
            </a:r>
            <a:endParaRPr lang="en-US"/>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GB"/>
              <a:t>Click icon to add picture</a:t>
            </a:r>
            <a:endParaRPr lang="en-AU" dirty="0"/>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title</a:t>
            </a:r>
            <a:endParaRPr lang="en-AU" dirty="0"/>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a:t>
            </a:r>
            <a:endParaRPr lang="en-AU" dirty="0"/>
          </a:p>
        </p:txBody>
      </p:sp>
    </p:spTree>
    <p:extLst>
      <p:ext uri="{BB962C8B-B14F-4D97-AF65-F5344CB8AC3E}">
        <p14:creationId xmlns:p14="http://schemas.microsoft.com/office/powerpoint/2010/main" val="831612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569145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GB"/>
              <a:t>Click icon to add picture</a:t>
            </a:r>
            <a:endParaRPr lang="en-AU"/>
          </a:p>
        </p:txBody>
      </p:sp>
    </p:spTree>
    <p:extLst>
      <p:ext uri="{BB962C8B-B14F-4D97-AF65-F5344CB8AC3E}">
        <p14:creationId xmlns:p14="http://schemas.microsoft.com/office/powerpoint/2010/main" val="4110645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dirty="0"/>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GB"/>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4134"/>
          <a:stretch/>
        </p:blipFill>
        <p:spPr>
          <a:xfrm>
            <a:off x="6134780" y="359998"/>
            <a:ext cx="661191" cy="723198"/>
          </a:xfrm>
          <a:prstGeom prst="rect">
            <a:avLst/>
          </a:prstGeom>
        </p:spPr>
      </p:pic>
    </p:spTree>
    <p:extLst>
      <p:ext uri="{BB962C8B-B14F-4D97-AF65-F5344CB8AC3E}">
        <p14:creationId xmlns:p14="http://schemas.microsoft.com/office/powerpoint/2010/main" val="3846561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AU"/>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3728636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AU" dirty="0"/>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Tree>
    <p:extLst>
      <p:ext uri="{BB962C8B-B14F-4D97-AF65-F5344CB8AC3E}">
        <p14:creationId xmlns:p14="http://schemas.microsoft.com/office/powerpoint/2010/main" val="1293580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GB"/>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2925544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GB"/>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4134"/>
          <a:stretch/>
        </p:blipFill>
        <p:spPr>
          <a:xfrm>
            <a:off x="6134780" y="359998"/>
            <a:ext cx="661191" cy="723198"/>
          </a:xfrm>
          <a:prstGeom prst="rect">
            <a:avLst/>
          </a:prstGeom>
        </p:spPr>
      </p:pic>
    </p:spTree>
    <p:extLst>
      <p:ext uri="{BB962C8B-B14F-4D97-AF65-F5344CB8AC3E}">
        <p14:creationId xmlns:p14="http://schemas.microsoft.com/office/powerpoint/2010/main" val="2451842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GB"/>
              <a:t>Click to edit Master title style</a:t>
            </a:r>
            <a:endParaRPr lang="en-US"/>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GB"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GB"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GB"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GB"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GB" sz="1800" b="0" i="0" u="none" strike="noStrike" kern="1200" cap="none" spc="0" normalizeH="0" baseline="0" noProof="0">
                <a:ln>
                  <a:noFill/>
                </a:ln>
                <a:solidFill>
                  <a:srgbClr val="22272B"/>
                </a:solidFill>
                <a:effectLst/>
                <a:uLnTx/>
                <a:uFillTx/>
                <a:latin typeface="Public Sans Light"/>
                <a:ea typeface="+mn-ea"/>
                <a:cs typeface="+mn-cs"/>
              </a:rPr>
              <a:t>Fifth level</a:t>
            </a:r>
            <a:endParaRPr kumimoji="0" lang="en-US" sz="1800" b="0" i="0" u="none" strike="noStrike" kern="1200" cap="none" spc="0" normalizeH="0" baseline="0" noProof="0" dirty="0">
              <a:ln>
                <a:noFill/>
              </a:ln>
              <a:solidFill>
                <a:srgbClr val="22272B"/>
              </a:solidFill>
              <a:effectLst/>
              <a:uLnTx/>
              <a:uFillTx/>
              <a:latin typeface="Public Sans Light"/>
              <a:ea typeface="+mn-ea"/>
              <a:cs typeface="+mn-cs"/>
            </a:endParaRP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1410257253"/>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 id="2147483762" r:id="rId17"/>
    <p:sldLayoutId id="2147483763" r:id="rId18"/>
    <p:sldLayoutId id="2147483764" r:id="rId19"/>
    <p:sldLayoutId id="2147483765" r:id="rId20"/>
    <p:sldLayoutId id="2147483766" r:id="rId21"/>
    <p:sldLayoutId id="2147483767" r:id="rId22"/>
    <p:sldLayoutId id="2147483768" r:id="rId23"/>
    <p:sldLayoutId id="2147483769" r:id="rId24"/>
    <p:sldLayoutId id="2147483770" r:id="rId25"/>
    <p:sldLayoutId id="2147483771" r:id="rId26"/>
    <p:sldLayoutId id="2147483772" r:id="rId27"/>
    <p:sldLayoutId id="2147483773" r:id="rId28"/>
    <p:sldLayoutId id="2147483774" r:id="rId29"/>
    <p:sldLayoutId id="2147483775"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hyperlink" Target="https://education.nsw.gov.au/rights-and-accountability/copyright" TargetMode="Externa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ACA6DE-0425-8EF3-5209-66B57CD3D78E}"/>
              </a:ext>
            </a:extLst>
          </p:cNvPr>
          <p:cNvSpPr>
            <a:spLocks noGrp="1"/>
          </p:cNvSpPr>
          <p:nvPr>
            <p:ph type="ctrTitle"/>
          </p:nvPr>
        </p:nvSpPr>
        <p:spPr/>
        <p:txBody>
          <a:bodyPr/>
          <a:lstStyle/>
          <a:p>
            <a:r>
              <a:rPr lang="en-AU" dirty="0"/>
              <a:t>The big sick</a:t>
            </a:r>
          </a:p>
        </p:txBody>
      </p:sp>
      <p:sp>
        <p:nvSpPr>
          <p:cNvPr id="3" name="Footer Placeholder 2">
            <a:extLst>
              <a:ext uri="{FF2B5EF4-FFF2-40B4-BE49-F238E27FC236}">
                <a16:creationId xmlns:a16="http://schemas.microsoft.com/office/drawing/2014/main" id="{8396F773-FCED-2CBE-9BE7-2C35CA2E1C29}"/>
              </a:ext>
            </a:extLst>
          </p:cNvPr>
          <p:cNvSpPr>
            <a:spLocks noGrp="1"/>
          </p:cNvSpPr>
          <p:nvPr>
            <p:ph type="ftr" sz="quarter" idx="3"/>
          </p:nvPr>
        </p:nvSpPr>
        <p:spPr/>
        <p:txBody>
          <a:bodyPr/>
          <a:lstStyle/>
          <a:p>
            <a:r>
              <a:rPr lang="en-US" dirty="0"/>
              <a:t>NSW Department of Education</a:t>
            </a:r>
            <a:endParaRPr lang="en-AU" dirty="0"/>
          </a:p>
        </p:txBody>
      </p:sp>
    </p:spTree>
    <p:extLst>
      <p:ext uri="{BB962C8B-B14F-4D97-AF65-F5344CB8AC3E}">
        <p14:creationId xmlns:p14="http://schemas.microsoft.com/office/powerpoint/2010/main" val="3180838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5F401-FA01-882E-2CD8-F7D0D42F1AFB}"/>
              </a:ext>
            </a:extLst>
          </p:cNvPr>
          <p:cNvSpPr>
            <a:spLocks noGrp="1"/>
          </p:cNvSpPr>
          <p:nvPr>
            <p:ph type="title"/>
          </p:nvPr>
        </p:nvSpPr>
        <p:spPr/>
        <p:txBody>
          <a:bodyPr/>
          <a:lstStyle/>
          <a:p>
            <a:r>
              <a:rPr lang="en-AU" dirty="0"/>
              <a:t>Mean from a histogram</a:t>
            </a:r>
          </a:p>
        </p:txBody>
      </p:sp>
      <p:sp>
        <p:nvSpPr>
          <p:cNvPr id="5" name="Text Placeholder 4">
            <a:extLst>
              <a:ext uri="{FF2B5EF4-FFF2-40B4-BE49-F238E27FC236}">
                <a16:creationId xmlns:a16="http://schemas.microsoft.com/office/drawing/2014/main" id="{D96FFEC7-4F23-3346-E33C-AEBEF6A748ED}"/>
              </a:ext>
            </a:extLst>
          </p:cNvPr>
          <p:cNvSpPr>
            <a:spLocks noGrp="1"/>
          </p:cNvSpPr>
          <p:nvPr>
            <p:ph type="body" sz="quarter" idx="18"/>
          </p:nvPr>
        </p:nvSpPr>
        <p:spPr/>
        <p:txBody>
          <a:bodyPr/>
          <a:lstStyle/>
          <a:p>
            <a:r>
              <a:rPr lang="en-AU" dirty="0"/>
              <a:t>How can we calculate the mean from the histogram?</a:t>
            </a:r>
          </a:p>
        </p:txBody>
      </p:sp>
      <p:pic>
        <p:nvPicPr>
          <p:cNvPr id="6" name="Picture 5" descr="A histogram showing the total amount of absent days per staff member">
            <a:extLst>
              <a:ext uri="{FF2B5EF4-FFF2-40B4-BE49-F238E27FC236}">
                <a16:creationId xmlns:a16="http://schemas.microsoft.com/office/drawing/2014/main" id="{6046D1B0-253E-67D2-5E01-354D3087AB0E}"/>
              </a:ext>
            </a:extLst>
          </p:cNvPr>
          <p:cNvPicPr>
            <a:picLocks noChangeAspect="1"/>
          </p:cNvPicPr>
          <p:nvPr/>
        </p:nvPicPr>
        <p:blipFill rotWithShape="1">
          <a:blip r:embed="rId2"/>
          <a:srcRect t="25877"/>
          <a:stretch/>
        </p:blipFill>
        <p:spPr>
          <a:xfrm>
            <a:off x="3917596" y="1571342"/>
            <a:ext cx="4248942" cy="4679751"/>
          </a:xfrm>
          <a:prstGeom prst="rect">
            <a:avLst/>
          </a:prstGeom>
        </p:spPr>
      </p:pic>
      <p:sp>
        <p:nvSpPr>
          <p:cNvPr id="4" name="Slide Number Placeholder 3">
            <a:extLst>
              <a:ext uri="{FF2B5EF4-FFF2-40B4-BE49-F238E27FC236}">
                <a16:creationId xmlns:a16="http://schemas.microsoft.com/office/drawing/2014/main" id="{634A36CB-8799-5F9A-1F72-A8EC94C53379}"/>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10</a:t>
            </a:fld>
            <a:endParaRPr lang="en-AU" dirty="0"/>
          </a:p>
        </p:txBody>
      </p:sp>
    </p:spTree>
    <p:extLst>
      <p:ext uri="{BB962C8B-B14F-4D97-AF65-F5344CB8AC3E}">
        <p14:creationId xmlns:p14="http://schemas.microsoft.com/office/powerpoint/2010/main" val="3116666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94E15F-8D92-D5C7-1CB0-7FCD2FFD45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7593F9-D9BD-DB2D-53F5-EAD1A50B100D}"/>
              </a:ext>
            </a:extLst>
          </p:cNvPr>
          <p:cNvSpPr>
            <a:spLocks noGrp="1"/>
          </p:cNvSpPr>
          <p:nvPr>
            <p:ph type="title"/>
          </p:nvPr>
        </p:nvSpPr>
        <p:spPr/>
        <p:txBody>
          <a:bodyPr/>
          <a:lstStyle/>
          <a:p>
            <a:r>
              <a:rPr lang="en-AU" dirty="0"/>
              <a:t>Mean from a dot plot</a:t>
            </a:r>
          </a:p>
        </p:txBody>
      </p:sp>
      <p:sp>
        <p:nvSpPr>
          <p:cNvPr id="5" name="Text Placeholder 4">
            <a:extLst>
              <a:ext uri="{FF2B5EF4-FFF2-40B4-BE49-F238E27FC236}">
                <a16:creationId xmlns:a16="http://schemas.microsoft.com/office/drawing/2014/main" id="{8E7A6CB2-D840-1049-19D4-6D854AFA601D}"/>
              </a:ext>
            </a:extLst>
          </p:cNvPr>
          <p:cNvSpPr>
            <a:spLocks noGrp="1"/>
          </p:cNvSpPr>
          <p:nvPr>
            <p:ph type="body" sz="quarter" idx="18"/>
          </p:nvPr>
        </p:nvSpPr>
        <p:spPr/>
        <p:txBody>
          <a:bodyPr/>
          <a:lstStyle/>
          <a:p>
            <a:r>
              <a:rPr lang="en-AU" dirty="0"/>
              <a:t>How can we calculate the mean from the dot plot?</a:t>
            </a:r>
          </a:p>
        </p:txBody>
      </p:sp>
      <p:pic>
        <p:nvPicPr>
          <p:cNvPr id="3" name="Picture 2" descr="A dot plot showing the total amount of absent days per staff member">
            <a:extLst>
              <a:ext uri="{FF2B5EF4-FFF2-40B4-BE49-F238E27FC236}">
                <a16:creationId xmlns:a16="http://schemas.microsoft.com/office/drawing/2014/main" id="{BEBDFA65-7627-8346-D299-77866620296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6083" b="5646"/>
          <a:stretch/>
        </p:blipFill>
        <p:spPr bwMode="auto">
          <a:xfrm>
            <a:off x="2814320" y="1465652"/>
            <a:ext cx="6155376" cy="4818195"/>
          </a:xfrm>
          <a:prstGeom prst="rect">
            <a:avLst/>
          </a:prstGeom>
          <a:ln>
            <a:noFill/>
          </a:ln>
          <a:extLst>
            <a:ext uri="{53640926-AAD7-44D8-BBD7-CCE9431645EC}">
              <a14:shadowObscured xmlns:a14="http://schemas.microsoft.com/office/drawing/2010/main"/>
            </a:ext>
          </a:extLst>
        </p:spPr>
      </p:pic>
      <p:sp>
        <p:nvSpPr>
          <p:cNvPr id="4" name="Slide Number Placeholder 3">
            <a:extLst>
              <a:ext uri="{FF2B5EF4-FFF2-40B4-BE49-F238E27FC236}">
                <a16:creationId xmlns:a16="http://schemas.microsoft.com/office/drawing/2014/main" id="{B28AD152-8321-C72F-EAB9-F291F06E46DD}"/>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11</a:t>
            </a:fld>
            <a:endParaRPr lang="en-AU" dirty="0"/>
          </a:p>
        </p:txBody>
      </p:sp>
    </p:spTree>
    <p:extLst>
      <p:ext uri="{BB962C8B-B14F-4D97-AF65-F5344CB8AC3E}">
        <p14:creationId xmlns:p14="http://schemas.microsoft.com/office/powerpoint/2010/main" val="2905960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p:txBody>
          <a:bodyPr/>
          <a:lstStyle/>
          <a:p>
            <a:r>
              <a:rPr lang="en-AU" dirty="0"/>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Public Sans Light" pitchFamily="2" charset="0"/>
                <a:hlinkClick r:id="rId2"/>
              </a:rPr>
              <a:t>© State of New South Wales (Department of Education), 2024</a:t>
            </a:r>
            <a:endParaRPr lang="en-AU" dirty="0"/>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a:t>
            </a:r>
            <a:r>
              <a:rPr lang="en-AU" sz="1200" dirty="0">
                <a:solidFill>
                  <a:schemeClr val="bg1"/>
                </a:solidFill>
                <a:latin typeface="Public Sans Light" pitchFamily="2" charset="0"/>
              </a:rPr>
              <a:t>© </a:t>
            </a:r>
            <a:r>
              <a:rPr lang="en-AU" sz="1200" dirty="0">
                <a:solidFill>
                  <a:schemeClr val="bg1"/>
                </a:solidFill>
              </a:rPr>
              <a:t>State of New South Wales (Department of Education), 2024.</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latin typeface="+mj-lt"/>
              </a:rPr>
              <a:t>Copyright Act 1968 </a:t>
            </a:r>
            <a:r>
              <a:rPr lang="en-AU" sz="1200" dirty="0">
                <a:solidFill>
                  <a:schemeClr val="bg1"/>
                </a:solidFill>
                <a:latin typeface="+mj-lt"/>
              </a:rPr>
              <a:t>(Cth). The department accepts no responsibility for content on third-party websites. </a:t>
            </a:r>
          </a:p>
        </p:txBody>
      </p:sp>
      <p:sp>
        <p:nvSpPr>
          <p:cNvPr id="2" name="Slide Number Placeholder 1">
            <a:extLst>
              <a:ext uri="{FF2B5EF4-FFF2-40B4-BE49-F238E27FC236}">
                <a16:creationId xmlns:a16="http://schemas.microsoft.com/office/drawing/2014/main" id="{0303DFE7-8ED6-8289-3C7A-37260EDA32BA}"/>
              </a:ext>
            </a:extLst>
          </p:cNvPr>
          <p:cNvSpPr>
            <a:spLocks noGrp="1"/>
          </p:cNvSpPr>
          <p:nvPr>
            <p:ph type="sldNum" sz="quarter" idx="12"/>
          </p:nvPr>
        </p:nvSpPr>
        <p:spPr/>
        <p:txBody>
          <a:bodyPr/>
          <a:lstStyle/>
          <a:p>
            <a:fld id="{10A01DC5-1685-4615-8240-15192985C6A2}" type="slidenum">
              <a:rPr lang="en-AU" smtClean="0"/>
              <a:pPr/>
              <a:t>12</a:t>
            </a:fld>
            <a:endParaRPr lang="en-AU" dirty="0"/>
          </a:p>
        </p:txBody>
      </p:sp>
    </p:spTree>
    <p:extLst>
      <p:ext uri="{BB962C8B-B14F-4D97-AF65-F5344CB8AC3E}">
        <p14:creationId xmlns:p14="http://schemas.microsoft.com/office/powerpoint/2010/main" val="3448947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E7BF6A-AB36-CA7B-C94E-7532E9A1E7C4}"/>
              </a:ext>
            </a:extLst>
          </p:cNvPr>
          <p:cNvSpPr>
            <a:spLocks noGrp="1"/>
          </p:cNvSpPr>
          <p:nvPr>
            <p:ph type="ctrTitle"/>
          </p:nvPr>
        </p:nvSpPr>
        <p:spPr/>
        <p:txBody>
          <a:bodyPr/>
          <a:lstStyle/>
          <a:p>
            <a:r>
              <a:rPr lang="en-AU" dirty="0"/>
              <a:t>Explore</a:t>
            </a:r>
          </a:p>
        </p:txBody>
      </p:sp>
      <p:sp>
        <p:nvSpPr>
          <p:cNvPr id="2" name="Footer Placeholder 1">
            <a:extLst>
              <a:ext uri="{FF2B5EF4-FFF2-40B4-BE49-F238E27FC236}">
                <a16:creationId xmlns:a16="http://schemas.microsoft.com/office/drawing/2014/main" id="{B3064B89-FD5D-4106-EDB2-BE8E84902761}"/>
              </a:ext>
            </a:extLst>
          </p:cNvPr>
          <p:cNvSpPr>
            <a:spLocks noGrp="1"/>
          </p:cNvSpPr>
          <p:nvPr>
            <p:ph type="ftr" sz="quarter" idx="3"/>
          </p:nvPr>
        </p:nvSpPr>
        <p:spPr/>
        <p:txBody>
          <a:bodyPr/>
          <a:lstStyle/>
          <a:p>
            <a:r>
              <a:rPr lang="en-AU" dirty="0"/>
              <a:t>NSW Department of Education</a:t>
            </a:r>
          </a:p>
          <a:p>
            <a:endParaRPr lang="en-AU" dirty="0"/>
          </a:p>
        </p:txBody>
      </p:sp>
    </p:spTree>
    <p:extLst>
      <p:ext uri="{BB962C8B-B14F-4D97-AF65-F5344CB8AC3E}">
        <p14:creationId xmlns:p14="http://schemas.microsoft.com/office/powerpoint/2010/main" val="1677632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Absences over winter – raw data</a:t>
            </a:r>
          </a:p>
        </p:txBody>
      </p:sp>
      <p:sp>
        <p:nvSpPr>
          <p:cNvPr id="3" name="Content Placeholder 2">
            <a:extLst>
              <a:ext uri="{FF2B5EF4-FFF2-40B4-BE49-F238E27FC236}">
                <a16:creationId xmlns:a16="http://schemas.microsoft.com/office/drawing/2014/main" id="{835F01A6-91C5-564B-ADD3-1220AC42BAC4}"/>
              </a:ext>
            </a:extLst>
          </p:cNvPr>
          <p:cNvSpPr>
            <a:spLocks noGrp="1"/>
          </p:cNvSpPr>
          <p:nvPr>
            <p:ph idx="1"/>
          </p:nvPr>
        </p:nvSpPr>
        <p:spPr/>
        <p:txBody>
          <a:bodyPr/>
          <a:lstStyle/>
          <a:p>
            <a:r>
              <a:rPr lang="en-AU" sz="2000" dirty="0"/>
              <a:t>The number of days absent for each of Shefali’s employees over winter:</a:t>
            </a:r>
          </a:p>
          <a:p>
            <a:endParaRPr lang="en-AU" sz="2000" dirty="0"/>
          </a:p>
          <a:p>
            <a:r>
              <a:rPr lang="en-AU" sz="2000" dirty="0"/>
              <a:t>1, 2, 2, 3, 3, 3, 4, 4, 4, 4, 4, 5, 5, 5, 5, 5, 5, 5, 5, 5, 6, 6, 6, 6, 7, 7, 7, 9, 10</a:t>
            </a:r>
          </a:p>
          <a:p>
            <a:endParaRPr lang="en-AU" dirty="0"/>
          </a:p>
        </p:txBody>
      </p:sp>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3</a:t>
            </a:fld>
            <a:endParaRPr lang="en-AU" dirty="0"/>
          </a:p>
        </p:txBody>
      </p:sp>
    </p:spTree>
    <p:extLst>
      <p:ext uri="{BB962C8B-B14F-4D97-AF65-F5344CB8AC3E}">
        <p14:creationId xmlns:p14="http://schemas.microsoft.com/office/powerpoint/2010/main" val="393484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57B410-4ECF-66C6-20D1-37E80FF9754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7A17DDB-AE83-69E7-8BB4-3116EA02BDD3}"/>
              </a:ext>
            </a:extLst>
          </p:cNvPr>
          <p:cNvSpPr>
            <a:spLocks noGrp="1"/>
          </p:cNvSpPr>
          <p:nvPr>
            <p:ph type="title"/>
          </p:nvPr>
        </p:nvSpPr>
        <p:spPr/>
        <p:txBody>
          <a:bodyPr anchor="t">
            <a:normAutofit/>
          </a:bodyPr>
          <a:lstStyle/>
          <a:p>
            <a:r>
              <a:rPr lang="en-AU" dirty="0"/>
              <a:t>Absences over winter – frequency table</a:t>
            </a:r>
          </a:p>
        </p:txBody>
      </p:sp>
      <p:sp>
        <p:nvSpPr>
          <p:cNvPr id="3" name="Content Placeholder 2">
            <a:extLst>
              <a:ext uri="{FF2B5EF4-FFF2-40B4-BE49-F238E27FC236}">
                <a16:creationId xmlns:a16="http://schemas.microsoft.com/office/drawing/2014/main" id="{C4AAC5DB-2771-5E3A-34DA-AEAA9526CE71}"/>
              </a:ext>
            </a:extLst>
          </p:cNvPr>
          <p:cNvSpPr>
            <a:spLocks noGrp="1"/>
          </p:cNvSpPr>
          <p:nvPr>
            <p:ph idx="1"/>
          </p:nvPr>
        </p:nvSpPr>
        <p:spPr>
          <a:xfrm>
            <a:off x="360000" y="1620000"/>
            <a:ext cx="5177200" cy="4536000"/>
          </a:xfrm>
        </p:spPr>
        <p:txBody>
          <a:bodyPr>
            <a:normAutofit/>
          </a:bodyPr>
          <a:lstStyle/>
          <a:p>
            <a:r>
              <a:rPr lang="en-AU" sz="2000" dirty="0"/>
              <a:t>The number of days absent for each of Shefali’s employees over winter:</a:t>
            </a:r>
          </a:p>
          <a:p>
            <a:endParaRPr lang="en-AU" sz="2000" dirty="0"/>
          </a:p>
          <a:p>
            <a:r>
              <a:rPr lang="en-AU" sz="2000" dirty="0"/>
              <a:t>1, 2, 2, 3, 3, 3, 4, 4, 4, 4, 4, 5, 5, 5, 5, 5, 5, 5, 5, 5, 6, 6, 6, 6, 7, 7, 7, 9, 10</a:t>
            </a:r>
          </a:p>
          <a:p>
            <a:endParaRPr lang="en-AU" dirty="0"/>
          </a:p>
        </p:txBody>
      </p:sp>
      <mc:AlternateContent xmlns:mc="http://schemas.openxmlformats.org/markup-compatibility/2006" xmlns:a14="http://schemas.microsoft.com/office/drawing/2010/main">
        <mc:Choice Requires="a14">
          <p:graphicFrame>
            <p:nvGraphicFramePr>
              <p:cNvPr id="9" name="Content Placeholder 2" descr="A table showing the frequency for the number of days absent.">
                <a:extLst>
                  <a:ext uri="{FF2B5EF4-FFF2-40B4-BE49-F238E27FC236}">
                    <a16:creationId xmlns:a16="http://schemas.microsoft.com/office/drawing/2014/main" id="{07447EAE-FC9D-B115-27D0-E10685EABA08}"/>
                  </a:ext>
                </a:extLst>
              </p:cNvPr>
              <p:cNvGraphicFramePr>
                <a:graphicFrameLocks/>
              </p:cNvGraphicFramePr>
              <p:nvPr>
                <p:extLst>
                  <p:ext uri="{D42A27DB-BD31-4B8C-83A1-F6EECF244321}">
                    <p14:modId xmlns:p14="http://schemas.microsoft.com/office/powerpoint/2010/main" val="4033017349"/>
                  </p:ext>
                </p:extLst>
              </p:nvPr>
            </p:nvGraphicFramePr>
            <p:xfrm>
              <a:off x="6096000" y="1620000"/>
              <a:ext cx="5736000" cy="4328335"/>
            </p:xfrm>
            <a:graphic>
              <a:graphicData uri="http://schemas.openxmlformats.org/drawingml/2006/table">
                <a:tbl>
                  <a:tblPr firstRow="1" firstCol="1" bandRow="1">
                    <a:tableStyleId>{9DCAF9ED-07DC-4A11-8D7F-57B35C25682E}</a:tableStyleId>
                  </a:tblPr>
                  <a:tblGrid>
                    <a:gridCol w="2976226">
                      <a:extLst>
                        <a:ext uri="{9D8B030D-6E8A-4147-A177-3AD203B41FA5}">
                          <a16:colId xmlns:a16="http://schemas.microsoft.com/office/drawing/2014/main" val="2116218922"/>
                        </a:ext>
                      </a:extLst>
                    </a:gridCol>
                    <a:gridCol w="2759774">
                      <a:extLst>
                        <a:ext uri="{9D8B030D-6E8A-4147-A177-3AD203B41FA5}">
                          <a16:colId xmlns:a16="http://schemas.microsoft.com/office/drawing/2014/main" val="2176696439"/>
                        </a:ext>
                      </a:extLst>
                    </a:gridCol>
                  </a:tblGrid>
                  <a:tr h="433070">
                    <a:tc>
                      <a:txBody>
                        <a:bodyPr/>
                        <a:lstStyle/>
                        <a:p>
                          <a:pPr>
                            <a:lnSpc>
                              <a:spcPct val="150000"/>
                            </a:lnSpc>
                            <a:spcBef>
                              <a:spcPts val="600"/>
                            </a:spcBef>
                            <a:spcAft>
                              <a:spcPts val="600"/>
                            </a:spcAft>
                          </a:pPr>
                          <a:r>
                            <a:rPr lang="en-AU" sz="1600" b="0" dirty="0">
                              <a:effectLst/>
                              <a:latin typeface="+mj-lt"/>
                            </a:rPr>
                            <a:t>Days absent </a:t>
                          </a:r>
                          <a14:m>
                            <m:oMath xmlns:m="http://schemas.openxmlformats.org/officeDocument/2006/math">
                              <m:r>
                                <a:rPr lang="en-AU" sz="1600" b="0" smtClean="0">
                                  <a:effectLst/>
                                  <a:latin typeface="Cambria Math" panose="02040503050406030204" pitchFamily="18" charset="0"/>
                                </a:rPr>
                                <m:t>(</m:t>
                              </m:r>
                              <m:r>
                                <a:rPr lang="en-AU" sz="1600" b="0" i="1" smtClean="0">
                                  <a:effectLst/>
                                  <a:latin typeface="Cambria Math" panose="02040503050406030204" pitchFamily="18" charset="0"/>
                                </a:rPr>
                                <m:t>𝑥</m:t>
                              </m:r>
                              <m:r>
                                <a:rPr lang="en-AU" sz="1600" b="0" smtClean="0">
                                  <a:effectLst/>
                                  <a:latin typeface="Cambria Math" panose="02040503050406030204" pitchFamily="18" charset="0"/>
                                </a:rPr>
                                <m:t>)</m:t>
                              </m:r>
                            </m:oMath>
                          </a14:m>
                          <a:endParaRPr lang="en-AU" sz="1600" b="0" dirty="0">
                            <a:effectLst/>
                            <a:latin typeface="+mj-lt"/>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nSpc>
                              <a:spcPct val="150000"/>
                            </a:lnSpc>
                            <a:spcBef>
                              <a:spcPts val="600"/>
                            </a:spcBef>
                            <a:spcAft>
                              <a:spcPts val="600"/>
                            </a:spcAft>
                          </a:pPr>
                          <a:r>
                            <a:rPr lang="en-AU" sz="1600" b="0" dirty="0">
                              <a:effectLst/>
                              <a:latin typeface="+mj-lt"/>
                            </a:rPr>
                            <a:t>Frequency </a:t>
                          </a:r>
                          <a14:m>
                            <m:oMath xmlns:m="http://schemas.openxmlformats.org/officeDocument/2006/math">
                              <m:r>
                                <a:rPr lang="en-AU" sz="1600" b="0" smtClean="0">
                                  <a:effectLst/>
                                  <a:latin typeface="Cambria Math" panose="02040503050406030204" pitchFamily="18" charset="0"/>
                                </a:rPr>
                                <m:t>(</m:t>
                              </m:r>
                              <m:r>
                                <a:rPr lang="en-AU" sz="1600" b="0" i="1" smtClean="0">
                                  <a:effectLst/>
                                  <a:latin typeface="Cambria Math" panose="02040503050406030204" pitchFamily="18" charset="0"/>
                                </a:rPr>
                                <m:t>𝑓</m:t>
                              </m:r>
                              <m:r>
                                <a:rPr lang="en-AU" sz="1600" b="0" smtClean="0">
                                  <a:effectLst/>
                                  <a:latin typeface="Cambria Math" panose="02040503050406030204" pitchFamily="18" charset="0"/>
                                </a:rPr>
                                <m:t>)</m:t>
                              </m:r>
                            </m:oMath>
                          </a14:m>
                          <a:endParaRPr lang="en-AU" sz="1600" b="0" dirty="0">
                            <a:effectLst/>
                            <a:latin typeface="+mj-lt"/>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595438619"/>
                      </a:ext>
                    </a:extLst>
                  </a:tr>
                  <a:tr h="354115">
                    <a:tc>
                      <a:txBody>
                        <a:bodyPr/>
                        <a:lstStyle/>
                        <a:p>
                          <a:pPr>
                            <a:lnSpc>
                              <a:spcPct val="150000"/>
                            </a:lnSpc>
                            <a:spcBef>
                              <a:spcPts val="600"/>
                            </a:spcBef>
                            <a:spcAft>
                              <a:spcPts val="600"/>
                            </a:spcAft>
                          </a:pPr>
                          <a:r>
                            <a:rPr lang="en-AU" sz="1600" b="0" dirty="0">
                              <a:effectLst/>
                              <a:latin typeface="+mj-lt"/>
                            </a:rPr>
                            <a:t>1</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50000"/>
                            </a:lnSpc>
                            <a:spcBef>
                              <a:spcPts val="600"/>
                            </a:spcBef>
                            <a:spcAft>
                              <a:spcPts val="600"/>
                            </a:spcAft>
                          </a:pPr>
                          <a:r>
                            <a:rPr lang="en-AU" sz="1600" b="0" dirty="0">
                              <a:effectLst/>
                              <a:latin typeface="+mj-lt"/>
                            </a:rPr>
                            <a:t>1</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50539320"/>
                      </a:ext>
                    </a:extLst>
                  </a:tr>
                  <a:tr h="354115">
                    <a:tc>
                      <a:txBody>
                        <a:bodyPr/>
                        <a:lstStyle/>
                        <a:p>
                          <a:pPr>
                            <a:lnSpc>
                              <a:spcPct val="150000"/>
                            </a:lnSpc>
                            <a:spcBef>
                              <a:spcPts val="600"/>
                            </a:spcBef>
                            <a:spcAft>
                              <a:spcPts val="600"/>
                            </a:spcAft>
                          </a:pPr>
                          <a:r>
                            <a:rPr lang="en-AU" sz="1600" b="0" dirty="0">
                              <a:effectLst/>
                              <a:latin typeface="+mj-lt"/>
                            </a:rPr>
                            <a:t>2</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nSpc>
                              <a:spcPct val="150000"/>
                            </a:lnSpc>
                            <a:spcBef>
                              <a:spcPts val="600"/>
                            </a:spcBef>
                            <a:spcAft>
                              <a:spcPts val="600"/>
                            </a:spcAft>
                          </a:pPr>
                          <a:r>
                            <a:rPr lang="en-AU" sz="1600" b="0" dirty="0">
                              <a:effectLst/>
                              <a:latin typeface="+mj-lt"/>
                            </a:rPr>
                            <a:t>2</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2272520425"/>
                      </a:ext>
                    </a:extLst>
                  </a:tr>
                  <a:tr h="354115">
                    <a:tc>
                      <a:txBody>
                        <a:bodyPr/>
                        <a:lstStyle/>
                        <a:p>
                          <a:pPr>
                            <a:lnSpc>
                              <a:spcPct val="150000"/>
                            </a:lnSpc>
                            <a:spcBef>
                              <a:spcPts val="600"/>
                            </a:spcBef>
                            <a:spcAft>
                              <a:spcPts val="600"/>
                            </a:spcAft>
                          </a:pPr>
                          <a:r>
                            <a:rPr lang="en-AU" sz="1600" b="0" dirty="0">
                              <a:effectLst/>
                              <a:latin typeface="+mj-lt"/>
                            </a:rPr>
                            <a:t>3</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50000"/>
                            </a:lnSpc>
                            <a:spcBef>
                              <a:spcPts val="600"/>
                            </a:spcBef>
                            <a:spcAft>
                              <a:spcPts val="600"/>
                            </a:spcAft>
                          </a:pPr>
                          <a:r>
                            <a:rPr lang="en-AU" sz="1600" b="0" dirty="0">
                              <a:effectLst/>
                              <a:latin typeface="+mj-lt"/>
                            </a:rPr>
                            <a:t>3</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0347243"/>
                      </a:ext>
                    </a:extLst>
                  </a:tr>
                  <a:tr h="354115">
                    <a:tc>
                      <a:txBody>
                        <a:bodyPr/>
                        <a:lstStyle/>
                        <a:p>
                          <a:pPr>
                            <a:lnSpc>
                              <a:spcPct val="150000"/>
                            </a:lnSpc>
                            <a:spcBef>
                              <a:spcPts val="600"/>
                            </a:spcBef>
                            <a:spcAft>
                              <a:spcPts val="600"/>
                            </a:spcAft>
                          </a:pPr>
                          <a:r>
                            <a:rPr lang="en-AU" sz="1600" b="0" dirty="0">
                              <a:effectLst/>
                              <a:latin typeface="+mj-lt"/>
                            </a:rPr>
                            <a:t>4</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nSpc>
                              <a:spcPct val="150000"/>
                            </a:lnSpc>
                            <a:spcBef>
                              <a:spcPts val="600"/>
                            </a:spcBef>
                            <a:spcAft>
                              <a:spcPts val="600"/>
                            </a:spcAft>
                          </a:pPr>
                          <a:r>
                            <a:rPr lang="en-AU" sz="1600" b="0" dirty="0">
                              <a:effectLst/>
                              <a:latin typeface="+mj-lt"/>
                            </a:rPr>
                            <a:t>5</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2138866827"/>
                      </a:ext>
                    </a:extLst>
                  </a:tr>
                  <a:tr h="354115">
                    <a:tc>
                      <a:txBody>
                        <a:bodyPr/>
                        <a:lstStyle/>
                        <a:p>
                          <a:pPr>
                            <a:lnSpc>
                              <a:spcPct val="150000"/>
                            </a:lnSpc>
                            <a:spcBef>
                              <a:spcPts val="600"/>
                            </a:spcBef>
                            <a:spcAft>
                              <a:spcPts val="600"/>
                            </a:spcAft>
                          </a:pPr>
                          <a:r>
                            <a:rPr lang="en-AU" sz="1600" b="0" dirty="0">
                              <a:effectLst/>
                              <a:latin typeface="+mj-lt"/>
                            </a:rPr>
                            <a:t>5</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50000"/>
                            </a:lnSpc>
                            <a:spcBef>
                              <a:spcPts val="600"/>
                            </a:spcBef>
                            <a:spcAft>
                              <a:spcPts val="600"/>
                            </a:spcAft>
                          </a:pPr>
                          <a:r>
                            <a:rPr lang="en-AU" sz="1600" b="0" dirty="0">
                              <a:effectLst/>
                              <a:latin typeface="+mj-lt"/>
                            </a:rPr>
                            <a:t>9</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69245121"/>
                      </a:ext>
                    </a:extLst>
                  </a:tr>
                  <a:tr h="354115">
                    <a:tc>
                      <a:txBody>
                        <a:bodyPr/>
                        <a:lstStyle/>
                        <a:p>
                          <a:pPr>
                            <a:lnSpc>
                              <a:spcPct val="150000"/>
                            </a:lnSpc>
                            <a:spcBef>
                              <a:spcPts val="600"/>
                            </a:spcBef>
                            <a:spcAft>
                              <a:spcPts val="600"/>
                            </a:spcAft>
                          </a:pPr>
                          <a:r>
                            <a:rPr lang="en-AU" sz="1600" b="0" dirty="0">
                              <a:effectLst/>
                              <a:latin typeface="+mj-lt"/>
                            </a:rPr>
                            <a:t>6</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nSpc>
                              <a:spcPct val="150000"/>
                            </a:lnSpc>
                            <a:spcBef>
                              <a:spcPts val="600"/>
                            </a:spcBef>
                            <a:spcAft>
                              <a:spcPts val="600"/>
                            </a:spcAft>
                          </a:pPr>
                          <a:r>
                            <a:rPr lang="en-AU" sz="1600" b="0" dirty="0">
                              <a:effectLst/>
                              <a:latin typeface="+mj-lt"/>
                            </a:rPr>
                            <a:t>4</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796033602"/>
                      </a:ext>
                    </a:extLst>
                  </a:tr>
                  <a:tr h="354115">
                    <a:tc>
                      <a:txBody>
                        <a:bodyPr/>
                        <a:lstStyle/>
                        <a:p>
                          <a:pPr>
                            <a:lnSpc>
                              <a:spcPct val="150000"/>
                            </a:lnSpc>
                            <a:spcBef>
                              <a:spcPts val="600"/>
                            </a:spcBef>
                            <a:spcAft>
                              <a:spcPts val="600"/>
                            </a:spcAft>
                          </a:pPr>
                          <a:r>
                            <a:rPr lang="en-AU" sz="1600" b="0" dirty="0">
                              <a:effectLst/>
                              <a:latin typeface="+mj-lt"/>
                            </a:rPr>
                            <a:t>7</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50000"/>
                            </a:lnSpc>
                            <a:spcBef>
                              <a:spcPts val="600"/>
                            </a:spcBef>
                            <a:spcAft>
                              <a:spcPts val="600"/>
                            </a:spcAft>
                          </a:pPr>
                          <a:r>
                            <a:rPr lang="en-AU" sz="1600" b="0" dirty="0">
                              <a:effectLst/>
                              <a:latin typeface="+mj-lt"/>
                            </a:rPr>
                            <a:t>3</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667266"/>
                      </a:ext>
                    </a:extLst>
                  </a:tr>
                  <a:tr h="354115">
                    <a:tc>
                      <a:txBody>
                        <a:bodyPr/>
                        <a:lstStyle/>
                        <a:p>
                          <a:pPr>
                            <a:lnSpc>
                              <a:spcPct val="150000"/>
                            </a:lnSpc>
                            <a:spcBef>
                              <a:spcPts val="600"/>
                            </a:spcBef>
                            <a:spcAft>
                              <a:spcPts val="600"/>
                            </a:spcAft>
                          </a:pPr>
                          <a:r>
                            <a:rPr lang="en-AU" sz="1600" b="0" dirty="0">
                              <a:effectLst/>
                              <a:latin typeface="+mj-lt"/>
                            </a:rPr>
                            <a:t>8</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nSpc>
                              <a:spcPct val="150000"/>
                            </a:lnSpc>
                            <a:spcBef>
                              <a:spcPts val="600"/>
                            </a:spcBef>
                            <a:spcAft>
                              <a:spcPts val="600"/>
                            </a:spcAft>
                          </a:pPr>
                          <a:r>
                            <a:rPr lang="en-AU" sz="1600" b="0" dirty="0">
                              <a:effectLst/>
                              <a:latin typeface="+mj-lt"/>
                            </a:rPr>
                            <a:t>0</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971213871"/>
                      </a:ext>
                    </a:extLst>
                  </a:tr>
                  <a:tr h="354115">
                    <a:tc>
                      <a:txBody>
                        <a:bodyPr/>
                        <a:lstStyle/>
                        <a:p>
                          <a:pPr>
                            <a:lnSpc>
                              <a:spcPct val="150000"/>
                            </a:lnSpc>
                            <a:spcBef>
                              <a:spcPts val="600"/>
                            </a:spcBef>
                            <a:spcAft>
                              <a:spcPts val="600"/>
                            </a:spcAft>
                          </a:pPr>
                          <a:r>
                            <a:rPr lang="en-AU" sz="1600" b="0" dirty="0">
                              <a:effectLst/>
                              <a:latin typeface="+mj-lt"/>
                            </a:rPr>
                            <a:t>9</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50000"/>
                            </a:lnSpc>
                            <a:spcBef>
                              <a:spcPts val="600"/>
                            </a:spcBef>
                            <a:spcAft>
                              <a:spcPts val="600"/>
                            </a:spcAft>
                          </a:pPr>
                          <a:r>
                            <a:rPr lang="en-AU" sz="1600" b="0" dirty="0">
                              <a:effectLst/>
                              <a:latin typeface="+mj-lt"/>
                            </a:rPr>
                            <a:t>1</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1758907"/>
                      </a:ext>
                    </a:extLst>
                  </a:tr>
                  <a:tr h="354115">
                    <a:tc>
                      <a:txBody>
                        <a:bodyPr/>
                        <a:lstStyle/>
                        <a:p>
                          <a:pPr>
                            <a:lnSpc>
                              <a:spcPct val="150000"/>
                            </a:lnSpc>
                            <a:spcBef>
                              <a:spcPts val="600"/>
                            </a:spcBef>
                            <a:spcAft>
                              <a:spcPts val="600"/>
                            </a:spcAft>
                          </a:pPr>
                          <a:r>
                            <a:rPr lang="en-AU" sz="1600" b="0" dirty="0">
                              <a:effectLst/>
                              <a:latin typeface="+mj-lt"/>
                            </a:rPr>
                            <a:t>10</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nSpc>
                              <a:spcPct val="150000"/>
                            </a:lnSpc>
                            <a:spcBef>
                              <a:spcPts val="600"/>
                            </a:spcBef>
                            <a:spcAft>
                              <a:spcPts val="600"/>
                            </a:spcAft>
                          </a:pPr>
                          <a:r>
                            <a:rPr lang="en-AU" sz="1600" b="0" dirty="0">
                              <a:effectLst/>
                              <a:latin typeface="+mj-lt"/>
                            </a:rPr>
                            <a:t>1</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590846107"/>
                      </a:ext>
                    </a:extLst>
                  </a:tr>
                  <a:tr h="354115">
                    <a:tc>
                      <a:txBody>
                        <a:bodyPr/>
                        <a:lstStyle/>
                        <a:p>
                          <a:pPr>
                            <a:lnSpc>
                              <a:spcPct val="150000"/>
                            </a:lnSpc>
                            <a:spcBef>
                              <a:spcPts val="600"/>
                            </a:spcBef>
                            <a:spcAft>
                              <a:spcPts val="600"/>
                            </a:spcAft>
                          </a:pPr>
                          <a:r>
                            <a:rPr lang="en-AU" sz="1600" b="1" dirty="0">
                              <a:effectLst/>
                              <a:latin typeface="+mj-lt"/>
                            </a:rPr>
                            <a:t>Totals</a:t>
                          </a:r>
                          <a:endParaRPr lang="en-AU" sz="1600" b="1" dirty="0">
                            <a:effectLst/>
                            <a:latin typeface="+mj-lt"/>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50000"/>
                            </a:lnSpc>
                            <a:spcBef>
                              <a:spcPts val="600"/>
                            </a:spcBef>
                            <a:spcAft>
                              <a:spcPts val="600"/>
                            </a:spcAft>
                          </a:pPr>
                          <a:r>
                            <a:rPr lang="en-AU" sz="1600" b="1" dirty="0">
                              <a:effectLst/>
                              <a:latin typeface="+mj-lt"/>
                            </a:rPr>
                            <a:t>29</a:t>
                          </a:r>
                          <a:endParaRPr lang="en-AU" sz="1600" b="1" dirty="0">
                            <a:effectLst/>
                            <a:latin typeface="+mj-lt"/>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872530"/>
                      </a:ext>
                    </a:extLst>
                  </a:tr>
                </a:tbl>
              </a:graphicData>
            </a:graphic>
          </p:graphicFrame>
        </mc:Choice>
        <mc:Fallback xmlns="">
          <p:graphicFrame>
            <p:nvGraphicFramePr>
              <p:cNvPr id="9" name="Content Placeholder 2" descr="A table showing the frequency for the number of days absent.">
                <a:extLst>
                  <a:ext uri="{FF2B5EF4-FFF2-40B4-BE49-F238E27FC236}">
                    <a16:creationId xmlns:a16="http://schemas.microsoft.com/office/drawing/2014/main" id="{07447EAE-FC9D-B115-27D0-E10685EABA08}"/>
                  </a:ext>
                </a:extLst>
              </p:cNvPr>
              <p:cNvGraphicFramePr>
                <a:graphicFrameLocks/>
              </p:cNvGraphicFramePr>
              <p:nvPr>
                <p:extLst>
                  <p:ext uri="{D42A27DB-BD31-4B8C-83A1-F6EECF244321}">
                    <p14:modId xmlns:p14="http://schemas.microsoft.com/office/powerpoint/2010/main" val="4033017349"/>
                  </p:ext>
                </p:extLst>
              </p:nvPr>
            </p:nvGraphicFramePr>
            <p:xfrm>
              <a:off x="6096000" y="1620000"/>
              <a:ext cx="5736000" cy="4328335"/>
            </p:xfrm>
            <a:graphic>
              <a:graphicData uri="http://schemas.openxmlformats.org/drawingml/2006/table">
                <a:tbl>
                  <a:tblPr firstRow="1" firstCol="1" bandRow="1">
                    <a:tableStyleId>{9DCAF9ED-07DC-4A11-8D7F-57B35C25682E}</a:tableStyleId>
                  </a:tblPr>
                  <a:tblGrid>
                    <a:gridCol w="2976226">
                      <a:extLst>
                        <a:ext uri="{9D8B030D-6E8A-4147-A177-3AD203B41FA5}">
                          <a16:colId xmlns:a16="http://schemas.microsoft.com/office/drawing/2014/main" val="2116218922"/>
                        </a:ext>
                      </a:extLst>
                    </a:gridCol>
                    <a:gridCol w="2759774">
                      <a:extLst>
                        <a:ext uri="{9D8B030D-6E8A-4147-A177-3AD203B41FA5}">
                          <a16:colId xmlns:a16="http://schemas.microsoft.com/office/drawing/2014/main" val="2176696439"/>
                        </a:ext>
                      </a:extLst>
                    </a:gridCol>
                  </a:tblGrid>
                  <a:tr h="433070">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426" t="-2941" r="-93191" b="-929412"/>
                          </a:stretch>
                        </a:blipFill>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08756" t="-2941" r="-922" b="-929412"/>
                          </a:stretch>
                        </a:blipFill>
                      </a:tcPr>
                    </a:tc>
                    <a:extLst>
                      <a:ext uri="{0D108BD9-81ED-4DB2-BD59-A6C34878D82A}">
                        <a16:rowId xmlns:a16="http://schemas.microsoft.com/office/drawing/2014/main" val="3595438619"/>
                      </a:ext>
                    </a:extLst>
                  </a:tr>
                  <a:tr h="354115">
                    <a:tc>
                      <a:txBody>
                        <a:bodyPr/>
                        <a:lstStyle/>
                        <a:p>
                          <a:pPr>
                            <a:lnSpc>
                              <a:spcPct val="150000"/>
                            </a:lnSpc>
                            <a:spcBef>
                              <a:spcPts val="600"/>
                            </a:spcBef>
                            <a:spcAft>
                              <a:spcPts val="600"/>
                            </a:spcAft>
                          </a:pPr>
                          <a:r>
                            <a:rPr lang="en-AU" sz="1600" b="0" dirty="0">
                              <a:effectLst/>
                              <a:latin typeface="+mj-lt"/>
                            </a:rPr>
                            <a:t>1</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50000"/>
                            </a:lnSpc>
                            <a:spcBef>
                              <a:spcPts val="600"/>
                            </a:spcBef>
                            <a:spcAft>
                              <a:spcPts val="600"/>
                            </a:spcAft>
                          </a:pPr>
                          <a:r>
                            <a:rPr lang="en-AU" sz="1600" b="0" dirty="0">
                              <a:effectLst/>
                              <a:latin typeface="+mj-lt"/>
                            </a:rPr>
                            <a:t>1</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50539320"/>
                      </a:ext>
                    </a:extLst>
                  </a:tr>
                  <a:tr h="354115">
                    <a:tc>
                      <a:txBody>
                        <a:bodyPr/>
                        <a:lstStyle/>
                        <a:p>
                          <a:pPr>
                            <a:lnSpc>
                              <a:spcPct val="150000"/>
                            </a:lnSpc>
                            <a:spcBef>
                              <a:spcPts val="600"/>
                            </a:spcBef>
                            <a:spcAft>
                              <a:spcPts val="600"/>
                            </a:spcAft>
                          </a:pPr>
                          <a:r>
                            <a:rPr lang="en-AU" sz="1600" b="0" dirty="0">
                              <a:effectLst/>
                              <a:latin typeface="+mj-lt"/>
                            </a:rPr>
                            <a:t>2</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nSpc>
                              <a:spcPct val="150000"/>
                            </a:lnSpc>
                            <a:spcBef>
                              <a:spcPts val="600"/>
                            </a:spcBef>
                            <a:spcAft>
                              <a:spcPts val="600"/>
                            </a:spcAft>
                          </a:pPr>
                          <a:r>
                            <a:rPr lang="en-AU" sz="1600" b="0" dirty="0">
                              <a:effectLst/>
                              <a:latin typeface="+mj-lt"/>
                            </a:rPr>
                            <a:t>2</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2272520425"/>
                      </a:ext>
                    </a:extLst>
                  </a:tr>
                  <a:tr h="354115">
                    <a:tc>
                      <a:txBody>
                        <a:bodyPr/>
                        <a:lstStyle/>
                        <a:p>
                          <a:pPr>
                            <a:lnSpc>
                              <a:spcPct val="150000"/>
                            </a:lnSpc>
                            <a:spcBef>
                              <a:spcPts val="600"/>
                            </a:spcBef>
                            <a:spcAft>
                              <a:spcPts val="600"/>
                            </a:spcAft>
                          </a:pPr>
                          <a:r>
                            <a:rPr lang="en-AU" sz="1600" b="0" dirty="0">
                              <a:effectLst/>
                              <a:latin typeface="+mj-lt"/>
                            </a:rPr>
                            <a:t>3</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50000"/>
                            </a:lnSpc>
                            <a:spcBef>
                              <a:spcPts val="600"/>
                            </a:spcBef>
                            <a:spcAft>
                              <a:spcPts val="600"/>
                            </a:spcAft>
                          </a:pPr>
                          <a:r>
                            <a:rPr lang="en-AU" sz="1600" b="0" dirty="0">
                              <a:effectLst/>
                              <a:latin typeface="+mj-lt"/>
                            </a:rPr>
                            <a:t>3</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0347243"/>
                      </a:ext>
                    </a:extLst>
                  </a:tr>
                  <a:tr h="354115">
                    <a:tc>
                      <a:txBody>
                        <a:bodyPr/>
                        <a:lstStyle/>
                        <a:p>
                          <a:pPr>
                            <a:lnSpc>
                              <a:spcPct val="150000"/>
                            </a:lnSpc>
                            <a:spcBef>
                              <a:spcPts val="600"/>
                            </a:spcBef>
                            <a:spcAft>
                              <a:spcPts val="600"/>
                            </a:spcAft>
                          </a:pPr>
                          <a:r>
                            <a:rPr lang="en-AU" sz="1600" b="0" dirty="0">
                              <a:effectLst/>
                              <a:latin typeface="+mj-lt"/>
                            </a:rPr>
                            <a:t>4</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nSpc>
                              <a:spcPct val="150000"/>
                            </a:lnSpc>
                            <a:spcBef>
                              <a:spcPts val="600"/>
                            </a:spcBef>
                            <a:spcAft>
                              <a:spcPts val="600"/>
                            </a:spcAft>
                          </a:pPr>
                          <a:r>
                            <a:rPr lang="en-AU" sz="1600" b="0" dirty="0">
                              <a:effectLst/>
                              <a:latin typeface="+mj-lt"/>
                            </a:rPr>
                            <a:t>5</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2138866827"/>
                      </a:ext>
                    </a:extLst>
                  </a:tr>
                  <a:tr h="354115">
                    <a:tc>
                      <a:txBody>
                        <a:bodyPr/>
                        <a:lstStyle/>
                        <a:p>
                          <a:pPr>
                            <a:lnSpc>
                              <a:spcPct val="150000"/>
                            </a:lnSpc>
                            <a:spcBef>
                              <a:spcPts val="600"/>
                            </a:spcBef>
                            <a:spcAft>
                              <a:spcPts val="600"/>
                            </a:spcAft>
                          </a:pPr>
                          <a:r>
                            <a:rPr lang="en-AU" sz="1600" b="0" dirty="0">
                              <a:effectLst/>
                              <a:latin typeface="+mj-lt"/>
                            </a:rPr>
                            <a:t>5</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50000"/>
                            </a:lnSpc>
                            <a:spcBef>
                              <a:spcPts val="600"/>
                            </a:spcBef>
                            <a:spcAft>
                              <a:spcPts val="600"/>
                            </a:spcAft>
                          </a:pPr>
                          <a:r>
                            <a:rPr lang="en-AU" sz="1600" b="0" dirty="0">
                              <a:effectLst/>
                              <a:latin typeface="+mj-lt"/>
                            </a:rPr>
                            <a:t>9</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69245121"/>
                      </a:ext>
                    </a:extLst>
                  </a:tr>
                  <a:tr h="354115">
                    <a:tc>
                      <a:txBody>
                        <a:bodyPr/>
                        <a:lstStyle/>
                        <a:p>
                          <a:pPr>
                            <a:lnSpc>
                              <a:spcPct val="150000"/>
                            </a:lnSpc>
                            <a:spcBef>
                              <a:spcPts val="600"/>
                            </a:spcBef>
                            <a:spcAft>
                              <a:spcPts val="600"/>
                            </a:spcAft>
                          </a:pPr>
                          <a:r>
                            <a:rPr lang="en-AU" sz="1600" b="0" dirty="0">
                              <a:effectLst/>
                              <a:latin typeface="+mj-lt"/>
                            </a:rPr>
                            <a:t>6</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nSpc>
                              <a:spcPct val="150000"/>
                            </a:lnSpc>
                            <a:spcBef>
                              <a:spcPts val="600"/>
                            </a:spcBef>
                            <a:spcAft>
                              <a:spcPts val="600"/>
                            </a:spcAft>
                          </a:pPr>
                          <a:r>
                            <a:rPr lang="en-AU" sz="1600" b="0" dirty="0">
                              <a:effectLst/>
                              <a:latin typeface="+mj-lt"/>
                            </a:rPr>
                            <a:t>4</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796033602"/>
                      </a:ext>
                    </a:extLst>
                  </a:tr>
                  <a:tr h="354115">
                    <a:tc>
                      <a:txBody>
                        <a:bodyPr/>
                        <a:lstStyle/>
                        <a:p>
                          <a:pPr>
                            <a:lnSpc>
                              <a:spcPct val="150000"/>
                            </a:lnSpc>
                            <a:spcBef>
                              <a:spcPts val="600"/>
                            </a:spcBef>
                            <a:spcAft>
                              <a:spcPts val="600"/>
                            </a:spcAft>
                          </a:pPr>
                          <a:r>
                            <a:rPr lang="en-AU" sz="1600" b="0" dirty="0">
                              <a:effectLst/>
                              <a:latin typeface="+mj-lt"/>
                            </a:rPr>
                            <a:t>7</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50000"/>
                            </a:lnSpc>
                            <a:spcBef>
                              <a:spcPts val="600"/>
                            </a:spcBef>
                            <a:spcAft>
                              <a:spcPts val="600"/>
                            </a:spcAft>
                          </a:pPr>
                          <a:r>
                            <a:rPr lang="en-AU" sz="1600" b="0" dirty="0">
                              <a:effectLst/>
                              <a:latin typeface="+mj-lt"/>
                            </a:rPr>
                            <a:t>3</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667266"/>
                      </a:ext>
                    </a:extLst>
                  </a:tr>
                  <a:tr h="354115">
                    <a:tc>
                      <a:txBody>
                        <a:bodyPr/>
                        <a:lstStyle/>
                        <a:p>
                          <a:pPr>
                            <a:lnSpc>
                              <a:spcPct val="150000"/>
                            </a:lnSpc>
                            <a:spcBef>
                              <a:spcPts val="600"/>
                            </a:spcBef>
                            <a:spcAft>
                              <a:spcPts val="600"/>
                            </a:spcAft>
                          </a:pPr>
                          <a:r>
                            <a:rPr lang="en-AU" sz="1600" b="0" dirty="0">
                              <a:effectLst/>
                              <a:latin typeface="+mj-lt"/>
                            </a:rPr>
                            <a:t>8</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nSpc>
                              <a:spcPct val="150000"/>
                            </a:lnSpc>
                            <a:spcBef>
                              <a:spcPts val="600"/>
                            </a:spcBef>
                            <a:spcAft>
                              <a:spcPts val="600"/>
                            </a:spcAft>
                          </a:pPr>
                          <a:r>
                            <a:rPr lang="en-AU" sz="1600" b="0" dirty="0">
                              <a:effectLst/>
                              <a:latin typeface="+mj-lt"/>
                            </a:rPr>
                            <a:t>0</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971213871"/>
                      </a:ext>
                    </a:extLst>
                  </a:tr>
                  <a:tr h="354115">
                    <a:tc>
                      <a:txBody>
                        <a:bodyPr/>
                        <a:lstStyle/>
                        <a:p>
                          <a:pPr>
                            <a:lnSpc>
                              <a:spcPct val="150000"/>
                            </a:lnSpc>
                            <a:spcBef>
                              <a:spcPts val="600"/>
                            </a:spcBef>
                            <a:spcAft>
                              <a:spcPts val="600"/>
                            </a:spcAft>
                          </a:pPr>
                          <a:r>
                            <a:rPr lang="en-AU" sz="1600" b="0" dirty="0">
                              <a:effectLst/>
                              <a:latin typeface="+mj-lt"/>
                            </a:rPr>
                            <a:t>9</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50000"/>
                            </a:lnSpc>
                            <a:spcBef>
                              <a:spcPts val="600"/>
                            </a:spcBef>
                            <a:spcAft>
                              <a:spcPts val="600"/>
                            </a:spcAft>
                          </a:pPr>
                          <a:r>
                            <a:rPr lang="en-AU" sz="1600" b="0" dirty="0">
                              <a:effectLst/>
                              <a:latin typeface="+mj-lt"/>
                            </a:rPr>
                            <a:t>1</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1758907"/>
                      </a:ext>
                    </a:extLst>
                  </a:tr>
                  <a:tr h="354115">
                    <a:tc>
                      <a:txBody>
                        <a:bodyPr/>
                        <a:lstStyle/>
                        <a:p>
                          <a:pPr>
                            <a:lnSpc>
                              <a:spcPct val="150000"/>
                            </a:lnSpc>
                            <a:spcBef>
                              <a:spcPts val="600"/>
                            </a:spcBef>
                            <a:spcAft>
                              <a:spcPts val="600"/>
                            </a:spcAft>
                          </a:pPr>
                          <a:r>
                            <a:rPr lang="en-AU" sz="1600" b="0" dirty="0">
                              <a:effectLst/>
                              <a:latin typeface="+mj-lt"/>
                            </a:rPr>
                            <a:t>10</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nSpc>
                              <a:spcPct val="150000"/>
                            </a:lnSpc>
                            <a:spcBef>
                              <a:spcPts val="600"/>
                            </a:spcBef>
                            <a:spcAft>
                              <a:spcPts val="600"/>
                            </a:spcAft>
                          </a:pPr>
                          <a:r>
                            <a:rPr lang="en-AU" sz="1600" b="0" dirty="0">
                              <a:effectLst/>
                              <a:latin typeface="+mj-lt"/>
                            </a:rPr>
                            <a:t>1</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590846107"/>
                      </a:ext>
                    </a:extLst>
                  </a:tr>
                  <a:tr h="354115">
                    <a:tc>
                      <a:txBody>
                        <a:bodyPr/>
                        <a:lstStyle/>
                        <a:p>
                          <a:pPr>
                            <a:lnSpc>
                              <a:spcPct val="150000"/>
                            </a:lnSpc>
                            <a:spcBef>
                              <a:spcPts val="600"/>
                            </a:spcBef>
                            <a:spcAft>
                              <a:spcPts val="600"/>
                            </a:spcAft>
                          </a:pPr>
                          <a:r>
                            <a:rPr lang="en-AU" sz="1600" b="1" dirty="0">
                              <a:effectLst/>
                              <a:latin typeface="+mj-lt"/>
                            </a:rPr>
                            <a:t>Totals</a:t>
                          </a:r>
                          <a:endParaRPr lang="en-AU" sz="1600" b="1" dirty="0">
                            <a:effectLst/>
                            <a:latin typeface="+mj-lt"/>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50000"/>
                            </a:lnSpc>
                            <a:spcBef>
                              <a:spcPts val="600"/>
                            </a:spcBef>
                            <a:spcAft>
                              <a:spcPts val="600"/>
                            </a:spcAft>
                          </a:pPr>
                          <a:r>
                            <a:rPr lang="en-AU" sz="1600" b="1" dirty="0">
                              <a:effectLst/>
                              <a:latin typeface="+mj-lt"/>
                            </a:rPr>
                            <a:t>29</a:t>
                          </a:r>
                          <a:endParaRPr lang="en-AU" sz="1600" b="1" dirty="0">
                            <a:effectLst/>
                            <a:latin typeface="+mj-lt"/>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872530"/>
                      </a:ext>
                    </a:extLst>
                  </a:tr>
                </a:tbl>
              </a:graphicData>
            </a:graphic>
          </p:graphicFrame>
        </mc:Fallback>
      </mc:AlternateContent>
      <p:sp>
        <p:nvSpPr>
          <p:cNvPr id="2" name="Slide Number Placeholder 1">
            <a:extLst>
              <a:ext uri="{FF2B5EF4-FFF2-40B4-BE49-F238E27FC236}">
                <a16:creationId xmlns:a16="http://schemas.microsoft.com/office/drawing/2014/main" id="{8AB5714E-AE4E-1EF9-311D-958075103181}"/>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4</a:t>
            </a:fld>
            <a:endParaRPr lang="en-AU" dirty="0"/>
          </a:p>
        </p:txBody>
      </p:sp>
    </p:spTree>
    <p:extLst>
      <p:ext uri="{BB962C8B-B14F-4D97-AF65-F5344CB8AC3E}">
        <p14:creationId xmlns:p14="http://schemas.microsoft.com/office/powerpoint/2010/main" val="167898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E7BF6A-AB36-CA7B-C94E-7532E9A1E7C4}"/>
              </a:ext>
            </a:extLst>
          </p:cNvPr>
          <p:cNvSpPr>
            <a:spLocks noGrp="1"/>
          </p:cNvSpPr>
          <p:nvPr>
            <p:ph type="ctrTitle"/>
          </p:nvPr>
        </p:nvSpPr>
        <p:spPr/>
        <p:txBody>
          <a:bodyPr/>
          <a:lstStyle/>
          <a:p>
            <a:r>
              <a:rPr lang="en-AU" dirty="0"/>
              <a:t>Summarise</a:t>
            </a:r>
          </a:p>
        </p:txBody>
      </p:sp>
      <p:sp>
        <p:nvSpPr>
          <p:cNvPr id="2" name="Footer Placeholder 1">
            <a:extLst>
              <a:ext uri="{FF2B5EF4-FFF2-40B4-BE49-F238E27FC236}">
                <a16:creationId xmlns:a16="http://schemas.microsoft.com/office/drawing/2014/main" id="{B3064B89-FD5D-4106-EDB2-BE8E84902761}"/>
              </a:ext>
            </a:extLst>
          </p:cNvPr>
          <p:cNvSpPr>
            <a:spLocks noGrp="1"/>
          </p:cNvSpPr>
          <p:nvPr>
            <p:ph type="ftr" sz="quarter" idx="3"/>
          </p:nvPr>
        </p:nvSpPr>
        <p:spPr/>
        <p:txBody>
          <a:bodyPr/>
          <a:lstStyle/>
          <a:p>
            <a:r>
              <a:rPr lang="en-AU" dirty="0"/>
              <a:t>NSW Department of Education</a:t>
            </a:r>
          </a:p>
          <a:p>
            <a:endParaRPr lang="en-AU" dirty="0"/>
          </a:p>
        </p:txBody>
      </p:sp>
    </p:spTree>
    <p:extLst>
      <p:ext uri="{BB962C8B-B14F-4D97-AF65-F5344CB8AC3E}">
        <p14:creationId xmlns:p14="http://schemas.microsoft.com/office/powerpoint/2010/main" val="2972002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Mean from a frequency table</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dirty="0"/>
              <a:t>Worked example 1</a:t>
            </a: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35948ED4-1E65-0BE7-73C8-06C028D85440}"/>
                  </a:ext>
                </a:extLst>
              </p:cNvPr>
              <p:cNvSpPr txBox="1">
                <a:spLocks/>
              </p:cNvSpPr>
              <p:nvPr/>
            </p:nvSpPr>
            <p:spPr>
              <a:xfrm>
                <a:off x="360000" y="1584000"/>
                <a:ext cx="5197520" cy="4499998"/>
              </a:xfrm>
              <a:prstGeom prst="rect">
                <a:avLst/>
              </a:prstGeom>
            </p:spPr>
            <p:txBody>
              <a:bodyPr vert="horz" lIns="0" tIns="0" rIns="0" bIns="0" rtlCol="0">
                <a:norm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2000" dirty="0">
                    <a:latin typeface="+mj-lt"/>
                  </a:rPr>
                  <a:t>Calculate the mean number of days absent.</a:t>
                </a:r>
              </a:p>
              <a:p>
                <a:r>
                  <a:rPr lang="en-AU" sz="2000" dirty="0">
                    <a:latin typeface="+mj-lt"/>
                  </a:rPr>
                  <a:t>Mean = </a:t>
                </a:r>
                <a14:m>
                  <m:oMath xmlns:m="http://schemas.openxmlformats.org/officeDocument/2006/math">
                    <m:f>
                      <m:fPr>
                        <m:ctrlPr>
                          <a:rPr lang="en-AU" sz="2000" i="1" smtClean="0">
                            <a:latin typeface="Cambria Math" panose="02040503050406030204" pitchFamily="18" charset="0"/>
                          </a:rPr>
                        </m:ctrlPr>
                      </m:fPr>
                      <m:num>
                        <m:r>
                          <a:rPr lang="en-AU" sz="2000" b="0" i="1" smtClean="0">
                            <a:latin typeface="Cambria Math" panose="02040503050406030204" pitchFamily="18" charset="0"/>
                          </a:rPr>
                          <m:t>143</m:t>
                        </m:r>
                      </m:num>
                      <m:den>
                        <m:r>
                          <a:rPr lang="en-AU" sz="2000" b="0" i="1" smtClean="0">
                            <a:latin typeface="Cambria Math" panose="02040503050406030204" pitchFamily="18" charset="0"/>
                          </a:rPr>
                          <m:t>29</m:t>
                        </m:r>
                      </m:den>
                    </m:f>
                    <m:r>
                      <a:rPr lang="en-AU" sz="2000" b="0" i="1" smtClean="0">
                        <a:latin typeface="Cambria Math" panose="02040503050406030204" pitchFamily="18" charset="0"/>
                      </a:rPr>
                      <m:t>=4.93 </m:t>
                    </m:r>
                    <m:r>
                      <m:rPr>
                        <m:nor/>
                      </m:rPr>
                      <a:rPr lang="en-AU" sz="2000" b="0" i="0" smtClean="0">
                        <a:latin typeface="+mj-lt"/>
                      </a:rPr>
                      <m:t>absences</m:t>
                    </m:r>
                  </m:oMath>
                </a14:m>
                <a:endParaRPr lang="en-AU" sz="2000" dirty="0">
                  <a:latin typeface="+mj-lt"/>
                </a:endParaRPr>
              </a:p>
              <a:p>
                <a:endParaRPr lang="en-AU" dirty="0"/>
              </a:p>
            </p:txBody>
          </p:sp>
        </mc:Choice>
        <mc:Fallback xmlns="">
          <p:sp>
            <p:nvSpPr>
              <p:cNvPr id="7" name="Content Placeholder 2">
                <a:extLst>
                  <a:ext uri="{FF2B5EF4-FFF2-40B4-BE49-F238E27FC236}">
                    <a16:creationId xmlns:a16="http://schemas.microsoft.com/office/drawing/2014/main" id="{35948ED4-1E65-0BE7-73C8-06C028D85440}"/>
                  </a:ext>
                </a:extLst>
              </p:cNvPr>
              <p:cNvSpPr txBox="1">
                <a:spLocks noRot="1" noChangeAspect="1" noMove="1" noResize="1" noEditPoints="1" noAdjustHandles="1" noChangeArrowheads="1" noChangeShapeType="1" noTextEdit="1"/>
              </p:cNvSpPr>
              <p:nvPr/>
            </p:nvSpPr>
            <p:spPr>
              <a:xfrm>
                <a:off x="360000" y="1584000"/>
                <a:ext cx="5197520" cy="4499998"/>
              </a:xfrm>
              <a:prstGeom prst="rect">
                <a:avLst/>
              </a:prstGeom>
              <a:blipFill>
                <a:blip r:embed="rId2"/>
                <a:stretch>
                  <a:fillRect l="-2927" r="-14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3" name="Content Placeholder 2" descr="A table showing the frequency for the number of days absent.">
                <a:extLst>
                  <a:ext uri="{FF2B5EF4-FFF2-40B4-BE49-F238E27FC236}">
                    <a16:creationId xmlns:a16="http://schemas.microsoft.com/office/drawing/2014/main" id="{EB5DD6FE-51E9-0D07-B56D-9B90A807A510}"/>
                  </a:ext>
                </a:extLst>
              </p:cNvPr>
              <p:cNvGraphicFramePr>
                <a:graphicFrameLocks noGrp="1"/>
              </p:cNvGraphicFramePr>
              <p:nvPr>
                <p:ph idx="1"/>
                <p:extLst>
                  <p:ext uri="{D42A27DB-BD31-4B8C-83A1-F6EECF244321}">
                    <p14:modId xmlns:p14="http://schemas.microsoft.com/office/powerpoint/2010/main" val="1472621618"/>
                  </p:ext>
                </p:extLst>
              </p:nvPr>
            </p:nvGraphicFramePr>
            <p:xfrm>
              <a:off x="6096000" y="1619250"/>
              <a:ext cx="5748336" cy="4337225"/>
            </p:xfrm>
            <a:graphic>
              <a:graphicData uri="http://schemas.openxmlformats.org/drawingml/2006/table">
                <a:tbl>
                  <a:tblPr firstRow="1" firstCol="1" bandRow="1">
                    <a:tableStyleId>{9DCAF9ED-07DC-4A11-8D7F-57B35C25682E}</a:tableStyleId>
                  </a:tblPr>
                  <a:tblGrid>
                    <a:gridCol w="2047058">
                      <a:extLst>
                        <a:ext uri="{9D8B030D-6E8A-4147-A177-3AD203B41FA5}">
                          <a16:colId xmlns:a16="http://schemas.microsoft.com/office/drawing/2014/main" val="2116218922"/>
                        </a:ext>
                      </a:extLst>
                    </a:gridCol>
                    <a:gridCol w="1898182">
                      <a:extLst>
                        <a:ext uri="{9D8B030D-6E8A-4147-A177-3AD203B41FA5}">
                          <a16:colId xmlns:a16="http://schemas.microsoft.com/office/drawing/2014/main" val="2176696439"/>
                        </a:ext>
                      </a:extLst>
                    </a:gridCol>
                    <a:gridCol w="1803096">
                      <a:extLst>
                        <a:ext uri="{9D8B030D-6E8A-4147-A177-3AD203B41FA5}">
                          <a16:colId xmlns:a16="http://schemas.microsoft.com/office/drawing/2014/main" val="408427180"/>
                        </a:ext>
                      </a:extLst>
                    </a:gridCol>
                  </a:tblGrid>
                  <a:tr h="433070">
                    <a:tc>
                      <a:txBody>
                        <a:bodyPr/>
                        <a:lstStyle/>
                        <a:p>
                          <a:pPr>
                            <a:lnSpc>
                              <a:spcPct val="150000"/>
                            </a:lnSpc>
                            <a:spcBef>
                              <a:spcPts val="600"/>
                            </a:spcBef>
                            <a:spcAft>
                              <a:spcPts val="600"/>
                            </a:spcAft>
                          </a:pPr>
                          <a:r>
                            <a:rPr lang="en-AU" sz="1600" b="0" dirty="0">
                              <a:effectLst/>
                              <a:latin typeface="+mj-lt"/>
                            </a:rPr>
                            <a:t>Days absent </a:t>
                          </a:r>
                          <a14:m>
                            <m:oMath xmlns:m="http://schemas.openxmlformats.org/officeDocument/2006/math">
                              <m:r>
                                <a:rPr lang="en-AU" sz="1600" b="0" smtClean="0">
                                  <a:effectLst/>
                                  <a:latin typeface="Cambria Math" panose="02040503050406030204" pitchFamily="18" charset="0"/>
                                </a:rPr>
                                <m:t>(</m:t>
                              </m:r>
                              <m:r>
                                <a:rPr lang="en-AU" sz="1600" b="0" i="1" smtClean="0">
                                  <a:effectLst/>
                                  <a:latin typeface="Cambria Math" panose="02040503050406030204" pitchFamily="18" charset="0"/>
                                </a:rPr>
                                <m:t>𝑥</m:t>
                              </m:r>
                              <m:r>
                                <a:rPr lang="en-AU" sz="1600" b="0" smtClean="0">
                                  <a:effectLst/>
                                  <a:latin typeface="Cambria Math" panose="02040503050406030204" pitchFamily="18" charset="0"/>
                                </a:rPr>
                                <m:t>)</m:t>
                              </m:r>
                            </m:oMath>
                          </a14:m>
                          <a:endParaRPr lang="en-AU" sz="1600" b="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solidFill>
                      </a:tcPr>
                    </a:tc>
                    <a:tc>
                      <a:txBody>
                        <a:bodyPr/>
                        <a:lstStyle/>
                        <a:p>
                          <a:pPr>
                            <a:lnSpc>
                              <a:spcPct val="150000"/>
                            </a:lnSpc>
                            <a:spcBef>
                              <a:spcPts val="600"/>
                            </a:spcBef>
                            <a:spcAft>
                              <a:spcPts val="600"/>
                            </a:spcAft>
                          </a:pPr>
                          <a:r>
                            <a:rPr lang="en-AU" sz="1600" b="0" dirty="0">
                              <a:effectLst/>
                              <a:latin typeface="+mj-lt"/>
                            </a:rPr>
                            <a:t>Frequency </a:t>
                          </a:r>
                          <a14:m>
                            <m:oMath xmlns:m="http://schemas.openxmlformats.org/officeDocument/2006/math">
                              <m:r>
                                <a:rPr lang="en-AU" sz="1600" b="0" smtClean="0">
                                  <a:effectLst/>
                                  <a:latin typeface="Cambria Math" panose="02040503050406030204" pitchFamily="18" charset="0"/>
                                </a:rPr>
                                <m:t>(</m:t>
                              </m:r>
                              <m:r>
                                <a:rPr lang="en-AU" sz="1600" b="0" i="1" smtClean="0">
                                  <a:effectLst/>
                                  <a:latin typeface="Cambria Math" panose="02040503050406030204" pitchFamily="18" charset="0"/>
                                </a:rPr>
                                <m:t>𝑓</m:t>
                              </m:r>
                              <m:r>
                                <a:rPr lang="en-AU" sz="1600" b="0" smtClean="0">
                                  <a:effectLst/>
                                  <a:latin typeface="Cambria Math" panose="02040503050406030204" pitchFamily="18" charset="0"/>
                                </a:rPr>
                                <m:t>)</m:t>
                              </m:r>
                            </m:oMath>
                          </a14:m>
                          <a:endParaRPr lang="en-AU" sz="1600" b="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solidFill>
                      </a:tcPr>
                    </a:tc>
                    <a:tc>
                      <a:txBody>
                        <a:bodyPr/>
                        <a:lstStyle/>
                        <a:p>
                          <a:pPr algn="ctr">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en-AU" sz="1600" b="0" i="1" smtClean="0">
                                    <a:effectLst/>
                                    <a:latin typeface="Cambria Math" panose="02040503050406030204" pitchFamily="18" charset="0"/>
                                  </a:rPr>
                                  <m:t>𝑓𝑥</m:t>
                                </m:r>
                              </m:oMath>
                            </m:oMathPara>
                          </a14:m>
                          <a:endParaRPr lang="en-AU" sz="1600" b="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3595438619"/>
                      </a:ext>
                    </a:extLst>
                  </a:tr>
                  <a:tr h="354115">
                    <a:tc>
                      <a:txBody>
                        <a:bodyPr/>
                        <a:lstStyle/>
                        <a:p>
                          <a:pPr>
                            <a:lnSpc>
                              <a:spcPct val="150000"/>
                            </a:lnSpc>
                            <a:spcBef>
                              <a:spcPts val="600"/>
                            </a:spcBef>
                            <a:spcAft>
                              <a:spcPts val="600"/>
                            </a:spcAft>
                          </a:pPr>
                          <a:r>
                            <a:rPr lang="en-AU" sz="1600" b="0" dirty="0">
                              <a:effectLst/>
                              <a:latin typeface="+mj-lt"/>
                            </a:rPr>
                            <a:t>1</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600"/>
                            </a:spcAft>
                          </a:pPr>
                          <a:r>
                            <a:rPr lang="en-AU" sz="1600" b="0" dirty="0">
                              <a:effectLst/>
                              <a:latin typeface="+mj-lt"/>
                            </a:rPr>
                            <a:t>1</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600"/>
                            </a:spcAft>
                          </a:pPr>
                          <a:r>
                            <a:rPr lang="en-AU" sz="1600" b="0" dirty="0">
                              <a:effectLst/>
                              <a:latin typeface="+mj-lt"/>
                            </a:rPr>
                            <a:t>1 × 1 = 1</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0539320"/>
                      </a:ext>
                    </a:extLst>
                  </a:tr>
                  <a:tr h="354115">
                    <a:tc>
                      <a:txBody>
                        <a:bodyPr/>
                        <a:lstStyle/>
                        <a:p>
                          <a:pPr>
                            <a:lnSpc>
                              <a:spcPct val="150000"/>
                            </a:lnSpc>
                            <a:spcBef>
                              <a:spcPts val="600"/>
                            </a:spcBef>
                            <a:spcAft>
                              <a:spcPts val="600"/>
                            </a:spcAft>
                          </a:pPr>
                          <a:r>
                            <a:rPr lang="en-AU" sz="1600" b="0" dirty="0">
                              <a:effectLst/>
                              <a:latin typeface="+mj-lt"/>
                            </a:rPr>
                            <a:t>2</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solidFill>
                      </a:tcPr>
                    </a:tc>
                    <a:tc>
                      <a:txBody>
                        <a:bodyPr/>
                        <a:lstStyle/>
                        <a:p>
                          <a:pPr>
                            <a:lnSpc>
                              <a:spcPct val="150000"/>
                            </a:lnSpc>
                            <a:spcBef>
                              <a:spcPts val="600"/>
                            </a:spcBef>
                            <a:spcAft>
                              <a:spcPts val="600"/>
                            </a:spcAft>
                          </a:pPr>
                          <a:r>
                            <a:rPr lang="en-AU" sz="1600" b="0" dirty="0">
                              <a:effectLst/>
                              <a:latin typeface="+mj-lt"/>
                            </a:rPr>
                            <a:t>2</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solidFill>
                      </a:tcPr>
                    </a:tc>
                    <a:tc>
                      <a:txBody>
                        <a:bodyPr/>
                        <a:lstStyle/>
                        <a:p>
                          <a:pPr>
                            <a:lnSpc>
                              <a:spcPct val="150000"/>
                            </a:lnSpc>
                            <a:spcBef>
                              <a:spcPts val="600"/>
                            </a:spcBef>
                            <a:spcAft>
                              <a:spcPts val="600"/>
                            </a:spcAft>
                          </a:pPr>
                          <a:r>
                            <a:rPr lang="en-AU" sz="1600" b="0" dirty="0">
                              <a:effectLst/>
                              <a:latin typeface="+mj-lt"/>
                            </a:rPr>
                            <a:t>2 × 2 = 4</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2272520425"/>
                      </a:ext>
                    </a:extLst>
                  </a:tr>
                  <a:tr h="354115">
                    <a:tc>
                      <a:txBody>
                        <a:bodyPr/>
                        <a:lstStyle/>
                        <a:p>
                          <a:pPr>
                            <a:lnSpc>
                              <a:spcPct val="150000"/>
                            </a:lnSpc>
                            <a:spcBef>
                              <a:spcPts val="600"/>
                            </a:spcBef>
                            <a:spcAft>
                              <a:spcPts val="600"/>
                            </a:spcAft>
                          </a:pPr>
                          <a:r>
                            <a:rPr lang="en-AU" sz="1600" b="0" dirty="0">
                              <a:effectLst/>
                              <a:latin typeface="+mj-lt"/>
                            </a:rPr>
                            <a:t>3</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600"/>
                            </a:spcAft>
                          </a:pPr>
                          <a:r>
                            <a:rPr lang="en-AU" sz="1600" b="0" dirty="0">
                              <a:effectLst/>
                              <a:latin typeface="+mj-lt"/>
                            </a:rPr>
                            <a:t>3</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600"/>
                            </a:spcAft>
                          </a:pPr>
                          <a:r>
                            <a:rPr lang="en-AU" sz="1600" b="0" dirty="0">
                              <a:effectLst/>
                              <a:latin typeface="+mj-lt"/>
                            </a:rPr>
                            <a:t>3 × 3 = 9</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40347243"/>
                      </a:ext>
                    </a:extLst>
                  </a:tr>
                  <a:tr h="354115">
                    <a:tc>
                      <a:txBody>
                        <a:bodyPr/>
                        <a:lstStyle/>
                        <a:p>
                          <a:pPr>
                            <a:lnSpc>
                              <a:spcPct val="150000"/>
                            </a:lnSpc>
                            <a:spcBef>
                              <a:spcPts val="600"/>
                            </a:spcBef>
                            <a:spcAft>
                              <a:spcPts val="600"/>
                            </a:spcAft>
                          </a:pPr>
                          <a:r>
                            <a:rPr lang="en-AU" sz="1600" b="0" dirty="0">
                              <a:effectLst/>
                              <a:latin typeface="+mj-lt"/>
                            </a:rPr>
                            <a:t>4</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solidFill>
                      </a:tcPr>
                    </a:tc>
                    <a:tc>
                      <a:txBody>
                        <a:bodyPr/>
                        <a:lstStyle/>
                        <a:p>
                          <a:pPr>
                            <a:lnSpc>
                              <a:spcPct val="150000"/>
                            </a:lnSpc>
                            <a:spcBef>
                              <a:spcPts val="600"/>
                            </a:spcBef>
                            <a:spcAft>
                              <a:spcPts val="600"/>
                            </a:spcAft>
                          </a:pPr>
                          <a:r>
                            <a:rPr lang="en-AU" sz="1600" b="0" dirty="0">
                              <a:effectLst/>
                              <a:latin typeface="+mj-lt"/>
                            </a:rPr>
                            <a:t>5</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solidFill>
                      </a:tcPr>
                    </a:tc>
                    <a:tc>
                      <a:txBody>
                        <a:bodyPr/>
                        <a:lstStyle/>
                        <a:p>
                          <a:pPr>
                            <a:lnSpc>
                              <a:spcPct val="150000"/>
                            </a:lnSpc>
                            <a:spcBef>
                              <a:spcPts val="600"/>
                            </a:spcBef>
                            <a:spcAft>
                              <a:spcPts val="600"/>
                            </a:spcAft>
                          </a:pPr>
                          <a:r>
                            <a:rPr lang="en-AU" sz="1600" b="0" dirty="0">
                              <a:effectLst/>
                              <a:latin typeface="+mj-lt"/>
                            </a:rPr>
                            <a:t>4 × 5 = 20</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2138866827"/>
                      </a:ext>
                    </a:extLst>
                  </a:tr>
                  <a:tr h="354115">
                    <a:tc>
                      <a:txBody>
                        <a:bodyPr/>
                        <a:lstStyle/>
                        <a:p>
                          <a:pPr>
                            <a:lnSpc>
                              <a:spcPct val="150000"/>
                            </a:lnSpc>
                            <a:spcBef>
                              <a:spcPts val="600"/>
                            </a:spcBef>
                            <a:spcAft>
                              <a:spcPts val="600"/>
                            </a:spcAft>
                          </a:pPr>
                          <a:r>
                            <a:rPr lang="en-AU" sz="1600" b="0" dirty="0">
                              <a:effectLst/>
                              <a:latin typeface="+mj-lt"/>
                            </a:rPr>
                            <a:t>5</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600"/>
                            </a:spcAft>
                          </a:pPr>
                          <a:r>
                            <a:rPr lang="en-AU" sz="1600" b="0" dirty="0">
                              <a:effectLst/>
                              <a:latin typeface="+mj-lt"/>
                            </a:rPr>
                            <a:t>9</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600"/>
                            </a:spcAft>
                          </a:pPr>
                          <a:r>
                            <a:rPr lang="en-AU" sz="1600" b="0" dirty="0">
                              <a:effectLst/>
                              <a:latin typeface="+mj-lt"/>
                            </a:rPr>
                            <a:t>5 × 9 = 45</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69245121"/>
                      </a:ext>
                    </a:extLst>
                  </a:tr>
                  <a:tr h="354115">
                    <a:tc>
                      <a:txBody>
                        <a:bodyPr/>
                        <a:lstStyle/>
                        <a:p>
                          <a:pPr>
                            <a:lnSpc>
                              <a:spcPct val="150000"/>
                            </a:lnSpc>
                            <a:spcBef>
                              <a:spcPts val="600"/>
                            </a:spcBef>
                            <a:spcAft>
                              <a:spcPts val="600"/>
                            </a:spcAft>
                          </a:pPr>
                          <a:r>
                            <a:rPr lang="en-AU" sz="1600" b="0" dirty="0">
                              <a:effectLst/>
                              <a:latin typeface="+mj-lt"/>
                            </a:rPr>
                            <a:t>6</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solidFill>
                      </a:tcPr>
                    </a:tc>
                    <a:tc>
                      <a:txBody>
                        <a:bodyPr/>
                        <a:lstStyle/>
                        <a:p>
                          <a:pPr>
                            <a:lnSpc>
                              <a:spcPct val="150000"/>
                            </a:lnSpc>
                            <a:spcBef>
                              <a:spcPts val="600"/>
                            </a:spcBef>
                            <a:spcAft>
                              <a:spcPts val="600"/>
                            </a:spcAft>
                          </a:pPr>
                          <a:r>
                            <a:rPr lang="en-AU" sz="1600" b="0" dirty="0">
                              <a:effectLst/>
                              <a:latin typeface="+mj-lt"/>
                            </a:rPr>
                            <a:t>4</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solidFill>
                      </a:tcPr>
                    </a:tc>
                    <a:tc>
                      <a:txBody>
                        <a:bodyPr/>
                        <a:lstStyle/>
                        <a:p>
                          <a:pPr>
                            <a:lnSpc>
                              <a:spcPct val="150000"/>
                            </a:lnSpc>
                            <a:spcBef>
                              <a:spcPts val="600"/>
                            </a:spcBef>
                            <a:spcAft>
                              <a:spcPts val="600"/>
                            </a:spcAft>
                          </a:pPr>
                          <a:r>
                            <a:rPr lang="en-AU" sz="1600" b="0" dirty="0">
                              <a:effectLst/>
                              <a:latin typeface="+mj-lt"/>
                            </a:rPr>
                            <a:t>6 × 4 = 24</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1796033602"/>
                      </a:ext>
                    </a:extLst>
                  </a:tr>
                  <a:tr h="354115">
                    <a:tc>
                      <a:txBody>
                        <a:bodyPr/>
                        <a:lstStyle/>
                        <a:p>
                          <a:pPr>
                            <a:lnSpc>
                              <a:spcPct val="150000"/>
                            </a:lnSpc>
                            <a:spcBef>
                              <a:spcPts val="600"/>
                            </a:spcBef>
                            <a:spcAft>
                              <a:spcPts val="600"/>
                            </a:spcAft>
                          </a:pPr>
                          <a:r>
                            <a:rPr lang="en-AU" sz="1600" b="0" dirty="0">
                              <a:effectLst/>
                              <a:latin typeface="+mj-lt"/>
                            </a:rPr>
                            <a:t>7</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600"/>
                            </a:spcAft>
                          </a:pPr>
                          <a:r>
                            <a:rPr lang="en-AU" sz="1600" b="0" dirty="0">
                              <a:effectLst/>
                              <a:latin typeface="+mj-lt"/>
                            </a:rPr>
                            <a:t>3</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600"/>
                            </a:spcAft>
                          </a:pPr>
                          <a:r>
                            <a:rPr lang="en-AU" sz="1600" b="0" dirty="0">
                              <a:effectLst/>
                              <a:latin typeface="+mj-lt"/>
                            </a:rPr>
                            <a:t>7 × 3 = 21</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3667266"/>
                      </a:ext>
                    </a:extLst>
                  </a:tr>
                  <a:tr h="354115">
                    <a:tc>
                      <a:txBody>
                        <a:bodyPr/>
                        <a:lstStyle/>
                        <a:p>
                          <a:pPr>
                            <a:lnSpc>
                              <a:spcPct val="150000"/>
                            </a:lnSpc>
                            <a:spcBef>
                              <a:spcPts val="600"/>
                            </a:spcBef>
                            <a:spcAft>
                              <a:spcPts val="600"/>
                            </a:spcAft>
                          </a:pPr>
                          <a:r>
                            <a:rPr lang="en-AU" sz="1600" b="0" dirty="0">
                              <a:effectLst/>
                              <a:latin typeface="+mj-lt"/>
                            </a:rPr>
                            <a:t>8</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solidFill>
                      </a:tcPr>
                    </a:tc>
                    <a:tc>
                      <a:txBody>
                        <a:bodyPr/>
                        <a:lstStyle/>
                        <a:p>
                          <a:pPr>
                            <a:lnSpc>
                              <a:spcPct val="150000"/>
                            </a:lnSpc>
                            <a:spcBef>
                              <a:spcPts val="600"/>
                            </a:spcBef>
                            <a:spcAft>
                              <a:spcPts val="600"/>
                            </a:spcAft>
                          </a:pPr>
                          <a:r>
                            <a:rPr lang="en-AU" sz="1600" b="0" dirty="0">
                              <a:effectLst/>
                              <a:latin typeface="+mj-lt"/>
                            </a:rPr>
                            <a:t>0</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solidFill>
                      </a:tcPr>
                    </a:tc>
                    <a:tc>
                      <a:txBody>
                        <a:bodyPr/>
                        <a:lstStyle/>
                        <a:p>
                          <a:pPr>
                            <a:lnSpc>
                              <a:spcPct val="150000"/>
                            </a:lnSpc>
                            <a:spcBef>
                              <a:spcPts val="600"/>
                            </a:spcBef>
                            <a:spcAft>
                              <a:spcPts val="600"/>
                            </a:spcAft>
                          </a:pPr>
                          <a:r>
                            <a:rPr lang="en-AU" sz="1600" b="0" dirty="0">
                              <a:effectLst/>
                              <a:latin typeface="+mj-lt"/>
                            </a:rPr>
                            <a:t>8 × 0 = 0</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1971213871"/>
                      </a:ext>
                    </a:extLst>
                  </a:tr>
                  <a:tr h="354115">
                    <a:tc>
                      <a:txBody>
                        <a:bodyPr/>
                        <a:lstStyle/>
                        <a:p>
                          <a:pPr>
                            <a:lnSpc>
                              <a:spcPct val="150000"/>
                            </a:lnSpc>
                            <a:spcBef>
                              <a:spcPts val="600"/>
                            </a:spcBef>
                            <a:spcAft>
                              <a:spcPts val="600"/>
                            </a:spcAft>
                          </a:pPr>
                          <a:r>
                            <a:rPr lang="en-AU" sz="1600" b="0" dirty="0">
                              <a:effectLst/>
                              <a:latin typeface="+mj-lt"/>
                            </a:rPr>
                            <a:t>9</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600"/>
                            </a:spcAft>
                          </a:pPr>
                          <a:r>
                            <a:rPr lang="en-AU" sz="1600" b="0" dirty="0">
                              <a:effectLst/>
                              <a:latin typeface="+mj-lt"/>
                            </a:rPr>
                            <a:t>1</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600"/>
                            </a:spcAft>
                          </a:pPr>
                          <a:r>
                            <a:rPr lang="en-AU" sz="1600" b="0" dirty="0">
                              <a:effectLst/>
                              <a:latin typeface="+mj-lt"/>
                            </a:rPr>
                            <a:t>9 × 1 = 9</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91758907"/>
                      </a:ext>
                    </a:extLst>
                  </a:tr>
                  <a:tr h="354115">
                    <a:tc>
                      <a:txBody>
                        <a:bodyPr/>
                        <a:lstStyle/>
                        <a:p>
                          <a:pPr>
                            <a:lnSpc>
                              <a:spcPct val="150000"/>
                            </a:lnSpc>
                            <a:spcBef>
                              <a:spcPts val="600"/>
                            </a:spcBef>
                            <a:spcAft>
                              <a:spcPts val="600"/>
                            </a:spcAft>
                          </a:pPr>
                          <a:r>
                            <a:rPr lang="en-AU" sz="1600" b="0" dirty="0">
                              <a:effectLst/>
                              <a:latin typeface="+mj-lt"/>
                            </a:rPr>
                            <a:t>10</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solidFill>
                      </a:tcPr>
                    </a:tc>
                    <a:tc>
                      <a:txBody>
                        <a:bodyPr/>
                        <a:lstStyle/>
                        <a:p>
                          <a:pPr>
                            <a:lnSpc>
                              <a:spcPct val="150000"/>
                            </a:lnSpc>
                            <a:spcBef>
                              <a:spcPts val="600"/>
                            </a:spcBef>
                            <a:spcAft>
                              <a:spcPts val="600"/>
                            </a:spcAft>
                          </a:pPr>
                          <a:r>
                            <a:rPr lang="en-AU" sz="1600" b="0" dirty="0">
                              <a:effectLst/>
                              <a:latin typeface="+mj-lt"/>
                            </a:rPr>
                            <a:t>1</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solidFill>
                      </a:tcPr>
                    </a:tc>
                    <a:tc>
                      <a:txBody>
                        <a:bodyPr/>
                        <a:lstStyle/>
                        <a:p>
                          <a:pPr>
                            <a:lnSpc>
                              <a:spcPct val="150000"/>
                            </a:lnSpc>
                            <a:spcBef>
                              <a:spcPts val="600"/>
                            </a:spcBef>
                            <a:spcAft>
                              <a:spcPts val="600"/>
                            </a:spcAft>
                          </a:pPr>
                          <a:r>
                            <a:rPr lang="en-AU" sz="1600" b="0" dirty="0">
                              <a:effectLst/>
                              <a:latin typeface="+mj-lt"/>
                            </a:rPr>
                            <a:t>10 × 1 = 10</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1590846107"/>
                      </a:ext>
                    </a:extLst>
                  </a:tr>
                  <a:tr h="354115">
                    <a:tc>
                      <a:txBody>
                        <a:bodyPr/>
                        <a:lstStyle/>
                        <a:p>
                          <a:pPr>
                            <a:lnSpc>
                              <a:spcPct val="150000"/>
                            </a:lnSpc>
                            <a:spcBef>
                              <a:spcPts val="600"/>
                            </a:spcBef>
                            <a:spcAft>
                              <a:spcPts val="600"/>
                            </a:spcAft>
                          </a:pPr>
                          <a:r>
                            <a:rPr lang="en-AU" sz="1600" b="1" dirty="0">
                              <a:effectLst/>
                              <a:latin typeface="+mj-lt"/>
                            </a:rPr>
                            <a:t>Totals</a:t>
                          </a:r>
                          <a:endParaRPr lang="en-AU" sz="1600" b="1"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600"/>
                            </a:spcAft>
                          </a:pPr>
                          <a:r>
                            <a:rPr lang="en-AU" sz="1600" b="1" dirty="0">
                              <a:effectLst/>
                              <a:latin typeface="+mj-lt"/>
                            </a:rPr>
                            <a:t>29</a:t>
                          </a:r>
                          <a:endParaRPr lang="en-AU" sz="1600" b="1"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600"/>
                            </a:spcAft>
                          </a:pPr>
                          <a:r>
                            <a:rPr lang="en-AU" sz="1600" b="1" dirty="0">
                              <a:effectLst/>
                              <a:latin typeface="+mj-lt"/>
                            </a:rPr>
                            <a:t>143</a:t>
                          </a:r>
                          <a:endParaRPr lang="en-AU" sz="1600" b="1"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3872530"/>
                      </a:ext>
                    </a:extLst>
                  </a:tr>
                </a:tbl>
              </a:graphicData>
            </a:graphic>
          </p:graphicFrame>
        </mc:Choice>
        <mc:Fallback xmlns="">
          <p:graphicFrame>
            <p:nvGraphicFramePr>
              <p:cNvPr id="3" name="Content Placeholder 2" descr="A table showing the frequency for the number of days absent.">
                <a:extLst>
                  <a:ext uri="{FF2B5EF4-FFF2-40B4-BE49-F238E27FC236}">
                    <a16:creationId xmlns:a16="http://schemas.microsoft.com/office/drawing/2014/main" id="{EB5DD6FE-51E9-0D07-B56D-9B90A807A510}"/>
                  </a:ext>
                </a:extLst>
              </p:cNvPr>
              <p:cNvGraphicFramePr>
                <a:graphicFrameLocks noGrp="1"/>
              </p:cNvGraphicFramePr>
              <p:nvPr>
                <p:ph idx="1"/>
                <p:extLst>
                  <p:ext uri="{D42A27DB-BD31-4B8C-83A1-F6EECF244321}">
                    <p14:modId xmlns:p14="http://schemas.microsoft.com/office/powerpoint/2010/main" val="1472621618"/>
                  </p:ext>
                </p:extLst>
              </p:nvPr>
            </p:nvGraphicFramePr>
            <p:xfrm>
              <a:off x="6096000" y="1619250"/>
              <a:ext cx="5748336" cy="4337225"/>
            </p:xfrm>
            <a:graphic>
              <a:graphicData uri="http://schemas.openxmlformats.org/drawingml/2006/table">
                <a:tbl>
                  <a:tblPr firstRow="1" firstCol="1" bandRow="1">
                    <a:tableStyleId>{9DCAF9ED-07DC-4A11-8D7F-57B35C25682E}</a:tableStyleId>
                  </a:tblPr>
                  <a:tblGrid>
                    <a:gridCol w="2047058">
                      <a:extLst>
                        <a:ext uri="{9D8B030D-6E8A-4147-A177-3AD203B41FA5}">
                          <a16:colId xmlns:a16="http://schemas.microsoft.com/office/drawing/2014/main" val="2116218922"/>
                        </a:ext>
                      </a:extLst>
                    </a:gridCol>
                    <a:gridCol w="1898182">
                      <a:extLst>
                        <a:ext uri="{9D8B030D-6E8A-4147-A177-3AD203B41FA5}">
                          <a16:colId xmlns:a16="http://schemas.microsoft.com/office/drawing/2014/main" val="2176696439"/>
                        </a:ext>
                      </a:extLst>
                    </a:gridCol>
                    <a:gridCol w="1803096">
                      <a:extLst>
                        <a:ext uri="{9D8B030D-6E8A-4147-A177-3AD203B41FA5}">
                          <a16:colId xmlns:a16="http://schemas.microsoft.com/office/drawing/2014/main" val="408427180"/>
                        </a:ext>
                      </a:extLst>
                    </a:gridCol>
                  </a:tblGrid>
                  <a:tr h="441960">
                    <a:tc>
                      <a:txBody>
                        <a:bodyPr/>
                        <a:lstStyle/>
                        <a:p>
                          <a:endParaRPr lang="en-US"/>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blipFill>
                          <a:blip r:embed="rId3"/>
                          <a:stretch>
                            <a:fillRect l="-621" t="-2857" r="-181988" b="-900000"/>
                          </a:stretch>
                        </a:blipFill>
                      </a:tcPr>
                    </a:tc>
                    <a:tc>
                      <a:txBody>
                        <a:bodyPr/>
                        <a:lstStyle/>
                        <a:p>
                          <a:endParaRPr lang="en-US"/>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blipFill>
                          <a:blip r:embed="rId3"/>
                          <a:stretch>
                            <a:fillRect l="-108000" t="-2857" r="-95333" b="-900000"/>
                          </a:stretch>
                        </a:blipFill>
                      </a:tcPr>
                    </a:tc>
                    <a:tc>
                      <a:txBody>
                        <a:bodyPr/>
                        <a:lstStyle/>
                        <a:p>
                          <a:endParaRPr lang="en-US"/>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blipFill>
                          <a:blip r:embed="rId3"/>
                          <a:stretch>
                            <a:fillRect l="-219718" t="-2857" r="-704" b="-900000"/>
                          </a:stretch>
                        </a:blipFill>
                      </a:tcPr>
                    </a:tc>
                    <a:extLst>
                      <a:ext uri="{0D108BD9-81ED-4DB2-BD59-A6C34878D82A}">
                        <a16:rowId xmlns:a16="http://schemas.microsoft.com/office/drawing/2014/main" val="3595438619"/>
                      </a:ext>
                    </a:extLst>
                  </a:tr>
                  <a:tr h="354115">
                    <a:tc>
                      <a:txBody>
                        <a:bodyPr/>
                        <a:lstStyle/>
                        <a:p>
                          <a:pPr>
                            <a:lnSpc>
                              <a:spcPct val="150000"/>
                            </a:lnSpc>
                            <a:spcBef>
                              <a:spcPts val="600"/>
                            </a:spcBef>
                            <a:spcAft>
                              <a:spcPts val="600"/>
                            </a:spcAft>
                          </a:pPr>
                          <a:r>
                            <a:rPr lang="en-AU" sz="1600" b="0" dirty="0">
                              <a:effectLst/>
                              <a:latin typeface="+mj-lt"/>
                            </a:rPr>
                            <a:t>1</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600"/>
                            </a:spcAft>
                          </a:pPr>
                          <a:r>
                            <a:rPr lang="en-AU" sz="1600" b="0" dirty="0">
                              <a:effectLst/>
                              <a:latin typeface="+mj-lt"/>
                            </a:rPr>
                            <a:t>1</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600"/>
                            </a:spcAft>
                          </a:pPr>
                          <a:r>
                            <a:rPr lang="en-AU" sz="1600" b="0" dirty="0">
                              <a:effectLst/>
                              <a:latin typeface="+mj-lt"/>
                            </a:rPr>
                            <a:t>1 × 1 = 1</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0539320"/>
                      </a:ext>
                    </a:extLst>
                  </a:tr>
                  <a:tr h="354115">
                    <a:tc>
                      <a:txBody>
                        <a:bodyPr/>
                        <a:lstStyle/>
                        <a:p>
                          <a:pPr>
                            <a:lnSpc>
                              <a:spcPct val="150000"/>
                            </a:lnSpc>
                            <a:spcBef>
                              <a:spcPts val="600"/>
                            </a:spcBef>
                            <a:spcAft>
                              <a:spcPts val="600"/>
                            </a:spcAft>
                          </a:pPr>
                          <a:r>
                            <a:rPr lang="en-AU" sz="1600" b="0" dirty="0">
                              <a:effectLst/>
                              <a:latin typeface="+mj-lt"/>
                            </a:rPr>
                            <a:t>2</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solidFill>
                      </a:tcPr>
                    </a:tc>
                    <a:tc>
                      <a:txBody>
                        <a:bodyPr/>
                        <a:lstStyle/>
                        <a:p>
                          <a:pPr>
                            <a:lnSpc>
                              <a:spcPct val="150000"/>
                            </a:lnSpc>
                            <a:spcBef>
                              <a:spcPts val="600"/>
                            </a:spcBef>
                            <a:spcAft>
                              <a:spcPts val="600"/>
                            </a:spcAft>
                          </a:pPr>
                          <a:r>
                            <a:rPr lang="en-AU" sz="1600" b="0" dirty="0">
                              <a:effectLst/>
                              <a:latin typeface="+mj-lt"/>
                            </a:rPr>
                            <a:t>2</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solidFill>
                      </a:tcPr>
                    </a:tc>
                    <a:tc>
                      <a:txBody>
                        <a:bodyPr/>
                        <a:lstStyle/>
                        <a:p>
                          <a:pPr>
                            <a:lnSpc>
                              <a:spcPct val="150000"/>
                            </a:lnSpc>
                            <a:spcBef>
                              <a:spcPts val="600"/>
                            </a:spcBef>
                            <a:spcAft>
                              <a:spcPts val="600"/>
                            </a:spcAft>
                          </a:pPr>
                          <a:r>
                            <a:rPr lang="en-AU" sz="1600" b="0" dirty="0">
                              <a:effectLst/>
                              <a:latin typeface="+mj-lt"/>
                            </a:rPr>
                            <a:t>2 × 2 = 4</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2272520425"/>
                      </a:ext>
                    </a:extLst>
                  </a:tr>
                  <a:tr h="354115">
                    <a:tc>
                      <a:txBody>
                        <a:bodyPr/>
                        <a:lstStyle/>
                        <a:p>
                          <a:pPr>
                            <a:lnSpc>
                              <a:spcPct val="150000"/>
                            </a:lnSpc>
                            <a:spcBef>
                              <a:spcPts val="600"/>
                            </a:spcBef>
                            <a:spcAft>
                              <a:spcPts val="600"/>
                            </a:spcAft>
                          </a:pPr>
                          <a:r>
                            <a:rPr lang="en-AU" sz="1600" b="0" dirty="0">
                              <a:effectLst/>
                              <a:latin typeface="+mj-lt"/>
                            </a:rPr>
                            <a:t>3</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600"/>
                            </a:spcAft>
                          </a:pPr>
                          <a:r>
                            <a:rPr lang="en-AU" sz="1600" b="0" dirty="0">
                              <a:effectLst/>
                              <a:latin typeface="+mj-lt"/>
                            </a:rPr>
                            <a:t>3</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600"/>
                            </a:spcAft>
                          </a:pPr>
                          <a:r>
                            <a:rPr lang="en-AU" sz="1600" b="0" dirty="0">
                              <a:effectLst/>
                              <a:latin typeface="+mj-lt"/>
                            </a:rPr>
                            <a:t>3 × 3 = 9</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40347243"/>
                      </a:ext>
                    </a:extLst>
                  </a:tr>
                  <a:tr h="354115">
                    <a:tc>
                      <a:txBody>
                        <a:bodyPr/>
                        <a:lstStyle/>
                        <a:p>
                          <a:pPr>
                            <a:lnSpc>
                              <a:spcPct val="150000"/>
                            </a:lnSpc>
                            <a:spcBef>
                              <a:spcPts val="600"/>
                            </a:spcBef>
                            <a:spcAft>
                              <a:spcPts val="600"/>
                            </a:spcAft>
                          </a:pPr>
                          <a:r>
                            <a:rPr lang="en-AU" sz="1600" b="0" dirty="0">
                              <a:effectLst/>
                              <a:latin typeface="+mj-lt"/>
                            </a:rPr>
                            <a:t>4</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solidFill>
                      </a:tcPr>
                    </a:tc>
                    <a:tc>
                      <a:txBody>
                        <a:bodyPr/>
                        <a:lstStyle/>
                        <a:p>
                          <a:pPr>
                            <a:lnSpc>
                              <a:spcPct val="150000"/>
                            </a:lnSpc>
                            <a:spcBef>
                              <a:spcPts val="600"/>
                            </a:spcBef>
                            <a:spcAft>
                              <a:spcPts val="600"/>
                            </a:spcAft>
                          </a:pPr>
                          <a:r>
                            <a:rPr lang="en-AU" sz="1600" b="0" dirty="0">
                              <a:effectLst/>
                              <a:latin typeface="+mj-lt"/>
                            </a:rPr>
                            <a:t>5</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solidFill>
                      </a:tcPr>
                    </a:tc>
                    <a:tc>
                      <a:txBody>
                        <a:bodyPr/>
                        <a:lstStyle/>
                        <a:p>
                          <a:pPr>
                            <a:lnSpc>
                              <a:spcPct val="150000"/>
                            </a:lnSpc>
                            <a:spcBef>
                              <a:spcPts val="600"/>
                            </a:spcBef>
                            <a:spcAft>
                              <a:spcPts val="600"/>
                            </a:spcAft>
                          </a:pPr>
                          <a:r>
                            <a:rPr lang="en-AU" sz="1600" b="0" dirty="0">
                              <a:effectLst/>
                              <a:latin typeface="+mj-lt"/>
                            </a:rPr>
                            <a:t>4 × 5 = 20</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2138866827"/>
                      </a:ext>
                    </a:extLst>
                  </a:tr>
                  <a:tr h="354115">
                    <a:tc>
                      <a:txBody>
                        <a:bodyPr/>
                        <a:lstStyle/>
                        <a:p>
                          <a:pPr>
                            <a:lnSpc>
                              <a:spcPct val="150000"/>
                            </a:lnSpc>
                            <a:spcBef>
                              <a:spcPts val="600"/>
                            </a:spcBef>
                            <a:spcAft>
                              <a:spcPts val="600"/>
                            </a:spcAft>
                          </a:pPr>
                          <a:r>
                            <a:rPr lang="en-AU" sz="1600" b="0" dirty="0">
                              <a:effectLst/>
                              <a:latin typeface="+mj-lt"/>
                            </a:rPr>
                            <a:t>5</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600"/>
                            </a:spcAft>
                          </a:pPr>
                          <a:r>
                            <a:rPr lang="en-AU" sz="1600" b="0" dirty="0">
                              <a:effectLst/>
                              <a:latin typeface="+mj-lt"/>
                            </a:rPr>
                            <a:t>9</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600"/>
                            </a:spcAft>
                          </a:pPr>
                          <a:r>
                            <a:rPr lang="en-AU" sz="1600" b="0" dirty="0">
                              <a:effectLst/>
                              <a:latin typeface="+mj-lt"/>
                            </a:rPr>
                            <a:t>5 × 9 = 45</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69245121"/>
                      </a:ext>
                    </a:extLst>
                  </a:tr>
                  <a:tr h="354115">
                    <a:tc>
                      <a:txBody>
                        <a:bodyPr/>
                        <a:lstStyle/>
                        <a:p>
                          <a:pPr>
                            <a:lnSpc>
                              <a:spcPct val="150000"/>
                            </a:lnSpc>
                            <a:spcBef>
                              <a:spcPts val="600"/>
                            </a:spcBef>
                            <a:spcAft>
                              <a:spcPts val="600"/>
                            </a:spcAft>
                          </a:pPr>
                          <a:r>
                            <a:rPr lang="en-AU" sz="1600" b="0" dirty="0">
                              <a:effectLst/>
                              <a:latin typeface="+mj-lt"/>
                            </a:rPr>
                            <a:t>6</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solidFill>
                      </a:tcPr>
                    </a:tc>
                    <a:tc>
                      <a:txBody>
                        <a:bodyPr/>
                        <a:lstStyle/>
                        <a:p>
                          <a:pPr>
                            <a:lnSpc>
                              <a:spcPct val="150000"/>
                            </a:lnSpc>
                            <a:spcBef>
                              <a:spcPts val="600"/>
                            </a:spcBef>
                            <a:spcAft>
                              <a:spcPts val="600"/>
                            </a:spcAft>
                          </a:pPr>
                          <a:r>
                            <a:rPr lang="en-AU" sz="1600" b="0" dirty="0">
                              <a:effectLst/>
                              <a:latin typeface="+mj-lt"/>
                            </a:rPr>
                            <a:t>4</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solidFill>
                      </a:tcPr>
                    </a:tc>
                    <a:tc>
                      <a:txBody>
                        <a:bodyPr/>
                        <a:lstStyle/>
                        <a:p>
                          <a:pPr>
                            <a:lnSpc>
                              <a:spcPct val="150000"/>
                            </a:lnSpc>
                            <a:spcBef>
                              <a:spcPts val="600"/>
                            </a:spcBef>
                            <a:spcAft>
                              <a:spcPts val="600"/>
                            </a:spcAft>
                          </a:pPr>
                          <a:r>
                            <a:rPr lang="en-AU" sz="1600" b="0" dirty="0">
                              <a:effectLst/>
                              <a:latin typeface="+mj-lt"/>
                            </a:rPr>
                            <a:t>6 × 4 = 24</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1796033602"/>
                      </a:ext>
                    </a:extLst>
                  </a:tr>
                  <a:tr h="354115">
                    <a:tc>
                      <a:txBody>
                        <a:bodyPr/>
                        <a:lstStyle/>
                        <a:p>
                          <a:pPr>
                            <a:lnSpc>
                              <a:spcPct val="150000"/>
                            </a:lnSpc>
                            <a:spcBef>
                              <a:spcPts val="600"/>
                            </a:spcBef>
                            <a:spcAft>
                              <a:spcPts val="600"/>
                            </a:spcAft>
                          </a:pPr>
                          <a:r>
                            <a:rPr lang="en-AU" sz="1600" b="0" dirty="0">
                              <a:effectLst/>
                              <a:latin typeface="+mj-lt"/>
                            </a:rPr>
                            <a:t>7</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600"/>
                            </a:spcAft>
                          </a:pPr>
                          <a:r>
                            <a:rPr lang="en-AU" sz="1600" b="0" dirty="0">
                              <a:effectLst/>
                              <a:latin typeface="+mj-lt"/>
                            </a:rPr>
                            <a:t>3</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600"/>
                            </a:spcAft>
                          </a:pPr>
                          <a:r>
                            <a:rPr lang="en-AU" sz="1600" b="0" dirty="0">
                              <a:effectLst/>
                              <a:latin typeface="+mj-lt"/>
                            </a:rPr>
                            <a:t>7 × 3 = 21</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3667266"/>
                      </a:ext>
                    </a:extLst>
                  </a:tr>
                  <a:tr h="354115">
                    <a:tc>
                      <a:txBody>
                        <a:bodyPr/>
                        <a:lstStyle/>
                        <a:p>
                          <a:pPr>
                            <a:lnSpc>
                              <a:spcPct val="150000"/>
                            </a:lnSpc>
                            <a:spcBef>
                              <a:spcPts val="600"/>
                            </a:spcBef>
                            <a:spcAft>
                              <a:spcPts val="600"/>
                            </a:spcAft>
                          </a:pPr>
                          <a:r>
                            <a:rPr lang="en-AU" sz="1600" b="0" dirty="0">
                              <a:effectLst/>
                              <a:latin typeface="+mj-lt"/>
                            </a:rPr>
                            <a:t>8</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solidFill>
                      </a:tcPr>
                    </a:tc>
                    <a:tc>
                      <a:txBody>
                        <a:bodyPr/>
                        <a:lstStyle/>
                        <a:p>
                          <a:pPr>
                            <a:lnSpc>
                              <a:spcPct val="150000"/>
                            </a:lnSpc>
                            <a:spcBef>
                              <a:spcPts val="600"/>
                            </a:spcBef>
                            <a:spcAft>
                              <a:spcPts val="600"/>
                            </a:spcAft>
                          </a:pPr>
                          <a:r>
                            <a:rPr lang="en-AU" sz="1600" b="0" dirty="0">
                              <a:effectLst/>
                              <a:latin typeface="+mj-lt"/>
                            </a:rPr>
                            <a:t>0</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solidFill>
                      </a:tcPr>
                    </a:tc>
                    <a:tc>
                      <a:txBody>
                        <a:bodyPr/>
                        <a:lstStyle/>
                        <a:p>
                          <a:pPr>
                            <a:lnSpc>
                              <a:spcPct val="150000"/>
                            </a:lnSpc>
                            <a:spcBef>
                              <a:spcPts val="600"/>
                            </a:spcBef>
                            <a:spcAft>
                              <a:spcPts val="600"/>
                            </a:spcAft>
                          </a:pPr>
                          <a:r>
                            <a:rPr lang="en-AU" sz="1600" b="0" dirty="0">
                              <a:effectLst/>
                              <a:latin typeface="+mj-lt"/>
                            </a:rPr>
                            <a:t>8 × 0 = 0</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1971213871"/>
                      </a:ext>
                    </a:extLst>
                  </a:tr>
                  <a:tr h="354115">
                    <a:tc>
                      <a:txBody>
                        <a:bodyPr/>
                        <a:lstStyle/>
                        <a:p>
                          <a:pPr>
                            <a:lnSpc>
                              <a:spcPct val="150000"/>
                            </a:lnSpc>
                            <a:spcBef>
                              <a:spcPts val="600"/>
                            </a:spcBef>
                            <a:spcAft>
                              <a:spcPts val="600"/>
                            </a:spcAft>
                          </a:pPr>
                          <a:r>
                            <a:rPr lang="en-AU" sz="1600" b="0" dirty="0">
                              <a:effectLst/>
                              <a:latin typeface="+mj-lt"/>
                            </a:rPr>
                            <a:t>9</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600"/>
                            </a:spcAft>
                          </a:pPr>
                          <a:r>
                            <a:rPr lang="en-AU" sz="1600" b="0" dirty="0">
                              <a:effectLst/>
                              <a:latin typeface="+mj-lt"/>
                            </a:rPr>
                            <a:t>1</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600"/>
                            </a:spcAft>
                          </a:pPr>
                          <a:r>
                            <a:rPr lang="en-AU" sz="1600" b="0" dirty="0">
                              <a:effectLst/>
                              <a:latin typeface="+mj-lt"/>
                            </a:rPr>
                            <a:t>9 × 1 = 9</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91758907"/>
                      </a:ext>
                    </a:extLst>
                  </a:tr>
                  <a:tr h="354115">
                    <a:tc>
                      <a:txBody>
                        <a:bodyPr/>
                        <a:lstStyle/>
                        <a:p>
                          <a:pPr>
                            <a:lnSpc>
                              <a:spcPct val="150000"/>
                            </a:lnSpc>
                            <a:spcBef>
                              <a:spcPts val="600"/>
                            </a:spcBef>
                            <a:spcAft>
                              <a:spcPts val="600"/>
                            </a:spcAft>
                          </a:pPr>
                          <a:r>
                            <a:rPr lang="en-AU" sz="1600" b="0" dirty="0">
                              <a:effectLst/>
                              <a:latin typeface="+mj-lt"/>
                            </a:rPr>
                            <a:t>10</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solidFill>
                      </a:tcPr>
                    </a:tc>
                    <a:tc>
                      <a:txBody>
                        <a:bodyPr/>
                        <a:lstStyle/>
                        <a:p>
                          <a:pPr>
                            <a:lnSpc>
                              <a:spcPct val="150000"/>
                            </a:lnSpc>
                            <a:spcBef>
                              <a:spcPts val="600"/>
                            </a:spcBef>
                            <a:spcAft>
                              <a:spcPts val="600"/>
                            </a:spcAft>
                          </a:pPr>
                          <a:r>
                            <a:rPr lang="en-AU" sz="1600" b="0" dirty="0">
                              <a:effectLst/>
                              <a:latin typeface="+mj-lt"/>
                            </a:rPr>
                            <a:t>1</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solidFill>
                      </a:tcPr>
                    </a:tc>
                    <a:tc>
                      <a:txBody>
                        <a:bodyPr/>
                        <a:lstStyle/>
                        <a:p>
                          <a:pPr>
                            <a:lnSpc>
                              <a:spcPct val="150000"/>
                            </a:lnSpc>
                            <a:spcBef>
                              <a:spcPts val="600"/>
                            </a:spcBef>
                            <a:spcAft>
                              <a:spcPts val="600"/>
                            </a:spcAft>
                          </a:pPr>
                          <a:r>
                            <a:rPr lang="en-AU" sz="1600" b="0" dirty="0">
                              <a:effectLst/>
                              <a:latin typeface="+mj-lt"/>
                            </a:rPr>
                            <a:t>10 × 1 = 10</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1590846107"/>
                      </a:ext>
                    </a:extLst>
                  </a:tr>
                  <a:tr h="354115">
                    <a:tc>
                      <a:txBody>
                        <a:bodyPr/>
                        <a:lstStyle/>
                        <a:p>
                          <a:pPr>
                            <a:lnSpc>
                              <a:spcPct val="150000"/>
                            </a:lnSpc>
                            <a:spcBef>
                              <a:spcPts val="600"/>
                            </a:spcBef>
                            <a:spcAft>
                              <a:spcPts val="600"/>
                            </a:spcAft>
                          </a:pPr>
                          <a:r>
                            <a:rPr lang="en-AU" sz="1600" b="1" dirty="0">
                              <a:effectLst/>
                              <a:latin typeface="+mj-lt"/>
                            </a:rPr>
                            <a:t>Totals</a:t>
                          </a:r>
                          <a:endParaRPr lang="en-AU" sz="1600" b="1"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600"/>
                            </a:spcAft>
                          </a:pPr>
                          <a:r>
                            <a:rPr lang="en-AU" sz="1600" b="1" dirty="0">
                              <a:effectLst/>
                              <a:latin typeface="+mj-lt"/>
                            </a:rPr>
                            <a:t>29</a:t>
                          </a:r>
                          <a:endParaRPr lang="en-AU" sz="1600" b="1"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600"/>
                            </a:spcAft>
                          </a:pPr>
                          <a:r>
                            <a:rPr lang="en-AU" sz="1600" b="1" dirty="0">
                              <a:effectLst/>
                              <a:latin typeface="+mj-lt"/>
                            </a:rPr>
                            <a:t>143</a:t>
                          </a:r>
                          <a:endParaRPr lang="en-AU" sz="1600" b="1"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3872530"/>
                      </a:ext>
                    </a:extLst>
                  </a:tr>
                </a:tbl>
              </a:graphicData>
            </a:graphic>
          </p:graphicFrame>
        </mc:Fallback>
      </mc:AlternateContent>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6</a:t>
            </a:fld>
            <a:endParaRPr lang="en-AU" dirty="0"/>
          </a:p>
        </p:txBody>
      </p:sp>
    </p:spTree>
    <p:extLst>
      <p:ext uri="{BB962C8B-B14F-4D97-AF65-F5344CB8AC3E}">
        <p14:creationId xmlns:p14="http://schemas.microsoft.com/office/powerpoint/2010/main" val="1912523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4ECCD-D108-451C-DD7D-FBDA1C24BC4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6099635-CDDC-49FE-193D-CD6420118CFF}"/>
              </a:ext>
            </a:extLst>
          </p:cNvPr>
          <p:cNvSpPr>
            <a:spLocks noGrp="1"/>
          </p:cNvSpPr>
          <p:nvPr>
            <p:ph type="title"/>
          </p:nvPr>
        </p:nvSpPr>
        <p:spPr/>
        <p:txBody>
          <a:bodyPr/>
          <a:lstStyle/>
          <a:p>
            <a:r>
              <a:rPr lang="en-AU" dirty="0"/>
              <a:t>Mean from a frequency table (2)</a:t>
            </a:r>
          </a:p>
        </p:txBody>
      </p:sp>
      <p:sp>
        <p:nvSpPr>
          <p:cNvPr id="6" name="Text Placeholder 5">
            <a:extLst>
              <a:ext uri="{FF2B5EF4-FFF2-40B4-BE49-F238E27FC236}">
                <a16:creationId xmlns:a16="http://schemas.microsoft.com/office/drawing/2014/main" id="{0797C127-D97D-CCCF-FEF3-4377468EEF6A}"/>
              </a:ext>
            </a:extLst>
          </p:cNvPr>
          <p:cNvSpPr>
            <a:spLocks noGrp="1"/>
          </p:cNvSpPr>
          <p:nvPr>
            <p:ph type="body" sz="quarter" idx="18"/>
          </p:nvPr>
        </p:nvSpPr>
        <p:spPr/>
        <p:txBody>
          <a:bodyPr/>
          <a:lstStyle/>
          <a:p>
            <a:r>
              <a:rPr lang="en-AU" dirty="0"/>
              <a:t>Self-explanation prompts</a:t>
            </a: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0492D6DA-F383-4BFC-636E-9A7F3169288D}"/>
                  </a:ext>
                </a:extLst>
              </p:cNvPr>
              <p:cNvSpPr txBox="1">
                <a:spLocks/>
              </p:cNvSpPr>
              <p:nvPr/>
            </p:nvSpPr>
            <p:spPr>
              <a:xfrm>
                <a:off x="360000" y="1584000"/>
                <a:ext cx="5616000" cy="1120894"/>
              </a:xfrm>
              <a:prstGeom prst="rect">
                <a:avLst/>
              </a:prstGeom>
            </p:spPr>
            <p:txBody>
              <a:bodyPr vert="horz" lIns="0" tIns="0" rIns="0" bIns="0" rtlCol="0">
                <a:norm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2000" dirty="0">
                    <a:latin typeface="+mj-lt"/>
                  </a:rPr>
                  <a:t>Mean = </a:t>
                </a:r>
                <a14:m>
                  <m:oMath xmlns:m="http://schemas.openxmlformats.org/officeDocument/2006/math">
                    <m:f>
                      <m:fPr>
                        <m:ctrlPr>
                          <a:rPr lang="en-AU" sz="2000" i="1" smtClean="0">
                            <a:latin typeface="Cambria Math" panose="02040503050406030204" pitchFamily="18" charset="0"/>
                          </a:rPr>
                        </m:ctrlPr>
                      </m:fPr>
                      <m:num>
                        <m:r>
                          <a:rPr lang="en-AU" sz="2000" b="0" i="1" smtClean="0">
                            <a:latin typeface="Cambria Math" panose="02040503050406030204" pitchFamily="18" charset="0"/>
                          </a:rPr>
                          <m:t>143</m:t>
                        </m:r>
                      </m:num>
                      <m:den>
                        <m:r>
                          <a:rPr lang="en-AU" sz="2000" b="0" i="1" smtClean="0">
                            <a:latin typeface="Cambria Math" panose="02040503050406030204" pitchFamily="18" charset="0"/>
                          </a:rPr>
                          <m:t>29</m:t>
                        </m:r>
                      </m:den>
                    </m:f>
                    <m:r>
                      <a:rPr lang="en-AU" sz="2000" b="0" i="1" smtClean="0">
                        <a:latin typeface="Cambria Math" panose="02040503050406030204" pitchFamily="18" charset="0"/>
                      </a:rPr>
                      <m:t>=</m:t>
                    </m:r>
                    <m:r>
                      <a:rPr lang="en-AU" sz="2000" b="0" i="1" smtClean="0">
                        <a:latin typeface="Cambria Math" panose="02040503050406030204" pitchFamily="18" charset="0"/>
                        <a:ea typeface="Cambria Math" panose="02040503050406030204" pitchFamily="18" charset="0"/>
                      </a:rPr>
                      <m:t>4.93 </m:t>
                    </m:r>
                    <m:r>
                      <m:rPr>
                        <m:nor/>
                      </m:rPr>
                      <a:rPr lang="en-AU" sz="2000" b="0" i="0" smtClean="0">
                        <a:latin typeface="+mj-lt"/>
                        <a:ea typeface="Cambria Math" panose="02040503050406030204" pitchFamily="18" charset="0"/>
                      </a:rPr>
                      <m:t>absences</m:t>
                    </m:r>
                  </m:oMath>
                </a14:m>
                <a:endParaRPr lang="en-AU" sz="2000" dirty="0">
                  <a:latin typeface="+mj-lt"/>
                </a:endParaRPr>
              </a:p>
              <a:p>
                <a:endParaRPr lang="en-AU" dirty="0"/>
              </a:p>
            </p:txBody>
          </p:sp>
        </mc:Choice>
        <mc:Fallback xmlns="">
          <p:sp>
            <p:nvSpPr>
              <p:cNvPr id="7" name="Content Placeholder 2">
                <a:extLst>
                  <a:ext uri="{FF2B5EF4-FFF2-40B4-BE49-F238E27FC236}">
                    <a16:creationId xmlns:a16="http://schemas.microsoft.com/office/drawing/2014/main" id="{0492D6DA-F383-4BFC-636E-9A7F3169288D}"/>
                  </a:ext>
                </a:extLst>
              </p:cNvPr>
              <p:cNvSpPr txBox="1">
                <a:spLocks noRot="1" noChangeAspect="1" noMove="1" noResize="1" noEditPoints="1" noAdjustHandles="1" noChangeArrowheads="1" noChangeShapeType="1" noTextEdit="1"/>
              </p:cNvSpPr>
              <p:nvPr/>
            </p:nvSpPr>
            <p:spPr>
              <a:xfrm>
                <a:off x="360000" y="1584000"/>
                <a:ext cx="5616000" cy="1120894"/>
              </a:xfrm>
              <a:prstGeom prst="rect">
                <a:avLst/>
              </a:prstGeom>
              <a:blipFill>
                <a:blip r:embed="rId2"/>
                <a:stretch>
                  <a:fillRect l="-2714"/>
                </a:stretch>
              </a:blipFill>
            </p:spPr>
            <p:txBody>
              <a:bodyPr/>
              <a:lstStyle/>
              <a:p>
                <a:r>
                  <a:rPr lang="en-AU">
                    <a:noFill/>
                  </a:rPr>
                  <a:t> </a:t>
                </a:r>
              </a:p>
            </p:txBody>
          </p:sp>
        </mc:Fallback>
      </mc:AlternateContent>
      <p:sp>
        <p:nvSpPr>
          <p:cNvPr id="8" name="Speech Bubble: Oval 7">
            <a:extLst>
              <a:ext uri="{FF2B5EF4-FFF2-40B4-BE49-F238E27FC236}">
                <a16:creationId xmlns:a16="http://schemas.microsoft.com/office/drawing/2014/main" id="{85DC42AD-EB1F-B3E5-4FA6-0BD015DE76CE}"/>
              </a:ext>
            </a:extLst>
          </p:cNvPr>
          <p:cNvSpPr/>
          <p:nvPr/>
        </p:nvSpPr>
        <p:spPr>
          <a:xfrm>
            <a:off x="347664" y="2996359"/>
            <a:ext cx="4264976" cy="715056"/>
          </a:xfrm>
          <a:prstGeom prst="wedgeRoundRectCallout">
            <a:avLst>
              <a:gd name="adj1" fmla="val -19404"/>
              <a:gd name="adj2" fmla="val -150630"/>
              <a:gd name="adj3" fmla="val 16667"/>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AU" sz="1600" dirty="0"/>
              <a:t>How many employees does Shefali have? </a:t>
            </a:r>
          </a:p>
        </p:txBody>
      </p:sp>
      <p:sp>
        <p:nvSpPr>
          <p:cNvPr id="9" name="Speech Bubble: Oval 8">
            <a:extLst>
              <a:ext uri="{FF2B5EF4-FFF2-40B4-BE49-F238E27FC236}">
                <a16:creationId xmlns:a16="http://schemas.microsoft.com/office/drawing/2014/main" id="{2DB2FBA5-6E8B-F90A-5CA9-F6FFB7FDF185}"/>
              </a:ext>
            </a:extLst>
          </p:cNvPr>
          <p:cNvSpPr/>
          <p:nvPr/>
        </p:nvSpPr>
        <p:spPr>
          <a:xfrm>
            <a:off x="360000" y="4002880"/>
            <a:ext cx="4264976" cy="858973"/>
          </a:xfrm>
          <a:prstGeom prst="wedgeRoundRectCallout">
            <a:avLst>
              <a:gd name="adj1" fmla="val 82554"/>
              <a:gd name="adj2" fmla="val -74706"/>
              <a:gd name="adj3" fmla="val 16667"/>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AU" sz="1600" dirty="0"/>
              <a:t>Where does the number of Shefali's employees appear in the frequency table?</a:t>
            </a:r>
          </a:p>
        </p:txBody>
      </p:sp>
      <mc:AlternateContent xmlns:mc="http://schemas.openxmlformats.org/markup-compatibility/2006" xmlns:a14="http://schemas.microsoft.com/office/drawing/2010/main">
        <mc:Choice Requires="a14">
          <p:graphicFrame>
            <p:nvGraphicFramePr>
              <p:cNvPr id="3" name="Content Placeholder 2" descr="A table showing the frequency for the number of days absent.">
                <a:extLst>
                  <a:ext uri="{FF2B5EF4-FFF2-40B4-BE49-F238E27FC236}">
                    <a16:creationId xmlns:a16="http://schemas.microsoft.com/office/drawing/2014/main" id="{9F1C0A96-DD8F-566B-B8E0-608BE4B2F211}"/>
                  </a:ext>
                </a:extLst>
              </p:cNvPr>
              <p:cNvGraphicFramePr>
                <a:graphicFrameLocks noGrp="1"/>
              </p:cNvGraphicFramePr>
              <p:nvPr>
                <p:ph idx="1"/>
                <p:extLst>
                  <p:ext uri="{D42A27DB-BD31-4B8C-83A1-F6EECF244321}">
                    <p14:modId xmlns:p14="http://schemas.microsoft.com/office/powerpoint/2010/main" val="473082816"/>
                  </p:ext>
                </p:extLst>
              </p:nvPr>
            </p:nvGraphicFramePr>
            <p:xfrm>
              <a:off x="6096000" y="1619250"/>
              <a:ext cx="5748336" cy="4358815"/>
            </p:xfrm>
            <a:graphic>
              <a:graphicData uri="http://schemas.openxmlformats.org/drawingml/2006/table">
                <a:tbl>
                  <a:tblPr firstRow="1" firstCol="1" bandRow="1">
                    <a:tableStyleId>{9DCAF9ED-07DC-4A11-8D7F-57B35C25682E}</a:tableStyleId>
                  </a:tblPr>
                  <a:tblGrid>
                    <a:gridCol w="2113427">
                      <a:extLst>
                        <a:ext uri="{9D8B030D-6E8A-4147-A177-3AD203B41FA5}">
                          <a16:colId xmlns:a16="http://schemas.microsoft.com/office/drawing/2014/main" val="2116218922"/>
                        </a:ext>
                      </a:extLst>
                    </a:gridCol>
                    <a:gridCol w="1807193">
                      <a:extLst>
                        <a:ext uri="{9D8B030D-6E8A-4147-A177-3AD203B41FA5}">
                          <a16:colId xmlns:a16="http://schemas.microsoft.com/office/drawing/2014/main" val="2176696439"/>
                        </a:ext>
                      </a:extLst>
                    </a:gridCol>
                    <a:gridCol w="1827716">
                      <a:extLst>
                        <a:ext uri="{9D8B030D-6E8A-4147-A177-3AD203B41FA5}">
                          <a16:colId xmlns:a16="http://schemas.microsoft.com/office/drawing/2014/main" val="408427180"/>
                        </a:ext>
                      </a:extLst>
                    </a:gridCol>
                  </a:tblGrid>
                  <a:tr h="463550">
                    <a:tc>
                      <a:txBody>
                        <a:bodyPr/>
                        <a:lstStyle/>
                        <a:p>
                          <a:pPr>
                            <a:lnSpc>
                              <a:spcPct val="150000"/>
                            </a:lnSpc>
                            <a:spcBef>
                              <a:spcPts val="600"/>
                            </a:spcBef>
                            <a:spcAft>
                              <a:spcPts val="600"/>
                            </a:spcAft>
                          </a:pPr>
                          <a:r>
                            <a:rPr lang="en-AU" sz="1600" dirty="0">
                              <a:effectLst/>
                            </a:rPr>
                            <a:t>Days absent </a:t>
                          </a:r>
                          <a14:m>
                            <m:oMath xmlns:m="http://schemas.openxmlformats.org/officeDocument/2006/math">
                              <m:r>
                                <a:rPr lang="en-AU" sz="1600">
                                  <a:effectLst/>
                                  <a:latin typeface="Cambria Math" panose="02040503050406030204" pitchFamily="18" charset="0"/>
                                </a:rPr>
                                <m:t>(</m:t>
                              </m:r>
                              <m:r>
                                <a:rPr lang="en-AU" sz="1600">
                                  <a:effectLst/>
                                  <a:latin typeface="Cambria Math" panose="02040503050406030204" pitchFamily="18" charset="0"/>
                                </a:rPr>
                                <m:t>𝒙</m:t>
                              </m:r>
                              <m:r>
                                <a:rPr lang="en-AU" sz="1600">
                                  <a:effectLst/>
                                  <a:latin typeface="Cambria Math" panose="02040503050406030204" pitchFamily="18" charset="0"/>
                                </a:rPr>
                                <m:t>)</m:t>
                              </m:r>
                            </m:oMath>
                          </a14:m>
                          <a:endParaRPr lang="en-A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solidFill>
                      </a:tcPr>
                    </a:tc>
                    <a:tc>
                      <a:txBody>
                        <a:bodyPr/>
                        <a:lstStyle/>
                        <a:p>
                          <a:pPr>
                            <a:lnSpc>
                              <a:spcPct val="150000"/>
                            </a:lnSpc>
                            <a:spcBef>
                              <a:spcPts val="600"/>
                            </a:spcBef>
                            <a:spcAft>
                              <a:spcPts val="600"/>
                            </a:spcAft>
                          </a:pPr>
                          <a:r>
                            <a:rPr lang="en-AU" sz="1600" dirty="0">
                              <a:effectLst/>
                            </a:rPr>
                            <a:t>Frequency </a:t>
                          </a:r>
                          <a14:m>
                            <m:oMath xmlns:m="http://schemas.openxmlformats.org/officeDocument/2006/math">
                              <m:r>
                                <a:rPr lang="en-AU" sz="1600">
                                  <a:effectLst/>
                                  <a:latin typeface="Cambria Math" panose="02040503050406030204" pitchFamily="18" charset="0"/>
                                </a:rPr>
                                <m:t>(</m:t>
                              </m:r>
                              <m:r>
                                <a:rPr lang="en-AU" sz="1600">
                                  <a:effectLst/>
                                  <a:latin typeface="Cambria Math" panose="02040503050406030204" pitchFamily="18" charset="0"/>
                                </a:rPr>
                                <m:t>𝒇</m:t>
                              </m:r>
                              <m:r>
                                <a:rPr lang="en-AU" sz="1600">
                                  <a:effectLst/>
                                  <a:latin typeface="Cambria Math" panose="02040503050406030204" pitchFamily="18" charset="0"/>
                                </a:rPr>
                                <m:t>)</m:t>
                              </m:r>
                            </m:oMath>
                          </a14:m>
                          <a:endParaRPr lang="en-A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solidFill>
                      </a:tcPr>
                    </a:tc>
                    <a:tc>
                      <a:txBody>
                        <a:bodyPr/>
                        <a:lstStyle/>
                        <a:p>
                          <a:pPr algn="ctr">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en-AU" sz="1600">
                                    <a:effectLst/>
                                    <a:latin typeface="Cambria Math" panose="02040503050406030204" pitchFamily="18" charset="0"/>
                                  </a:rPr>
                                  <m:t>𝒇𝒙</m:t>
                                </m:r>
                              </m:oMath>
                            </m:oMathPara>
                          </a14:m>
                          <a:endParaRPr lang="en-A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3595438619"/>
                      </a:ext>
                    </a:extLst>
                  </a:tr>
                  <a:tr h="354115">
                    <a:tc>
                      <a:txBody>
                        <a:bodyPr/>
                        <a:lstStyle/>
                        <a:p>
                          <a:pPr>
                            <a:lnSpc>
                              <a:spcPct val="150000"/>
                            </a:lnSpc>
                            <a:spcBef>
                              <a:spcPts val="600"/>
                            </a:spcBef>
                            <a:spcAft>
                              <a:spcPts val="600"/>
                            </a:spcAft>
                          </a:pPr>
                          <a:r>
                            <a:rPr lang="en-AU" sz="1600" b="0" dirty="0">
                              <a:effectLst/>
                              <a:latin typeface="+mj-lt"/>
                            </a:rPr>
                            <a:t>1</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600"/>
                            </a:spcAft>
                          </a:pPr>
                          <a:r>
                            <a:rPr lang="en-AU" sz="1600" b="0" dirty="0">
                              <a:effectLst/>
                              <a:latin typeface="+mj-lt"/>
                            </a:rPr>
                            <a:t>1</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600"/>
                            </a:spcAft>
                          </a:pPr>
                          <a:r>
                            <a:rPr lang="en-AU" sz="1600" b="0" dirty="0">
                              <a:effectLst/>
                              <a:latin typeface="+mj-lt"/>
                            </a:rPr>
                            <a:t>1 </a:t>
                          </a:r>
                          <a:r>
                            <a:rPr lang="en-AU" sz="1600" b="0" dirty="0">
                              <a:effectLst/>
                              <a:latin typeface="+mj-lt"/>
                              <a:ea typeface="Calibri" panose="020F0502020204030204" pitchFamily="34" charset="0"/>
                              <a:cs typeface="Arial" panose="020B0604020202020204" pitchFamily="34" charset="0"/>
                            </a:rPr>
                            <a:t>×</a:t>
                          </a:r>
                          <a:r>
                            <a:rPr lang="en-AU" sz="1600" b="0" dirty="0">
                              <a:effectLst/>
                              <a:latin typeface="+mj-lt"/>
                            </a:rPr>
                            <a:t> 1 = 1</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0539320"/>
                      </a:ext>
                    </a:extLst>
                  </a:tr>
                  <a:tr h="354115">
                    <a:tc>
                      <a:txBody>
                        <a:bodyPr/>
                        <a:lstStyle/>
                        <a:p>
                          <a:pPr>
                            <a:lnSpc>
                              <a:spcPct val="150000"/>
                            </a:lnSpc>
                            <a:spcBef>
                              <a:spcPts val="600"/>
                            </a:spcBef>
                            <a:spcAft>
                              <a:spcPts val="600"/>
                            </a:spcAft>
                          </a:pPr>
                          <a:r>
                            <a:rPr lang="en-AU" sz="1600" b="0" dirty="0">
                              <a:effectLst/>
                              <a:latin typeface="+mj-lt"/>
                            </a:rPr>
                            <a:t>2</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solidFill>
                      </a:tcPr>
                    </a:tc>
                    <a:tc>
                      <a:txBody>
                        <a:bodyPr/>
                        <a:lstStyle/>
                        <a:p>
                          <a:pPr>
                            <a:lnSpc>
                              <a:spcPct val="150000"/>
                            </a:lnSpc>
                            <a:spcBef>
                              <a:spcPts val="600"/>
                            </a:spcBef>
                            <a:spcAft>
                              <a:spcPts val="600"/>
                            </a:spcAft>
                          </a:pPr>
                          <a:r>
                            <a:rPr lang="en-AU" sz="1600" b="0" dirty="0">
                              <a:effectLst/>
                              <a:latin typeface="+mj-lt"/>
                            </a:rPr>
                            <a:t>2</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solidFill>
                      </a:tcPr>
                    </a:tc>
                    <a:tc>
                      <a:txBody>
                        <a:bodyPr/>
                        <a:lstStyle/>
                        <a:p>
                          <a:pPr>
                            <a:lnSpc>
                              <a:spcPct val="150000"/>
                            </a:lnSpc>
                            <a:spcBef>
                              <a:spcPts val="600"/>
                            </a:spcBef>
                            <a:spcAft>
                              <a:spcPts val="600"/>
                            </a:spcAft>
                          </a:pPr>
                          <a:r>
                            <a:rPr lang="en-AU" sz="1600" b="0" dirty="0">
                              <a:effectLst/>
                              <a:latin typeface="+mj-lt"/>
                            </a:rPr>
                            <a:t>2 </a:t>
                          </a:r>
                          <a:r>
                            <a:rPr lang="en-AU" sz="1600" b="0" dirty="0">
                              <a:effectLst/>
                              <a:latin typeface="+mj-lt"/>
                              <a:ea typeface="Calibri" panose="020F0502020204030204" pitchFamily="34" charset="0"/>
                              <a:cs typeface="Arial" panose="020B0604020202020204" pitchFamily="34" charset="0"/>
                            </a:rPr>
                            <a:t>×</a:t>
                          </a:r>
                          <a:r>
                            <a:rPr lang="en-AU" sz="1600" b="0" dirty="0">
                              <a:effectLst/>
                              <a:latin typeface="+mj-lt"/>
                            </a:rPr>
                            <a:t> 2 = 4</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2272520425"/>
                      </a:ext>
                    </a:extLst>
                  </a:tr>
                  <a:tr h="354115">
                    <a:tc>
                      <a:txBody>
                        <a:bodyPr/>
                        <a:lstStyle/>
                        <a:p>
                          <a:pPr>
                            <a:lnSpc>
                              <a:spcPct val="150000"/>
                            </a:lnSpc>
                            <a:spcBef>
                              <a:spcPts val="600"/>
                            </a:spcBef>
                            <a:spcAft>
                              <a:spcPts val="600"/>
                            </a:spcAft>
                          </a:pPr>
                          <a:r>
                            <a:rPr lang="en-AU" sz="1600" b="0" dirty="0">
                              <a:effectLst/>
                              <a:latin typeface="+mj-lt"/>
                            </a:rPr>
                            <a:t>3</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600"/>
                            </a:spcAft>
                          </a:pPr>
                          <a:r>
                            <a:rPr lang="en-AU" sz="1600" b="0" dirty="0">
                              <a:effectLst/>
                              <a:latin typeface="+mj-lt"/>
                            </a:rPr>
                            <a:t>3</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600"/>
                            </a:spcAft>
                          </a:pPr>
                          <a:r>
                            <a:rPr lang="en-AU" sz="1600" b="0" dirty="0">
                              <a:effectLst/>
                              <a:latin typeface="+mj-lt"/>
                            </a:rPr>
                            <a:t>3 </a:t>
                          </a:r>
                          <a:r>
                            <a:rPr lang="en-AU" sz="1600" b="0" dirty="0">
                              <a:effectLst/>
                              <a:latin typeface="+mj-lt"/>
                              <a:ea typeface="Calibri" panose="020F0502020204030204" pitchFamily="34" charset="0"/>
                              <a:cs typeface="Arial" panose="020B0604020202020204" pitchFamily="34" charset="0"/>
                            </a:rPr>
                            <a:t>×</a:t>
                          </a:r>
                          <a:r>
                            <a:rPr lang="en-AU" sz="1600" b="0" dirty="0">
                              <a:effectLst/>
                              <a:latin typeface="+mj-lt"/>
                            </a:rPr>
                            <a:t> 3 = 9</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40347243"/>
                      </a:ext>
                    </a:extLst>
                  </a:tr>
                  <a:tr h="354115">
                    <a:tc>
                      <a:txBody>
                        <a:bodyPr/>
                        <a:lstStyle/>
                        <a:p>
                          <a:pPr>
                            <a:lnSpc>
                              <a:spcPct val="150000"/>
                            </a:lnSpc>
                            <a:spcBef>
                              <a:spcPts val="600"/>
                            </a:spcBef>
                            <a:spcAft>
                              <a:spcPts val="600"/>
                            </a:spcAft>
                          </a:pPr>
                          <a:r>
                            <a:rPr lang="en-AU" sz="1600" b="0" dirty="0">
                              <a:effectLst/>
                              <a:latin typeface="+mj-lt"/>
                            </a:rPr>
                            <a:t>4</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solidFill>
                      </a:tcPr>
                    </a:tc>
                    <a:tc>
                      <a:txBody>
                        <a:bodyPr/>
                        <a:lstStyle/>
                        <a:p>
                          <a:pPr>
                            <a:lnSpc>
                              <a:spcPct val="150000"/>
                            </a:lnSpc>
                            <a:spcBef>
                              <a:spcPts val="600"/>
                            </a:spcBef>
                            <a:spcAft>
                              <a:spcPts val="600"/>
                            </a:spcAft>
                          </a:pPr>
                          <a:r>
                            <a:rPr lang="en-AU" sz="1600" b="0" dirty="0">
                              <a:effectLst/>
                              <a:latin typeface="+mj-lt"/>
                            </a:rPr>
                            <a:t>5</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solidFill>
                      </a:tcPr>
                    </a:tc>
                    <a:tc>
                      <a:txBody>
                        <a:bodyPr/>
                        <a:lstStyle/>
                        <a:p>
                          <a:pPr>
                            <a:lnSpc>
                              <a:spcPct val="150000"/>
                            </a:lnSpc>
                            <a:spcBef>
                              <a:spcPts val="600"/>
                            </a:spcBef>
                            <a:spcAft>
                              <a:spcPts val="600"/>
                            </a:spcAft>
                          </a:pPr>
                          <a:r>
                            <a:rPr lang="en-AU" sz="1600" b="0" dirty="0">
                              <a:effectLst/>
                              <a:latin typeface="+mj-lt"/>
                            </a:rPr>
                            <a:t>4 </a:t>
                          </a:r>
                          <a:r>
                            <a:rPr lang="en-AU" sz="1600" b="0" dirty="0">
                              <a:effectLst/>
                              <a:latin typeface="+mj-lt"/>
                              <a:ea typeface="Calibri" panose="020F0502020204030204" pitchFamily="34" charset="0"/>
                              <a:cs typeface="Arial" panose="020B0604020202020204" pitchFamily="34" charset="0"/>
                            </a:rPr>
                            <a:t>×</a:t>
                          </a:r>
                          <a:r>
                            <a:rPr lang="en-AU" sz="1600" b="0" dirty="0">
                              <a:effectLst/>
                              <a:latin typeface="+mj-lt"/>
                            </a:rPr>
                            <a:t> 5 = 20</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2138866827"/>
                      </a:ext>
                    </a:extLst>
                  </a:tr>
                  <a:tr h="354115">
                    <a:tc>
                      <a:txBody>
                        <a:bodyPr/>
                        <a:lstStyle/>
                        <a:p>
                          <a:pPr>
                            <a:lnSpc>
                              <a:spcPct val="150000"/>
                            </a:lnSpc>
                            <a:spcBef>
                              <a:spcPts val="600"/>
                            </a:spcBef>
                            <a:spcAft>
                              <a:spcPts val="600"/>
                            </a:spcAft>
                          </a:pPr>
                          <a:r>
                            <a:rPr lang="en-AU" sz="1600" b="0" dirty="0">
                              <a:effectLst/>
                              <a:latin typeface="+mj-lt"/>
                            </a:rPr>
                            <a:t>5</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600"/>
                            </a:spcAft>
                          </a:pPr>
                          <a:r>
                            <a:rPr lang="en-AU" sz="1600" b="0" dirty="0">
                              <a:effectLst/>
                              <a:latin typeface="+mj-lt"/>
                            </a:rPr>
                            <a:t>9</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600"/>
                            </a:spcAft>
                          </a:pPr>
                          <a:r>
                            <a:rPr lang="en-AU" sz="1600" b="0" dirty="0">
                              <a:effectLst/>
                              <a:latin typeface="+mj-lt"/>
                            </a:rPr>
                            <a:t>5 </a:t>
                          </a:r>
                          <a:r>
                            <a:rPr lang="en-AU" sz="1600" b="0" dirty="0">
                              <a:effectLst/>
                              <a:latin typeface="+mj-lt"/>
                              <a:ea typeface="Calibri" panose="020F0502020204030204" pitchFamily="34" charset="0"/>
                              <a:cs typeface="Arial" panose="020B0604020202020204" pitchFamily="34" charset="0"/>
                            </a:rPr>
                            <a:t>×</a:t>
                          </a:r>
                          <a:r>
                            <a:rPr lang="en-AU" sz="1600" b="0" dirty="0">
                              <a:effectLst/>
                              <a:latin typeface="+mj-lt"/>
                            </a:rPr>
                            <a:t> 9 = 45</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69245121"/>
                      </a:ext>
                    </a:extLst>
                  </a:tr>
                  <a:tr h="354115">
                    <a:tc>
                      <a:txBody>
                        <a:bodyPr/>
                        <a:lstStyle/>
                        <a:p>
                          <a:pPr>
                            <a:lnSpc>
                              <a:spcPct val="150000"/>
                            </a:lnSpc>
                            <a:spcBef>
                              <a:spcPts val="600"/>
                            </a:spcBef>
                            <a:spcAft>
                              <a:spcPts val="600"/>
                            </a:spcAft>
                          </a:pPr>
                          <a:r>
                            <a:rPr lang="en-AU" sz="1600" b="0" dirty="0">
                              <a:effectLst/>
                              <a:latin typeface="+mj-lt"/>
                            </a:rPr>
                            <a:t>6</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solidFill>
                      </a:tcPr>
                    </a:tc>
                    <a:tc>
                      <a:txBody>
                        <a:bodyPr/>
                        <a:lstStyle/>
                        <a:p>
                          <a:pPr>
                            <a:lnSpc>
                              <a:spcPct val="150000"/>
                            </a:lnSpc>
                            <a:spcBef>
                              <a:spcPts val="600"/>
                            </a:spcBef>
                            <a:spcAft>
                              <a:spcPts val="600"/>
                            </a:spcAft>
                          </a:pPr>
                          <a:r>
                            <a:rPr lang="en-AU" sz="1600" b="0" dirty="0">
                              <a:effectLst/>
                              <a:latin typeface="+mj-lt"/>
                            </a:rPr>
                            <a:t>4</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solidFill>
                      </a:tcPr>
                    </a:tc>
                    <a:tc>
                      <a:txBody>
                        <a:bodyPr/>
                        <a:lstStyle/>
                        <a:p>
                          <a:pPr>
                            <a:lnSpc>
                              <a:spcPct val="150000"/>
                            </a:lnSpc>
                            <a:spcBef>
                              <a:spcPts val="600"/>
                            </a:spcBef>
                            <a:spcAft>
                              <a:spcPts val="600"/>
                            </a:spcAft>
                          </a:pPr>
                          <a:r>
                            <a:rPr lang="en-AU" sz="1600" b="0" dirty="0">
                              <a:effectLst/>
                              <a:latin typeface="+mj-lt"/>
                            </a:rPr>
                            <a:t>6 </a:t>
                          </a:r>
                          <a:r>
                            <a:rPr lang="en-AU" sz="1600" b="0" dirty="0">
                              <a:effectLst/>
                              <a:latin typeface="+mj-lt"/>
                              <a:ea typeface="Calibri" panose="020F0502020204030204" pitchFamily="34" charset="0"/>
                              <a:cs typeface="Arial" panose="020B0604020202020204" pitchFamily="34" charset="0"/>
                            </a:rPr>
                            <a:t>×</a:t>
                          </a:r>
                          <a:r>
                            <a:rPr lang="en-AU" sz="1600" b="0" dirty="0">
                              <a:effectLst/>
                              <a:latin typeface="+mj-lt"/>
                            </a:rPr>
                            <a:t> 4 = 24</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1796033602"/>
                      </a:ext>
                    </a:extLst>
                  </a:tr>
                  <a:tr h="354115">
                    <a:tc>
                      <a:txBody>
                        <a:bodyPr/>
                        <a:lstStyle/>
                        <a:p>
                          <a:pPr>
                            <a:lnSpc>
                              <a:spcPct val="150000"/>
                            </a:lnSpc>
                            <a:spcBef>
                              <a:spcPts val="600"/>
                            </a:spcBef>
                            <a:spcAft>
                              <a:spcPts val="600"/>
                            </a:spcAft>
                          </a:pPr>
                          <a:r>
                            <a:rPr lang="en-AU" sz="1600" b="0" dirty="0">
                              <a:effectLst/>
                              <a:latin typeface="+mj-lt"/>
                            </a:rPr>
                            <a:t>7</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600"/>
                            </a:spcAft>
                          </a:pPr>
                          <a:r>
                            <a:rPr lang="en-AU" sz="1600" b="0" dirty="0">
                              <a:effectLst/>
                              <a:latin typeface="+mj-lt"/>
                            </a:rPr>
                            <a:t>3</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600"/>
                            </a:spcAft>
                          </a:pPr>
                          <a:r>
                            <a:rPr lang="en-AU" sz="1600" b="0" dirty="0">
                              <a:effectLst/>
                              <a:latin typeface="+mj-lt"/>
                            </a:rPr>
                            <a:t>7 </a:t>
                          </a:r>
                          <a:r>
                            <a:rPr lang="en-AU" sz="1600" b="0" dirty="0">
                              <a:effectLst/>
                              <a:latin typeface="+mj-lt"/>
                              <a:ea typeface="Calibri" panose="020F0502020204030204" pitchFamily="34" charset="0"/>
                              <a:cs typeface="Arial" panose="020B0604020202020204" pitchFamily="34" charset="0"/>
                            </a:rPr>
                            <a:t>×</a:t>
                          </a:r>
                          <a:r>
                            <a:rPr lang="en-AU" sz="1600" b="0" dirty="0">
                              <a:effectLst/>
                              <a:latin typeface="+mj-lt"/>
                            </a:rPr>
                            <a:t> 3 = 21</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3667266"/>
                      </a:ext>
                    </a:extLst>
                  </a:tr>
                  <a:tr h="354115">
                    <a:tc>
                      <a:txBody>
                        <a:bodyPr/>
                        <a:lstStyle/>
                        <a:p>
                          <a:pPr>
                            <a:lnSpc>
                              <a:spcPct val="150000"/>
                            </a:lnSpc>
                            <a:spcBef>
                              <a:spcPts val="600"/>
                            </a:spcBef>
                            <a:spcAft>
                              <a:spcPts val="600"/>
                            </a:spcAft>
                          </a:pPr>
                          <a:r>
                            <a:rPr lang="en-AU" sz="1600" b="0" dirty="0">
                              <a:effectLst/>
                              <a:latin typeface="+mj-lt"/>
                            </a:rPr>
                            <a:t>8</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solidFill>
                      </a:tcPr>
                    </a:tc>
                    <a:tc>
                      <a:txBody>
                        <a:bodyPr/>
                        <a:lstStyle/>
                        <a:p>
                          <a:pPr>
                            <a:lnSpc>
                              <a:spcPct val="150000"/>
                            </a:lnSpc>
                            <a:spcBef>
                              <a:spcPts val="600"/>
                            </a:spcBef>
                            <a:spcAft>
                              <a:spcPts val="600"/>
                            </a:spcAft>
                          </a:pPr>
                          <a:r>
                            <a:rPr lang="en-AU" sz="1600" b="0" dirty="0">
                              <a:effectLst/>
                              <a:latin typeface="+mj-lt"/>
                            </a:rPr>
                            <a:t>0</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solidFill>
                      </a:tcPr>
                    </a:tc>
                    <a:tc>
                      <a:txBody>
                        <a:bodyPr/>
                        <a:lstStyle/>
                        <a:p>
                          <a:pPr>
                            <a:lnSpc>
                              <a:spcPct val="150000"/>
                            </a:lnSpc>
                            <a:spcBef>
                              <a:spcPts val="600"/>
                            </a:spcBef>
                            <a:spcAft>
                              <a:spcPts val="600"/>
                            </a:spcAft>
                          </a:pPr>
                          <a:r>
                            <a:rPr lang="en-AU" sz="1600" b="0" dirty="0">
                              <a:effectLst/>
                              <a:latin typeface="+mj-lt"/>
                            </a:rPr>
                            <a:t>8 </a:t>
                          </a:r>
                          <a:r>
                            <a:rPr lang="en-AU" sz="1600" b="0" dirty="0">
                              <a:effectLst/>
                              <a:latin typeface="+mj-lt"/>
                              <a:ea typeface="Calibri" panose="020F0502020204030204" pitchFamily="34" charset="0"/>
                              <a:cs typeface="Arial" panose="020B0604020202020204" pitchFamily="34" charset="0"/>
                            </a:rPr>
                            <a:t>×</a:t>
                          </a:r>
                          <a:r>
                            <a:rPr lang="en-AU" sz="1600" b="0" dirty="0">
                              <a:effectLst/>
                              <a:latin typeface="+mj-lt"/>
                            </a:rPr>
                            <a:t> 0 = 0</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1971213871"/>
                      </a:ext>
                    </a:extLst>
                  </a:tr>
                  <a:tr h="354115">
                    <a:tc>
                      <a:txBody>
                        <a:bodyPr/>
                        <a:lstStyle/>
                        <a:p>
                          <a:pPr>
                            <a:lnSpc>
                              <a:spcPct val="150000"/>
                            </a:lnSpc>
                            <a:spcBef>
                              <a:spcPts val="600"/>
                            </a:spcBef>
                            <a:spcAft>
                              <a:spcPts val="600"/>
                            </a:spcAft>
                          </a:pPr>
                          <a:r>
                            <a:rPr lang="en-AU" sz="1600" b="0" dirty="0">
                              <a:effectLst/>
                              <a:latin typeface="+mj-lt"/>
                            </a:rPr>
                            <a:t>9</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600"/>
                            </a:spcAft>
                          </a:pPr>
                          <a:r>
                            <a:rPr lang="en-AU" sz="1600" b="0" dirty="0">
                              <a:effectLst/>
                              <a:latin typeface="+mj-lt"/>
                            </a:rPr>
                            <a:t>1</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600"/>
                            </a:spcAft>
                          </a:pPr>
                          <a:r>
                            <a:rPr lang="en-AU" sz="1600" b="0" dirty="0">
                              <a:effectLst/>
                              <a:latin typeface="+mj-lt"/>
                            </a:rPr>
                            <a:t>9 </a:t>
                          </a:r>
                          <a:r>
                            <a:rPr lang="en-AU" sz="1600" b="0" dirty="0">
                              <a:effectLst/>
                              <a:latin typeface="+mj-lt"/>
                              <a:ea typeface="Calibri" panose="020F0502020204030204" pitchFamily="34" charset="0"/>
                              <a:cs typeface="Arial" panose="020B0604020202020204" pitchFamily="34" charset="0"/>
                            </a:rPr>
                            <a:t>×</a:t>
                          </a:r>
                          <a:r>
                            <a:rPr lang="en-AU" sz="1600" b="0" dirty="0">
                              <a:effectLst/>
                              <a:latin typeface="+mj-lt"/>
                            </a:rPr>
                            <a:t> 1 = 9</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91758907"/>
                      </a:ext>
                    </a:extLst>
                  </a:tr>
                  <a:tr h="354115">
                    <a:tc>
                      <a:txBody>
                        <a:bodyPr/>
                        <a:lstStyle/>
                        <a:p>
                          <a:pPr>
                            <a:lnSpc>
                              <a:spcPct val="150000"/>
                            </a:lnSpc>
                            <a:spcBef>
                              <a:spcPts val="600"/>
                            </a:spcBef>
                            <a:spcAft>
                              <a:spcPts val="600"/>
                            </a:spcAft>
                          </a:pPr>
                          <a:r>
                            <a:rPr lang="en-AU" sz="1600" b="0" dirty="0">
                              <a:effectLst/>
                              <a:latin typeface="+mj-lt"/>
                            </a:rPr>
                            <a:t>10</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solidFill>
                      </a:tcPr>
                    </a:tc>
                    <a:tc>
                      <a:txBody>
                        <a:bodyPr/>
                        <a:lstStyle/>
                        <a:p>
                          <a:pPr>
                            <a:lnSpc>
                              <a:spcPct val="150000"/>
                            </a:lnSpc>
                            <a:spcBef>
                              <a:spcPts val="600"/>
                            </a:spcBef>
                            <a:spcAft>
                              <a:spcPts val="600"/>
                            </a:spcAft>
                          </a:pPr>
                          <a:r>
                            <a:rPr lang="en-AU" sz="1600" b="0" dirty="0">
                              <a:effectLst/>
                              <a:latin typeface="+mj-lt"/>
                            </a:rPr>
                            <a:t>1</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solidFill>
                      </a:tcPr>
                    </a:tc>
                    <a:tc>
                      <a:txBody>
                        <a:bodyPr/>
                        <a:lstStyle/>
                        <a:p>
                          <a:pPr>
                            <a:lnSpc>
                              <a:spcPct val="150000"/>
                            </a:lnSpc>
                            <a:spcBef>
                              <a:spcPts val="600"/>
                            </a:spcBef>
                            <a:spcAft>
                              <a:spcPts val="600"/>
                            </a:spcAft>
                          </a:pPr>
                          <a:r>
                            <a:rPr lang="en-AU" sz="1600" b="0" dirty="0">
                              <a:effectLst/>
                              <a:latin typeface="+mj-lt"/>
                            </a:rPr>
                            <a:t>10 </a:t>
                          </a:r>
                          <a:r>
                            <a:rPr lang="en-AU" sz="1600" b="0" dirty="0">
                              <a:effectLst/>
                              <a:latin typeface="+mj-lt"/>
                              <a:ea typeface="Calibri" panose="020F0502020204030204" pitchFamily="34" charset="0"/>
                              <a:cs typeface="Arial" panose="020B0604020202020204" pitchFamily="34" charset="0"/>
                            </a:rPr>
                            <a:t>×</a:t>
                          </a:r>
                          <a:r>
                            <a:rPr lang="en-AU" sz="1600" b="0" dirty="0">
                              <a:effectLst/>
                              <a:latin typeface="+mj-lt"/>
                            </a:rPr>
                            <a:t> 1 = 10</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1590846107"/>
                      </a:ext>
                    </a:extLst>
                  </a:tr>
                  <a:tr h="354115">
                    <a:tc>
                      <a:txBody>
                        <a:bodyPr/>
                        <a:lstStyle/>
                        <a:p>
                          <a:pPr>
                            <a:lnSpc>
                              <a:spcPct val="150000"/>
                            </a:lnSpc>
                            <a:spcBef>
                              <a:spcPts val="600"/>
                            </a:spcBef>
                            <a:spcAft>
                              <a:spcPts val="600"/>
                            </a:spcAft>
                          </a:pPr>
                          <a:r>
                            <a:rPr lang="en-AU" sz="1600" b="1" dirty="0">
                              <a:effectLst/>
                              <a:latin typeface="+mj-lt"/>
                            </a:rPr>
                            <a:t>Totals</a:t>
                          </a:r>
                          <a:endParaRPr lang="en-AU" sz="1600" b="1"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600"/>
                            </a:spcAft>
                          </a:pPr>
                          <a:r>
                            <a:rPr lang="en-AU" sz="1600" b="1" dirty="0">
                              <a:effectLst/>
                              <a:latin typeface="+mj-lt"/>
                            </a:rPr>
                            <a:t>29</a:t>
                          </a:r>
                          <a:endParaRPr lang="en-AU" sz="1600" b="1"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600"/>
                            </a:spcAft>
                          </a:pPr>
                          <a:r>
                            <a:rPr lang="en-AU" sz="1600" b="1" dirty="0">
                              <a:effectLst/>
                              <a:latin typeface="+mj-lt"/>
                            </a:rPr>
                            <a:t>143</a:t>
                          </a:r>
                          <a:endParaRPr lang="en-AU" sz="1600" b="1"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3872530"/>
                      </a:ext>
                    </a:extLst>
                  </a:tr>
                </a:tbl>
              </a:graphicData>
            </a:graphic>
          </p:graphicFrame>
        </mc:Choice>
        <mc:Fallback xmlns="">
          <p:graphicFrame>
            <p:nvGraphicFramePr>
              <p:cNvPr id="3" name="Content Placeholder 2" descr="A table showing the frequency for the number of days absent.">
                <a:extLst>
                  <a:ext uri="{FF2B5EF4-FFF2-40B4-BE49-F238E27FC236}">
                    <a16:creationId xmlns:a16="http://schemas.microsoft.com/office/drawing/2014/main" id="{9F1C0A96-DD8F-566B-B8E0-608BE4B2F211}"/>
                  </a:ext>
                </a:extLst>
              </p:cNvPr>
              <p:cNvGraphicFramePr>
                <a:graphicFrameLocks noGrp="1"/>
              </p:cNvGraphicFramePr>
              <p:nvPr>
                <p:ph idx="1"/>
                <p:extLst>
                  <p:ext uri="{D42A27DB-BD31-4B8C-83A1-F6EECF244321}">
                    <p14:modId xmlns:p14="http://schemas.microsoft.com/office/powerpoint/2010/main" val="473082816"/>
                  </p:ext>
                </p:extLst>
              </p:nvPr>
            </p:nvGraphicFramePr>
            <p:xfrm>
              <a:off x="6096000" y="1619250"/>
              <a:ext cx="5748336" cy="4358815"/>
            </p:xfrm>
            <a:graphic>
              <a:graphicData uri="http://schemas.openxmlformats.org/drawingml/2006/table">
                <a:tbl>
                  <a:tblPr firstRow="1" firstCol="1" bandRow="1">
                    <a:tableStyleId>{9DCAF9ED-07DC-4A11-8D7F-57B35C25682E}</a:tableStyleId>
                  </a:tblPr>
                  <a:tblGrid>
                    <a:gridCol w="2113427">
                      <a:extLst>
                        <a:ext uri="{9D8B030D-6E8A-4147-A177-3AD203B41FA5}">
                          <a16:colId xmlns:a16="http://schemas.microsoft.com/office/drawing/2014/main" val="2116218922"/>
                        </a:ext>
                      </a:extLst>
                    </a:gridCol>
                    <a:gridCol w="1807193">
                      <a:extLst>
                        <a:ext uri="{9D8B030D-6E8A-4147-A177-3AD203B41FA5}">
                          <a16:colId xmlns:a16="http://schemas.microsoft.com/office/drawing/2014/main" val="2176696439"/>
                        </a:ext>
                      </a:extLst>
                    </a:gridCol>
                    <a:gridCol w="1827716">
                      <a:extLst>
                        <a:ext uri="{9D8B030D-6E8A-4147-A177-3AD203B41FA5}">
                          <a16:colId xmlns:a16="http://schemas.microsoft.com/office/drawing/2014/main" val="408427180"/>
                        </a:ext>
                      </a:extLst>
                    </a:gridCol>
                  </a:tblGrid>
                  <a:tr h="463550">
                    <a:tc>
                      <a:txBody>
                        <a:bodyPr/>
                        <a:lstStyle/>
                        <a:p>
                          <a:endParaRPr lang="en-US"/>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blipFill>
                          <a:blip r:embed="rId3"/>
                          <a:stretch>
                            <a:fillRect l="-599" t="-2703" r="-171856" b="-851351"/>
                          </a:stretch>
                        </a:blipFill>
                      </a:tcPr>
                    </a:tc>
                    <a:tc>
                      <a:txBody>
                        <a:bodyPr/>
                        <a:lstStyle/>
                        <a:p>
                          <a:endParaRPr lang="en-US"/>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blipFill>
                          <a:blip r:embed="rId3"/>
                          <a:stretch>
                            <a:fillRect l="-118310" t="-2703" r="-102113" b="-851351"/>
                          </a:stretch>
                        </a:blipFill>
                      </a:tcPr>
                    </a:tc>
                    <a:tc>
                      <a:txBody>
                        <a:bodyPr/>
                        <a:lstStyle/>
                        <a:p>
                          <a:endParaRPr lang="en-US"/>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blipFill>
                          <a:blip r:embed="rId3"/>
                          <a:stretch>
                            <a:fillRect l="-215278" t="-2703" r="-694" b="-851351"/>
                          </a:stretch>
                        </a:blipFill>
                      </a:tcPr>
                    </a:tc>
                    <a:extLst>
                      <a:ext uri="{0D108BD9-81ED-4DB2-BD59-A6C34878D82A}">
                        <a16:rowId xmlns:a16="http://schemas.microsoft.com/office/drawing/2014/main" val="3595438619"/>
                      </a:ext>
                    </a:extLst>
                  </a:tr>
                  <a:tr h="354115">
                    <a:tc>
                      <a:txBody>
                        <a:bodyPr/>
                        <a:lstStyle/>
                        <a:p>
                          <a:pPr>
                            <a:lnSpc>
                              <a:spcPct val="150000"/>
                            </a:lnSpc>
                            <a:spcBef>
                              <a:spcPts val="600"/>
                            </a:spcBef>
                            <a:spcAft>
                              <a:spcPts val="600"/>
                            </a:spcAft>
                          </a:pPr>
                          <a:r>
                            <a:rPr lang="en-AU" sz="1600" b="0" dirty="0">
                              <a:effectLst/>
                              <a:latin typeface="+mj-lt"/>
                            </a:rPr>
                            <a:t>1</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600"/>
                            </a:spcAft>
                          </a:pPr>
                          <a:r>
                            <a:rPr lang="en-AU" sz="1600" b="0" dirty="0">
                              <a:effectLst/>
                              <a:latin typeface="+mj-lt"/>
                            </a:rPr>
                            <a:t>1</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600"/>
                            </a:spcAft>
                          </a:pPr>
                          <a:r>
                            <a:rPr lang="en-AU" sz="1600" b="0" dirty="0">
                              <a:effectLst/>
                              <a:latin typeface="+mj-lt"/>
                            </a:rPr>
                            <a:t>1 </a:t>
                          </a:r>
                          <a:r>
                            <a:rPr lang="en-AU" sz="1600" b="0" dirty="0">
                              <a:effectLst/>
                              <a:latin typeface="+mj-lt"/>
                              <a:ea typeface="Calibri" panose="020F0502020204030204" pitchFamily="34" charset="0"/>
                              <a:cs typeface="Arial" panose="020B0604020202020204" pitchFamily="34" charset="0"/>
                            </a:rPr>
                            <a:t>×</a:t>
                          </a:r>
                          <a:r>
                            <a:rPr lang="en-AU" sz="1600" b="0" dirty="0">
                              <a:effectLst/>
                              <a:latin typeface="+mj-lt"/>
                            </a:rPr>
                            <a:t> 1 = 1</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0539320"/>
                      </a:ext>
                    </a:extLst>
                  </a:tr>
                  <a:tr h="354115">
                    <a:tc>
                      <a:txBody>
                        <a:bodyPr/>
                        <a:lstStyle/>
                        <a:p>
                          <a:pPr>
                            <a:lnSpc>
                              <a:spcPct val="150000"/>
                            </a:lnSpc>
                            <a:spcBef>
                              <a:spcPts val="600"/>
                            </a:spcBef>
                            <a:spcAft>
                              <a:spcPts val="600"/>
                            </a:spcAft>
                          </a:pPr>
                          <a:r>
                            <a:rPr lang="en-AU" sz="1600" b="0" dirty="0">
                              <a:effectLst/>
                              <a:latin typeface="+mj-lt"/>
                            </a:rPr>
                            <a:t>2</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solidFill>
                      </a:tcPr>
                    </a:tc>
                    <a:tc>
                      <a:txBody>
                        <a:bodyPr/>
                        <a:lstStyle/>
                        <a:p>
                          <a:pPr>
                            <a:lnSpc>
                              <a:spcPct val="150000"/>
                            </a:lnSpc>
                            <a:spcBef>
                              <a:spcPts val="600"/>
                            </a:spcBef>
                            <a:spcAft>
                              <a:spcPts val="600"/>
                            </a:spcAft>
                          </a:pPr>
                          <a:r>
                            <a:rPr lang="en-AU" sz="1600" b="0" dirty="0">
                              <a:effectLst/>
                              <a:latin typeface="+mj-lt"/>
                            </a:rPr>
                            <a:t>2</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solidFill>
                      </a:tcPr>
                    </a:tc>
                    <a:tc>
                      <a:txBody>
                        <a:bodyPr/>
                        <a:lstStyle/>
                        <a:p>
                          <a:pPr>
                            <a:lnSpc>
                              <a:spcPct val="150000"/>
                            </a:lnSpc>
                            <a:spcBef>
                              <a:spcPts val="600"/>
                            </a:spcBef>
                            <a:spcAft>
                              <a:spcPts val="600"/>
                            </a:spcAft>
                          </a:pPr>
                          <a:r>
                            <a:rPr lang="en-AU" sz="1600" b="0" dirty="0">
                              <a:effectLst/>
                              <a:latin typeface="+mj-lt"/>
                            </a:rPr>
                            <a:t>2 </a:t>
                          </a:r>
                          <a:r>
                            <a:rPr lang="en-AU" sz="1600" b="0" dirty="0">
                              <a:effectLst/>
                              <a:latin typeface="+mj-lt"/>
                              <a:ea typeface="Calibri" panose="020F0502020204030204" pitchFamily="34" charset="0"/>
                              <a:cs typeface="Arial" panose="020B0604020202020204" pitchFamily="34" charset="0"/>
                            </a:rPr>
                            <a:t>×</a:t>
                          </a:r>
                          <a:r>
                            <a:rPr lang="en-AU" sz="1600" b="0" dirty="0">
                              <a:effectLst/>
                              <a:latin typeface="+mj-lt"/>
                            </a:rPr>
                            <a:t> 2 = 4</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2272520425"/>
                      </a:ext>
                    </a:extLst>
                  </a:tr>
                  <a:tr h="354115">
                    <a:tc>
                      <a:txBody>
                        <a:bodyPr/>
                        <a:lstStyle/>
                        <a:p>
                          <a:pPr>
                            <a:lnSpc>
                              <a:spcPct val="150000"/>
                            </a:lnSpc>
                            <a:spcBef>
                              <a:spcPts val="600"/>
                            </a:spcBef>
                            <a:spcAft>
                              <a:spcPts val="600"/>
                            </a:spcAft>
                          </a:pPr>
                          <a:r>
                            <a:rPr lang="en-AU" sz="1600" b="0" dirty="0">
                              <a:effectLst/>
                              <a:latin typeface="+mj-lt"/>
                            </a:rPr>
                            <a:t>3</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600"/>
                            </a:spcAft>
                          </a:pPr>
                          <a:r>
                            <a:rPr lang="en-AU" sz="1600" b="0" dirty="0">
                              <a:effectLst/>
                              <a:latin typeface="+mj-lt"/>
                            </a:rPr>
                            <a:t>3</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600"/>
                            </a:spcAft>
                          </a:pPr>
                          <a:r>
                            <a:rPr lang="en-AU" sz="1600" b="0" dirty="0">
                              <a:effectLst/>
                              <a:latin typeface="+mj-lt"/>
                            </a:rPr>
                            <a:t>3 </a:t>
                          </a:r>
                          <a:r>
                            <a:rPr lang="en-AU" sz="1600" b="0" dirty="0">
                              <a:effectLst/>
                              <a:latin typeface="+mj-lt"/>
                              <a:ea typeface="Calibri" panose="020F0502020204030204" pitchFamily="34" charset="0"/>
                              <a:cs typeface="Arial" panose="020B0604020202020204" pitchFamily="34" charset="0"/>
                            </a:rPr>
                            <a:t>×</a:t>
                          </a:r>
                          <a:r>
                            <a:rPr lang="en-AU" sz="1600" b="0" dirty="0">
                              <a:effectLst/>
                              <a:latin typeface="+mj-lt"/>
                            </a:rPr>
                            <a:t> 3 = 9</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40347243"/>
                      </a:ext>
                    </a:extLst>
                  </a:tr>
                  <a:tr h="354115">
                    <a:tc>
                      <a:txBody>
                        <a:bodyPr/>
                        <a:lstStyle/>
                        <a:p>
                          <a:pPr>
                            <a:lnSpc>
                              <a:spcPct val="150000"/>
                            </a:lnSpc>
                            <a:spcBef>
                              <a:spcPts val="600"/>
                            </a:spcBef>
                            <a:spcAft>
                              <a:spcPts val="600"/>
                            </a:spcAft>
                          </a:pPr>
                          <a:r>
                            <a:rPr lang="en-AU" sz="1600" b="0" dirty="0">
                              <a:effectLst/>
                              <a:latin typeface="+mj-lt"/>
                            </a:rPr>
                            <a:t>4</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solidFill>
                      </a:tcPr>
                    </a:tc>
                    <a:tc>
                      <a:txBody>
                        <a:bodyPr/>
                        <a:lstStyle/>
                        <a:p>
                          <a:pPr>
                            <a:lnSpc>
                              <a:spcPct val="150000"/>
                            </a:lnSpc>
                            <a:spcBef>
                              <a:spcPts val="600"/>
                            </a:spcBef>
                            <a:spcAft>
                              <a:spcPts val="600"/>
                            </a:spcAft>
                          </a:pPr>
                          <a:r>
                            <a:rPr lang="en-AU" sz="1600" b="0" dirty="0">
                              <a:effectLst/>
                              <a:latin typeface="+mj-lt"/>
                            </a:rPr>
                            <a:t>5</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solidFill>
                      </a:tcPr>
                    </a:tc>
                    <a:tc>
                      <a:txBody>
                        <a:bodyPr/>
                        <a:lstStyle/>
                        <a:p>
                          <a:pPr>
                            <a:lnSpc>
                              <a:spcPct val="150000"/>
                            </a:lnSpc>
                            <a:spcBef>
                              <a:spcPts val="600"/>
                            </a:spcBef>
                            <a:spcAft>
                              <a:spcPts val="600"/>
                            </a:spcAft>
                          </a:pPr>
                          <a:r>
                            <a:rPr lang="en-AU" sz="1600" b="0" dirty="0">
                              <a:effectLst/>
                              <a:latin typeface="+mj-lt"/>
                            </a:rPr>
                            <a:t>4 </a:t>
                          </a:r>
                          <a:r>
                            <a:rPr lang="en-AU" sz="1600" b="0" dirty="0">
                              <a:effectLst/>
                              <a:latin typeface="+mj-lt"/>
                              <a:ea typeface="Calibri" panose="020F0502020204030204" pitchFamily="34" charset="0"/>
                              <a:cs typeface="Arial" panose="020B0604020202020204" pitchFamily="34" charset="0"/>
                            </a:rPr>
                            <a:t>×</a:t>
                          </a:r>
                          <a:r>
                            <a:rPr lang="en-AU" sz="1600" b="0" dirty="0">
                              <a:effectLst/>
                              <a:latin typeface="+mj-lt"/>
                            </a:rPr>
                            <a:t> 5 = 20</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2138866827"/>
                      </a:ext>
                    </a:extLst>
                  </a:tr>
                  <a:tr h="354115">
                    <a:tc>
                      <a:txBody>
                        <a:bodyPr/>
                        <a:lstStyle/>
                        <a:p>
                          <a:pPr>
                            <a:lnSpc>
                              <a:spcPct val="150000"/>
                            </a:lnSpc>
                            <a:spcBef>
                              <a:spcPts val="600"/>
                            </a:spcBef>
                            <a:spcAft>
                              <a:spcPts val="600"/>
                            </a:spcAft>
                          </a:pPr>
                          <a:r>
                            <a:rPr lang="en-AU" sz="1600" b="0" dirty="0">
                              <a:effectLst/>
                              <a:latin typeface="+mj-lt"/>
                            </a:rPr>
                            <a:t>5</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600"/>
                            </a:spcAft>
                          </a:pPr>
                          <a:r>
                            <a:rPr lang="en-AU" sz="1600" b="0" dirty="0">
                              <a:effectLst/>
                              <a:latin typeface="+mj-lt"/>
                            </a:rPr>
                            <a:t>9</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600"/>
                            </a:spcAft>
                          </a:pPr>
                          <a:r>
                            <a:rPr lang="en-AU" sz="1600" b="0" dirty="0">
                              <a:effectLst/>
                              <a:latin typeface="+mj-lt"/>
                            </a:rPr>
                            <a:t>5 </a:t>
                          </a:r>
                          <a:r>
                            <a:rPr lang="en-AU" sz="1600" b="0" dirty="0">
                              <a:effectLst/>
                              <a:latin typeface="+mj-lt"/>
                              <a:ea typeface="Calibri" panose="020F0502020204030204" pitchFamily="34" charset="0"/>
                              <a:cs typeface="Arial" panose="020B0604020202020204" pitchFamily="34" charset="0"/>
                            </a:rPr>
                            <a:t>×</a:t>
                          </a:r>
                          <a:r>
                            <a:rPr lang="en-AU" sz="1600" b="0" dirty="0">
                              <a:effectLst/>
                              <a:latin typeface="+mj-lt"/>
                            </a:rPr>
                            <a:t> 9 = 45</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69245121"/>
                      </a:ext>
                    </a:extLst>
                  </a:tr>
                  <a:tr h="354115">
                    <a:tc>
                      <a:txBody>
                        <a:bodyPr/>
                        <a:lstStyle/>
                        <a:p>
                          <a:pPr>
                            <a:lnSpc>
                              <a:spcPct val="150000"/>
                            </a:lnSpc>
                            <a:spcBef>
                              <a:spcPts val="600"/>
                            </a:spcBef>
                            <a:spcAft>
                              <a:spcPts val="600"/>
                            </a:spcAft>
                          </a:pPr>
                          <a:r>
                            <a:rPr lang="en-AU" sz="1600" b="0" dirty="0">
                              <a:effectLst/>
                              <a:latin typeface="+mj-lt"/>
                            </a:rPr>
                            <a:t>6</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solidFill>
                      </a:tcPr>
                    </a:tc>
                    <a:tc>
                      <a:txBody>
                        <a:bodyPr/>
                        <a:lstStyle/>
                        <a:p>
                          <a:pPr>
                            <a:lnSpc>
                              <a:spcPct val="150000"/>
                            </a:lnSpc>
                            <a:spcBef>
                              <a:spcPts val="600"/>
                            </a:spcBef>
                            <a:spcAft>
                              <a:spcPts val="600"/>
                            </a:spcAft>
                          </a:pPr>
                          <a:r>
                            <a:rPr lang="en-AU" sz="1600" b="0" dirty="0">
                              <a:effectLst/>
                              <a:latin typeface="+mj-lt"/>
                            </a:rPr>
                            <a:t>4</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solidFill>
                      </a:tcPr>
                    </a:tc>
                    <a:tc>
                      <a:txBody>
                        <a:bodyPr/>
                        <a:lstStyle/>
                        <a:p>
                          <a:pPr>
                            <a:lnSpc>
                              <a:spcPct val="150000"/>
                            </a:lnSpc>
                            <a:spcBef>
                              <a:spcPts val="600"/>
                            </a:spcBef>
                            <a:spcAft>
                              <a:spcPts val="600"/>
                            </a:spcAft>
                          </a:pPr>
                          <a:r>
                            <a:rPr lang="en-AU" sz="1600" b="0" dirty="0">
                              <a:effectLst/>
                              <a:latin typeface="+mj-lt"/>
                            </a:rPr>
                            <a:t>6 </a:t>
                          </a:r>
                          <a:r>
                            <a:rPr lang="en-AU" sz="1600" b="0" dirty="0">
                              <a:effectLst/>
                              <a:latin typeface="+mj-lt"/>
                              <a:ea typeface="Calibri" panose="020F0502020204030204" pitchFamily="34" charset="0"/>
                              <a:cs typeface="Arial" panose="020B0604020202020204" pitchFamily="34" charset="0"/>
                            </a:rPr>
                            <a:t>×</a:t>
                          </a:r>
                          <a:r>
                            <a:rPr lang="en-AU" sz="1600" b="0" dirty="0">
                              <a:effectLst/>
                              <a:latin typeface="+mj-lt"/>
                            </a:rPr>
                            <a:t> 4 = 24</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1796033602"/>
                      </a:ext>
                    </a:extLst>
                  </a:tr>
                  <a:tr h="354115">
                    <a:tc>
                      <a:txBody>
                        <a:bodyPr/>
                        <a:lstStyle/>
                        <a:p>
                          <a:pPr>
                            <a:lnSpc>
                              <a:spcPct val="150000"/>
                            </a:lnSpc>
                            <a:spcBef>
                              <a:spcPts val="600"/>
                            </a:spcBef>
                            <a:spcAft>
                              <a:spcPts val="600"/>
                            </a:spcAft>
                          </a:pPr>
                          <a:r>
                            <a:rPr lang="en-AU" sz="1600" b="0" dirty="0">
                              <a:effectLst/>
                              <a:latin typeface="+mj-lt"/>
                            </a:rPr>
                            <a:t>7</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600"/>
                            </a:spcAft>
                          </a:pPr>
                          <a:r>
                            <a:rPr lang="en-AU" sz="1600" b="0" dirty="0">
                              <a:effectLst/>
                              <a:latin typeface="+mj-lt"/>
                            </a:rPr>
                            <a:t>3</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600"/>
                            </a:spcAft>
                          </a:pPr>
                          <a:r>
                            <a:rPr lang="en-AU" sz="1600" b="0" dirty="0">
                              <a:effectLst/>
                              <a:latin typeface="+mj-lt"/>
                            </a:rPr>
                            <a:t>7 </a:t>
                          </a:r>
                          <a:r>
                            <a:rPr lang="en-AU" sz="1600" b="0" dirty="0">
                              <a:effectLst/>
                              <a:latin typeface="+mj-lt"/>
                              <a:ea typeface="Calibri" panose="020F0502020204030204" pitchFamily="34" charset="0"/>
                              <a:cs typeface="Arial" panose="020B0604020202020204" pitchFamily="34" charset="0"/>
                            </a:rPr>
                            <a:t>×</a:t>
                          </a:r>
                          <a:r>
                            <a:rPr lang="en-AU" sz="1600" b="0" dirty="0">
                              <a:effectLst/>
                              <a:latin typeface="+mj-lt"/>
                            </a:rPr>
                            <a:t> 3 = 21</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3667266"/>
                      </a:ext>
                    </a:extLst>
                  </a:tr>
                  <a:tr h="354115">
                    <a:tc>
                      <a:txBody>
                        <a:bodyPr/>
                        <a:lstStyle/>
                        <a:p>
                          <a:pPr>
                            <a:lnSpc>
                              <a:spcPct val="150000"/>
                            </a:lnSpc>
                            <a:spcBef>
                              <a:spcPts val="600"/>
                            </a:spcBef>
                            <a:spcAft>
                              <a:spcPts val="600"/>
                            </a:spcAft>
                          </a:pPr>
                          <a:r>
                            <a:rPr lang="en-AU" sz="1600" b="0" dirty="0">
                              <a:effectLst/>
                              <a:latin typeface="+mj-lt"/>
                            </a:rPr>
                            <a:t>8</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solidFill>
                      </a:tcPr>
                    </a:tc>
                    <a:tc>
                      <a:txBody>
                        <a:bodyPr/>
                        <a:lstStyle/>
                        <a:p>
                          <a:pPr>
                            <a:lnSpc>
                              <a:spcPct val="150000"/>
                            </a:lnSpc>
                            <a:spcBef>
                              <a:spcPts val="600"/>
                            </a:spcBef>
                            <a:spcAft>
                              <a:spcPts val="600"/>
                            </a:spcAft>
                          </a:pPr>
                          <a:r>
                            <a:rPr lang="en-AU" sz="1600" b="0" dirty="0">
                              <a:effectLst/>
                              <a:latin typeface="+mj-lt"/>
                            </a:rPr>
                            <a:t>0</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solidFill>
                      </a:tcPr>
                    </a:tc>
                    <a:tc>
                      <a:txBody>
                        <a:bodyPr/>
                        <a:lstStyle/>
                        <a:p>
                          <a:pPr>
                            <a:lnSpc>
                              <a:spcPct val="150000"/>
                            </a:lnSpc>
                            <a:spcBef>
                              <a:spcPts val="600"/>
                            </a:spcBef>
                            <a:spcAft>
                              <a:spcPts val="600"/>
                            </a:spcAft>
                          </a:pPr>
                          <a:r>
                            <a:rPr lang="en-AU" sz="1600" b="0" dirty="0">
                              <a:effectLst/>
                              <a:latin typeface="+mj-lt"/>
                            </a:rPr>
                            <a:t>8 </a:t>
                          </a:r>
                          <a:r>
                            <a:rPr lang="en-AU" sz="1600" b="0" dirty="0">
                              <a:effectLst/>
                              <a:latin typeface="+mj-lt"/>
                              <a:ea typeface="Calibri" panose="020F0502020204030204" pitchFamily="34" charset="0"/>
                              <a:cs typeface="Arial" panose="020B0604020202020204" pitchFamily="34" charset="0"/>
                            </a:rPr>
                            <a:t>×</a:t>
                          </a:r>
                          <a:r>
                            <a:rPr lang="en-AU" sz="1600" b="0" dirty="0">
                              <a:effectLst/>
                              <a:latin typeface="+mj-lt"/>
                            </a:rPr>
                            <a:t> 0 = 0</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1971213871"/>
                      </a:ext>
                    </a:extLst>
                  </a:tr>
                  <a:tr h="354115">
                    <a:tc>
                      <a:txBody>
                        <a:bodyPr/>
                        <a:lstStyle/>
                        <a:p>
                          <a:pPr>
                            <a:lnSpc>
                              <a:spcPct val="150000"/>
                            </a:lnSpc>
                            <a:spcBef>
                              <a:spcPts val="600"/>
                            </a:spcBef>
                            <a:spcAft>
                              <a:spcPts val="600"/>
                            </a:spcAft>
                          </a:pPr>
                          <a:r>
                            <a:rPr lang="en-AU" sz="1600" b="0" dirty="0">
                              <a:effectLst/>
                              <a:latin typeface="+mj-lt"/>
                            </a:rPr>
                            <a:t>9</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600"/>
                            </a:spcAft>
                          </a:pPr>
                          <a:r>
                            <a:rPr lang="en-AU" sz="1600" b="0" dirty="0">
                              <a:effectLst/>
                              <a:latin typeface="+mj-lt"/>
                            </a:rPr>
                            <a:t>1</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600"/>
                            </a:spcAft>
                          </a:pPr>
                          <a:r>
                            <a:rPr lang="en-AU" sz="1600" b="0" dirty="0">
                              <a:effectLst/>
                              <a:latin typeface="+mj-lt"/>
                            </a:rPr>
                            <a:t>9 </a:t>
                          </a:r>
                          <a:r>
                            <a:rPr lang="en-AU" sz="1600" b="0" dirty="0">
                              <a:effectLst/>
                              <a:latin typeface="+mj-lt"/>
                              <a:ea typeface="Calibri" panose="020F0502020204030204" pitchFamily="34" charset="0"/>
                              <a:cs typeface="Arial" panose="020B0604020202020204" pitchFamily="34" charset="0"/>
                            </a:rPr>
                            <a:t>×</a:t>
                          </a:r>
                          <a:r>
                            <a:rPr lang="en-AU" sz="1600" b="0" dirty="0">
                              <a:effectLst/>
                              <a:latin typeface="+mj-lt"/>
                            </a:rPr>
                            <a:t> 1 = 9</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91758907"/>
                      </a:ext>
                    </a:extLst>
                  </a:tr>
                  <a:tr h="354115">
                    <a:tc>
                      <a:txBody>
                        <a:bodyPr/>
                        <a:lstStyle/>
                        <a:p>
                          <a:pPr>
                            <a:lnSpc>
                              <a:spcPct val="150000"/>
                            </a:lnSpc>
                            <a:spcBef>
                              <a:spcPts val="600"/>
                            </a:spcBef>
                            <a:spcAft>
                              <a:spcPts val="600"/>
                            </a:spcAft>
                          </a:pPr>
                          <a:r>
                            <a:rPr lang="en-AU" sz="1600" b="0" dirty="0">
                              <a:effectLst/>
                              <a:latin typeface="+mj-lt"/>
                            </a:rPr>
                            <a:t>10</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solidFill>
                      </a:tcPr>
                    </a:tc>
                    <a:tc>
                      <a:txBody>
                        <a:bodyPr/>
                        <a:lstStyle/>
                        <a:p>
                          <a:pPr>
                            <a:lnSpc>
                              <a:spcPct val="150000"/>
                            </a:lnSpc>
                            <a:spcBef>
                              <a:spcPts val="600"/>
                            </a:spcBef>
                            <a:spcAft>
                              <a:spcPts val="600"/>
                            </a:spcAft>
                          </a:pPr>
                          <a:r>
                            <a:rPr lang="en-AU" sz="1600" b="0" dirty="0">
                              <a:effectLst/>
                              <a:latin typeface="+mj-lt"/>
                            </a:rPr>
                            <a:t>1</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solidFill>
                      </a:tcPr>
                    </a:tc>
                    <a:tc>
                      <a:txBody>
                        <a:bodyPr/>
                        <a:lstStyle/>
                        <a:p>
                          <a:pPr>
                            <a:lnSpc>
                              <a:spcPct val="150000"/>
                            </a:lnSpc>
                            <a:spcBef>
                              <a:spcPts val="600"/>
                            </a:spcBef>
                            <a:spcAft>
                              <a:spcPts val="600"/>
                            </a:spcAft>
                          </a:pPr>
                          <a:r>
                            <a:rPr lang="en-AU" sz="1600" b="0" dirty="0">
                              <a:effectLst/>
                              <a:latin typeface="+mj-lt"/>
                            </a:rPr>
                            <a:t>10 </a:t>
                          </a:r>
                          <a:r>
                            <a:rPr lang="en-AU" sz="1600" b="0" dirty="0">
                              <a:effectLst/>
                              <a:latin typeface="+mj-lt"/>
                              <a:ea typeface="Calibri" panose="020F0502020204030204" pitchFamily="34" charset="0"/>
                              <a:cs typeface="Arial" panose="020B0604020202020204" pitchFamily="34" charset="0"/>
                            </a:rPr>
                            <a:t>×</a:t>
                          </a:r>
                          <a:r>
                            <a:rPr lang="en-AU" sz="1600" b="0" dirty="0">
                              <a:effectLst/>
                              <a:latin typeface="+mj-lt"/>
                            </a:rPr>
                            <a:t> 1 = 10</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1590846107"/>
                      </a:ext>
                    </a:extLst>
                  </a:tr>
                  <a:tr h="354115">
                    <a:tc>
                      <a:txBody>
                        <a:bodyPr/>
                        <a:lstStyle/>
                        <a:p>
                          <a:pPr>
                            <a:lnSpc>
                              <a:spcPct val="150000"/>
                            </a:lnSpc>
                            <a:spcBef>
                              <a:spcPts val="600"/>
                            </a:spcBef>
                            <a:spcAft>
                              <a:spcPts val="600"/>
                            </a:spcAft>
                          </a:pPr>
                          <a:r>
                            <a:rPr lang="en-AU" sz="1600" b="1" dirty="0">
                              <a:effectLst/>
                              <a:latin typeface="+mj-lt"/>
                            </a:rPr>
                            <a:t>Totals</a:t>
                          </a:r>
                          <a:endParaRPr lang="en-AU" sz="1600" b="1"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600"/>
                            </a:spcAft>
                          </a:pPr>
                          <a:r>
                            <a:rPr lang="en-AU" sz="1600" b="1" dirty="0">
                              <a:effectLst/>
                              <a:latin typeface="+mj-lt"/>
                            </a:rPr>
                            <a:t>29</a:t>
                          </a:r>
                          <a:endParaRPr lang="en-AU" sz="1600" b="1"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600"/>
                            </a:spcAft>
                          </a:pPr>
                          <a:r>
                            <a:rPr lang="en-AU" sz="1600" b="1" dirty="0">
                              <a:effectLst/>
                              <a:latin typeface="+mj-lt"/>
                            </a:rPr>
                            <a:t>143</a:t>
                          </a:r>
                          <a:endParaRPr lang="en-AU" sz="1600" b="1"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3872530"/>
                      </a:ext>
                    </a:extLst>
                  </a:tr>
                </a:tbl>
              </a:graphicData>
            </a:graphic>
          </p:graphicFrame>
        </mc:Fallback>
      </mc:AlternateContent>
      <p:sp>
        <p:nvSpPr>
          <p:cNvPr id="5" name="Speech Bubble: Oval 4">
            <a:extLst>
              <a:ext uri="{FF2B5EF4-FFF2-40B4-BE49-F238E27FC236}">
                <a16:creationId xmlns:a16="http://schemas.microsoft.com/office/drawing/2014/main" id="{797D480E-A6AF-53BE-1FDD-2A6CEC78348E}"/>
              </a:ext>
            </a:extLst>
          </p:cNvPr>
          <p:cNvSpPr/>
          <p:nvPr/>
        </p:nvSpPr>
        <p:spPr>
          <a:xfrm>
            <a:off x="6096000" y="6065735"/>
            <a:ext cx="2915920" cy="649672"/>
          </a:xfrm>
          <a:prstGeom prst="wedgeRoundRectCallout">
            <a:avLst>
              <a:gd name="adj1" fmla="val 96467"/>
              <a:gd name="adj2" fmla="val -61046"/>
              <a:gd name="adj3" fmla="val 16667"/>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AU" sz="1600" dirty="0"/>
              <a:t>Where did 143 come from?</a:t>
            </a:r>
          </a:p>
        </p:txBody>
      </p:sp>
      <p:sp>
        <p:nvSpPr>
          <p:cNvPr id="2" name="Slide Number Placeholder 1">
            <a:extLst>
              <a:ext uri="{FF2B5EF4-FFF2-40B4-BE49-F238E27FC236}">
                <a16:creationId xmlns:a16="http://schemas.microsoft.com/office/drawing/2014/main" id="{6A7B859D-3584-331E-F56C-64D2F6424200}"/>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7</a:t>
            </a:fld>
            <a:endParaRPr lang="en-AU" dirty="0"/>
          </a:p>
        </p:txBody>
      </p:sp>
    </p:spTree>
    <p:extLst>
      <p:ext uri="{BB962C8B-B14F-4D97-AF65-F5344CB8AC3E}">
        <p14:creationId xmlns:p14="http://schemas.microsoft.com/office/powerpoint/2010/main" val="732030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Mean from a frequency table (3)</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dirty="0"/>
              <a:t>Your turn – question 1</a:t>
            </a:r>
          </a:p>
        </p:txBody>
      </p:sp>
      <p:sp>
        <p:nvSpPr>
          <p:cNvPr id="5" name="Content Placeholder 4">
            <a:extLst>
              <a:ext uri="{FF2B5EF4-FFF2-40B4-BE49-F238E27FC236}">
                <a16:creationId xmlns:a16="http://schemas.microsoft.com/office/drawing/2014/main" id="{A94E55D6-2F4E-BB7B-7428-674C32E4640D}"/>
              </a:ext>
            </a:extLst>
          </p:cNvPr>
          <p:cNvSpPr>
            <a:spLocks noGrp="1"/>
          </p:cNvSpPr>
          <p:nvPr>
            <p:ph idx="1"/>
          </p:nvPr>
        </p:nvSpPr>
        <p:spPr>
          <a:xfrm>
            <a:off x="360000" y="1620000"/>
            <a:ext cx="5024800" cy="4536000"/>
          </a:xfrm>
        </p:spPr>
        <p:txBody>
          <a:bodyPr/>
          <a:lstStyle/>
          <a:p>
            <a:r>
              <a:rPr lang="en-AU" sz="2000" dirty="0"/>
              <a:t>Calculate the mean number of days that people were absent for each time they were sick.</a:t>
            </a:r>
          </a:p>
        </p:txBody>
      </p:sp>
      <mc:AlternateContent xmlns:mc="http://schemas.openxmlformats.org/markup-compatibility/2006" xmlns:a14="http://schemas.microsoft.com/office/drawing/2010/main">
        <mc:Choice Requires="a14">
          <p:graphicFrame>
            <p:nvGraphicFramePr>
              <p:cNvPr id="3" name="Content Placeholder 2" descr="A table showing the frequency for the length of absences.">
                <a:extLst>
                  <a:ext uri="{FF2B5EF4-FFF2-40B4-BE49-F238E27FC236}">
                    <a16:creationId xmlns:a16="http://schemas.microsoft.com/office/drawing/2014/main" id="{D971D8FC-D415-42FC-8C16-225F9FFE97E3}"/>
                  </a:ext>
                </a:extLst>
              </p:cNvPr>
              <p:cNvGraphicFramePr>
                <a:graphicFrameLocks/>
              </p:cNvGraphicFramePr>
              <p:nvPr>
                <p:extLst>
                  <p:ext uri="{D42A27DB-BD31-4B8C-83A1-F6EECF244321}">
                    <p14:modId xmlns:p14="http://schemas.microsoft.com/office/powerpoint/2010/main" val="3289663559"/>
                  </p:ext>
                </p:extLst>
              </p:nvPr>
            </p:nvGraphicFramePr>
            <p:xfrm>
              <a:off x="6096000" y="1624615"/>
              <a:ext cx="5589899" cy="4137517"/>
            </p:xfrm>
            <a:graphic>
              <a:graphicData uri="http://schemas.openxmlformats.org/drawingml/2006/table">
                <a:tbl>
                  <a:tblPr firstRow="1" firstCol="1" bandRow="1">
                    <a:tableStyleId>{9DCAF9ED-07DC-4A11-8D7F-57B35C25682E}</a:tableStyleId>
                  </a:tblPr>
                  <a:tblGrid>
                    <a:gridCol w="2357120">
                      <a:extLst>
                        <a:ext uri="{9D8B030D-6E8A-4147-A177-3AD203B41FA5}">
                          <a16:colId xmlns:a16="http://schemas.microsoft.com/office/drawing/2014/main" val="2116218922"/>
                        </a:ext>
                      </a:extLst>
                    </a:gridCol>
                    <a:gridCol w="1767840">
                      <a:extLst>
                        <a:ext uri="{9D8B030D-6E8A-4147-A177-3AD203B41FA5}">
                          <a16:colId xmlns:a16="http://schemas.microsoft.com/office/drawing/2014/main" val="2176696439"/>
                        </a:ext>
                      </a:extLst>
                    </a:gridCol>
                    <a:gridCol w="1464939">
                      <a:extLst>
                        <a:ext uri="{9D8B030D-6E8A-4147-A177-3AD203B41FA5}">
                          <a16:colId xmlns:a16="http://schemas.microsoft.com/office/drawing/2014/main" val="408427180"/>
                        </a:ext>
                      </a:extLst>
                    </a:gridCol>
                  </a:tblGrid>
                  <a:tr h="488665">
                    <a:tc>
                      <a:txBody>
                        <a:bodyPr/>
                        <a:lstStyle/>
                        <a:p>
                          <a:pPr>
                            <a:lnSpc>
                              <a:spcPct val="150000"/>
                            </a:lnSpc>
                            <a:spcBef>
                              <a:spcPts val="600"/>
                            </a:spcBef>
                            <a:spcAft>
                              <a:spcPts val="600"/>
                            </a:spcAft>
                          </a:pPr>
                          <a:r>
                            <a:rPr lang="en-AU" sz="1600" dirty="0">
                              <a:effectLst/>
                              <a:latin typeface="+mj-lt"/>
                            </a:rPr>
                            <a:t>Length</a:t>
                          </a:r>
                          <a:r>
                            <a:rPr lang="en-AU" sz="1600" baseline="0" dirty="0">
                              <a:effectLst/>
                              <a:latin typeface="+mj-lt"/>
                            </a:rPr>
                            <a:t> of</a:t>
                          </a:r>
                          <a:r>
                            <a:rPr lang="en-AU" sz="1600" dirty="0">
                              <a:effectLst/>
                              <a:latin typeface="+mj-lt"/>
                            </a:rPr>
                            <a:t> absence </a:t>
                          </a:r>
                          <a14:m>
                            <m:oMath xmlns:m="http://schemas.openxmlformats.org/officeDocument/2006/math">
                              <m:r>
                                <a:rPr lang="en-AU" sz="1600">
                                  <a:effectLst/>
                                  <a:latin typeface="Cambria Math" panose="02040503050406030204" pitchFamily="18" charset="0"/>
                                </a:rPr>
                                <m:t>(</m:t>
                              </m:r>
                              <m:r>
                                <a:rPr lang="en-AU" sz="1600">
                                  <a:effectLst/>
                                  <a:latin typeface="Cambria Math" panose="02040503050406030204" pitchFamily="18" charset="0"/>
                                </a:rPr>
                                <m:t>𝒙</m:t>
                              </m:r>
                              <m:r>
                                <a:rPr lang="en-AU" sz="1600">
                                  <a:effectLst/>
                                  <a:latin typeface="Cambria Math" panose="02040503050406030204" pitchFamily="18" charset="0"/>
                                </a:rPr>
                                <m:t>)</m:t>
                              </m:r>
                            </m:oMath>
                          </a14:m>
                          <a:endParaRPr lang="en-AU" sz="160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nSpc>
                              <a:spcPct val="150000"/>
                            </a:lnSpc>
                            <a:spcBef>
                              <a:spcPts val="600"/>
                            </a:spcBef>
                            <a:spcAft>
                              <a:spcPts val="600"/>
                            </a:spcAft>
                          </a:pPr>
                          <a:r>
                            <a:rPr lang="en-AU" sz="1600" dirty="0">
                              <a:effectLst/>
                              <a:latin typeface="+mj-lt"/>
                            </a:rPr>
                            <a:t>Frequency </a:t>
                          </a:r>
                          <a14:m>
                            <m:oMath xmlns:m="http://schemas.openxmlformats.org/officeDocument/2006/math">
                              <m:r>
                                <a:rPr lang="en-AU" sz="1600">
                                  <a:effectLst/>
                                  <a:latin typeface="Cambria Math" panose="02040503050406030204" pitchFamily="18" charset="0"/>
                                </a:rPr>
                                <m:t>(</m:t>
                              </m:r>
                              <m:r>
                                <a:rPr lang="en-AU" sz="1600">
                                  <a:effectLst/>
                                  <a:latin typeface="Cambria Math" panose="02040503050406030204" pitchFamily="18" charset="0"/>
                                </a:rPr>
                                <m:t>𝒇</m:t>
                              </m:r>
                              <m:r>
                                <a:rPr lang="en-AU" sz="1600">
                                  <a:effectLst/>
                                  <a:latin typeface="Cambria Math" panose="02040503050406030204" pitchFamily="18" charset="0"/>
                                </a:rPr>
                                <m:t>)</m:t>
                              </m:r>
                            </m:oMath>
                          </a14:m>
                          <a:endParaRPr lang="en-AU" sz="160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en-AU" sz="1600">
                                    <a:effectLst/>
                                    <a:latin typeface="Cambria Math" panose="02040503050406030204" pitchFamily="18" charset="0"/>
                                  </a:rPr>
                                  <m:t>𝒇𝒙</m:t>
                                </m:r>
                              </m:oMath>
                            </m:oMathPara>
                          </a14:m>
                          <a:endParaRPr lang="en-AU" sz="160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595438619"/>
                      </a:ext>
                    </a:extLst>
                  </a:tr>
                  <a:tr h="405428">
                    <a:tc>
                      <a:txBody>
                        <a:bodyPr/>
                        <a:lstStyle/>
                        <a:p>
                          <a:pPr>
                            <a:lnSpc>
                              <a:spcPct val="150000"/>
                            </a:lnSpc>
                            <a:spcBef>
                              <a:spcPts val="600"/>
                            </a:spcBef>
                            <a:spcAft>
                              <a:spcPts val="600"/>
                            </a:spcAft>
                          </a:pPr>
                          <a:r>
                            <a:rPr lang="en-AU" sz="1600" b="0" dirty="0">
                              <a:effectLst/>
                              <a:latin typeface="+mj-lt"/>
                              <a:ea typeface="Calibri" panose="020F0502020204030204" pitchFamily="34" charset="0"/>
                              <a:cs typeface="Arial" panose="020B0604020202020204" pitchFamily="34" charset="0"/>
                            </a:rPr>
                            <a:t>0</a:t>
                          </a: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50000"/>
                            </a:lnSpc>
                            <a:spcBef>
                              <a:spcPts val="600"/>
                            </a:spcBef>
                            <a:spcAft>
                              <a:spcPts val="600"/>
                            </a:spcAft>
                          </a:pPr>
                          <a:r>
                            <a:rPr lang="en-AU" sz="1600" b="0" dirty="0">
                              <a:effectLst/>
                              <a:latin typeface="+mj-lt"/>
                              <a:ea typeface="Calibri" panose="020F0502020204030204" pitchFamily="34" charset="0"/>
                              <a:cs typeface="Arial" panose="020B0604020202020204" pitchFamily="34" charset="0"/>
                            </a:rPr>
                            <a:t>0</a:t>
                          </a: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50000"/>
                            </a:lnSpc>
                            <a:spcBef>
                              <a:spcPts val="600"/>
                            </a:spcBef>
                            <a:spcAft>
                              <a:spcPts val="600"/>
                            </a:spcAft>
                          </a:pPr>
                          <a:endParaRPr lang="en-AU" sz="1600" b="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59719812"/>
                      </a:ext>
                    </a:extLst>
                  </a:tr>
                  <a:tr h="405428">
                    <a:tc>
                      <a:txBody>
                        <a:bodyPr/>
                        <a:lstStyle/>
                        <a:p>
                          <a:pPr>
                            <a:lnSpc>
                              <a:spcPct val="150000"/>
                            </a:lnSpc>
                            <a:spcBef>
                              <a:spcPts val="600"/>
                            </a:spcBef>
                            <a:spcAft>
                              <a:spcPts val="600"/>
                            </a:spcAft>
                          </a:pPr>
                          <a:r>
                            <a:rPr lang="en-AU" sz="1600" b="0" dirty="0">
                              <a:effectLst/>
                              <a:latin typeface="+mj-lt"/>
                            </a:rPr>
                            <a:t>1</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nSpc>
                              <a:spcPct val="150000"/>
                            </a:lnSpc>
                            <a:spcBef>
                              <a:spcPts val="600"/>
                            </a:spcBef>
                            <a:spcAft>
                              <a:spcPts val="600"/>
                            </a:spcAft>
                          </a:pPr>
                          <a:r>
                            <a:rPr lang="en-AU" sz="1600" b="0" dirty="0">
                              <a:effectLst/>
                              <a:latin typeface="+mj-lt"/>
                              <a:ea typeface="Calibri" panose="020F0502020204030204" pitchFamily="34" charset="0"/>
                              <a:cs typeface="Arial" panose="020B0604020202020204" pitchFamily="34" charset="0"/>
                            </a:rPr>
                            <a:t>43</a:t>
                          </a: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nSpc>
                              <a:spcPct val="150000"/>
                            </a:lnSpc>
                            <a:spcBef>
                              <a:spcPts val="600"/>
                            </a:spcBef>
                            <a:spcAft>
                              <a:spcPts val="600"/>
                            </a:spcAft>
                          </a:pPr>
                          <a:endParaRPr lang="en-AU" sz="1600" b="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550539320"/>
                      </a:ext>
                    </a:extLst>
                  </a:tr>
                  <a:tr h="405428">
                    <a:tc>
                      <a:txBody>
                        <a:bodyPr/>
                        <a:lstStyle/>
                        <a:p>
                          <a:pPr>
                            <a:lnSpc>
                              <a:spcPct val="150000"/>
                            </a:lnSpc>
                            <a:spcBef>
                              <a:spcPts val="600"/>
                            </a:spcBef>
                            <a:spcAft>
                              <a:spcPts val="600"/>
                            </a:spcAft>
                          </a:pPr>
                          <a:r>
                            <a:rPr lang="en-AU" sz="1600" b="0" dirty="0">
                              <a:effectLst/>
                              <a:latin typeface="+mj-lt"/>
                            </a:rPr>
                            <a:t>2</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50000"/>
                            </a:lnSpc>
                            <a:spcBef>
                              <a:spcPts val="600"/>
                            </a:spcBef>
                            <a:spcAft>
                              <a:spcPts val="600"/>
                            </a:spcAft>
                          </a:pPr>
                          <a:r>
                            <a:rPr lang="en-AU" sz="1600" b="0" dirty="0">
                              <a:effectLst/>
                              <a:latin typeface="+mj-lt"/>
                              <a:ea typeface="Calibri" panose="020F0502020204030204" pitchFamily="34" charset="0"/>
                              <a:cs typeface="Arial" panose="020B0604020202020204" pitchFamily="34" charset="0"/>
                            </a:rPr>
                            <a:t>15</a:t>
                          </a: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50000"/>
                            </a:lnSpc>
                            <a:spcBef>
                              <a:spcPts val="600"/>
                            </a:spcBef>
                            <a:spcAft>
                              <a:spcPts val="600"/>
                            </a:spcAft>
                          </a:pPr>
                          <a:endParaRPr lang="en-AU" sz="1600" b="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72520425"/>
                      </a:ext>
                    </a:extLst>
                  </a:tr>
                  <a:tr h="405428">
                    <a:tc>
                      <a:txBody>
                        <a:bodyPr/>
                        <a:lstStyle/>
                        <a:p>
                          <a:pPr>
                            <a:lnSpc>
                              <a:spcPct val="150000"/>
                            </a:lnSpc>
                            <a:spcBef>
                              <a:spcPts val="600"/>
                            </a:spcBef>
                            <a:spcAft>
                              <a:spcPts val="600"/>
                            </a:spcAft>
                          </a:pPr>
                          <a:r>
                            <a:rPr lang="en-AU" sz="1600" b="0" dirty="0">
                              <a:effectLst/>
                              <a:latin typeface="+mj-lt"/>
                            </a:rPr>
                            <a:t>3</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nSpc>
                              <a:spcPct val="150000"/>
                            </a:lnSpc>
                            <a:spcBef>
                              <a:spcPts val="600"/>
                            </a:spcBef>
                            <a:spcAft>
                              <a:spcPts val="600"/>
                            </a:spcAft>
                          </a:pPr>
                          <a:r>
                            <a:rPr lang="en-AU" sz="1600" b="0" dirty="0">
                              <a:effectLst/>
                              <a:latin typeface="+mj-lt"/>
                              <a:ea typeface="Calibri" panose="020F0502020204030204" pitchFamily="34" charset="0"/>
                              <a:cs typeface="Arial" panose="020B0604020202020204" pitchFamily="34" charset="0"/>
                            </a:rPr>
                            <a:t>9</a:t>
                          </a: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nSpc>
                              <a:spcPct val="150000"/>
                            </a:lnSpc>
                            <a:spcBef>
                              <a:spcPts val="600"/>
                            </a:spcBef>
                            <a:spcAft>
                              <a:spcPts val="600"/>
                            </a:spcAft>
                          </a:pPr>
                          <a:endParaRPr lang="en-AU" sz="1600" b="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2340347243"/>
                      </a:ext>
                    </a:extLst>
                  </a:tr>
                  <a:tr h="405428">
                    <a:tc>
                      <a:txBody>
                        <a:bodyPr/>
                        <a:lstStyle/>
                        <a:p>
                          <a:pPr>
                            <a:lnSpc>
                              <a:spcPct val="150000"/>
                            </a:lnSpc>
                            <a:spcBef>
                              <a:spcPts val="600"/>
                            </a:spcBef>
                            <a:spcAft>
                              <a:spcPts val="600"/>
                            </a:spcAft>
                          </a:pPr>
                          <a:r>
                            <a:rPr lang="en-AU" sz="1600" b="0" dirty="0">
                              <a:effectLst/>
                              <a:latin typeface="+mj-lt"/>
                            </a:rPr>
                            <a:t>4</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50000"/>
                            </a:lnSpc>
                            <a:spcBef>
                              <a:spcPts val="600"/>
                            </a:spcBef>
                            <a:spcAft>
                              <a:spcPts val="600"/>
                            </a:spcAft>
                          </a:pPr>
                          <a:r>
                            <a:rPr lang="en-AU" sz="1600" b="0" dirty="0">
                              <a:effectLst/>
                              <a:latin typeface="+mj-lt"/>
                              <a:ea typeface="Calibri" panose="020F0502020204030204" pitchFamily="34" charset="0"/>
                              <a:cs typeface="Arial" panose="020B0604020202020204" pitchFamily="34" charset="0"/>
                            </a:rPr>
                            <a:t>8</a:t>
                          </a: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50000"/>
                            </a:lnSpc>
                            <a:spcBef>
                              <a:spcPts val="600"/>
                            </a:spcBef>
                            <a:spcAft>
                              <a:spcPts val="600"/>
                            </a:spcAft>
                          </a:pPr>
                          <a:endParaRPr lang="en-AU" sz="1600" b="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38866827"/>
                      </a:ext>
                    </a:extLst>
                  </a:tr>
                  <a:tr h="405428">
                    <a:tc>
                      <a:txBody>
                        <a:bodyPr/>
                        <a:lstStyle/>
                        <a:p>
                          <a:pPr>
                            <a:lnSpc>
                              <a:spcPct val="150000"/>
                            </a:lnSpc>
                            <a:spcBef>
                              <a:spcPts val="600"/>
                            </a:spcBef>
                            <a:spcAft>
                              <a:spcPts val="600"/>
                            </a:spcAft>
                          </a:pPr>
                          <a:r>
                            <a:rPr lang="en-AU" sz="1600" b="0" dirty="0">
                              <a:effectLst/>
                              <a:latin typeface="+mj-lt"/>
                            </a:rPr>
                            <a:t>5</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nSpc>
                              <a:spcPct val="150000"/>
                            </a:lnSpc>
                            <a:spcBef>
                              <a:spcPts val="600"/>
                            </a:spcBef>
                            <a:spcAft>
                              <a:spcPts val="600"/>
                            </a:spcAft>
                          </a:pPr>
                          <a:r>
                            <a:rPr lang="en-AU" sz="1600" b="0" dirty="0">
                              <a:effectLst/>
                              <a:latin typeface="+mj-lt"/>
                              <a:ea typeface="Calibri" panose="020F0502020204030204" pitchFamily="34" charset="0"/>
                              <a:cs typeface="Arial" panose="020B0604020202020204" pitchFamily="34" charset="0"/>
                            </a:rPr>
                            <a:t>1</a:t>
                          </a: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nSpc>
                              <a:spcPct val="150000"/>
                            </a:lnSpc>
                            <a:spcBef>
                              <a:spcPts val="600"/>
                            </a:spcBef>
                            <a:spcAft>
                              <a:spcPts val="600"/>
                            </a:spcAft>
                          </a:pPr>
                          <a:endParaRPr lang="en-AU" sz="1600" b="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969245121"/>
                      </a:ext>
                    </a:extLst>
                  </a:tr>
                  <a:tr h="405428">
                    <a:tc>
                      <a:txBody>
                        <a:bodyPr/>
                        <a:lstStyle/>
                        <a:p>
                          <a:pPr>
                            <a:lnSpc>
                              <a:spcPct val="150000"/>
                            </a:lnSpc>
                            <a:spcBef>
                              <a:spcPts val="600"/>
                            </a:spcBef>
                            <a:spcAft>
                              <a:spcPts val="600"/>
                            </a:spcAft>
                          </a:pPr>
                          <a:r>
                            <a:rPr lang="en-AU" sz="1600" b="0" dirty="0">
                              <a:effectLst/>
                              <a:latin typeface="+mj-lt"/>
                            </a:rPr>
                            <a:t>6</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50000"/>
                            </a:lnSpc>
                            <a:spcBef>
                              <a:spcPts val="600"/>
                            </a:spcBef>
                            <a:spcAft>
                              <a:spcPts val="600"/>
                            </a:spcAft>
                          </a:pPr>
                          <a:r>
                            <a:rPr lang="en-AU" sz="1600" b="0" dirty="0">
                              <a:effectLst/>
                              <a:latin typeface="+mj-lt"/>
                            </a:rPr>
                            <a:t>4</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50000"/>
                            </a:lnSpc>
                            <a:spcBef>
                              <a:spcPts val="600"/>
                            </a:spcBef>
                            <a:spcAft>
                              <a:spcPts val="600"/>
                            </a:spcAft>
                          </a:pPr>
                          <a:endParaRPr lang="en-AU" sz="1600" b="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96033602"/>
                      </a:ext>
                    </a:extLst>
                  </a:tr>
                  <a:tr h="405428">
                    <a:tc>
                      <a:txBody>
                        <a:bodyPr/>
                        <a:lstStyle/>
                        <a:p>
                          <a:pPr>
                            <a:lnSpc>
                              <a:spcPct val="150000"/>
                            </a:lnSpc>
                            <a:spcBef>
                              <a:spcPts val="600"/>
                            </a:spcBef>
                            <a:spcAft>
                              <a:spcPts val="600"/>
                            </a:spcAft>
                          </a:pPr>
                          <a:r>
                            <a:rPr lang="en-AU" sz="1600" b="0" dirty="0">
                              <a:effectLst/>
                              <a:latin typeface="+mj-lt"/>
                            </a:rPr>
                            <a:t>7</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nSpc>
                              <a:spcPct val="150000"/>
                            </a:lnSpc>
                            <a:spcBef>
                              <a:spcPts val="600"/>
                            </a:spcBef>
                            <a:spcAft>
                              <a:spcPts val="600"/>
                            </a:spcAft>
                          </a:pPr>
                          <a:r>
                            <a:rPr lang="en-AU" sz="1600" b="0" dirty="0">
                              <a:effectLst/>
                              <a:latin typeface="+mj-lt"/>
                              <a:ea typeface="Calibri" panose="020F0502020204030204" pitchFamily="34" charset="0"/>
                              <a:cs typeface="Arial" panose="020B0604020202020204" pitchFamily="34" charset="0"/>
                            </a:rPr>
                            <a:t>2</a:t>
                          </a: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nSpc>
                              <a:spcPct val="150000"/>
                            </a:lnSpc>
                            <a:spcBef>
                              <a:spcPts val="600"/>
                            </a:spcBef>
                            <a:spcAft>
                              <a:spcPts val="600"/>
                            </a:spcAft>
                          </a:pPr>
                          <a:endParaRPr lang="en-AU" sz="1600" b="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33667266"/>
                      </a:ext>
                    </a:extLst>
                  </a:tr>
                  <a:tr h="405428">
                    <a:tc>
                      <a:txBody>
                        <a:bodyPr/>
                        <a:lstStyle/>
                        <a:p>
                          <a:pPr>
                            <a:lnSpc>
                              <a:spcPct val="150000"/>
                            </a:lnSpc>
                            <a:spcBef>
                              <a:spcPts val="600"/>
                            </a:spcBef>
                            <a:spcAft>
                              <a:spcPts val="600"/>
                            </a:spcAft>
                          </a:pPr>
                          <a:r>
                            <a:rPr lang="en-AU" sz="1600" dirty="0">
                              <a:effectLst/>
                              <a:latin typeface="+mj-lt"/>
                            </a:rPr>
                            <a:t>Totals</a:t>
                          </a:r>
                          <a:endParaRPr lang="en-AU" sz="160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50000"/>
                            </a:lnSpc>
                            <a:spcBef>
                              <a:spcPts val="600"/>
                            </a:spcBef>
                            <a:spcAft>
                              <a:spcPts val="600"/>
                            </a:spcAft>
                          </a:pPr>
                          <a:endParaRPr lang="en-AU" sz="160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50000"/>
                            </a:lnSpc>
                            <a:spcBef>
                              <a:spcPts val="600"/>
                            </a:spcBef>
                            <a:spcAft>
                              <a:spcPts val="600"/>
                            </a:spcAft>
                          </a:pPr>
                          <a:endParaRPr lang="en-AU" sz="160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872530"/>
                      </a:ext>
                    </a:extLst>
                  </a:tr>
                </a:tbl>
              </a:graphicData>
            </a:graphic>
          </p:graphicFrame>
        </mc:Choice>
        <mc:Fallback xmlns="">
          <p:graphicFrame>
            <p:nvGraphicFramePr>
              <p:cNvPr id="3" name="Content Placeholder 2" descr="A table showing the frequency for the length of absences.">
                <a:extLst>
                  <a:ext uri="{FF2B5EF4-FFF2-40B4-BE49-F238E27FC236}">
                    <a16:creationId xmlns:a16="http://schemas.microsoft.com/office/drawing/2014/main" id="{D971D8FC-D415-42FC-8C16-225F9FFE97E3}"/>
                  </a:ext>
                </a:extLst>
              </p:cNvPr>
              <p:cNvGraphicFramePr>
                <a:graphicFrameLocks/>
              </p:cNvGraphicFramePr>
              <p:nvPr>
                <p:extLst>
                  <p:ext uri="{D42A27DB-BD31-4B8C-83A1-F6EECF244321}">
                    <p14:modId xmlns:p14="http://schemas.microsoft.com/office/powerpoint/2010/main" val="3289663559"/>
                  </p:ext>
                </p:extLst>
              </p:nvPr>
            </p:nvGraphicFramePr>
            <p:xfrm>
              <a:off x="6096000" y="1624615"/>
              <a:ext cx="5589899" cy="4137517"/>
            </p:xfrm>
            <a:graphic>
              <a:graphicData uri="http://schemas.openxmlformats.org/drawingml/2006/table">
                <a:tbl>
                  <a:tblPr firstRow="1" firstCol="1" bandRow="1">
                    <a:tableStyleId>{9DCAF9ED-07DC-4A11-8D7F-57B35C25682E}</a:tableStyleId>
                  </a:tblPr>
                  <a:tblGrid>
                    <a:gridCol w="2357120">
                      <a:extLst>
                        <a:ext uri="{9D8B030D-6E8A-4147-A177-3AD203B41FA5}">
                          <a16:colId xmlns:a16="http://schemas.microsoft.com/office/drawing/2014/main" val="2116218922"/>
                        </a:ext>
                      </a:extLst>
                    </a:gridCol>
                    <a:gridCol w="1767840">
                      <a:extLst>
                        <a:ext uri="{9D8B030D-6E8A-4147-A177-3AD203B41FA5}">
                          <a16:colId xmlns:a16="http://schemas.microsoft.com/office/drawing/2014/main" val="2176696439"/>
                        </a:ext>
                      </a:extLst>
                    </a:gridCol>
                    <a:gridCol w="1464939">
                      <a:extLst>
                        <a:ext uri="{9D8B030D-6E8A-4147-A177-3AD203B41FA5}">
                          <a16:colId xmlns:a16="http://schemas.microsoft.com/office/drawing/2014/main" val="408427180"/>
                        </a:ext>
                      </a:extLst>
                    </a:gridCol>
                  </a:tblGrid>
                  <a:tr h="488665">
                    <a:tc>
                      <a:txBody>
                        <a:bodyPr/>
                        <a:lstStyle/>
                        <a:p>
                          <a:endParaRPr lang="en-US"/>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538" r="-137634" b="-748718"/>
                          </a:stretch>
                        </a:blipFill>
                      </a:tcPr>
                    </a:tc>
                    <a:tc>
                      <a:txBody>
                        <a:bodyPr/>
                        <a:lstStyle/>
                        <a:p>
                          <a:endParaRPr lang="en-US"/>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34532" r="-84173" b="-748718"/>
                          </a:stretch>
                        </a:blipFill>
                      </a:tcPr>
                    </a:tc>
                    <a:tc>
                      <a:txBody>
                        <a:bodyPr/>
                        <a:lstStyle/>
                        <a:p>
                          <a:endParaRPr lang="en-US"/>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281034" r="-862" b="-748718"/>
                          </a:stretch>
                        </a:blipFill>
                      </a:tcPr>
                    </a:tc>
                    <a:extLst>
                      <a:ext uri="{0D108BD9-81ED-4DB2-BD59-A6C34878D82A}">
                        <a16:rowId xmlns:a16="http://schemas.microsoft.com/office/drawing/2014/main" val="3595438619"/>
                      </a:ext>
                    </a:extLst>
                  </a:tr>
                  <a:tr h="405428">
                    <a:tc>
                      <a:txBody>
                        <a:bodyPr/>
                        <a:lstStyle/>
                        <a:p>
                          <a:pPr>
                            <a:lnSpc>
                              <a:spcPct val="150000"/>
                            </a:lnSpc>
                            <a:spcBef>
                              <a:spcPts val="600"/>
                            </a:spcBef>
                            <a:spcAft>
                              <a:spcPts val="600"/>
                            </a:spcAft>
                          </a:pPr>
                          <a:r>
                            <a:rPr lang="en-AU" sz="1600" b="0" dirty="0">
                              <a:effectLst/>
                              <a:latin typeface="+mj-lt"/>
                              <a:ea typeface="Calibri" panose="020F0502020204030204" pitchFamily="34" charset="0"/>
                              <a:cs typeface="Arial" panose="020B0604020202020204" pitchFamily="34" charset="0"/>
                            </a:rPr>
                            <a:t>0</a:t>
                          </a: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50000"/>
                            </a:lnSpc>
                            <a:spcBef>
                              <a:spcPts val="600"/>
                            </a:spcBef>
                            <a:spcAft>
                              <a:spcPts val="600"/>
                            </a:spcAft>
                          </a:pPr>
                          <a:r>
                            <a:rPr lang="en-AU" sz="1600" b="0" dirty="0">
                              <a:effectLst/>
                              <a:latin typeface="+mj-lt"/>
                              <a:ea typeface="Calibri" panose="020F0502020204030204" pitchFamily="34" charset="0"/>
                              <a:cs typeface="Arial" panose="020B0604020202020204" pitchFamily="34" charset="0"/>
                            </a:rPr>
                            <a:t>0</a:t>
                          </a: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50000"/>
                            </a:lnSpc>
                            <a:spcBef>
                              <a:spcPts val="600"/>
                            </a:spcBef>
                            <a:spcAft>
                              <a:spcPts val="600"/>
                            </a:spcAft>
                          </a:pPr>
                          <a:endParaRPr lang="en-AU" sz="1600" b="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59719812"/>
                      </a:ext>
                    </a:extLst>
                  </a:tr>
                  <a:tr h="405428">
                    <a:tc>
                      <a:txBody>
                        <a:bodyPr/>
                        <a:lstStyle/>
                        <a:p>
                          <a:pPr>
                            <a:lnSpc>
                              <a:spcPct val="150000"/>
                            </a:lnSpc>
                            <a:spcBef>
                              <a:spcPts val="600"/>
                            </a:spcBef>
                            <a:spcAft>
                              <a:spcPts val="600"/>
                            </a:spcAft>
                          </a:pPr>
                          <a:r>
                            <a:rPr lang="en-AU" sz="1600" b="0" dirty="0">
                              <a:effectLst/>
                              <a:latin typeface="+mj-lt"/>
                            </a:rPr>
                            <a:t>1</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nSpc>
                              <a:spcPct val="150000"/>
                            </a:lnSpc>
                            <a:spcBef>
                              <a:spcPts val="600"/>
                            </a:spcBef>
                            <a:spcAft>
                              <a:spcPts val="600"/>
                            </a:spcAft>
                          </a:pPr>
                          <a:r>
                            <a:rPr lang="en-AU" sz="1600" b="0" dirty="0">
                              <a:effectLst/>
                              <a:latin typeface="+mj-lt"/>
                              <a:ea typeface="Calibri" panose="020F0502020204030204" pitchFamily="34" charset="0"/>
                              <a:cs typeface="Arial" panose="020B0604020202020204" pitchFamily="34" charset="0"/>
                            </a:rPr>
                            <a:t>43</a:t>
                          </a: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nSpc>
                              <a:spcPct val="150000"/>
                            </a:lnSpc>
                            <a:spcBef>
                              <a:spcPts val="600"/>
                            </a:spcBef>
                            <a:spcAft>
                              <a:spcPts val="600"/>
                            </a:spcAft>
                          </a:pPr>
                          <a:endParaRPr lang="en-AU" sz="1600" b="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550539320"/>
                      </a:ext>
                    </a:extLst>
                  </a:tr>
                  <a:tr h="405428">
                    <a:tc>
                      <a:txBody>
                        <a:bodyPr/>
                        <a:lstStyle/>
                        <a:p>
                          <a:pPr>
                            <a:lnSpc>
                              <a:spcPct val="150000"/>
                            </a:lnSpc>
                            <a:spcBef>
                              <a:spcPts val="600"/>
                            </a:spcBef>
                            <a:spcAft>
                              <a:spcPts val="600"/>
                            </a:spcAft>
                          </a:pPr>
                          <a:r>
                            <a:rPr lang="en-AU" sz="1600" b="0" dirty="0">
                              <a:effectLst/>
                              <a:latin typeface="+mj-lt"/>
                            </a:rPr>
                            <a:t>2</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50000"/>
                            </a:lnSpc>
                            <a:spcBef>
                              <a:spcPts val="600"/>
                            </a:spcBef>
                            <a:spcAft>
                              <a:spcPts val="600"/>
                            </a:spcAft>
                          </a:pPr>
                          <a:r>
                            <a:rPr lang="en-AU" sz="1600" b="0" dirty="0">
                              <a:effectLst/>
                              <a:latin typeface="+mj-lt"/>
                              <a:ea typeface="Calibri" panose="020F0502020204030204" pitchFamily="34" charset="0"/>
                              <a:cs typeface="Arial" panose="020B0604020202020204" pitchFamily="34" charset="0"/>
                            </a:rPr>
                            <a:t>15</a:t>
                          </a: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50000"/>
                            </a:lnSpc>
                            <a:spcBef>
                              <a:spcPts val="600"/>
                            </a:spcBef>
                            <a:spcAft>
                              <a:spcPts val="600"/>
                            </a:spcAft>
                          </a:pPr>
                          <a:endParaRPr lang="en-AU" sz="1600" b="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72520425"/>
                      </a:ext>
                    </a:extLst>
                  </a:tr>
                  <a:tr h="405428">
                    <a:tc>
                      <a:txBody>
                        <a:bodyPr/>
                        <a:lstStyle/>
                        <a:p>
                          <a:pPr>
                            <a:lnSpc>
                              <a:spcPct val="150000"/>
                            </a:lnSpc>
                            <a:spcBef>
                              <a:spcPts val="600"/>
                            </a:spcBef>
                            <a:spcAft>
                              <a:spcPts val="600"/>
                            </a:spcAft>
                          </a:pPr>
                          <a:r>
                            <a:rPr lang="en-AU" sz="1600" b="0" dirty="0">
                              <a:effectLst/>
                              <a:latin typeface="+mj-lt"/>
                            </a:rPr>
                            <a:t>3</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nSpc>
                              <a:spcPct val="150000"/>
                            </a:lnSpc>
                            <a:spcBef>
                              <a:spcPts val="600"/>
                            </a:spcBef>
                            <a:spcAft>
                              <a:spcPts val="600"/>
                            </a:spcAft>
                          </a:pPr>
                          <a:r>
                            <a:rPr lang="en-AU" sz="1600" b="0" dirty="0">
                              <a:effectLst/>
                              <a:latin typeface="+mj-lt"/>
                              <a:ea typeface="Calibri" panose="020F0502020204030204" pitchFamily="34" charset="0"/>
                              <a:cs typeface="Arial" panose="020B0604020202020204" pitchFamily="34" charset="0"/>
                            </a:rPr>
                            <a:t>9</a:t>
                          </a: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nSpc>
                              <a:spcPct val="150000"/>
                            </a:lnSpc>
                            <a:spcBef>
                              <a:spcPts val="600"/>
                            </a:spcBef>
                            <a:spcAft>
                              <a:spcPts val="600"/>
                            </a:spcAft>
                          </a:pPr>
                          <a:endParaRPr lang="en-AU" sz="1600" b="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2340347243"/>
                      </a:ext>
                    </a:extLst>
                  </a:tr>
                  <a:tr h="405428">
                    <a:tc>
                      <a:txBody>
                        <a:bodyPr/>
                        <a:lstStyle/>
                        <a:p>
                          <a:pPr>
                            <a:lnSpc>
                              <a:spcPct val="150000"/>
                            </a:lnSpc>
                            <a:spcBef>
                              <a:spcPts val="600"/>
                            </a:spcBef>
                            <a:spcAft>
                              <a:spcPts val="600"/>
                            </a:spcAft>
                          </a:pPr>
                          <a:r>
                            <a:rPr lang="en-AU" sz="1600" b="0" dirty="0">
                              <a:effectLst/>
                              <a:latin typeface="+mj-lt"/>
                            </a:rPr>
                            <a:t>4</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50000"/>
                            </a:lnSpc>
                            <a:spcBef>
                              <a:spcPts val="600"/>
                            </a:spcBef>
                            <a:spcAft>
                              <a:spcPts val="600"/>
                            </a:spcAft>
                          </a:pPr>
                          <a:r>
                            <a:rPr lang="en-AU" sz="1600" b="0" dirty="0">
                              <a:effectLst/>
                              <a:latin typeface="+mj-lt"/>
                              <a:ea typeface="Calibri" panose="020F0502020204030204" pitchFamily="34" charset="0"/>
                              <a:cs typeface="Arial" panose="020B0604020202020204" pitchFamily="34" charset="0"/>
                            </a:rPr>
                            <a:t>8</a:t>
                          </a: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50000"/>
                            </a:lnSpc>
                            <a:spcBef>
                              <a:spcPts val="600"/>
                            </a:spcBef>
                            <a:spcAft>
                              <a:spcPts val="600"/>
                            </a:spcAft>
                          </a:pPr>
                          <a:endParaRPr lang="en-AU" sz="1600" b="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38866827"/>
                      </a:ext>
                    </a:extLst>
                  </a:tr>
                  <a:tr h="405428">
                    <a:tc>
                      <a:txBody>
                        <a:bodyPr/>
                        <a:lstStyle/>
                        <a:p>
                          <a:pPr>
                            <a:lnSpc>
                              <a:spcPct val="150000"/>
                            </a:lnSpc>
                            <a:spcBef>
                              <a:spcPts val="600"/>
                            </a:spcBef>
                            <a:spcAft>
                              <a:spcPts val="600"/>
                            </a:spcAft>
                          </a:pPr>
                          <a:r>
                            <a:rPr lang="en-AU" sz="1600" b="0" dirty="0">
                              <a:effectLst/>
                              <a:latin typeface="+mj-lt"/>
                            </a:rPr>
                            <a:t>5</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nSpc>
                              <a:spcPct val="150000"/>
                            </a:lnSpc>
                            <a:spcBef>
                              <a:spcPts val="600"/>
                            </a:spcBef>
                            <a:spcAft>
                              <a:spcPts val="600"/>
                            </a:spcAft>
                          </a:pPr>
                          <a:r>
                            <a:rPr lang="en-AU" sz="1600" b="0" dirty="0">
                              <a:effectLst/>
                              <a:latin typeface="+mj-lt"/>
                              <a:ea typeface="Calibri" panose="020F0502020204030204" pitchFamily="34" charset="0"/>
                              <a:cs typeface="Arial" panose="020B0604020202020204" pitchFamily="34" charset="0"/>
                            </a:rPr>
                            <a:t>1</a:t>
                          </a: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nSpc>
                              <a:spcPct val="150000"/>
                            </a:lnSpc>
                            <a:spcBef>
                              <a:spcPts val="600"/>
                            </a:spcBef>
                            <a:spcAft>
                              <a:spcPts val="600"/>
                            </a:spcAft>
                          </a:pPr>
                          <a:endParaRPr lang="en-AU" sz="1600" b="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969245121"/>
                      </a:ext>
                    </a:extLst>
                  </a:tr>
                  <a:tr h="405428">
                    <a:tc>
                      <a:txBody>
                        <a:bodyPr/>
                        <a:lstStyle/>
                        <a:p>
                          <a:pPr>
                            <a:lnSpc>
                              <a:spcPct val="150000"/>
                            </a:lnSpc>
                            <a:spcBef>
                              <a:spcPts val="600"/>
                            </a:spcBef>
                            <a:spcAft>
                              <a:spcPts val="600"/>
                            </a:spcAft>
                          </a:pPr>
                          <a:r>
                            <a:rPr lang="en-AU" sz="1600" b="0" dirty="0">
                              <a:effectLst/>
                              <a:latin typeface="+mj-lt"/>
                            </a:rPr>
                            <a:t>6</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50000"/>
                            </a:lnSpc>
                            <a:spcBef>
                              <a:spcPts val="600"/>
                            </a:spcBef>
                            <a:spcAft>
                              <a:spcPts val="600"/>
                            </a:spcAft>
                          </a:pPr>
                          <a:r>
                            <a:rPr lang="en-AU" sz="1600" b="0" dirty="0">
                              <a:effectLst/>
                              <a:latin typeface="+mj-lt"/>
                            </a:rPr>
                            <a:t>4</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50000"/>
                            </a:lnSpc>
                            <a:spcBef>
                              <a:spcPts val="600"/>
                            </a:spcBef>
                            <a:spcAft>
                              <a:spcPts val="600"/>
                            </a:spcAft>
                          </a:pPr>
                          <a:endParaRPr lang="en-AU" sz="1600" b="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96033602"/>
                      </a:ext>
                    </a:extLst>
                  </a:tr>
                  <a:tr h="405428">
                    <a:tc>
                      <a:txBody>
                        <a:bodyPr/>
                        <a:lstStyle/>
                        <a:p>
                          <a:pPr>
                            <a:lnSpc>
                              <a:spcPct val="150000"/>
                            </a:lnSpc>
                            <a:spcBef>
                              <a:spcPts val="600"/>
                            </a:spcBef>
                            <a:spcAft>
                              <a:spcPts val="600"/>
                            </a:spcAft>
                          </a:pPr>
                          <a:r>
                            <a:rPr lang="en-AU" sz="1600" b="0" dirty="0">
                              <a:effectLst/>
                              <a:latin typeface="+mj-lt"/>
                            </a:rPr>
                            <a:t>7</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nSpc>
                              <a:spcPct val="150000"/>
                            </a:lnSpc>
                            <a:spcBef>
                              <a:spcPts val="600"/>
                            </a:spcBef>
                            <a:spcAft>
                              <a:spcPts val="600"/>
                            </a:spcAft>
                          </a:pPr>
                          <a:r>
                            <a:rPr lang="en-AU" sz="1600" b="0" dirty="0">
                              <a:effectLst/>
                              <a:latin typeface="+mj-lt"/>
                              <a:ea typeface="Calibri" panose="020F0502020204030204" pitchFamily="34" charset="0"/>
                              <a:cs typeface="Arial" panose="020B0604020202020204" pitchFamily="34" charset="0"/>
                            </a:rPr>
                            <a:t>2</a:t>
                          </a: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nSpc>
                              <a:spcPct val="150000"/>
                            </a:lnSpc>
                            <a:spcBef>
                              <a:spcPts val="600"/>
                            </a:spcBef>
                            <a:spcAft>
                              <a:spcPts val="600"/>
                            </a:spcAft>
                          </a:pPr>
                          <a:endParaRPr lang="en-AU" sz="1600" b="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33667266"/>
                      </a:ext>
                    </a:extLst>
                  </a:tr>
                  <a:tr h="405428">
                    <a:tc>
                      <a:txBody>
                        <a:bodyPr/>
                        <a:lstStyle/>
                        <a:p>
                          <a:pPr>
                            <a:lnSpc>
                              <a:spcPct val="150000"/>
                            </a:lnSpc>
                            <a:spcBef>
                              <a:spcPts val="600"/>
                            </a:spcBef>
                            <a:spcAft>
                              <a:spcPts val="600"/>
                            </a:spcAft>
                          </a:pPr>
                          <a:r>
                            <a:rPr lang="en-AU" sz="1600" dirty="0">
                              <a:effectLst/>
                              <a:latin typeface="+mj-lt"/>
                            </a:rPr>
                            <a:t>Totals</a:t>
                          </a:r>
                          <a:endParaRPr lang="en-AU" sz="160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50000"/>
                            </a:lnSpc>
                            <a:spcBef>
                              <a:spcPts val="600"/>
                            </a:spcBef>
                            <a:spcAft>
                              <a:spcPts val="600"/>
                            </a:spcAft>
                          </a:pPr>
                          <a:endParaRPr lang="en-AU" sz="160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50000"/>
                            </a:lnSpc>
                            <a:spcBef>
                              <a:spcPts val="600"/>
                            </a:spcBef>
                            <a:spcAft>
                              <a:spcPts val="600"/>
                            </a:spcAft>
                          </a:pPr>
                          <a:endParaRPr lang="en-AU" sz="160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872530"/>
                      </a:ext>
                    </a:extLst>
                  </a:tr>
                </a:tbl>
              </a:graphicData>
            </a:graphic>
          </p:graphicFrame>
        </mc:Fallback>
      </mc:AlternateContent>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8</a:t>
            </a:fld>
            <a:endParaRPr lang="en-AU" dirty="0"/>
          </a:p>
        </p:txBody>
      </p:sp>
    </p:spTree>
    <p:extLst>
      <p:ext uri="{BB962C8B-B14F-4D97-AF65-F5344CB8AC3E}">
        <p14:creationId xmlns:p14="http://schemas.microsoft.com/office/powerpoint/2010/main" val="2085454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96AC8F-A63B-6492-EC10-A218C93A44C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63B0AEE-9C56-9D68-BED9-9529409981B5}"/>
              </a:ext>
            </a:extLst>
          </p:cNvPr>
          <p:cNvSpPr>
            <a:spLocks noGrp="1"/>
          </p:cNvSpPr>
          <p:nvPr>
            <p:ph type="title"/>
          </p:nvPr>
        </p:nvSpPr>
        <p:spPr/>
        <p:txBody>
          <a:bodyPr/>
          <a:lstStyle/>
          <a:p>
            <a:r>
              <a:rPr lang="en-AU" dirty="0"/>
              <a:t>Mean from a frequency table (4)</a:t>
            </a:r>
          </a:p>
        </p:txBody>
      </p:sp>
      <p:sp>
        <p:nvSpPr>
          <p:cNvPr id="6" name="Text Placeholder 5">
            <a:extLst>
              <a:ext uri="{FF2B5EF4-FFF2-40B4-BE49-F238E27FC236}">
                <a16:creationId xmlns:a16="http://schemas.microsoft.com/office/drawing/2014/main" id="{027E436E-5887-14A6-5B79-9F65913CDAF8}"/>
              </a:ext>
            </a:extLst>
          </p:cNvPr>
          <p:cNvSpPr>
            <a:spLocks noGrp="1"/>
          </p:cNvSpPr>
          <p:nvPr>
            <p:ph type="body" sz="quarter" idx="18"/>
          </p:nvPr>
        </p:nvSpPr>
        <p:spPr/>
        <p:txBody>
          <a:bodyPr/>
          <a:lstStyle/>
          <a:p>
            <a:r>
              <a:rPr lang="en-AU" dirty="0"/>
              <a:t>Your turn – solution 1</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F0D40B6E-F10F-F0F6-1661-CDD3DBF25845}"/>
                  </a:ext>
                </a:extLst>
              </p:cNvPr>
              <p:cNvSpPr>
                <a:spLocks noGrp="1"/>
              </p:cNvSpPr>
              <p:nvPr>
                <p:ph idx="1"/>
              </p:nvPr>
            </p:nvSpPr>
            <p:spPr>
              <a:xfrm>
                <a:off x="360000" y="1620000"/>
                <a:ext cx="5116240" cy="4536000"/>
              </a:xfrm>
            </p:spPr>
            <p:txBody>
              <a:bodyPr/>
              <a:lstStyle/>
              <a:p>
                <a:r>
                  <a:rPr lang="en-AU" sz="2000" dirty="0"/>
                  <a:t>Calculate the mean number of days that people were absent for each time they were sick.</a:t>
                </a:r>
              </a:p>
              <a:p>
                <a:r>
                  <a:rPr lang="en-AU" sz="2000" dirty="0"/>
                  <a:t>Mean = </a:t>
                </a:r>
                <a14:m>
                  <m:oMath xmlns:m="http://schemas.openxmlformats.org/officeDocument/2006/math">
                    <m:f>
                      <m:fPr>
                        <m:ctrlPr>
                          <a:rPr lang="en-AU" sz="2000" i="1" smtClean="0">
                            <a:latin typeface="Cambria Math" panose="02040503050406030204" pitchFamily="18" charset="0"/>
                          </a:rPr>
                        </m:ctrlPr>
                      </m:fPr>
                      <m:num>
                        <m:r>
                          <a:rPr lang="en-AU" sz="2000" b="0" i="1" smtClean="0">
                            <a:latin typeface="Cambria Math" panose="02040503050406030204" pitchFamily="18" charset="0"/>
                          </a:rPr>
                          <m:t>175</m:t>
                        </m:r>
                      </m:num>
                      <m:den>
                        <m:r>
                          <a:rPr lang="en-AU" sz="2000" b="0" i="1" smtClean="0">
                            <a:latin typeface="Cambria Math" panose="02040503050406030204" pitchFamily="18" charset="0"/>
                          </a:rPr>
                          <m:t>82</m:t>
                        </m:r>
                      </m:den>
                    </m:f>
                    <m:r>
                      <a:rPr lang="en-AU" sz="2000" b="0" i="1" smtClean="0">
                        <a:latin typeface="Cambria Math" panose="02040503050406030204" pitchFamily="18" charset="0"/>
                      </a:rPr>
                      <m:t>=2.13</m:t>
                    </m:r>
                  </m:oMath>
                </a14:m>
                <a:endParaRPr lang="en-AU" sz="2000" dirty="0"/>
              </a:p>
            </p:txBody>
          </p:sp>
        </mc:Choice>
        <mc:Fallback xmlns="">
          <p:sp>
            <p:nvSpPr>
              <p:cNvPr id="5" name="Content Placeholder 4">
                <a:extLst>
                  <a:ext uri="{FF2B5EF4-FFF2-40B4-BE49-F238E27FC236}">
                    <a16:creationId xmlns:a16="http://schemas.microsoft.com/office/drawing/2014/main" id="{F0D40B6E-F10F-F0F6-1661-CDD3DBF25845}"/>
                  </a:ext>
                </a:extLst>
              </p:cNvPr>
              <p:cNvSpPr>
                <a:spLocks noGrp="1" noRot="1" noChangeAspect="1" noMove="1" noResize="1" noEditPoints="1" noAdjustHandles="1" noChangeArrowheads="1" noChangeShapeType="1" noTextEdit="1"/>
              </p:cNvSpPr>
              <p:nvPr>
                <p:ph idx="1"/>
              </p:nvPr>
            </p:nvSpPr>
            <p:spPr>
              <a:xfrm>
                <a:off x="360000" y="1620000"/>
                <a:ext cx="5116240" cy="4536000"/>
              </a:xfrm>
              <a:blipFill>
                <a:blip r:embed="rId2"/>
                <a:stretch>
                  <a:fillRect l="-29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3" name="Content Placeholder 2" descr="A table showing the frequency for the length of absences.">
                <a:extLst>
                  <a:ext uri="{FF2B5EF4-FFF2-40B4-BE49-F238E27FC236}">
                    <a16:creationId xmlns:a16="http://schemas.microsoft.com/office/drawing/2014/main" id="{5526A0B8-0032-5C64-A58B-2B650A3323A4}"/>
                  </a:ext>
                </a:extLst>
              </p:cNvPr>
              <p:cNvGraphicFramePr>
                <a:graphicFrameLocks/>
              </p:cNvGraphicFramePr>
              <p:nvPr>
                <p:extLst>
                  <p:ext uri="{D42A27DB-BD31-4B8C-83A1-F6EECF244321}">
                    <p14:modId xmlns:p14="http://schemas.microsoft.com/office/powerpoint/2010/main" val="113671826"/>
                  </p:ext>
                </p:extLst>
              </p:nvPr>
            </p:nvGraphicFramePr>
            <p:xfrm>
              <a:off x="6096000" y="1624615"/>
              <a:ext cx="5589899" cy="4127357"/>
            </p:xfrm>
            <a:graphic>
              <a:graphicData uri="http://schemas.openxmlformats.org/drawingml/2006/table">
                <a:tbl>
                  <a:tblPr firstRow="1" firstCol="1" bandRow="1">
                    <a:tableStyleId>{9DCAF9ED-07DC-4A11-8D7F-57B35C25682E}</a:tableStyleId>
                  </a:tblPr>
                  <a:tblGrid>
                    <a:gridCol w="2357120">
                      <a:extLst>
                        <a:ext uri="{9D8B030D-6E8A-4147-A177-3AD203B41FA5}">
                          <a16:colId xmlns:a16="http://schemas.microsoft.com/office/drawing/2014/main" val="2116218922"/>
                        </a:ext>
                      </a:extLst>
                    </a:gridCol>
                    <a:gridCol w="1605280">
                      <a:extLst>
                        <a:ext uri="{9D8B030D-6E8A-4147-A177-3AD203B41FA5}">
                          <a16:colId xmlns:a16="http://schemas.microsoft.com/office/drawing/2014/main" val="2176696439"/>
                        </a:ext>
                      </a:extLst>
                    </a:gridCol>
                    <a:gridCol w="1627499">
                      <a:extLst>
                        <a:ext uri="{9D8B030D-6E8A-4147-A177-3AD203B41FA5}">
                          <a16:colId xmlns:a16="http://schemas.microsoft.com/office/drawing/2014/main" val="408427180"/>
                        </a:ext>
                      </a:extLst>
                    </a:gridCol>
                  </a:tblGrid>
                  <a:tr h="478505">
                    <a:tc>
                      <a:txBody>
                        <a:bodyPr/>
                        <a:lstStyle/>
                        <a:p>
                          <a:pPr>
                            <a:lnSpc>
                              <a:spcPct val="150000"/>
                            </a:lnSpc>
                            <a:spcBef>
                              <a:spcPts val="600"/>
                            </a:spcBef>
                            <a:spcAft>
                              <a:spcPts val="600"/>
                            </a:spcAft>
                          </a:pPr>
                          <a:r>
                            <a:rPr lang="en-AU" sz="1600" b="0" dirty="0">
                              <a:effectLst/>
                              <a:latin typeface="+mj-lt"/>
                            </a:rPr>
                            <a:t>Length</a:t>
                          </a:r>
                          <a:r>
                            <a:rPr lang="en-AU" sz="1600" b="0" baseline="0" dirty="0">
                              <a:effectLst/>
                              <a:latin typeface="+mj-lt"/>
                            </a:rPr>
                            <a:t> of</a:t>
                          </a:r>
                          <a:r>
                            <a:rPr lang="en-AU" sz="1600" b="0" dirty="0">
                              <a:effectLst/>
                              <a:latin typeface="+mj-lt"/>
                            </a:rPr>
                            <a:t> absence </a:t>
                          </a:r>
                          <a14:m>
                            <m:oMath xmlns:m="http://schemas.openxmlformats.org/officeDocument/2006/math">
                              <m:r>
                                <a:rPr lang="en-AU" sz="1600" b="0">
                                  <a:effectLst/>
                                  <a:latin typeface="Cambria Math" panose="02040503050406030204" pitchFamily="18" charset="0"/>
                                </a:rPr>
                                <m:t>(</m:t>
                              </m:r>
                              <m:r>
                                <m:rPr>
                                  <m:sty m:val="p"/>
                                </m:rPr>
                                <a:rPr lang="en-AU" sz="1600" b="0" i="1">
                                  <a:effectLst/>
                                  <a:latin typeface="Cambria Math" panose="02040503050406030204" pitchFamily="18" charset="0"/>
                                </a:rPr>
                                <m:t>x</m:t>
                              </m:r>
                              <m:r>
                                <a:rPr lang="en-AU" sz="1600" b="0">
                                  <a:effectLst/>
                                  <a:latin typeface="Cambria Math" panose="02040503050406030204" pitchFamily="18" charset="0"/>
                                </a:rPr>
                                <m:t>)</m:t>
                              </m:r>
                            </m:oMath>
                          </a14:m>
                          <a:endParaRPr lang="en-AU" sz="1600" b="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solidFill>
                      </a:tcPr>
                    </a:tc>
                    <a:tc>
                      <a:txBody>
                        <a:bodyPr/>
                        <a:lstStyle/>
                        <a:p>
                          <a:pPr>
                            <a:lnSpc>
                              <a:spcPct val="150000"/>
                            </a:lnSpc>
                            <a:spcBef>
                              <a:spcPts val="600"/>
                            </a:spcBef>
                            <a:spcAft>
                              <a:spcPts val="600"/>
                            </a:spcAft>
                          </a:pPr>
                          <a:r>
                            <a:rPr lang="en-AU" sz="1600" b="0" dirty="0">
                              <a:effectLst/>
                              <a:latin typeface="+mj-lt"/>
                            </a:rPr>
                            <a:t>Frequency </a:t>
                          </a:r>
                          <a14:m>
                            <m:oMath xmlns:m="http://schemas.openxmlformats.org/officeDocument/2006/math">
                              <m:r>
                                <a:rPr lang="en-AU" sz="1600" b="0">
                                  <a:effectLst/>
                                  <a:latin typeface="Cambria Math" panose="02040503050406030204" pitchFamily="18" charset="0"/>
                                </a:rPr>
                                <m:t>(</m:t>
                              </m:r>
                              <m:r>
                                <m:rPr>
                                  <m:sty m:val="p"/>
                                </m:rPr>
                                <a:rPr lang="en-AU" sz="1600" b="0" i="1">
                                  <a:effectLst/>
                                  <a:latin typeface="Cambria Math" panose="02040503050406030204" pitchFamily="18" charset="0"/>
                                </a:rPr>
                                <m:t>f</m:t>
                              </m:r>
                              <m:r>
                                <a:rPr lang="en-AU" sz="1600" b="0">
                                  <a:effectLst/>
                                  <a:latin typeface="Cambria Math" panose="02040503050406030204" pitchFamily="18" charset="0"/>
                                </a:rPr>
                                <m:t>)</m:t>
                              </m:r>
                            </m:oMath>
                          </a14:m>
                          <a:endParaRPr lang="en-AU" sz="1600" b="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solidFill>
                      </a:tcPr>
                    </a:tc>
                    <a:tc>
                      <a:txBody>
                        <a:bodyPr/>
                        <a:lstStyle/>
                        <a:p>
                          <a:pPr algn="ctr">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m:rPr>
                                    <m:sty m:val="p"/>
                                  </m:rPr>
                                  <a:rPr lang="en-AU" sz="1600" b="0" i="1">
                                    <a:effectLst/>
                                    <a:latin typeface="Cambria Math" panose="02040503050406030204" pitchFamily="18" charset="0"/>
                                  </a:rPr>
                                  <m:t>fx</m:t>
                                </m:r>
                              </m:oMath>
                            </m:oMathPara>
                          </a14:m>
                          <a:endParaRPr lang="en-AU" sz="1600" b="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3595438619"/>
                      </a:ext>
                    </a:extLst>
                  </a:tr>
                  <a:tr h="405428">
                    <a:tc>
                      <a:txBody>
                        <a:bodyPr/>
                        <a:lstStyle/>
                        <a:p>
                          <a:pPr>
                            <a:lnSpc>
                              <a:spcPct val="150000"/>
                            </a:lnSpc>
                            <a:spcBef>
                              <a:spcPts val="600"/>
                            </a:spcBef>
                            <a:spcAft>
                              <a:spcPts val="600"/>
                            </a:spcAft>
                          </a:pPr>
                          <a:r>
                            <a:rPr lang="en-AU" sz="1600" b="0" dirty="0">
                              <a:effectLst/>
                              <a:latin typeface="+mj-lt"/>
                              <a:ea typeface="Calibri" panose="020F0502020204030204" pitchFamily="34" charset="0"/>
                              <a:cs typeface="Arial" panose="020B0604020202020204" pitchFamily="34" charset="0"/>
                            </a:rPr>
                            <a:t>0</a:t>
                          </a: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600"/>
                            </a:spcAft>
                          </a:pPr>
                          <a:r>
                            <a:rPr lang="en-AU" sz="1600" b="0" dirty="0">
                              <a:effectLst/>
                              <a:latin typeface="+mj-lt"/>
                              <a:ea typeface="Calibri" panose="020F0502020204030204" pitchFamily="34" charset="0"/>
                              <a:cs typeface="Arial" panose="020B0604020202020204" pitchFamily="34" charset="0"/>
                            </a:rPr>
                            <a:t>0</a:t>
                          </a: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600"/>
                            </a:spcAft>
                          </a:pPr>
                          <a:r>
                            <a:rPr lang="en-AU" sz="1600" b="0" dirty="0">
                              <a:effectLst/>
                              <a:latin typeface="+mj-lt"/>
                              <a:ea typeface="Calibri" panose="020F0502020204030204" pitchFamily="34" charset="0"/>
                              <a:cs typeface="Arial" panose="020B0604020202020204" pitchFamily="34" charset="0"/>
                            </a:rPr>
                            <a:t>0 × 0 = 0</a:t>
                          </a: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59719812"/>
                      </a:ext>
                    </a:extLst>
                  </a:tr>
                  <a:tr h="405428">
                    <a:tc>
                      <a:txBody>
                        <a:bodyPr/>
                        <a:lstStyle/>
                        <a:p>
                          <a:pPr>
                            <a:lnSpc>
                              <a:spcPct val="150000"/>
                            </a:lnSpc>
                            <a:spcBef>
                              <a:spcPts val="600"/>
                            </a:spcBef>
                            <a:spcAft>
                              <a:spcPts val="600"/>
                            </a:spcAft>
                          </a:pPr>
                          <a:r>
                            <a:rPr lang="en-AU" sz="1600" b="0" dirty="0">
                              <a:effectLst/>
                              <a:latin typeface="+mj-lt"/>
                            </a:rPr>
                            <a:t>1</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solidFill>
                      </a:tcPr>
                    </a:tc>
                    <a:tc>
                      <a:txBody>
                        <a:bodyPr/>
                        <a:lstStyle/>
                        <a:p>
                          <a:pPr>
                            <a:lnSpc>
                              <a:spcPct val="150000"/>
                            </a:lnSpc>
                            <a:spcBef>
                              <a:spcPts val="600"/>
                            </a:spcBef>
                            <a:spcAft>
                              <a:spcPts val="600"/>
                            </a:spcAft>
                          </a:pPr>
                          <a:r>
                            <a:rPr lang="en-AU" sz="1600" b="0" dirty="0">
                              <a:effectLst/>
                              <a:latin typeface="+mj-lt"/>
                              <a:ea typeface="Calibri" panose="020F0502020204030204" pitchFamily="34" charset="0"/>
                              <a:cs typeface="Arial" panose="020B0604020202020204" pitchFamily="34" charset="0"/>
                            </a:rPr>
                            <a:t>43</a:t>
                          </a: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solidFill>
                      </a:tcPr>
                    </a:tc>
                    <a:tc>
                      <a:txBody>
                        <a:bodyPr/>
                        <a:lstStyle/>
                        <a:p>
                          <a:pPr>
                            <a:lnSpc>
                              <a:spcPct val="150000"/>
                            </a:lnSpc>
                            <a:spcBef>
                              <a:spcPts val="600"/>
                            </a:spcBef>
                            <a:spcAft>
                              <a:spcPts val="600"/>
                            </a:spcAft>
                          </a:pPr>
                          <a:r>
                            <a:rPr lang="en-AU" sz="1600" b="0" dirty="0">
                              <a:effectLst/>
                              <a:latin typeface="+mj-lt"/>
                              <a:ea typeface="Calibri" panose="020F0502020204030204" pitchFamily="34" charset="0"/>
                              <a:cs typeface="Arial" panose="020B0604020202020204" pitchFamily="34" charset="0"/>
                            </a:rPr>
                            <a:t>1 × 43 = 43</a:t>
                          </a: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550539320"/>
                      </a:ext>
                    </a:extLst>
                  </a:tr>
                  <a:tr h="405428">
                    <a:tc>
                      <a:txBody>
                        <a:bodyPr/>
                        <a:lstStyle/>
                        <a:p>
                          <a:pPr>
                            <a:lnSpc>
                              <a:spcPct val="150000"/>
                            </a:lnSpc>
                            <a:spcBef>
                              <a:spcPts val="600"/>
                            </a:spcBef>
                            <a:spcAft>
                              <a:spcPts val="600"/>
                            </a:spcAft>
                          </a:pPr>
                          <a:r>
                            <a:rPr lang="en-AU" sz="1600" b="0" dirty="0">
                              <a:effectLst/>
                              <a:latin typeface="+mj-lt"/>
                            </a:rPr>
                            <a:t>2</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600"/>
                            </a:spcAft>
                          </a:pPr>
                          <a:r>
                            <a:rPr lang="en-AU" sz="1600" b="0" dirty="0">
                              <a:effectLst/>
                              <a:latin typeface="+mj-lt"/>
                              <a:ea typeface="Calibri" panose="020F0502020204030204" pitchFamily="34" charset="0"/>
                              <a:cs typeface="Arial" panose="020B0604020202020204" pitchFamily="34" charset="0"/>
                            </a:rPr>
                            <a:t>15</a:t>
                          </a: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600"/>
                            </a:spcAft>
                          </a:pPr>
                          <a:r>
                            <a:rPr lang="en-AU" sz="1600" b="0" dirty="0">
                              <a:effectLst/>
                              <a:latin typeface="+mj-lt"/>
                              <a:ea typeface="Calibri" panose="020F0502020204030204" pitchFamily="34" charset="0"/>
                              <a:cs typeface="Arial" panose="020B0604020202020204" pitchFamily="34" charset="0"/>
                            </a:rPr>
                            <a:t>2 × 15 = 30</a:t>
                          </a: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72520425"/>
                      </a:ext>
                    </a:extLst>
                  </a:tr>
                  <a:tr h="405428">
                    <a:tc>
                      <a:txBody>
                        <a:bodyPr/>
                        <a:lstStyle/>
                        <a:p>
                          <a:pPr>
                            <a:lnSpc>
                              <a:spcPct val="150000"/>
                            </a:lnSpc>
                            <a:spcBef>
                              <a:spcPts val="600"/>
                            </a:spcBef>
                            <a:spcAft>
                              <a:spcPts val="600"/>
                            </a:spcAft>
                          </a:pPr>
                          <a:r>
                            <a:rPr lang="en-AU" sz="1600" b="0" dirty="0">
                              <a:effectLst/>
                              <a:latin typeface="+mj-lt"/>
                            </a:rPr>
                            <a:t>3</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solidFill>
                      </a:tcPr>
                    </a:tc>
                    <a:tc>
                      <a:txBody>
                        <a:bodyPr/>
                        <a:lstStyle/>
                        <a:p>
                          <a:pPr>
                            <a:lnSpc>
                              <a:spcPct val="150000"/>
                            </a:lnSpc>
                            <a:spcBef>
                              <a:spcPts val="600"/>
                            </a:spcBef>
                            <a:spcAft>
                              <a:spcPts val="600"/>
                            </a:spcAft>
                          </a:pPr>
                          <a:r>
                            <a:rPr lang="en-AU" sz="1600" b="0" dirty="0">
                              <a:effectLst/>
                              <a:latin typeface="+mj-lt"/>
                              <a:ea typeface="Calibri" panose="020F0502020204030204" pitchFamily="34" charset="0"/>
                              <a:cs typeface="Arial" panose="020B0604020202020204" pitchFamily="34" charset="0"/>
                            </a:rPr>
                            <a:t>9</a:t>
                          </a: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solidFill>
                      </a:tcPr>
                    </a:tc>
                    <a:tc>
                      <a:txBody>
                        <a:bodyPr/>
                        <a:lstStyle/>
                        <a:p>
                          <a:pPr>
                            <a:lnSpc>
                              <a:spcPct val="150000"/>
                            </a:lnSpc>
                            <a:spcBef>
                              <a:spcPts val="600"/>
                            </a:spcBef>
                            <a:spcAft>
                              <a:spcPts val="600"/>
                            </a:spcAft>
                          </a:pPr>
                          <a:r>
                            <a:rPr lang="en-AU" sz="1600" b="0" dirty="0">
                              <a:effectLst/>
                              <a:latin typeface="+mj-lt"/>
                              <a:ea typeface="Calibri" panose="020F0502020204030204" pitchFamily="34" charset="0"/>
                              <a:cs typeface="Arial" panose="020B0604020202020204" pitchFamily="34" charset="0"/>
                            </a:rPr>
                            <a:t>3 × 9 = 27</a:t>
                          </a: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2340347243"/>
                      </a:ext>
                    </a:extLst>
                  </a:tr>
                  <a:tr h="405428">
                    <a:tc>
                      <a:txBody>
                        <a:bodyPr/>
                        <a:lstStyle/>
                        <a:p>
                          <a:pPr>
                            <a:lnSpc>
                              <a:spcPct val="150000"/>
                            </a:lnSpc>
                            <a:spcBef>
                              <a:spcPts val="600"/>
                            </a:spcBef>
                            <a:spcAft>
                              <a:spcPts val="600"/>
                            </a:spcAft>
                          </a:pPr>
                          <a:r>
                            <a:rPr lang="en-AU" sz="1600" b="0" dirty="0">
                              <a:effectLst/>
                              <a:latin typeface="+mj-lt"/>
                            </a:rPr>
                            <a:t>4</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600"/>
                            </a:spcAft>
                          </a:pPr>
                          <a:r>
                            <a:rPr lang="en-AU" sz="1600" b="0" dirty="0">
                              <a:effectLst/>
                              <a:latin typeface="+mj-lt"/>
                              <a:ea typeface="Calibri" panose="020F0502020204030204" pitchFamily="34" charset="0"/>
                              <a:cs typeface="Arial" panose="020B0604020202020204" pitchFamily="34" charset="0"/>
                            </a:rPr>
                            <a:t>8</a:t>
                          </a: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600"/>
                            </a:spcAft>
                          </a:pPr>
                          <a:r>
                            <a:rPr lang="en-AU" sz="1600" b="0" dirty="0">
                              <a:effectLst/>
                              <a:latin typeface="+mj-lt"/>
                              <a:ea typeface="Calibri" panose="020F0502020204030204" pitchFamily="34" charset="0"/>
                              <a:cs typeface="Arial" panose="020B0604020202020204" pitchFamily="34" charset="0"/>
                            </a:rPr>
                            <a:t>4 × 8 = 32</a:t>
                          </a: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38866827"/>
                      </a:ext>
                    </a:extLst>
                  </a:tr>
                  <a:tr h="405428">
                    <a:tc>
                      <a:txBody>
                        <a:bodyPr/>
                        <a:lstStyle/>
                        <a:p>
                          <a:pPr>
                            <a:lnSpc>
                              <a:spcPct val="150000"/>
                            </a:lnSpc>
                            <a:spcBef>
                              <a:spcPts val="600"/>
                            </a:spcBef>
                            <a:spcAft>
                              <a:spcPts val="600"/>
                            </a:spcAft>
                          </a:pPr>
                          <a:r>
                            <a:rPr lang="en-AU" sz="1600" b="0" dirty="0">
                              <a:effectLst/>
                              <a:latin typeface="+mj-lt"/>
                            </a:rPr>
                            <a:t>5</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solidFill>
                      </a:tcPr>
                    </a:tc>
                    <a:tc>
                      <a:txBody>
                        <a:bodyPr/>
                        <a:lstStyle/>
                        <a:p>
                          <a:pPr>
                            <a:lnSpc>
                              <a:spcPct val="150000"/>
                            </a:lnSpc>
                            <a:spcBef>
                              <a:spcPts val="600"/>
                            </a:spcBef>
                            <a:spcAft>
                              <a:spcPts val="600"/>
                            </a:spcAft>
                          </a:pPr>
                          <a:r>
                            <a:rPr lang="en-AU" sz="1600" b="0" dirty="0">
                              <a:effectLst/>
                              <a:latin typeface="+mj-lt"/>
                              <a:ea typeface="Calibri" panose="020F0502020204030204" pitchFamily="34" charset="0"/>
                              <a:cs typeface="Arial" panose="020B0604020202020204" pitchFamily="34" charset="0"/>
                            </a:rPr>
                            <a:t>1</a:t>
                          </a: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solidFill>
                      </a:tcPr>
                    </a:tc>
                    <a:tc>
                      <a:txBody>
                        <a:bodyPr/>
                        <a:lstStyle/>
                        <a:p>
                          <a:pPr>
                            <a:lnSpc>
                              <a:spcPct val="150000"/>
                            </a:lnSpc>
                            <a:spcBef>
                              <a:spcPts val="600"/>
                            </a:spcBef>
                            <a:spcAft>
                              <a:spcPts val="600"/>
                            </a:spcAft>
                          </a:pPr>
                          <a:r>
                            <a:rPr lang="en-AU" sz="1600" b="0" dirty="0">
                              <a:effectLst/>
                              <a:latin typeface="+mj-lt"/>
                              <a:ea typeface="Calibri" panose="020F0502020204030204" pitchFamily="34" charset="0"/>
                              <a:cs typeface="Arial" panose="020B0604020202020204" pitchFamily="34" charset="0"/>
                            </a:rPr>
                            <a:t>5 × 1 = 5</a:t>
                          </a: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969245121"/>
                      </a:ext>
                    </a:extLst>
                  </a:tr>
                  <a:tr h="405428">
                    <a:tc>
                      <a:txBody>
                        <a:bodyPr/>
                        <a:lstStyle/>
                        <a:p>
                          <a:pPr>
                            <a:lnSpc>
                              <a:spcPct val="150000"/>
                            </a:lnSpc>
                            <a:spcBef>
                              <a:spcPts val="600"/>
                            </a:spcBef>
                            <a:spcAft>
                              <a:spcPts val="600"/>
                            </a:spcAft>
                          </a:pPr>
                          <a:r>
                            <a:rPr lang="en-AU" sz="1600" b="0" dirty="0">
                              <a:effectLst/>
                              <a:latin typeface="+mj-lt"/>
                            </a:rPr>
                            <a:t>6</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600"/>
                            </a:spcAft>
                          </a:pPr>
                          <a:r>
                            <a:rPr lang="en-AU" sz="1600" b="0" dirty="0">
                              <a:effectLst/>
                              <a:latin typeface="+mj-lt"/>
                            </a:rPr>
                            <a:t>4</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600"/>
                            </a:spcAft>
                          </a:pPr>
                          <a:r>
                            <a:rPr lang="en-AU" sz="1600" b="0" dirty="0">
                              <a:effectLst/>
                              <a:latin typeface="+mj-lt"/>
                              <a:ea typeface="Calibri" panose="020F0502020204030204" pitchFamily="34" charset="0"/>
                              <a:cs typeface="Arial" panose="020B0604020202020204" pitchFamily="34" charset="0"/>
                            </a:rPr>
                            <a:t>6 × 4 = 24</a:t>
                          </a: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96033602"/>
                      </a:ext>
                    </a:extLst>
                  </a:tr>
                  <a:tr h="405428">
                    <a:tc>
                      <a:txBody>
                        <a:bodyPr/>
                        <a:lstStyle/>
                        <a:p>
                          <a:pPr>
                            <a:lnSpc>
                              <a:spcPct val="150000"/>
                            </a:lnSpc>
                            <a:spcBef>
                              <a:spcPts val="600"/>
                            </a:spcBef>
                            <a:spcAft>
                              <a:spcPts val="600"/>
                            </a:spcAft>
                          </a:pPr>
                          <a:r>
                            <a:rPr lang="en-AU" sz="1600" b="0" dirty="0">
                              <a:effectLst/>
                              <a:latin typeface="+mj-lt"/>
                            </a:rPr>
                            <a:t>7</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solidFill>
                      </a:tcPr>
                    </a:tc>
                    <a:tc>
                      <a:txBody>
                        <a:bodyPr/>
                        <a:lstStyle/>
                        <a:p>
                          <a:pPr>
                            <a:lnSpc>
                              <a:spcPct val="150000"/>
                            </a:lnSpc>
                            <a:spcBef>
                              <a:spcPts val="600"/>
                            </a:spcBef>
                            <a:spcAft>
                              <a:spcPts val="600"/>
                            </a:spcAft>
                          </a:pPr>
                          <a:r>
                            <a:rPr lang="en-AU" sz="1600" b="0" dirty="0">
                              <a:effectLst/>
                              <a:latin typeface="+mj-lt"/>
                              <a:ea typeface="Calibri" panose="020F0502020204030204" pitchFamily="34" charset="0"/>
                              <a:cs typeface="Arial" panose="020B0604020202020204" pitchFamily="34" charset="0"/>
                            </a:rPr>
                            <a:t>2</a:t>
                          </a: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solidFill>
                      </a:tcPr>
                    </a:tc>
                    <a:tc>
                      <a:txBody>
                        <a:bodyPr/>
                        <a:lstStyle/>
                        <a:p>
                          <a:pPr>
                            <a:lnSpc>
                              <a:spcPct val="150000"/>
                            </a:lnSpc>
                            <a:spcBef>
                              <a:spcPts val="600"/>
                            </a:spcBef>
                            <a:spcAft>
                              <a:spcPts val="600"/>
                            </a:spcAft>
                          </a:pPr>
                          <a:r>
                            <a:rPr lang="en-AU" sz="1600" b="0" dirty="0">
                              <a:effectLst/>
                              <a:latin typeface="+mj-lt"/>
                              <a:ea typeface="Calibri" panose="020F0502020204030204" pitchFamily="34" charset="0"/>
                              <a:cs typeface="Arial" panose="020B0604020202020204" pitchFamily="34" charset="0"/>
                            </a:rPr>
                            <a:t>7 × 2 = 14</a:t>
                          </a: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133667266"/>
                      </a:ext>
                    </a:extLst>
                  </a:tr>
                  <a:tr h="405428">
                    <a:tc>
                      <a:txBody>
                        <a:bodyPr/>
                        <a:lstStyle/>
                        <a:p>
                          <a:pPr>
                            <a:lnSpc>
                              <a:spcPct val="150000"/>
                            </a:lnSpc>
                            <a:spcBef>
                              <a:spcPts val="600"/>
                            </a:spcBef>
                            <a:spcAft>
                              <a:spcPts val="600"/>
                            </a:spcAft>
                          </a:pPr>
                          <a:r>
                            <a:rPr lang="en-AU" sz="1600" b="1" dirty="0">
                              <a:effectLst/>
                              <a:latin typeface="+mj-lt"/>
                            </a:rPr>
                            <a:t>Totals</a:t>
                          </a:r>
                          <a:endParaRPr lang="en-AU" sz="1600" b="1"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600"/>
                            </a:spcAft>
                          </a:pPr>
                          <a:r>
                            <a:rPr lang="en-AU" sz="1600" b="1" dirty="0">
                              <a:effectLst/>
                              <a:latin typeface="+mj-lt"/>
                              <a:ea typeface="Calibri" panose="020F0502020204030204" pitchFamily="34" charset="0"/>
                              <a:cs typeface="Arial" panose="020B0604020202020204" pitchFamily="34" charset="0"/>
                            </a:rPr>
                            <a:t>82</a:t>
                          </a: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600"/>
                            </a:spcAft>
                          </a:pPr>
                          <a:r>
                            <a:rPr lang="en-AU" sz="1600" b="1" dirty="0">
                              <a:effectLst/>
                              <a:latin typeface="+mj-lt"/>
                              <a:ea typeface="Calibri" panose="020F0502020204030204" pitchFamily="34" charset="0"/>
                              <a:cs typeface="Arial" panose="020B0604020202020204" pitchFamily="34" charset="0"/>
                            </a:rPr>
                            <a:t>175</a:t>
                          </a: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3872530"/>
                      </a:ext>
                    </a:extLst>
                  </a:tr>
                </a:tbl>
              </a:graphicData>
            </a:graphic>
          </p:graphicFrame>
        </mc:Choice>
        <mc:Fallback xmlns="">
          <p:graphicFrame>
            <p:nvGraphicFramePr>
              <p:cNvPr id="3" name="Content Placeholder 2" descr="A table showing the frequency for the length of absences.">
                <a:extLst>
                  <a:ext uri="{FF2B5EF4-FFF2-40B4-BE49-F238E27FC236}">
                    <a16:creationId xmlns:a16="http://schemas.microsoft.com/office/drawing/2014/main" id="{5526A0B8-0032-5C64-A58B-2B650A3323A4}"/>
                  </a:ext>
                </a:extLst>
              </p:cNvPr>
              <p:cNvGraphicFramePr>
                <a:graphicFrameLocks/>
              </p:cNvGraphicFramePr>
              <p:nvPr>
                <p:extLst>
                  <p:ext uri="{D42A27DB-BD31-4B8C-83A1-F6EECF244321}">
                    <p14:modId xmlns:p14="http://schemas.microsoft.com/office/powerpoint/2010/main" val="113671826"/>
                  </p:ext>
                </p:extLst>
              </p:nvPr>
            </p:nvGraphicFramePr>
            <p:xfrm>
              <a:off x="6096000" y="1624615"/>
              <a:ext cx="5589899" cy="4127357"/>
            </p:xfrm>
            <a:graphic>
              <a:graphicData uri="http://schemas.openxmlformats.org/drawingml/2006/table">
                <a:tbl>
                  <a:tblPr firstRow="1" firstCol="1" bandRow="1">
                    <a:tableStyleId>{9DCAF9ED-07DC-4A11-8D7F-57B35C25682E}</a:tableStyleId>
                  </a:tblPr>
                  <a:tblGrid>
                    <a:gridCol w="2357120">
                      <a:extLst>
                        <a:ext uri="{9D8B030D-6E8A-4147-A177-3AD203B41FA5}">
                          <a16:colId xmlns:a16="http://schemas.microsoft.com/office/drawing/2014/main" val="2116218922"/>
                        </a:ext>
                      </a:extLst>
                    </a:gridCol>
                    <a:gridCol w="1605280">
                      <a:extLst>
                        <a:ext uri="{9D8B030D-6E8A-4147-A177-3AD203B41FA5}">
                          <a16:colId xmlns:a16="http://schemas.microsoft.com/office/drawing/2014/main" val="2176696439"/>
                        </a:ext>
                      </a:extLst>
                    </a:gridCol>
                    <a:gridCol w="1627499">
                      <a:extLst>
                        <a:ext uri="{9D8B030D-6E8A-4147-A177-3AD203B41FA5}">
                          <a16:colId xmlns:a16="http://schemas.microsoft.com/office/drawing/2014/main" val="408427180"/>
                        </a:ext>
                      </a:extLst>
                    </a:gridCol>
                  </a:tblGrid>
                  <a:tr h="478505">
                    <a:tc>
                      <a:txBody>
                        <a:bodyPr/>
                        <a:lstStyle/>
                        <a:p>
                          <a:endParaRPr lang="en-US"/>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blipFill>
                          <a:blip r:embed="rId3"/>
                          <a:stretch>
                            <a:fillRect l="-538" r="-137634" b="-768421"/>
                          </a:stretch>
                        </a:blipFill>
                      </a:tcPr>
                    </a:tc>
                    <a:tc>
                      <a:txBody>
                        <a:bodyPr/>
                        <a:lstStyle/>
                        <a:p>
                          <a:endParaRPr lang="en-US"/>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blipFill>
                          <a:blip r:embed="rId3"/>
                          <a:stretch>
                            <a:fillRect l="-147244" r="-101575" b="-768421"/>
                          </a:stretch>
                        </a:blipFill>
                      </a:tcPr>
                    </a:tc>
                    <a:tc>
                      <a:txBody>
                        <a:bodyPr/>
                        <a:lstStyle/>
                        <a:p>
                          <a:endParaRPr lang="en-US"/>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blipFill>
                          <a:blip r:embed="rId3"/>
                          <a:stretch>
                            <a:fillRect l="-245313" r="-781" b="-768421"/>
                          </a:stretch>
                        </a:blipFill>
                      </a:tcPr>
                    </a:tc>
                    <a:extLst>
                      <a:ext uri="{0D108BD9-81ED-4DB2-BD59-A6C34878D82A}">
                        <a16:rowId xmlns:a16="http://schemas.microsoft.com/office/drawing/2014/main" val="3595438619"/>
                      </a:ext>
                    </a:extLst>
                  </a:tr>
                  <a:tr h="405428">
                    <a:tc>
                      <a:txBody>
                        <a:bodyPr/>
                        <a:lstStyle/>
                        <a:p>
                          <a:pPr>
                            <a:lnSpc>
                              <a:spcPct val="150000"/>
                            </a:lnSpc>
                            <a:spcBef>
                              <a:spcPts val="600"/>
                            </a:spcBef>
                            <a:spcAft>
                              <a:spcPts val="600"/>
                            </a:spcAft>
                          </a:pPr>
                          <a:r>
                            <a:rPr lang="en-AU" sz="1600" b="0" dirty="0">
                              <a:effectLst/>
                              <a:latin typeface="+mj-lt"/>
                              <a:ea typeface="Calibri" panose="020F0502020204030204" pitchFamily="34" charset="0"/>
                              <a:cs typeface="Arial" panose="020B0604020202020204" pitchFamily="34" charset="0"/>
                            </a:rPr>
                            <a:t>0</a:t>
                          </a: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600"/>
                            </a:spcAft>
                          </a:pPr>
                          <a:r>
                            <a:rPr lang="en-AU" sz="1600" b="0" dirty="0">
                              <a:effectLst/>
                              <a:latin typeface="+mj-lt"/>
                              <a:ea typeface="Calibri" panose="020F0502020204030204" pitchFamily="34" charset="0"/>
                              <a:cs typeface="Arial" panose="020B0604020202020204" pitchFamily="34" charset="0"/>
                            </a:rPr>
                            <a:t>0</a:t>
                          </a: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600"/>
                            </a:spcAft>
                          </a:pPr>
                          <a:r>
                            <a:rPr lang="en-AU" sz="1600" b="0" dirty="0">
                              <a:effectLst/>
                              <a:latin typeface="+mj-lt"/>
                              <a:ea typeface="Calibri" panose="020F0502020204030204" pitchFamily="34" charset="0"/>
                              <a:cs typeface="Arial" panose="020B0604020202020204" pitchFamily="34" charset="0"/>
                            </a:rPr>
                            <a:t>0 × 0 = 0</a:t>
                          </a: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59719812"/>
                      </a:ext>
                    </a:extLst>
                  </a:tr>
                  <a:tr h="405428">
                    <a:tc>
                      <a:txBody>
                        <a:bodyPr/>
                        <a:lstStyle/>
                        <a:p>
                          <a:pPr>
                            <a:lnSpc>
                              <a:spcPct val="150000"/>
                            </a:lnSpc>
                            <a:spcBef>
                              <a:spcPts val="600"/>
                            </a:spcBef>
                            <a:spcAft>
                              <a:spcPts val="600"/>
                            </a:spcAft>
                          </a:pPr>
                          <a:r>
                            <a:rPr lang="en-AU" sz="1600" b="0" dirty="0">
                              <a:effectLst/>
                              <a:latin typeface="+mj-lt"/>
                            </a:rPr>
                            <a:t>1</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solidFill>
                      </a:tcPr>
                    </a:tc>
                    <a:tc>
                      <a:txBody>
                        <a:bodyPr/>
                        <a:lstStyle/>
                        <a:p>
                          <a:pPr>
                            <a:lnSpc>
                              <a:spcPct val="150000"/>
                            </a:lnSpc>
                            <a:spcBef>
                              <a:spcPts val="600"/>
                            </a:spcBef>
                            <a:spcAft>
                              <a:spcPts val="600"/>
                            </a:spcAft>
                          </a:pPr>
                          <a:r>
                            <a:rPr lang="en-AU" sz="1600" b="0" dirty="0">
                              <a:effectLst/>
                              <a:latin typeface="+mj-lt"/>
                              <a:ea typeface="Calibri" panose="020F0502020204030204" pitchFamily="34" charset="0"/>
                              <a:cs typeface="Arial" panose="020B0604020202020204" pitchFamily="34" charset="0"/>
                            </a:rPr>
                            <a:t>43</a:t>
                          </a: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solidFill>
                      </a:tcPr>
                    </a:tc>
                    <a:tc>
                      <a:txBody>
                        <a:bodyPr/>
                        <a:lstStyle/>
                        <a:p>
                          <a:pPr>
                            <a:lnSpc>
                              <a:spcPct val="150000"/>
                            </a:lnSpc>
                            <a:spcBef>
                              <a:spcPts val="600"/>
                            </a:spcBef>
                            <a:spcAft>
                              <a:spcPts val="600"/>
                            </a:spcAft>
                          </a:pPr>
                          <a:r>
                            <a:rPr lang="en-AU" sz="1600" b="0" dirty="0">
                              <a:effectLst/>
                              <a:latin typeface="+mj-lt"/>
                              <a:ea typeface="Calibri" panose="020F0502020204030204" pitchFamily="34" charset="0"/>
                              <a:cs typeface="Arial" panose="020B0604020202020204" pitchFamily="34" charset="0"/>
                            </a:rPr>
                            <a:t>1 × 43 = 43</a:t>
                          </a: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550539320"/>
                      </a:ext>
                    </a:extLst>
                  </a:tr>
                  <a:tr h="405428">
                    <a:tc>
                      <a:txBody>
                        <a:bodyPr/>
                        <a:lstStyle/>
                        <a:p>
                          <a:pPr>
                            <a:lnSpc>
                              <a:spcPct val="150000"/>
                            </a:lnSpc>
                            <a:spcBef>
                              <a:spcPts val="600"/>
                            </a:spcBef>
                            <a:spcAft>
                              <a:spcPts val="600"/>
                            </a:spcAft>
                          </a:pPr>
                          <a:r>
                            <a:rPr lang="en-AU" sz="1600" b="0" dirty="0">
                              <a:effectLst/>
                              <a:latin typeface="+mj-lt"/>
                            </a:rPr>
                            <a:t>2</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600"/>
                            </a:spcAft>
                          </a:pPr>
                          <a:r>
                            <a:rPr lang="en-AU" sz="1600" b="0" dirty="0">
                              <a:effectLst/>
                              <a:latin typeface="+mj-lt"/>
                              <a:ea typeface="Calibri" panose="020F0502020204030204" pitchFamily="34" charset="0"/>
                              <a:cs typeface="Arial" panose="020B0604020202020204" pitchFamily="34" charset="0"/>
                            </a:rPr>
                            <a:t>15</a:t>
                          </a: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600"/>
                            </a:spcAft>
                          </a:pPr>
                          <a:r>
                            <a:rPr lang="en-AU" sz="1600" b="0" dirty="0">
                              <a:effectLst/>
                              <a:latin typeface="+mj-lt"/>
                              <a:ea typeface="Calibri" panose="020F0502020204030204" pitchFamily="34" charset="0"/>
                              <a:cs typeface="Arial" panose="020B0604020202020204" pitchFamily="34" charset="0"/>
                            </a:rPr>
                            <a:t>2 × 15 = 30</a:t>
                          </a: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72520425"/>
                      </a:ext>
                    </a:extLst>
                  </a:tr>
                  <a:tr h="405428">
                    <a:tc>
                      <a:txBody>
                        <a:bodyPr/>
                        <a:lstStyle/>
                        <a:p>
                          <a:pPr>
                            <a:lnSpc>
                              <a:spcPct val="150000"/>
                            </a:lnSpc>
                            <a:spcBef>
                              <a:spcPts val="600"/>
                            </a:spcBef>
                            <a:spcAft>
                              <a:spcPts val="600"/>
                            </a:spcAft>
                          </a:pPr>
                          <a:r>
                            <a:rPr lang="en-AU" sz="1600" b="0" dirty="0">
                              <a:effectLst/>
                              <a:latin typeface="+mj-lt"/>
                            </a:rPr>
                            <a:t>3</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solidFill>
                      </a:tcPr>
                    </a:tc>
                    <a:tc>
                      <a:txBody>
                        <a:bodyPr/>
                        <a:lstStyle/>
                        <a:p>
                          <a:pPr>
                            <a:lnSpc>
                              <a:spcPct val="150000"/>
                            </a:lnSpc>
                            <a:spcBef>
                              <a:spcPts val="600"/>
                            </a:spcBef>
                            <a:spcAft>
                              <a:spcPts val="600"/>
                            </a:spcAft>
                          </a:pPr>
                          <a:r>
                            <a:rPr lang="en-AU" sz="1600" b="0" dirty="0">
                              <a:effectLst/>
                              <a:latin typeface="+mj-lt"/>
                              <a:ea typeface="Calibri" panose="020F0502020204030204" pitchFamily="34" charset="0"/>
                              <a:cs typeface="Arial" panose="020B0604020202020204" pitchFamily="34" charset="0"/>
                            </a:rPr>
                            <a:t>9</a:t>
                          </a: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solidFill>
                      </a:tcPr>
                    </a:tc>
                    <a:tc>
                      <a:txBody>
                        <a:bodyPr/>
                        <a:lstStyle/>
                        <a:p>
                          <a:pPr>
                            <a:lnSpc>
                              <a:spcPct val="150000"/>
                            </a:lnSpc>
                            <a:spcBef>
                              <a:spcPts val="600"/>
                            </a:spcBef>
                            <a:spcAft>
                              <a:spcPts val="600"/>
                            </a:spcAft>
                          </a:pPr>
                          <a:r>
                            <a:rPr lang="en-AU" sz="1600" b="0" dirty="0">
                              <a:effectLst/>
                              <a:latin typeface="+mj-lt"/>
                              <a:ea typeface="Calibri" panose="020F0502020204030204" pitchFamily="34" charset="0"/>
                              <a:cs typeface="Arial" panose="020B0604020202020204" pitchFamily="34" charset="0"/>
                            </a:rPr>
                            <a:t>3 × 9 = 27</a:t>
                          </a: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2340347243"/>
                      </a:ext>
                    </a:extLst>
                  </a:tr>
                  <a:tr h="405428">
                    <a:tc>
                      <a:txBody>
                        <a:bodyPr/>
                        <a:lstStyle/>
                        <a:p>
                          <a:pPr>
                            <a:lnSpc>
                              <a:spcPct val="150000"/>
                            </a:lnSpc>
                            <a:spcBef>
                              <a:spcPts val="600"/>
                            </a:spcBef>
                            <a:spcAft>
                              <a:spcPts val="600"/>
                            </a:spcAft>
                          </a:pPr>
                          <a:r>
                            <a:rPr lang="en-AU" sz="1600" b="0" dirty="0">
                              <a:effectLst/>
                              <a:latin typeface="+mj-lt"/>
                            </a:rPr>
                            <a:t>4</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600"/>
                            </a:spcAft>
                          </a:pPr>
                          <a:r>
                            <a:rPr lang="en-AU" sz="1600" b="0" dirty="0">
                              <a:effectLst/>
                              <a:latin typeface="+mj-lt"/>
                              <a:ea typeface="Calibri" panose="020F0502020204030204" pitchFamily="34" charset="0"/>
                              <a:cs typeface="Arial" panose="020B0604020202020204" pitchFamily="34" charset="0"/>
                            </a:rPr>
                            <a:t>8</a:t>
                          </a: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600"/>
                            </a:spcAft>
                          </a:pPr>
                          <a:r>
                            <a:rPr lang="en-AU" sz="1600" b="0" dirty="0">
                              <a:effectLst/>
                              <a:latin typeface="+mj-lt"/>
                              <a:ea typeface="Calibri" panose="020F0502020204030204" pitchFamily="34" charset="0"/>
                              <a:cs typeface="Arial" panose="020B0604020202020204" pitchFamily="34" charset="0"/>
                            </a:rPr>
                            <a:t>4 × 8 = 32</a:t>
                          </a: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38866827"/>
                      </a:ext>
                    </a:extLst>
                  </a:tr>
                  <a:tr h="405428">
                    <a:tc>
                      <a:txBody>
                        <a:bodyPr/>
                        <a:lstStyle/>
                        <a:p>
                          <a:pPr>
                            <a:lnSpc>
                              <a:spcPct val="150000"/>
                            </a:lnSpc>
                            <a:spcBef>
                              <a:spcPts val="600"/>
                            </a:spcBef>
                            <a:spcAft>
                              <a:spcPts val="600"/>
                            </a:spcAft>
                          </a:pPr>
                          <a:r>
                            <a:rPr lang="en-AU" sz="1600" b="0" dirty="0">
                              <a:effectLst/>
                              <a:latin typeface="+mj-lt"/>
                            </a:rPr>
                            <a:t>5</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solidFill>
                      </a:tcPr>
                    </a:tc>
                    <a:tc>
                      <a:txBody>
                        <a:bodyPr/>
                        <a:lstStyle/>
                        <a:p>
                          <a:pPr>
                            <a:lnSpc>
                              <a:spcPct val="150000"/>
                            </a:lnSpc>
                            <a:spcBef>
                              <a:spcPts val="600"/>
                            </a:spcBef>
                            <a:spcAft>
                              <a:spcPts val="600"/>
                            </a:spcAft>
                          </a:pPr>
                          <a:r>
                            <a:rPr lang="en-AU" sz="1600" b="0" dirty="0">
                              <a:effectLst/>
                              <a:latin typeface="+mj-lt"/>
                              <a:ea typeface="Calibri" panose="020F0502020204030204" pitchFamily="34" charset="0"/>
                              <a:cs typeface="Arial" panose="020B0604020202020204" pitchFamily="34" charset="0"/>
                            </a:rPr>
                            <a:t>1</a:t>
                          </a: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solidFill>
                      </a:tcPr>
                    </a:tc>
                    <a:tc>
                      <a:txBody>
                        <a:bodyPr/>
                        <a:lstStyle/>
                        <a:p>
                          <a:pPr>
                            <a:lnSpc>
                              <a:spcPct val="150000"/>
                            </a:lnSpc>
                            <a:spcBef>
                              <a:spcPts val="600"/>
                            </a:spcBef>
                            <a:spcAft>
                              <a:spcPts val="600"/>
                            </a:spcAft>
                          </a:pPr>
                          <a:r>
                            <a:rPr lang="en-AU" sz="1600" b="0" dirty="0">
                              <a:effectLst/>
                              <a:latin typeface="+mj-lt"/>
                              <a:ea typeface="Calibri" panose="020F0502020204030204" pitchFamily="34" charset="0"/>
                              <a:cs typeface="Arial" panose="020B0604020202020204" pitchFamily="34" charset="0"/>
                            </a:rPr>
                            <a:t>5 × 1 = 5</a:t>
                          </a: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969245121"/>
                      </a:ext>
                    </a:extLst>
                  </a:tr>
                  <a:tr h="405428">
                    <a:tc>
                      <a:txBody>
                        <a:bodyPr/>
                        <a:lstStyle/>
                        <a:p>
                          <a:pPr>
                            <a:lnSpc>
                              <a:spcPct val="150000"/>
                            </a:lnSpc>
                            <a:spcBef>
                              <a:spcPts val="600"/>
                            </a:spcBef>
                            <a:spcAft>
                              <a:spcPts val="600"/>
                            </a:spcAft>
                          </a:pPr>
                          <a:r>
                            <a:rPr lang="en-AU" sz="1600" b="0" dirty="0">
                              <a:effectLst/>
                              <a:latin typeface="+mj-lt"/>
                            </a:rPr>
                            <a:t>6</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600"/>
                            </a:spcAft>
                          </a:pPr>
                          <a:r>
                            <a:rPr lang="en-AU" sz="1600" b="0" dirty="0">
                              <a:effectLst/>
                              <a:latin typeface="+mj-lt"/>
                            </a:rPr>
                            <a:t>4</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600"/>
                            </a:spcAft>
                          </a:pPr>
                          <a:r>
                            <a:rPr lang="en-AU" sz="1600" b="0" dirty="0">
                              <a:effectLst/>
                              <a:latin typeface="+mj-lt"/>
                              <a:ea typeface="Calibri" panose="020F0502020204030204" pitchFamily="34" charset="0"/>
                              <a:cs typeface="Arial" panose="020B0604020202020204" pitchFamily="34" charset="0"/>
                            </a:rPr>
                            <a:t>6 × 4 = 24</a:t>
                          </a: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96033602"/>
                      </a:ext>
                    </a:extLst>
                  </a:tr>
                  <a:tr h="405428">
                    <a:tc>
                      <a:txBody>
                        <a:bodyPr/>
                        <a:lstStyle/>
                        <a:p>
                          <a:pPr>
                            <a:lnSpc>
                              <a:spcPct val="150000"/>
                            </a:lnSpc>
                            <a:spcBef>
                              <a:spcPts val="600"/>
                            </a:spcBef>
                            <a:spcAft>
                              <a:spcPts val="600"/>
                            </a:spcAft>
                          </a:pPr>
                          <a:r>
                            <a:rPr lang="en-AU" sz="1600" b="0" dirty="0">
                              <a:effectLst/>
                              <a:latin typeface="+mj-lt"/>
                            </a:rPr>
                            <a:t>7</a:t>
                          </a:r>
                          <a:endParaRPr lang="en-AU" sz="1600" b="0"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solidFill>
                      </a:tcPr>
                    </a:tc>
                    <a:tc>
                      <a:txBody>
                        <a:bodyPr/>
                        <a:lstStyle/>
                        <a:p>
                          <a:pPr>
                            <a:lnSpc>
                              <a:spcPct val="150000"/>
                            </a:lnSpc>
                            <a:spcBef>
                              <a:spcPts val="600"/>
                            </a:spcBef>
                            <a:spcAft>
                              <a:spcPts val="600"/>
                            </a:spcAft>
                          </a:pPr>
                          <a:r>
                            <a:rPr lang="en-AU" sz="1600" b="0" dirty="0">
                              <a:effectLst/>
                              <a:latin typeface="+mj-lt"/>
                              <a:ea typeface="Calibri" panose="020F0502020204030204" pitchFamily="34" charset="0"/>
                              <a:cs typeface="Arial" panose="020B0604020202020204" pitchFamily="34" charset="0"/>
                            </a:rPr>
                            <a:t>2</a:t>
                          </a: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solidFill>
                      </a:tcPr>
                    </a:tc>
                    <a:tc>
                      <a:txBody>
                        <a:bodyPr/>
                        <a:lstStyle/>
                        <a:p>
                          <a:pPr>
                            <a:lnSpc>
                              <a:spcPct val="150000"/>
                            </a:lnSpc>
                            <a:spcBef>
                              <a:spcPts val="600"/>
                            </a:spcBef>
                            <a:spcAft>
                              <a:spcPts val="600"/>
                            </a:spcAft>
                          </a:pPr>
                          <a:r>
                            <a:rPr lang="en-AU" sz="1600" b="0" dirty="0">
                              <a:effectLst/>
                              <a:latin typeface="+mj-lt"/>
                              <a:ea typeface="Calibri" panose="020F0502020204030204" pitchFamily="34" charset="0"/>
                              <a:cs typeface="Arial" panose="020B0604020202020204" pitchFamily="34" charset="0"/>
                            </a:rPr>
                            <a:t>7 × 2 = 14</a:t>
                          </a: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133667266"/>
                      </a:ext>
                    </a:extLst>
                  </a:tr>
                  <a:tr h="405428">
                    <a:tc>
                      <a:txBody>
                        <a:bodyPr/>
                        <a:lstStyle/>
                        <a:p>
                          <a:pPr>
                            <a:lnSpc>
                              <a:spcPct val="150000"/>
                            </a:lnSpc>
                            <a:spcBef>
                              <a:spcPts val="600"/>
                            </a:spcBef>
                            <a:spcAft>
                              <a:spcPts val="600"/>
                            </a:spcAft>
                          </a:pPr>
                          <a:r>
                            <a:rPr lang="en-AU" sz="1600" b="1" dirty="0">
                              <a:effectLst/>
                              <a:latin typeface="+mj-lt"/>
                            </a:rPr>
                            <a:t>Totals</a:t>
                          </a:r>
                          <a:endParaRPr lang="en-AU" sz="1600" b="1" dirty="0">
                            <a:effectLst/>
                            <a:latin typeface="+mj-lt"/>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600"/>
                            </a:spcAft>
                          </a:pPr>
                          <a:r>
                            <a:rPr lang="en-AU" sz="1600" b="1" dirty="0">
                              <a:effectLst/>
                              <a:latin typeface="+mj-lt"/>
                              <a:ea typeface="Calibri" panose="020F0502020204030204" pitchFamily="34" charset="0"/>
                              <a:cs typeface="Arial" panose="020B0604020202020204" pitchFamily="34" charset="0"/>
                            </a:rPr>
                            <a:t>82</a:t>
                          </a: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600"/>
                            </a:spcAft>
                          </a:pPr>
                          <a:r>
                            <a:rPr lang="en-AU" sz="1600" b="1" dirty="0">
                              <a:effectLst/>
                              <a:latin typeface="+mj-lt"/>
                              <a:ea typeface="Calibri" panose="020F0502020204030204" pitchFamily="34" charset="0"/>
                              <a:cs typeface="Arial" panose="020B0604020202020204" pitchFamily="34" charset="0"/>
                            </a:rPr>
                            <a:t>175</a:t>
                          </a: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3872530"/>
                      </a:ext>
                    </a:extLst>
                  </a:tr>
                </a:tbl>
              </a:graphicData>
            </a:graphic>
          </p:graphicFrame>
        </mc:Fallback>
      </mc:AlternateContent>
      <p:sp>
        <p:nvSpPr>
          <p:cNvPr id="2" name="Slide Number Placeholder 1">
            <a:extLst>
              <a:ext uri="{FF2B5EF4-FFF2-40B4-BE49-F238E27FC236}">
                <a16:creationId xmlns:a16="http://schemas.microsoft.com/office/drawing/2014/main" id="{F9AA4EDB-E969-4600-3225-F9B0C69D7461}"/>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9</a:t>
            </a:fld>
            <a:endParaRPr lang="en-AU" dirty="0"/>
          </a:p>
        </p:txBody>
      </p:sp>
    </p:spTree>
    <p:extLst>
      <p:ext uri="{BB962C8B-B14F-4D97-AF65-F5344CB8AC3E}">
        <p14:creationId xmlns:p14="http://schemas.microsoft.com/office/powerpoint/2010/main" val="728528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template-2023" id="{FFE7B814-862F-4F0A-8C67-F76A1D8691FF}" vid="{8C10FAA1-8129-4E43-B462-F460E41862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curriculum-reform-template-2023</Template>
  <TotalTime>0</TotalTime>
  <Words>955</Words>
  <Application>Microsoft Office PowerPoint</Application>
  <PresentationFormat>Widescreen</PresentationFormat>
  <Paragraphs>202</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Public Sans SemiBold</vt:lpstr>
      <vt:lpstr>Times New Roman</vt:lpstr>
      <vt:lpstr>Public Sans Light</vt:lpstr>
      <vt:lpstr>Public Sans</vt:lpstr>
      <vt:lpstr>Cambria Math</vt:lpstr>
      <vt:lpstr>Arial</vt:lpstr>
      <vt:lpstr>1_NSWG Corporate</vt:lpstr>
      <vt:lpstr>The big sick</vt:lpstr>
      <vt:lpstr>Explore</vt:lpstr>
      <vt:lpstr>Absences over winter – raw data</vt:lpstr>
      <vt:lpstr>Absences over winter – frequency table</vt:lpstr>
      <vt:lpstr>Summarise</vt:lpstr>
      <vt:lpstr>Mean from a frequency table</vt:lpstr>
      <vt:lpstr>Mean from a frequency table (2)</vt:lpstr>
      <vt:lpstr>Mean from a frequency table (3)</vt:lpstr>
      <vt:lpstr>Mean from a frequency table (4)</vt:lpstr>
      <vt:lpstr>Mean from a histogram</vt:lpstr>
      <vt:lpstr>Mean from a dot plot</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big sick</dc:title>
  <dc:subject/>
  <dc:creator>NSW Department of Education</dc:creator>
  <dcterms:created xsi:type="dcterms:W3CDTF">2024-04-24T04:45:54Z</dcterms:created>
  <dcterms:modified xsi:type="dcterms:W3CDTF">2024-04-24T04:46:26Z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2024-04-24T04:46:04Z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5518eb50-95b6-481a-a6e9-57d6917487a9</vt:lpwstr>
  </property>
  <property fmtid="{D5CDD505-2E9C-101B-9397-08002B2CF9AE}" pid="8" name="MSIP_Label_b603dfd7-d93a-4381-a340-2995d8282205_ContentBits">
    <vt:lpwstr>0</vt:lpwstr>
  </property>
</Properties>
</file>