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5" r:id="rId1"/>
  </p:sldMasterIdLst>
  <p:notesMasterIdLst>
    <p:notesMasterId r:id="rId26"/>
  </p:notesMasterIdLst>
  <p:handoutMasterIdLst>
    <p:handoutMasterId r:id="rId27"/>
  </p:handoutMasterIdLst>
  <p:sldIdLst>
    <p:sldId id="257" r:id="rId2"/>
    <p:sldId id="272" r:id="rId3"/>
    <p:sldId id="377" r:id="rId4"/>
    <p:sldId id="385" r:id="rId5"/>
    <p:sldId id="375" r:id="rId6"/>
    <p:sldId id="366" r:id="rId7"/>
    <p:sldId id="402" r:id="rId8"/>
    <p:sldId id="382" r:id="rId9"/>
    <p:sldId id="398" r:id="rId10"/>
    <p:sldId id="368" r:id="rId11"/>
    <p:sldId id="383" r:id="rId12"/>
    <p:sldId id="386" r:id="rId13"/>
    <p:sldId id="399" r:id="rId14"/>
    <p:sldId id="388" r:id="rId15"/>
    <p:sldId id="389" r:id="rId16"/>
    <p:sldId id="390" r:id="rId17"/>
    <p:sldId id="400" r:id="rId18"/>
    <p:sldId id="392" r:id="rId19"/>
    <p:sldId id="393" r:id="rId20"/>
    <p:sldId id="394" r:id="rId21"/>
    <p:sldId id="401" r:id="rId22"/>
    <p:sldId id="396" r:id="rId23"/>
    <p:sldId id="397" r:id="rId24"/>
    <p:sldId id="403" r:id="rId25"/>
  </p:sldIdLst>
  <p:sldSz cx="12192000" cy="6858000"/>
  <p:notesSz cx="6858000" cy="9144000"/>
  <p:embeddedFontLst>
    <p:embeddedFont>
      <p:font typeface="Cambria Math" panose="02040503050406030204" pitchFamily="18" charset="0"/>
      <p:regular r:id="rId28"/>
    </p:embeddedFont>
    <p:embeddedFont>
      <p:font typeface="Public Sans" pitchFamily="2" charset="0"/>
      <p:regular r:id="rId29"/>
      <p:bold r:id="rId30"/>
      <p:italic r:id="rId31"/>
      <p:boldItalic r:id="rId32"/>
    </p:embeddedFont>
    <p:embeddedFont>
      <p:font typeface="Public Sans Light" pitchFamily="2" charset="0"/>
      <p:regular r:id="rId33"/>
      <p:italic r:id="rId34"/>
    </p:embeddedFont>
    <p:embeddedFont>
      <p:font typeface="Segoe UI" panose="020B0502040204020203" pitchFamily="34" charset="0"/>
      <p:regular r:id="rId35"/>
      <p:bold r:id="rId36"/>
      <p:italic r:id="rId37"/>
      <p:boldItalic r:id="rId38"/>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10FEB50D-7B64-1DF8-ECC2-BA991BC254B9}" name="Corinne Towns" initials="CT" userId="S::corinne.vingerhoed1@det.nsw.edu.au::552e047b-3ad6-49ed-9d6e-f028379f5a0b" providerId="AD"/>
  <p188:author id="{0370C784-7104-4587-1C03-A4A0A6D07F3E}" name="Alyana Marave" initials="AM" userId="S::Alyana.Marave1@det.nsw.edu.au::dd6e8313-0bdf-4d22-8f0f-323573363137" providerId="AD"/>
  <p188:author id="{F6A5708F-C57C-9878-4BD1-7490923A900F}" name="Colleen Worton" initials="CW" userId="S::colleen.worton1@det.nsw.edu.au::a6748734-c10b-4b5d-9295-d5dfe3f3f624" providerId="AD"/>
  <p188:author id="{C25A559F-B1DB-14E4-86C7-DB877BD15D7B}" name="Corinne Towns" initials="CT" userId="S::Corinne.Vingerhoed1@det.nsw.edu.au::552e047b-3ad6-49ed-9d6e-f028379f5a0b" providerId="AD"/>
  <p188:author id="{40B35DF0-CC9F-3161-6FCF-461AB008E215}" name="Renee Wells" initials="RW" userId="S::RENEE.WELLS@det.nsw.edu.au::e57bdea3-9d1d-4586-abc4-2c5c5bec459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1098" y="81"/>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24/04/2024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24/04/2024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2870856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2870856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3951975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8569869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227893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681939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2399623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1970351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575484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455825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115150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349946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10897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669954" cy="6858000"/>
          </a:xfrm>
          <a:prstGeom prst="rect">
            <a:avLst/>
          </a:prstGeom>
        </p:spPr>
      </p:pic>
    </p:spTree>
    <p:extLst>
      <p:ext uri="{BB962C8B-B14F-4D97-AF65-F5344CB8AC3E}">
        <p14:creationId xmlns:p14="http://schemas.microsoft.com/office/powerpoint/2010/main" val="391646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8290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110608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21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271838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2725307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91461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61513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573783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530697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346134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34557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0725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125671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148205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823550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434647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230871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412554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2044914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3977117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13070852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 id="2147483765" r:id="rId20"/>
    <p:sldLayoutId id="2147483766" r:id="rId21"/>
    <p:sldLayoutId id="2147483767" r:id="rId22"/>
    <p:sldLayoutId id="2147483768" r:id="rId23"/>
    <p:sldLayoutId id="2147483769" r:id="rId24"/>
    <p:sldLayoutId id="2147483770" r:id="rId25"/>
    <p:sldLayoutId id="2147483771" r:id="rId26"/>
    <p:sldLayoutId id="2147483772" r:id="rId27"/>
    <p:sldLayoutId id="2147483773" r:id="rId28"/>
    <p:sldLayoutId id="2147483774" r:id="rId29"/>
    <p:sldLayoutId id="2147483775"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8.pn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8.pn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hyperlink" Target="https://www.flickr.com/photos/28990363@N05/3036733734" TargetMode="External"/><Relationship Id="rId2" Type="http://schemas.openxmlformats.org/officeDocument/2006/relationships/image" Target="../media/image10.jpeg"/><Relationship Id="rId1" Type="http://schemas.openxmlformats.org/officeDocument/2006/relationships/slideLayout" Target="../slideLayouts/slideLayout14.xml"/><Relationship Id="rId5" Type="http://schemas.openxmlformats.org/officeDocument/2006/relationships/hyperlink" Target="https://creativecommons.org/licenses/by-sa/2.0/?ref=openverse" TargetMode="External"/><Relationship Id="rId4" Type="http://schemas.openxmlformats.org/officeDocument/2006/relationships/hyperlink" Target="https://www.flickr.com/photos/28990363@N05"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ruckscience.com/learn/fitness-vs-fatness-in-rugby/" TargetMode="Externa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t>Footy fit</a:t>
            </a:r>
          </a:p>
        </p:txBody>
      </p:sp>
      <p:sp>
        <p:nvSpPr>
          <p:cNvPr id="4" name="Text Placeholder 3">
            <a:extLst>
              <a:ext uri="{FF2B5EF4-FFF2-40B4-BE49-F238E27FC236}">
                <a16:creationId xmlns:a16="http://schemas.microsoft.com/office/drawing/2014/main" id="{4833ABB5-F7A1-7E78-3BF4-3B317DEBBE16}"/>
              </a:ext>
            </a:extLst>
          </p:cNvPr>
          <p:cNvSpPr>
            <a:spLocks noGrp="1"/>
          </p:cNvSpPr>
          <p:nvPr>
            <p:ph type="body" sz="quarter" idx="14"/>
          </p:nvPr>
        </p:nvSpPr>
        <p:spPr/>
        <p:txBody>
          <a:bodyPr/>
          <a:lstStyle/>
          <a:p>
            <a:r>
              <a:rPr lang="en-AU" dirty="0"/>
              <a:t>Explicit teaching</a:t>
            </a:r>
          </a:p>
        </p:txBody>
      </p:sp>
      <p:sp>
        <p:nvSpPr>
          <p:cNvPr id="3" name="Footer Placeholder 2">
            <a:extLst>
              <a:ext uri="{FF2B5EF4-FFF2-40B4-BE49-F238E27FC236}">
                <a16:creationId xmlns:a16="http://schemas.microsoft.com/office/drawing/2014/main" id="{8396F773-FCED-2CBE-9BE7-2C35CA2E1C29}"/>
              </a:ext>
            </a:extLst>
          </p:cNvPr>
          <p:cNvSpPr>
            <a:spLocks noGrp="1"/>
          </p:cNvSpPr>
          <p:nvPr>
            <p:ph type="ftr" sz="quarter" idx="3"/>
          </p:nvPr>
        </p:nvSpPr>
        <p:spPr/>
        <p:txBody>
          <a:bodyPr/>
          <a:lstStyle/>
          <a:p>
            <a:r>
              <a:rPr lang="en-US" dirty="0"/>
              <a:t>NSW Department of Education</a:t>
            </a:r>
            <a:endParaRPr lang="en-AU" dirty="0"/>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a:xfrm>
            <a:off x="360000" y="360000"/>
            <a:ext cx="10080000" cy="545601"/>
          </a:xfrm>
        </p:spPr>
        <p:txBody>
          <a:bodyPr/>
          <a:lstStyle/>
          <a:p>
            <a:r>
              <a:rPr lang="en-AU" dirty="0"/>
              <a:t>Stem-and-leaf plot (3)</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a:xfrm>
            <a:off x="360000" y="982520"/>
            <a:ext cx="10080000" cy="310015"/>
          </a:xfrm>
        </p:spPr>
        <p:txBody>
          <a:bodyPr/>
          <a:lstStyle/>
          <a:p>
            <a:r>
              <a:rPr lang="en-AU" dirty="0"/>
              <a:t>Your turn – question 1</a:t>
            </a:r>
          </a:p>
        </p:txBody>
      </p:sp>
      <p:sp>
        <p:nvSpPr>
          <p:cNvPr id="3" name="Content Placeholder 4">
            <a:extLst>
              <a:ext uri="{FF2B5EF4-FFF2-40B4-BE49-F238E27FC236}">
                <a16:creationId xmlns:a16="http://schemas.microsoft.com/office/drawing/2014/main" id="{9AE6F6A1-4BBA-EAB5-0B3D-830AF865FBB5}"/>
              </a:ext>
            </a:extLst>
          </p:cNvPr>
          <p:cNvSpPr txBox="1">
            <a:spLocks/>
          </p:cNvSpPr>
          <p:nvPr/>
        </p:nvSpPr>
        <p:spPr>
          <a:xfrm>
            <a:off x="360000" y="1407482"/>
            <a:ext cx="11483975" cy="545601"/>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t>Calculate the range of the data in the stem-and-leaf plot. </a:t>
            </a:r>
          </a:p>
        </p:txBody>
      </p:sp>
      <p:sp>
        <p:nvSpPr>
          <p:cNvPr id="10" name="TextBox 9">
            <a:extLst>
              <a:ext uri="{FF2B5EF4-FFF2-40B4-BE49-F238E27FC236}">
                <a16:creationId xmlns:a16="http://schemas.microsoft.com/office/drawing/2014/main" id="{107D7465-C9ED-EB80-718B-3209746A005F}"/>
              </a:ext>
            </a:extLst>
          </p:cNvPr>
          <p:cNvSpPr txBox="1"/>
          <p:nvPr/>
        </p:nvSpPr>
        <p:spPr>
          <a:xfrm>
            <a:off x="359999" y="2454964"/>
            <a:ext cx="5549187" cy="310016"/>
          </a:xfrm>
          <a:prstGeom prst="rect">
            <a:avLst/>
          </a:prstGeom>
          <a:noFill/>
        </p:spPr>
        <p:txBody>
          <a:bodyPr wrap="square" lIns="0" tIns="0" rIns="0" bIns="0" rtlCol="0">
            <a:noAutofit/>
          </a:bodyPr>
          <a:lstStyle/>
          <a:p>
            <a:pPr algn="l"/>
            <a:r>
              <a:rPr lang="en-AU" sz="1800" b="1" dirty="0">
                <a:latin typeface="+mj-lt"/>
              </a:rPr>
              <a:t>Height of forwards in the Newcastle Knights team</a:t>
            </a:r>
          </a:p>
        </p:txBody>
      </p:sp>
      <p:pic>
        <p:nvPicPr>
          <p:cNvPr id="12" name="Picture 11" descr="Stem and leaf of 179, 183, 183, 183, 184, 184, 185, 186, 188, 190, 191, 191, 192, 192, 193, 194, 194, 195, 195, 198">
            <a:extLst>
              <a:ext uri="{FF2B5EF4-FFF2-40B4-BE49-F238E27FC236}">
                <a16:creationId xmlns:a16="http://schemas.microsoft.com/office/drawing/2014/main" id="{9459A887-EEE9-CF34-CB49-47E9ED0034A4}"/>
              </a:ext>
            </a:extLst>
          </p:cNvPr>
          <p:cNvPicPr>
            <a:picLocks noChangeAspect="1"/>
          </p:cNvPicPr>
          <p:nvPr/>
        </p:nvPicPr>
        <p:blipFill>
          <a:blip r:embed="rId2"/>
          <a:stretch>
            <a:fillRect/>
          </a:stretch>
        </p:blipFill>
        <p:spPr>
          <a:xfrm>
            <a:off x="360000" y="2968633"/>
            <a:ext cx="3220998" cy="2412000"/>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2085454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Stem-and-leaf plot (4)</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Your turn – question 1 solutions</a:t>
            </a:r>
          </a:p>
        </p:txBody>
      </p:sp>
      <p:sp>
        <p:nvSpPr>
          <p:cNvPr id="38" name="Content Placeholder 4">
            <a:extLst>
              <a:ext uri="{FF2B5EF4-FFF2-40B4-BE49-F238E27FC236}">
                <a16:creationId xmlns:a16="http://schemas.microsoft.com/office/drawing/2014/main" id="{A4872256-9AD0-2985-AF47-1116F0938CBB}"/>
              </a:ext>
            </a:extLst>
          </p:cNvPr>
          <p:cNvSpPr txBox="1">
            <a:spLocks/>
          </p:cNvSpPr>
          <p:nvPr/>
        </p:nvSpPr>
        <p:spPr>
          <a:xfrm>
            <a:off x="360025" y="1407482"/>
            <a:ext cx="11483975" cy="545601"/>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t>Calculate the range of the data in the stem-and-leaf plot. </a:t>
            </a:r>
          </a:p>
        </p:txBody>
      </p:sp>
      <p:sp>
        <p:nvSpPr>
          <p:cNvPr id="10" name="TextBox 9">
            <a:extLst>
              <a:ext uri="{FF2B5EF4-FFF2-40B4-BE49-F238E27FC236}">
                <a16:creationId xmlns:a16="http://schemas.microsoft.com/office/drawing/2014/main" id="{107D7465-C9ED-EB80-718B-3209746A005F}"/>
              </a:ext>
            </a:extLst>
          </p:cNvPr>
          <p:cNvSpPr txBox="1"/>
          <p:nvPr/>
        </p:nvSpPr>
        <p:spPr>
          <a:xfrm>
            <a:off x="360000" y="2454964"/>
            <a:ext cx="5588516" cy="310016"/>
          </a:xfrm>
          <a:prstGeom prst="rect">
            <a:avLst/>
          </a:prstGeom>
          <a:noFill/>
        </p:spPr>
        <p:txBody>
          <a:bodyPr wrap="square" lIns="0" tIns="0" rIns="0" bIns="0" rtlCol="0">
            <a:noAutofit/>
          </a:bodyPr>
          <a:lstStyle/>
          <a:p>
            <a:pPr algn="l"/>
            <a:r>
              <a:rPr lang="en-AU" sz="1800" b="1" dirty="0">
                <a:latin typeface="+mj-lt"/>
              </a:rPr>
              <a:t>Height of forwards in the Newcastle Knights team</a:t>
            </a:r>
          </a:p>
        </p:txBody>
      </p:sp>
      <p:pic>
        <p:nvPicPr>
          <p:cNvPr id="14" name="Picture 13" descr="Stem and leaf of 179, 183, 183, 183, 184, 184, 185, 186, 188, 190, 191, 191, 192, 192, 193, 194, 194, 195, 195, 198. The first number in the first row in the leaf column, 9, and the last number in the third row in the leaf column, 8, are circled in red.">
            <a:extLst>
              <a:ext uri="{FF2B5EF4-FFF2-40B4-BE49-F238E27FC236}">
                <a16:creationId xmlns:a16="http://schemas.microsoft.com/office/drawing/2014/main" id="{9AEBE54E-9FCD-583B-9D0D-461F0BEDF9DD}"/>
              </a:ext>
            </a:extLst>
          </p:cNvPr>
          <p:cNvPicPr>
            <a:picLocks noChangeAspect="1"/>
          </p:cNvPicPr>
          <p:nvPr/>
        </p:nvPicPr>
        <p:blipFill>
          <a:blip r:embed="rId2"/>
          <a:stretch>
            <a:fillRect/>
          </a:stretch>
        </p:blipFill>
        <p:spPr>
          <a:xfrm>
            <a:off x="360000" y="2968633"/>
            <a:ext cx="3208914" cy="2412000"/>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1917635-7422-4407-C77B-A95E0FCFD6C2}"/>
                  </a:ext>
                </a:extLst>
              </p:cNvPr>
              <p:cNvSpPr txBox="1"/>
              <p:nvPr/>
            </p:nvSpPr>
            <p:spPr>
              <a:xfrm>
                <a:off x="7984382" y="2454964"/>
                <a:ext cx="3859618" cy="2819550"/>
              </a:xfrm>
              <a:prstGeom prst="rect">
                <a:avLst/>
              </a:prstGeom>
              <a:noFill/>
            </p:spPr>
            <p:txBody>
              <a:bodyPr wrap="square" lIns="0" tIns="0" rIns="0" bIns="0" rtlCol="0">
                <a:noAutofit/>
              </a:bodyPr>
              <a:lstStyle/>
              <a:p>
                <a:pPr algn="l">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𝑅𝑎𝑛𝑔𝑒</m:t>
                      </m:r>
                      <m:r>
                        <m:rPr>
                          <m:aln/>
                        </m:rPr>
                        <a:rPr lang="en-AU" sz="1800" b="0" i="1" smtClean="0">
                          <a:latin typeface="Cambria Math" panose="02040503050406030204" pitchFamily="18" charset="0"/>
                        </a:rPr>
                        <m:t>=</m:t>
                      </m:r>
                      <m:r>
                        <a:rPr lang="en-AU" sz="1800" b="0" i="1" smtClean="0">
                          <a:latin typeface="Cambria Math" panose="02040503050406030204" pitchFamily="18" charset="0"/>
                        </a:rPr>
                        <m:t>198−179</m:t>
                      </m:r>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19</m:t>
                      </m:r>
                    </m:oMath>
                  </m:oMathPara>
                </a14:m>
                <a:endParaRPr lang="en-AU" sz="1800" b="0" dirty="0"/>
              </a:p>
              <a:p>
                <a:pPr marL="0" lvl="1">
                  <a:lnSpc>
                    <a:spcPct val="150000"/>
                  </a:lnSpc>
                </a:pPr>
                <a:r>
                  <a:rPr lang="en-AU" sz="1800" b="0" dirty="0"/>
                  <a:t>The range is 19 cm.</a:t>
                </a:r>
              </a:p>
            </p:txBody>
          </p:sp>
        </mc:Choice>
        <mc:Fallback xmlns="">
          <p:sp>
            <p:nvSpPr>
              <p:cNvPr id="3" name="TextBox 2">
                <a:extLst>
                  <a:ext uri="{FF2B5EF4-FFF2-40B4-BE49-F238E27FC236}">
                    <a16:creationId xmlns:a16="http://schemas.microsoft.com/office/drawing/2014/main" id="{C1917635-7422-4407-C77B-A95E0FCFD6C2}"/>
                  </a:ext>
                </a:extLst>
              </p:cNvPr>
              <p:cNvSpPr txBox="1">
                <a:spLocks noRot="1" noChangeAspect="1" noMove="1" noResize="1" noEditPoints="1" noAdjustHandles="1" noChangeArrowheads="1" noChangeShapeType="1" noTextEdit="1"/>
              </p:cNvSpPr>
              <p:nvPr/>
            </p:nvSpPr>
            <p:spPr>
              <a:xfrm>
                <a:off x="7984382" y="2454964"/>
                <a:ext cx="3859618" cy="2819550"/>
              </a:xfrm>
              <a:prstGeom prst="rect">
                <a:avLst/>
              </a:prstGeom>
              <a:blipFill>
                <a:blip r:embed="rId3"/>
                <a:stretch>
                  <a:fillRect l="-3791"/>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315607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Stem-and-leaf plot (5)</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a:xfrm>
            <a:off x="360000" y="982520"/>
            <a:ext cx="10080000" cy="310015"/>
          </a:xfrm>
        </p:spPr>
        <p:txBody>
          <a:bodyPr/>
          <a:lstStyle/>
          <a:p>
            <a:r>
              <a:rPr lang="en-AU" dirty="0"/>
              <a:t>Example 2</a:t>
            </a:r>
          </a:p>
        </p:txBody>
      </p:sp>
      <p:sp>
        <p:nvSpPr>
          <p:cNvPr id="5" name="Content Placeholder 4">
            <a:extLst>
              <a:ext uri="{FF2B5EF4-FFF2-40B4-BE49-F238E27FC236}">
                <a16:creationId xmlns:a16="http://schemas.microsoft.com/office/drawing/2014/main" id="{A94E55D6-2F4E-BB7B-7428-674C32E4640D}"/>
              </a:ext>
            </a:extLst>
          </p:cNvPr>
          <p:cNvSpPr>
            <a:spLocks noGrp="1"/>
          </p:cNvSpPr>
          <p:nvPr>
            <p:ph idx="4294967295"/>
          </p:nvPr>
        </p:nvSpPr>
        <p:spPr>
          <a:xfrm>
            <a:off x="360000" y="1408113"/>
            <a:ext cx="11483975" cy="822325"/>
          </a:xfrm>
        </p:spPr>
        <p:txBody>
          <a:bodyPr/>
          <a:lstStyle/>
          <a:p>
            <a:r>
              <a:rPr lang="en-AU" sz="1800" dirty="0"/>
              <a:t>Calculate the mode of the data in the stem-and-leaf plot. </a:t>
            </a:r>
          </a:p>
        </p:txBody>
      </p:sp>
      <p:sp>
        <p:nvSpPr>
          <p:cNvPr id="9" name="TextBox 8">
            <a:extLst>
              <a:ext uri="{FF2B5EF4-FFF2-40B4-BE49-F238E27FC236}">
                <a16:creationId xmlns:a16="http://schemas.microsoft.com/office/drawing/2014/main" id="{6B629ED1-3308-E411-1A1F-24DE36D2AD36}"/>
              </a:ext>
            </a:extLst>
          </p:cNvPr>
          <p:cNvSpPr txBox="1"/>
          <p:nvPr/>
        </p:nvSpPr>
        <p:spPr>
          <a:xfrm>
            <a:off x="360000" y="2732950"/>
            <a:ext cx="5285678" cy="310016"/>
          </a:xfrm>
          <a:prstGeom prst="rect">
            <a:avLst/>
          </a:prstGeom>
          <a:noFill/>
        </p:spPr>
        <p:txBody>
          <a:bodyPr wrap="square" lIns="0" tIns="0" rIns="0" bIns="0" rtlCol="0">
            <a:noAutofit/>
          </a:bodyPr>
          <a:lstStyle/>
          <a:p>
            <a:pPr algn="l"/>
            <a:r>
              <a:rPr lang="en-AU" sz="1800" b="1" dirty="0">
                <a:latin typeface="+mj-lt"/>
              </a:rPr>
              <a:t>Height of backs in the Newcastle Knights team</a:t>
            </a:r>
          </a:p>
        </p:txBody>
      </p:sp>
      <p:pic>
        <p:nvPicPr>
          <p:cNvPr id="14" name="Picture 13" descr="Stem and leaf of 172, 176, 177, 180, 181, 182, 182, 182, 183, 183, 184, 184, 185, 185, 186, 187, 188, 189, 190, 191. The 3 number 2s in the second row of the leaf column are circled in red.">
            <a:extLst>
              <a:ext uri="{FF2B5EF4-FFF2-40B4-BE49-F238E27FC236}">
                <a16:creationId xmlns:a16="http://schemas.microsoft.com/office/drawing/2014/main" id="{09D823BC-F6F7-8D4D-059E-5A864B244932}"/>
              </a:ext>
            </a:extLst>
          </p:cNvPr>
          <p:cNvPicPr>
            <a:picLocks noChangeAspect="1"/>
          </p:cNvPicPr>
          <p:nvPr/>
        </p:nvPicPr>
        <p:blipFill>
          <a:blip r:embed="rId2"/>
          <a:stretch>
            <a:fillRect/>
          </a:stretch>
        </p:blipFill>
        <p:spPr>
          <a:xfrm>
            <a:off x="360000" y="3246619"/>
            <a:ext cx="3973342" cy="2412000"/>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A29C76A-E7BF-3D2A-828B-F98423DDCB38}"/>
                  </a:ext>
                </a:extLst>
              </p:cNvPr>
              <p:cNvSpPr txBox="1"/>
              <p:nvPr/>
            </p:nvSpPr>
            <p:spPr>
              <a:xfrm>
                <a:off x="6558297" y="2732950"/>
                <a:ext cx="5285678" cy="3200762"/>
              </a:xfrm>
              <a:prstGeom prst="rect">
                <a:avLst/>
              </a:prstGeom>
              <a:noFill/>
            </p:spPr>
            <p:txBody>
              <a:bodyPr wrap="square" lIns="0" tIns="0" rIns="0" bIns="0" rtlCol="0">
                <a:noAutofit/>
              </a:bodyPr>
              <a:lstStyle/>
              <a:p>
                <a:pPr algn="l">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𝑀𝑜𝑑𝑒</m:t>
                      </m:r>
                      <m:r>
                        <a:rPr lang="en-AU" sz="1800" b="0" i="1" smtClean="0">
                          <a:latin typeface="Cambria Math" panose="02040503050406030204" pitchFamily="18" charset="0"/>
                        </a:rPr>
                        <m:t>=182</m:t>
                      </m:r>
                    </m:oMath>
                  </m:oMathPara>
                </a14:m>
                <a:endParaRPr lang="en-AU" sz="1800" b="0" dirty="0"/>
              </a:p>
              <a:p>
                <a:pPr algn="l">
                  <a:lnSpc>
                    <a:spcPct val="150000"/>
                  </a:lnSpc>
                </a:pPr>
                <a:r>
                  <a:rPr lang="en-AU" sz="1800" dirty="0"/>
                  <a:t>There are 3 players who are 182 cm tall.</a:t>
                </a:r>
                <a:endParaRPr lang="en-AU" sz="1800" b="0" dirty="0"/>
              </a:p>
            </p:txBody>
          </p:sp>
        </mc:Choice>
        <mc:Fallback xmlns="">
          <p:sp>
            <p:nvSpPr>
              <p:cNvPr id="10" name="TextBox 9">
                <a:extLst>
                  <a:ext uri="{FF2B5EF4-FFF2-40B4-BE49-F238E27FC236}">
                    <a16:creationId xmlns:a16="http://schemas.microsoft.com/office/drawing/2014/main" id="{8A29C76A-E7BF-3D2A-828B-F98423DDCB38}"/>
                  </a:ext>
                </a:extLst>
              </p:cNvPr>
              <p:cNvSpPr txBox="1">
                <a:spLocks noRot="1" noChangeAspect="1" noMove="1" noResize="1" noEditPoints="1" noAdjustHandles="1" noChangeArrowheads="1" noChangeShapeType="1" noTextEdit="1"/>
              </p:cNvSpPr>
              <p:nvPr/>
            </p:nvSpPr>
            <p:spPr>
              <a:xfrm>
                <a:off x="6558297" y="2732950"/>
                <a:ext cx="5285678" cy="3200762"/>
              </a:xfrm>
              <a:prstGeom prst="rect">
                <a:avLst/>
              </a:prstGeom>
              <a:blipFill>
                <a:blip r:embed="rId3"/>
                <a:stretch>
                  <a:fillRect l="-2768"/>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a:p>
        </p:txBody>
      </p:sp>
    </p:spTree>
    <p:extLst>
      <p:ext uri="{BB962C8B-B14F-4D97-AF65-F5344CB8AC3E}">
        <p14:creationId xmlns:p14="http://schemas.microsoft.com/office/powerpoint/2010/main" val="600231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Stem-and-leaf plot (6)</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a:xfrm>
            <a:off x="360000" y="982520"/>
            <a:ext cx="10080000" cy="310015"/>
          </a:xfrm>
        </p:spPr>
        <p:txBody>
          <a:bodyPr/>
          <a:lstStyle/>
          <a:p>
            <a:r>
              <a:rPr lang="en-AU" dirty="0"/>
              <a:t>Example 2 – explanation prompts</a:t>
            </a:r>
          </a:p>
        </p:txBody>
      </p:sp>
      <p:sp>
        <p:nvSpPr>
          <p:cNvPr id="5" name="Content Placeholder 4">
            <a:extLst>
              <a:ext uri="{FF2B5EF4-FFF2-40B4-BE49-F238E27FC236}">
                <a16:creationId xmlns:a16="http://schemas.microsoft.com/office/drawing/2014/main" id="{A94E55D6-2F4E-BB7B-7428-674C32E4640D}"/>
              </a:ext>
            </a:extLst>
          </p:cNvPr>
          <p:cNvSpPr>
            <a:spLocks noGrp="1"/>
          </p:cNvSpPr>
          <p:nvPr>
            <p:ph idx="4294967295"/>
          </p:nvPr>
        </p:nvSpPr>
        <p:spPr>
          <a:xfrm>
            <a:off x="360000" y="1408113"/>
            <a:ext cx="11483975" cy="822325"/>
          </a:xfrm>
        </p:spPr>
        <p:txBody>
          <a:bodyPr/>
          <a:lstStyle/>
          <a:p>
            <a:r>
              <a:rPr lang="en-AU" sz="1800" dirty="0"/>
              <a:t>Calculate the mode of the data in the stem-and-leaf plot. </a:t>
            </a:r>
          </a:p>
        </p:txBody>
      </p:sp>
      <p:sp>
        <p:nvSpPr>
          <p:cNvPr id="7" name="TextBox 6">
            <a:extLst>
              <a:ext uri="{FF2B5EF4-FFF2-40B4-BE49-F238E27FC236}">
                <a16:creationId xmlns:a16="http://schemas.microsoft.com/office/drawing/2014/main" id="{A491BC36-6EBB-9581-7E7D-70EEAD3D30CD}"/>
              </a:ext>
            </a:extLst>
          </p:cNvPr>
          <p:cNvSpPr txBox="1"/>
          <p:nvPr/>
        </p:nvSpPr>
        <p:spPr>
          <a:xfrm>
            <a:off x="360000" y="2732950"/>
            <a:ext cx="5285678" cy="310016"/>
          </a:xfrm>
          <a:prstGeom prst="rect">
            <a:avLst/>
          </a:prstGeom>
          <a:noFill/>
        </p:spPr>
        <p:txBody>
          <a:bodyPr wrap="square" lIns="0" tIns="0" rIns="0" bIns="0" rtlCol="0">
            <a:noAutofit/>
          </a:bodyPr>
          <a:lstStyle/>
          <a:p>
            <a:pPr algn="l"/>
            <a:r>
              <a:rPr lang="en-AU" sz="1800" b="1" dirty="0">
                <a:latin typeface="+mj-lt"/>
              </a:rPr>
              <a:t>Height of backs in the Newcastle Knights team</a:t>
            </a:r>
          </a:p>
        </p:txBody>
      </p:sp>
      <p:pic>
        <p:nvPicPr>
          <p:cNvPr id="13" name="Picture 12" descr="Stem and leaf of 172, 176, 177, 180, 181, 182, 182, 182, 183, 183, 184, 184, 185, 185, 186, 187, 188, 189, 190, 191. The 3 number 2s in the second row of the leaf column are circled in red.">
            <a:extLst>
              <a:ext uri="{FF2B5EF4-FFF2-40B4-BE49-F238E27FC236}">
                <a16:creationId xmlns:a16="http://schemas.microsoft.com/office/drawing/2014/main" id="{4F4776D1-229C-E1D6-54BC-709BBEDDB485}"/>
              </a:ext>
            </a:extLst>
          </p:cNvPr>
          <p:cNvPicPr>
            <a:picLocks noChangeAspect="1"/>
          </p:cNvPicPr>
          <p:nvPr/>
        </p:nvPicPr>
        <p:blipFill>
          <a:blip r:embed="rId2"/>
          <a:stretch>
            <a:fillRect/>
          </a:stretch>
        </p:blipFill>
        <p:spPr>
          <a:xfrm>
            <a:off x="360000" y="3246619"/>
            <a:ext cx="3973342" cy="2412000"/>
          </a:xfrm>
          <a:prstGeom prst="rect">
            <a:avLst/>
          </a:prstGeom>
        </p:spPr>
      </p:pic>
      <p:sp>
        <p:nvSpPr>
          <p:cNvPr id="3" name="Speech Bubble: Rectangle with Corners Rounded 2">
            <a:extLst>
              <a:ext uri="{FF2B5EF4-FFF2-40B4-BE49-F238E27FC236}">
                <a16:creationId xmlns:a16="http://schemas.microsoft.com/office/drawing/2014/main" id="{35A0C31E-5738-E65D-6C7D-D4BE762ACA9E}"/>
              </a:ext>
            </a:extLst>
          </p:cNvPr>
          <p:cNvSpPr/>
          <p:nvPr/>
        </p:nvSpPr>
        <p:spPr>
          <a:xfrm>
            <a:off x="4628310" y="4452619"/>
            <a:ext cx="2460748" cy="1120246"/>
          </a:xfrm>
          <a:prstGeom prst="wedgeRoundRectCallout">
            <a:avLst>
              <a:gd name="adj1" fmla="val -59720"/>
              <a:gd name="adj2" fmla="val -20342"/>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lIns="36000" tIns="36000" rIns="36000" bIns="36000" rtlCol="0" anchor="ctr"/>
          <a:lstStyle/>
          <a:p>
            <a:pPr>
              <a:lnSpc>
                <a:spcPct val="150000"/>
              </a:lnSpc>
            </a:pPr>
            <a:r>
              <a:rPr lang="en-AU" sz="1800" dirty="0"/>
              <a:t>Why are the numbers circled?</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EBB19F7-DA69-30D6-AEED-DB4570574514}"/>
                  </a:ext>
                </a:extLst>
              </p:cNvPr>
              <p:cNvSpPr txBox="1"/>
              <p:nvPr/>
            </p:nvSpPr>
            <p:spPr>
              <a:xfrm>
                <a:off x="6558297" y="2732950"/>
                <a:ext cx="5285678" cy="3200762"/>
              </a:xfrm>
              <a:prstGeom prst="rect">
                <a:avLst/>
              </a:prstGeom>
              <a:noFill/>
            </p:spPr>
            <p:txBody>
              <a:bodyPr wrap="square" lIns="0" tIns="0" rIns="0" bIns="0" rtlCol="0">
                <a:noAutofit/>
              </a:bodyPr>
              <a:lstStyle/>
              <a:p>
                <a:pPr algn="l">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𝑀𝑜𝑑𝑒</m:t>
                      </m:r>
                      <m:r>
                        <a:rPr lang="en-AU" sz="1800" b="0" i="1" smtClean="0">
                          <a:latin typeface="Cambria Math" panose="02040503050406030204" pitchFamily="18" charset="0"/>
                        </a:rPr>
                        <m:t>=182</m:t>
                      </m:r>
                    </m:oMath>
                  </m:oMathPara>
                </a14:m>
                <a:endParaRPr lang="en-AU" sz="1800" b="0" dirty="0"/>
              </a:p>
              <a:p>
                <a:pPr algn="l">
                  <a:lnSpc>
                    <a:spcPct val="150000"/>
                  </a:lnSpc>
                </a:pPr>
                <a:r>
                  <a:rPr lang="en-AU" sz="1800" dirty="0"/>
                  <a:t>There are 3 players who are 182 cm tall.</a:t>
                </a:r>
                <a:endParaRPr lang="en-AU" sz="1800" b="0" dirty="0"/>
              </a:p>
            </p:txBody>
          </p:sp>
        </mc:Choice>
        <mc:Fallback xmlns="">
          <p:sp>
            <p:nvSpPr>
              <p:cNvPr id="8" name="TextBox 7">
                <a:extLst>
                  <a:ext uri="{FF2B5EF4-FFF2-40B4-BE49-F238E27FC236}">
                    <a16:creationId xmlns:a16="http://schemas.microsoft.com/office/drawing/2014/main" id="{7EBB19F7-DA69-30D6-AEED-DB4570574514}"/>
                  </a:ext>
                </a:extLst>
              </p:cNvPr>
              <p:cNvSpPr txBox="1">
                <a:spLocks noRot="1" noChangeAspect="1" noMove="1" noResize="1" noEditPoints="1" noAdjustHandles="1" noChangeArrowheads="1" noChangeShapeType="1" noTextEdit="1"/>
              </p:cNvSpPr>
              <p:nvPr/>
            </p:nvSpPr>
            <p:spPr>
              <a:xfrm>
                <a:off x="6558297" y="2732950"/>
                <a:ext cx="5285678" cy="3200762"/>
              </a:xfrm>
              <a:prstGeom prst="rect">
                <a:avLst/>
              </a:prstGeom>
              <a:blipFill>
                <a:blip r:embed="rId3"/>
                <a:stretch>
                  <a:fillRect l="-2768"/>
                </a:stretch>
              </a:blipFill>
            </p:spPr>
            <p:txBody>
              <a:bodyPr/>
              <a:lstStyle/>
              <a:p>
                <a:r>
                  <a:rPr lang="en-AU">
                    <a:noFill/>
                  </a:rPr>
                  <a:t> </a:t>
                </a:r>
              </a:p>
            </p:txBody>
          </p:sp>
        </mc:Fallback>
      </mc:AlternateContent>
      <p:sp>
        <p:nvSpPr>
          <p:cNvPr id="12" name="Speech Bubble: Rectangle with Corners Rounded 11">
            <a:extLst>
              <a:ext uri="{FF2B5EF4-FFF2-40B4-BE49-F238E27FC236}">
                <a16:creationId xmlns:a16="http://schemas.microsoft.com/office/drawing/2014/main" id="{853B04CA-A6B4-FAF6-0EA2-2A83F0D0B4EA}"/>
              </a:ext>
            </a:extLst>
          </p:cNvPr>
          <p:cNvSpPr/>
          <p:nvPr/>
        </p:nvSpPr>
        <p:spPr>
          <a:xfrm>
            <a:off x="9201136" y="3837273"/>
            <a:ext cx="2026743" cy="992115"/>
          </a:xfrm>
          <a:prstGeom prst="wedgeRoundRectCallout">
            <a:avLst>
              <a:gd name="adj1" fmla="val -21277"/>
              <a:gd name="adj2" fmla="val -73273"/>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lIns="36000" tIns="36000" rIns="36000" bIns="36000" rtlCol="0" anchor="ctr"/>
          <a:lstStyle/>
          <a:p>
            <a:pPr>
              <a:lnSpc>
                <a:spcPct val="150000"/>
              </a:lnSpc>
            </a:pPr>
            <a:r>
              <a:rPr lang="en-AU" sz="1800" dirty="0"/>
              <a:t>How do we know this?</a:t>
            </a:r>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a:p>
        </p:txBody>
      </p:sp>
    </p:spTree>
    <p:extLst>
      <p:ext uri="{BB962C8B-B14F-4D97-AF65-F5344CB8AC3E}">
        <p14:creationId xmlns:p14="http://schemas.microsoft.com/office/powerpoint/2010/main" val="3203110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Stem-and-leaf plot (7)</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a:xfrm>
            <a:off x="360000" y="982520"/>
            <a:ext cx="10080000" cy="310015"/>
          </a:xfrm>
        </p:spPr>
        <p:txBody>
          <a:bodyPr/>
          <a:lstStyle/>
          <a:p>
            <a:r>
              <a:rPr lang="en-AU" dirty="0"/>
              <a:t>Your turn – question 2</a:t>
            </a:r>
          </a:p>
        </p:txBody>
      </p:sp>
      <p:sp>
        <p:nvSpPr>
          <p:cNvPr id="3" name="Content Placeholder 4">
            <a:extLst>
              <a:ext uri="{FF2B5EF4-FFF2-40B4-BE49-F238E27FC236}">
                <a16:creationId xmlns:a16="http://schemas.microsoft.com/office/drawing/2014/main" id="{7584BCBD-9289-6617-AC57-1C8AE48E2A1D}"/>
              </a:ext>
            </a:extLst>
          </p:cNvPr>
          <p:cNvSpPr txBox="1">
            <a:spLocks/>
          </p:cNvSpPr>
          <p:nvPr/>
        </p:nvSpPr>
        <p:spPr>
          <a:xfrm>
            <a:off x="360000" y="1407482"/>
            <a:ext cx="11483975" cy="545601"/>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t>Calculate the mode of the data in the stem-and-leaf plot. </a:t>
            </a:r>
          </a:p>
        </p:txBody>
      </p:sp>
      <p:sp>
        <p:nvSpPr>
          <p:cNvPr id="10" name="TextBox 9">
            <a:extLst>
              <a:ext uri="{FF2B5EF4-FFF2-40B4-BE49-F238E27FC236}">
                <a16:creationId xmlns:a16="http://schemas.microsoft.com/office/drawing/2014/main" id="{107D7465-C9ED-EB80-718B-3209746A005F}"/>
              </a:ext>
            </a:extLst>
          </p:cNvPr>
          <p:cNvSpPr txBox="1"/>
          <p:nvPr/>
        </p:nvSpPr>
        <p:spPr>
          <a:xfrm>
            <a:off x="360000" y="2460281"/>
            <a:ext cx="5519690" cy="310016"/>
          </a:xfrm>
          <a:prstGeom prst="rect">
            <a:avLst/>
          </a:prstGeom>
          <a:noFill/>
        </p:spPr>
        <p:txBody>
          <a:bodyPr wrap="square" lIns="0" tIns="0" rIns="0" bIns="0" rtlCol="0">
            <a:noAutofit/>
          </a:bodyPr>
          <a:lstStyle/>
          <a:p>
            <a:pPr algn="l"/>
            <a:r>
              <a:rPr lang="en-AU" sz="1800" b="1" dirty="0">
                <a:latin typeface="+mj-lt"/>
              </a:rPr>
              <a:t>Height of forwards in the Newcastle Knights team</a:t>
            </a:r>
          </a:p>
        </p:txBody>
      </p:sp>
      <p:pic>
        <p:nvPicPr>
          <p:cNvPr id="7" name="Picture 6" descr="Stem and leaf of 179, 183, 183, 183, 184, 184, 185, 186, 188, 190, 191, 191, 192, 192, 193, 194, 194, 195, 195, 198">
            <a:extLst>
              <a:ext uri="{FF2B5EF4-FFF2-40B4-BE49-F238E27FC236}">
                <a16:creationId xmlns:a16="http://schemas.microsoft.com/office/drawing/2014/main" id="{A43BBDA7-A60C-FBB8-013E-9577CF36647D}"/>
              </a:ext>
            </a:extLst>
          </p:cNvPr>
          <p:cNvPicPr>
            <a:picLocks noChangeAspect="1"/>
          </p:cNvPicPr>
          <p:nvPr/>
        </p:nvPicPr>
        <p:blipFill>
          <a:blip r:embed="rId2"/>
          <a:stretch>
            <a:fillRect/>
          </a:stretch>
        </p:blipFill>
        <p:spPr>
          <a:xfrm>
            <a:off x="360000" y="2973950"/>
            <a:ext cx="3269073" cy="2476568"/>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a:p>
        </p:txBody>
      </p:sp>
    </p:spTree>
    <p:extLst>
      <p:ext uri="{BB962C8B-B14F-4D97-AF65-F5344CB8AC3E}">
        <p14:creationId xmlns:p14="http://schemas.microsoft.com/office/powerpoint/2010/main" val="285438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Stem-and-leaf plot (8)</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Your turn – question 2 solutions</a:t>
            </a:r>
          </a:p>
        </p:txBody>
      </p:sp>
      <p:sp>
        <p:nvSpPr>
          <p:cNvPr id="15" name="Content Placeholder 4">
            <a:extLst>
              <a:ext uri="{FF2B5EF4-FFF2-40B4-BE49-F238E27FC236}">
                <a16:creationId xmlns:a16="http://schemas.microsoft.com/office/drawing/2014/main" id="{8BF6B6F1-8429-C2F6-DC31-5CB34ED8779F}"/>
              </a:ext>
            </a:extLst>
          </p:cNvPr>
          <p:cNvSpPr txBox="1">
            <a:spLocks/>
          </p:cNvSpPr>
          <p:nvPr/>
        </p:nvSpPr>
        <p:spPr>
          <a:xfrm>
            <a:off x="360025" y="1407482"/>
            <a:ext cx="11483975" cy="545601"/>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t>Calculate the mode of the data in the stem-and-leaf plot. </a:t>
            </a:r>
          </a:p>
        </p:txBody>
      </p:sp>
      <p:sp>
        <p:nvSpPr>
          <p:cNvPr id="10" name="TextBox 9">
            <a:extLst>
              <a:ext uri="{FF2B5EF4-FFF2-40B4-BE49-F238E27FC236}">
                <a16:creationId xmlns:a16="http://schemas.microsoft.com/office/drawing/2014/main" id="{107D7465-C9ED-EB80-718B-3209746A005F}"/>
              </a:ext>
            </a:extLst>
          </p:cNvPr>
          <p:cNvSpPr txBox="1"/>
          <p:nvPr/>
        </p:nvSpPr>
        <p:spPr>
          <a:xfrm>
            <a:off x="360000" y="2454964"/>
            <a:ext cx="5500026" cy="310016"/>
          </a:xfrm>
          <a:prstGeom prst="rect">
            <a:avLst/>
          </a:prstGeom>
          <a:noFill/>
        </p:spPr>
        <p:txBody>
          <a:bodyPr wrap="square" lIns="0" tIns="0" rIns="0" bIns="0" rtlCol="0">
            <a:noAutofit/>
          </a:bodyPr>
          <a:lstStyle/>
          <a:p>
            <a:pPr algn="l"/>
            <a:r>
              <a:rPr lang="en-AU" sz="1800" b="1" dirty="0">
                <a:latin typeface="+mj-lt"/>
              </a:rPr>
              <a:t>Height of forwards in the Newcastle Knights team</a:t>
            </a:r>
          </a:p>
        </p:txBody>
      </p:sp>
      <p:pic>
        <p:nvPicPr>
          <p:cNvPr id="22" name="Picture 21" descr="Stem and leaf of 179, 183, 183, 183, 184, 184, 185, 186, 188, 190, 191, 191, 192, 192, 193, 194, 194, 195, 195, 198. The three 3s in the middle row in the leaf column are circled in red.">
            <a:extLst>
              <a:ext uri="{FF2B5EF4-FFF2-40B4-BE49-F238E27FC236}">
                <a16:creationId xmlns:a16="http://schemas.microsoft.com/office/drawing/2014/main" id="{6ED35052-F9AF-AAEC-8621-8D81602E8E27}"/>
              </a:ext>
            </a:extLst>
          </p:cNvPr>
          <p:cNvPicPr>
            <a:picLocks noChangeAspect="1"/>
          </p:cNvPicPr>
          <p:nvPr/>
        </p:nvPicPr>
        <p:blipFill>
          <a:blip r:embed="rId2"/>
          <a:stretch>
            <a:fillRect/>
          </a:stretch>
        </p:blipFill>
        <p:spPr>
          <a:xfrm>
            <a:off x="360000" y="2968633"/>
            <a:ext cx="3213715" cy="2448000"/>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1917635-7422-4407-C77B-A95E0FCFD6C2}"/>
                  </a:ext>
                </a:extLst>
              </p:cNvPr>
              <p:cNvSpPr txBox="1"/>
              <p:nvPr/>
            </p:nvSpPr>
            <p:spPr>
              <a:xfrm>
                <a:off x="7254852" y="2454964"/>
                <a:ext cx="4589148" cy="2819550"/>
              </a:xfrm>
              <a:prstGeom prst="rect">
                <a:avLst/>
              </a:prstGeom>
              <a:noFill/>
            </p:spPr>
            <p:txBody>
              <a:bodyPr wrap="square" lIns="0" tIns="0" rIns="0" bIns="0" rtlCol="0">
                <a:noAutofit/>
              </a:bodyPr>
              <a:lstStyle/>
              <a:p>
                <a:pPr algn="l">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𝑀𝑜𝑑𝑒</m:t>
                      </m:r>
                      <m:r>
                        <a:rPr lang="en-AU" sz="1800" b="0" i="1" smtClean="0">
                          <a:latin typeface="Cambria Math" panose="02040503050406030204" pitchFamily="18" charset="0"/>
                        </a:rPr>
                        <m:t>=183</m:t>
                      </m:r>
                    </m:oMath>
                  </m:oMathPara>
                </a14:m>
                <a:endParaRPr lang="en-AU" sz="1800" b="0" dirty="0"/>
              </a:p>
              <a:p>
                <a:pPr algn="l">
                  <a:lnSpc>
                    <a:spcPct val="150000"/>
                  </a:lnSpc>
                </a:pPr>
                <a:r>
                  <a:rPr lang="en-AU" sz="1800" dirty="0"/>
                  <a:t>There are 3 players who are 183 cm tall.</a:t>
                </a:r>
                <a:endParaRPr lang="en-AU" sz="1800" b="0" dirty="0"/>
              </a:p>
            </p:txBody>
          </p:sp>
        </mc:Choice>
        <mc:Fallback xmlns="">
          <p:sp>
            <p:nvSpPr>
              <p:cNvPr id="3" name="TextBox 2">
                <a:extLst>
                  <a:ext uri="{FF2B5EF4-FFF2-40B4-BE49-F238E27FC236}">
                    <a16:creationId xmlns:a16="http://schemas.microsoft.com/office/drawing/2014/main" id="{C1917635-7422-4407-C77B-A95E0FCFD6C2}"/>
                  </a:ext>
                </a:extLst>
              </p:cNvPr>
              <p:cNvSpPr txBox="1">
                <a:spLocks noRot="1" noChangeAspect="1" noMove="1" noResize="1" noEditPoints="1" noAdjustHandles="1" noChangeArrowheads="1" noChangeShapeType="1" noTextEdit="1"/>
              </p:cNvSpPr>
              <p:nvPr/>
            </p:nvSpPr>
            <p:spPr>
              <a:xfrm>
                <a:off x="7254852" y="2454964"/>
                <a:ext cx="4589148" cy="2819550"/>
              </a:xfrm>
              <a:prstGeom prst="rect">
                <a:avLst/>
              </a:prstGeom>
              <a:blipFill>
                <a:blip r:embed="rId3"/>
                <a:stretch>
                  <a:fillRect l="-3054"/>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15</a:t>
            </a:fld>
            <a:endParaRPr lang="en-AU"/>
          </a:p>
        </p:txBody>
      </p:sp>
    </p:spTree>
    <p:extLst>
      <p:ext uri="{BB962C8B-B14F-4D97-AF65-F5344CB8AC3E}">
        <p14:creationId xmlns:p14="http://schemas.microsoft.com/office/powerpoint/2010/main" val="113883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Stem-and-leaf plot (9)</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a:xfrm>
            <a:off x="360000" y="982520"/>
            <a:ext cx="10080000" cy="310015"/>
          </a:xfrm>
        </p:spPr>
        <p:txBody>
          <a:bodyPr/>
          <a:lstStyle/>
          <a:p>
            <a:r>
              <a:rPr lang="en-AU" dirty="0"/>
              <a:t>Example 3</a:t>
            </a:r>
          </a:p>
        </p:txBody>
      </p:sp>
      <p:sp>
        <p:nvSpPr>
          <p:cNvPr id="5" name="Content Placeholder 4">
            <a:extLst>
              <a:ext uri="{FF2B5EF4-FFF2-40B4-BE49-F238E27FC236}">
                <a16:creationId xmlns:a16="http://schemas.microsoft.com/office/drawing/2014/main" id="{A94E55D6-2F4E-BB7B-7428-674C32E4640D}"/>
              </a:ext>
            </a:extLst>
          </p:cNvPr>
          <p:cNvSpPr>
            <a:spLocks noGrp="1"/>
          </p:cNvSpPr>
          <p:nvPr>
            <p:ph idx="4294967295"/>
          </p:nvPr>
        </p:nvSpPr>
        <p:spPr>
          <a:xfrm>
            <a:off x="360000" y="1408113"/>
            <a:ext cx="11483975" cy="822325"/>
          </a:xfrm>
        </p:spPr>
        <p:txBody>
          <a:bodyPr/>
          <a:lstStyle/>
          <a:p>
            <a:r>
              <a:rPr lang="en-AU" sz="1800" dirty="0"/>
              <a:t>Calculate the median of the data in the stem-and-leaf plot. </a:t>
            </a:r>
          </a:p>
        </p:txBody>
      </p:sp>
      <p:sp>
        <p:nvSpPr>
          <p:cNvPr id="9" name="TextBox 8">
            <a:extLst>
              <a:ext uri="{FF2B5EF4-FFF2-40B4-BE49-F238E27FC236}">
                <a16:creationId xmlns:a16="http://schemas.microsoft.com/office/drawing/2014/main" id="{6B629ED1-3308-E411-1A1F-24DE36D2AD36}"/>
              </a:ext>
            </a:extLst>
          </p:cNvPr>
          <p:cNvSpPr txBox="1"/>
          <p:nvPr/>
        </p:nvSpPr>
        <p:spPr>
          <a:xfrm>
            <a:off x="360000" y="2731605"/>
            <a:ext cx="5285678" cy="310016"/>
          </a:xfrm>
          <a:prstGeom prst="rect">
            <a:avLst/>
          </a:prstGeom>
          <a:noFill/>
        </p:spPr>
        <p:txBody>
          <a:bodyPr wrap="square" lIns="0" tIns="0" rIns="0" bIns="0" rtlCol="0">
            <a:noAutofit/>
          </a:bodyPr>
          <a:lstStyle/>
          <a:p>
            <a:pPr algn="l"/>
            <a:r>
              <a:rPr lang="en-AU" sz="1800" b="1" dirty="0">
                <a:latin typeface="+mj-lt"/>
              </a:rPr>
              <a:t>Height of backs in the Newcastle Knights team</a:t>
            </a:r>
          </a:p>
        </p:txBody>
      </p:sp>
      <p:pic>
        <p:nvPicPr>
          <p:cNvPr id="12" name="Picture 11" descr="Stem and leaf of 172, 176, 177, 180, 181, 182, 182, 182, 183, 183, 184, 184, 185, 185, 186, 187, 188, 189, 190, 191, The number 3 and 4 in the second row of the leaf column are circled in red. All other numbers in the leaf column  are crossed out.">
            <a:extLst>
              <a:ext uri="{FF2B5EF4-FFF2-40B4-BE49-F238E27FC236}">
                <a16:creationId xmlns:a16="http://schemas.microsoft.com/office/drawing/2014/main" id="{9A2A6345-70C1-4A97-41C2-0A413C42542C}"/>
              </a:ext>
            </a:extLst>
          </p:cNvPr>
          <p:cNvPicPr>
            <a:picLocks noChangeAspect="1"/>
          </p:cNvPicPr>
          <p:nvPr/>
        </p:nvPicPr>
        <p:blipFill>
          <a:blip r:embed="rId2"/>
          <a:stretch>
            <a:fillRect/>
          </a:stretch>
        </p:blipFill>
        <p:spPr>
          <a:xfrm>
            <a:off x="348000" y="3245274"/>
            <a:ext cx="4215932" cy="2412000"/>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A29C76A-E7BF-3D2A-828B-F98423DDCB38}"/>
                  </a:ext>
                </a:extLst>
              </p:cNvPr>
              <p:cNvSpPr txBox="1"/>
              <p:nvPr/>
            </p:nvSpPr>
            <p:spPr>
              <a:xfrm>
                <a:off x="6558322" y="2731605"/>
                <a:ext cx="5285678" cy="3200762"/>
              </a:xfrm>
              <a:prstGeom prst="rect">
                <a:avLst/>
              </a:prstGeom>
              <a:noFill/>
            </p:spPr>
            <p:txBody>
              <a:bodyPr wrap="square" lIns="0" tIns="0" rIns="0" bIns="0" rtlCol="0">
                <a:noAutofit/>
              </a:bodyPr>
              <a:lstStyle/>
              <a:p>
                <a:pPr algn="l">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𝑀𝑒𝑑𝑖𝑎𝑛</m:t>
                      </m:r>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183+184</m:t>
                          </m:r>
                        </m:num>
                        <m:den>
                          <m:r>
                            <a:rPr lang="en-AU" sz="1800" b="0" i="1" smtClean="0">
                              <a:latin typeface="Cambria Math" panose="02040503050406030204" pitchFamily="18" charset="0"/>
                            </a:rPr>
                            <m:t>2</m:t>
                          </m:r>
                        </m:den>
                      </m:f>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183.5</m:t>
                      </m:r>
                    </m:oMath>
                  </m:oMathPara>
                </a14:m>
                <a:endParaRPr lang="en-AU" sz="1800" b="0" dirty="0"/>
              </a:p>
              <a:p>
                <a:pPr algn="l">
                  <a:lnSpc>
                    <a:spcPct val="150000"/>
                  </a:lnSpc>
                </a:pPr>
                <a:r>
                  <a:rPr lang="en-AU" sz="1800" dirty="0"/>
                  <a:t>The median height is 183.5 cm.</a:t>
                </a:r>
                <a:endParaRPr lang="en-AU" sz="1800" b="0" dirty="0"/>
              </a:p>
            </p:txBody>
          </p:sp>
        </mc:Choice>
        <mc:Fallback xmlns="">
          <p:sp>
            <p:nvSpPr>
              <p:cNvPr id="10" name="TextBox 9">
                <a:extLst>
                  <a:ext uri="{FF2B5EF4-FFF2-40B4-BE49-F238E27FC236}">
                    <a16:creationId xmlns:a16="http://schemas.microsoft.com/office/drawing/2014/main" id="{8A29C76A-E7BF-3D2A-828B-F98423DDCB38}"/>
                  </a:ext>
                </a:extLst>
              </p:cNvPr>
              <p:cNvSpPr txBox="1">
                <a:spLocks noRot="1" noChangeAspect="1" noMove="1" noResize="1" noEditPoints="1" noAdjustHandles="1" noChangeArrowheads="1" noChangeShapeType="1" noTextEdit="1"/>
              </p:cNvSpPr>
              <p:nvPr/>
            </p:nvSpPr>
            <p:spPr>
              <a:xfrm>
                <a:off x="6558322" y="2731605"/>
                <a:ext cx="5285678" cy="3200762"/>
              </a:xfrm>
              <a:prstGeom prst="rect">
                <a:avLst/>
              </a:prstGeom>
              <a:blipFill>
                <a:blip r:embed="rId3"/>
                <a:stretch>
                  <a:fillRect l="-2768"/>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16</a:t>
            </a:fld>
            <a:endParaRPr lang="en-AU"/>
          </a:p>
        </p:txBody>
      </p:sp>
    </p:spTree>
    <p:extLst>
      <p:ext uri="{BB962C8B-B14F-4D97-AF65-F5344CB8AC3E}">
        <p14:creationId xmlns:p14="http://schemas.microsoft.com/office/powerpoint/2010/main" val="397269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Stem-and-leaf plot (10)</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a:xfrm>
            <a:off x="360000" y="1001308"/>
            <a:ext cx="10080000" cy="310015"/>
          </a:xfrm>
        </p:spPr>
        <p:txBody>
          <a:bodyPr/>
          <a:lstStyle/>
          <a:p>
            <a:r>
              <a:rPr lang="en-AU" dirty="0"/>
              <a:t>Example 3 – explanation prompts</a:t>
            </a:r>
          </a:p>
        </p:txBody>
      </p:sp>
      <p:sp>
        <p:nvSpPr>
          <p:cNvPr id="5" name="Content Placeholder 4">
            <a:extLst>
              <a:ext uri="{FF2B5EF4-FFF2-40B4-BE49-F238E27FC236}">
                <a16:creationId xmlns:a16="http://schemas.microsoft.com/office/drawing/2014/main" id="{A94E55D6-2F4E-BB7B-7428-674C32E4640D}"/>
              </a:ext>
            </a:extLst>
          </p:cNvPr>
          <p:cNvSpPr>
            <a:spLocks noGrp="1"/>
          </p:cNvSpPr>
          <p:nvPr>
            <p:ph idx="4294967295"/>
          </p:nvPr>
        </p:nvSpPr>
        <p:spPr>
          <a:xfrm>
            <a:off x="360000" y="1426901"/>
            <a:ext cx="11483975" cy="822325"/>
          </a:xfrm>
        </p:spPr>
        <p:txBody>
          <a:bodyPr/>
          <a:lstStyle/>
          <a:p>
            <a:r>
              <a:rPr lang="en-AU" sz="1800" dirty="0"/>
              <a:t>Calculate the median of the data in the stem-and-leaf plot. </a:t>
            </a:r>
          </a:p>
        </p:txBody>
      </p:sp>
      <p:sp>
        <p:nvSpPr>
          <p:cNvPr id="3" name="TextBox 2">
            <a:extLst>
              <a:ext uri="{FF2B5EF4-FFF2-40B4-BE49-F238E27FC236}">
                <a16:creationId xmlns:a16="http://schemas.microsoft.com/office/drawing/2014/main" id="{616BED45-BD52-4538-8230-E055A65F38B7}"/>
              </a:ext>
            </a:extLst>
          </p:cNvPr>
          <p:cNvSpPr txBox="1"/>
          <p:nvPr/>
        </p:nvSpPr>
        <p:spPr>
          <a:xfrm>
            <a:off x="360000" y="2731605"/>
            <a:ext cx="5285678" cy="310016"/>
          </a:xfrm>
          <a:prstGeom prst="rect">
            <a:avLst/>
          </a:prstGeom>
          <a:noFill/>
        </p:spPr>
        <p:txBody>
          <a:bodyPr wrap="square" lIns="0" tIns="0" rIns="0" bIns="0" rtlCol="0">
            <a:noAutofit/>
          </a:bodyPr>
          <a:lstStyle/>
          <a:p>
            <a:pPr algn="l"/>
            <a:r>
              <a:rPr lang="en-AU" sz="1800" b="1" dirty="0">
                <a:latin typeface="+mj-lt"/>
              </a:rPr>
              <a:t>Height of backs in the Newcastle Knights team</a:t>
            </a:r>
          </a:p>
        </p:txBody>
      </p:sp>
      <p:pic>
        <p:nvPicPr>
          <p:cNvPr id="10" name="Picture 9" descr="Stem and leaf of 172, 176, 177, 180, 181, 182, 182, 182, 183, 183, 184, 184, 185, 185, 186, 187, 188, 189, 190, 191, The number 3 and 4 in the second row of the leaf column are circled in red. All other numbers in the leaf column  are crossed out.">
            <a:extLst>
              <a:ext uri="{FF2B5EF4-FFF2-40B4-BE49-F238E27FC236}">
                <a16:creationId xmlns:a16="http://schemas.microsoft.com/office/drawing/2014/main" id="{DAE619E5-8DC0-47C3-91CB-E792EF8DD0CF}"/>
              </a:ext>
            </a:extLst>
          </p:cNvPr>
          <p:cNvPicPr>
            <a:picLocks noChangeAspect="1"/>
          </p:cNvPicPr>
          <p:nvPr/>
        </p:nvPicPr>
        <p:blipFill>
          <a:blip r:embed="rId2"/>
          <a:stretch>
            <a:fillRect/>
          </a:stretch>
        </p:blipFill>
        <p:spPr>
          <a:xfrm>
            <a:off x="360000" y="3245274"/>
            <a:ext cx="4215932" cy="2412000"/>
          </a:xfrm>
          <a:prstGeom prst="rect">
            <a:avLst/>
          </a:prstGeom>
        </p:spPr>
      </p:pic>
      <p:sp>
        <p:nvSpPr>
          <p:cNvPr id="7" name="Speech Bubble: Rectangle with Corners Rounded 6">
            <a:extLst>
              <a:ext uri="{FF2B5EF4-FFF2-40B4-BE49-F238E27FC236}">
                <a16:creationId xmlns:a16="http://schemas.microsoft.com/office/drawing/2014/main" id="{E2D6C3A2-CCDF-47D8-9CE4-1FC7406E921E}"/>
              </a:ext>
            </a:extLst>
          </p:cNvPr>
          <p:cNvSpPr/>
          <p:nvPr/>
        </p:nvSpPr>
        <p:spPr>
          <a:xfrm>
            <a:off x="4799624" y="4448487"/>
            <a:ext cx="2397589" cy="1280124"/>
          </a:xfrm>
          <a:prstGeom prst="wedgeRoundRectCallout">
            <a:avLst>
              <a:gd name="adj1" fmla="val -58203"/>
              <a:gd name="adj2" fmla="val -20452"/>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lIns="36000" tIns="36000" rIns="36000" bIns="36000" rtlCol="0" anchor="ctr"/>
          <a:lstStyle/>
          <a:p>
            <a:pPr>
              <a:lnSpc>
                <a:spcPct val="150000"/>
              </a:lnSpc>
            </a:pPr>
            <a:r>
              <a:rPr lang="en-AU" sz="1800" dirty="0"/>
              <a:t>What if there was a single number in the middle?</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6026A51-8903-ADBD-40DB-D74822E3E1B1}"/>
                  </a:ext>
                </a:extLst>
              </p:cNvPr>
              <p:cNvSpPr txBox="1"/>
              <p:nvPr/>
            </p:nvSpPr>
            <p:spPr>
              <a:xfrm>
                <a:off x="6558322" y="2731605"/>
                <a:ext cx="5285678" cy="3200762"/>
              </a:xfrm>
              <a:prstGeom prst="rect">
                <a:avLst/>
              </a:prstGeom>
              <a:noFill/>
            </p:spPr>
            <p:txBody>
              <a:bodyPr wrap="square" lIns="0" tIns="0" rIns="0" bIns="0" rtlCol="0">
                <a:noAutofit/>
              </a:bodyPr>
              <a:lstStyle/>
              <a:p>
                <a:pPr algn="l">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𝑀𝑒𝑑𝑖𝑎𝑛</m:t>
                      </m:r>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183+184</m:t>
                          </m:r>
                        </m:num>
                        <m:den>
                          <m:r>
                            <a:rPr lang="en-AU" sz="1800" b="0" i="1" smtClean="0">
                              <a:latin typeface="Cambria Math" panose="02040503050406030204" pitchFamily="18" charset="0"/>
                            </a:rPr>
                            <m:t>2</m:t>
                          </m:r>
                        </m:den>
                      </m:f>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183.5</m:t>
                      </m:r>
                    </m:oMath>
                  </m:oMathPara>
                </a14:m>
                <a:endParaRPr lang="en-AU" sz="1800" b="0" dirty="0"/>
              </a:p>
              <a:p>
                <a:pPr algn="l">
                  <a:lnSpc>
                    <a:spcPct val="150000"/>
                  </a:lnSpc>
                </a:pPr>
                <a:r>
                  <a:rPr lang="en-AU" sz="1800" dirty="0"/>
                  <a:t>The median height is 183.5 cm.</a:t>
                </a:r>
                <a:endParaRPr lang="en-AU" sz="1800" b="0" dirty="0"/>
              </a:p>
            </p:txBody>
          </p:sp>
        </mc:Choice>
        <mc:Fallback xmlns="">
          <p:sp>
            <p:nvSpPr>
              <p:cNvPr id="8" name="TextBox 7">
                <a:extLst>
                  <a:ext uri="{FF2B5EF4-FFF2-40B4-BE49-F238E27FC236}">
                    <a16:creationId xmlns:a16="http://schemas.microsoft.com/office/drawing/2014/main" id="{F6026A51-8903-ADBD-40DB-D74822E3E1B1}"/>
                  </a:ext>
                </a:extLst>
              </p:cNvPr>
              <p:cNvSpPr txBox="1">
                <a:spLocks noRot="1" noChangeAspect="1" noMove="1" noResize="1" noEditPoints="1" noAdjustHandles="1" noChangeArrowheads="1" noChangeShapeType="1" noTextEdit="1"/>
              </p:cNvSpPr>
              <p:nvPr/>
            </p:nvSpPr>
            <p:spPr>
              <a:xfrm>
                <a:off x="6558322" y="2731605"/>
                <a:ext cx="5285678" cy="3200762"/>
              </a:xfrm>
              <a:prstGeom prst="rect">
                <a:avLst/>
              </a:prstGeom>
              <a:blipFill>
                <a:blip r:embed="rId3"/>
                <a:stretch>
                  <a:fillRect l="-2768"/>
                </a:stretch>
              </a:blipFill>
            </p:spPr>
            <p:txBody>
              <a:bodyPr/>
              <a:lstStyle/>
              <a:p>
                <a:r>
                  <a:rPr lang="en-AU">
                    <a:noFill/>
                  </a:rPr>
                  <a:t> </a:t>
                </a:r>
              </a:p>
            </p:txBody>
          </p:sp>
        </mc:Fallback>
      </mc:AlternateContent>
      <p:sp>
        <p:nvSpPr>
          <p:cNvPr id="15" name="Speech Bubble: Rectangle with Corners Rounded 14">
            <a:extLst>
              <a:ext uri="{FF2B5EF4-FFF2-40B4-BE49-F238E27FC236}">
                <a16:creationId xmlns:a16="http://schemas.microsoft.com/office/drawing/2014/main" id="{6AFBC064-835B-3271-2369-9DCC56B0BCB9}"/>
              </a:ext>
            </a:extLst>
          </p:cNvPr>
          <p:cNvSpPr/>
          <p:nvPr/>
        </p:nvSpPr>
        <p:spPr>
          <a:xfrm>
            <a:off x="8965092" y="2401694"/>
            <a:ext cx="2588911" cy="992115"/>
          </a:xfrm>
          <a:prstGeom prst="wedgeRoundRectCallout">
            <a:avLst>
              <a:gd name="adj1" fmla="val -57376"/>
              <a:gd name="adj2" fmla="val 20876"/>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lIns="36000" tIns="36000" rIns="36000" bIns="36000" rtlCol="0" anchor="ctr"/>
          <a:lstStyle/>
          <a:p>
            <a:pPr>
              <a:lnSpc>
                <a:spcPct val="150000"/>
              </a:lnSpc>
            </a:pPr>
            <a:r>
              <a:rPr lang="en-AU" sz="1800" dirty="0"/>
              <a:t>Why is a fraction here?</a:t>
            </a:r>
          </a:p>
        </p:txBody>
      </p:sp>
      <p:sp>
        <p:nvSpPr>
          <p:cNvPr id="16" name="Speech Bubble: Rectangle with Corners Rounded 15">
            <a:extLst>
              <a:ext uri="{FF2B5EF4-FFF2-40B4-BE49-F238E27FC236}">
                <a16:creationId xmlns:a16="http://schemas.microsoft.com/office/drawing/2014/main" id="{DA87BCB6-7BA5-0116-D1D6-A6E01F8CEB3C}"/>
              </a:ext>
            </a:extLst>
          </p:cNvPr>
          <p:cNvSpPr/>
          <p:nvPr/>
        </p:nvSpPr>
        <p:spPr>
          <a:xfrm>
            <a:off x="8265902" y="4448003"/>
            <a:ext cx="2588911" cy="1280123"/>
          </a:xfrm>
          <a:prstGeom prst="wedgeRoundRectCallout">
            <a:avLst>
              <a:gd name="adj1" fmla="val -21099"/>
              <a:gd name="adj2" fmla="val -63721"/>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lIns="36000" tIns="36000" rIns="36000" bIns="36000" rtlCol="0" anchor="ctr"/>
          <a:lstStyle/>
          <a:p>
            <a:pPr>
              <a:lnSpc>
                <a:spcPct val="150000"/>
              </a:lnSpc>
            </a:pPr>
            <a:r>
              <a:rPr lang="en-AU" sz="1800" dirty="0"/>
              <a:t>Why is 183.5 not in the stem-and-leaf plot?</a:t>
            </a:r>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a:p>
        </p:txBody>
      </p:sp>
    </p:spTree>
    <p:extLst>
      <p:ext uri="{BB962C8B-B14F-4D97-AF65-F5344CB8AC3E}">
        <p14:creationId xmlns:p14="http://schemas.microsoft.com/office/powerpoint/2010/main" val="1399319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Stem-and-leaf plot (11)</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a:xfrm>
            <a:off x="360000" y="982520"/>
            <a:ext cx="10080000" cy="310015"/>
          </a:xfrm>
        </p:spPr>
        <p:txBody>
          <a:bodyPr/>
          <a:lstStyle/>
          <a:p>
            <a:r>
              <a:rPr lang="en-AU" dirty="0"/>
              <a:t>Your turn – question 3</a:t>
            </a:r>
          </a:p>
        </p:txBody>
      </p:sp>
      <p:sp>
        <p:nvSpPr>
          <p:cNvPr id="33" name="Content Placeholder 4">
            <a:extLst>
              <a:ext uri="{FF2B5EF4-FFF2-40B4-BE49-F238E27FC236}">
                <a16:creationId xmlns:a16="http://schemas.microsoft.com/office/drawing/2014/main" id="{0B074B0E-1DFA-58A4-2D9C-E9EF2C5638AD}"/>
              </a:ext>
            </a:extLst>
          </p:cNvPr>
          <p:cNvSpPr txBox="1">
            <a:spLocks/>
          </p:cNvSpPr>
          <p:nvPr/>
        </p:nvSpPr>
        <p:spPr>
          <a:xfrm>
            <a:off x="360000" y="1407482"/>
            <a:ext cx="11483975" cy="545601"/>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t>Calculate the median of the data in the stem-and-leaf plot. </a:t>
            </a:r>
          </a:p>
        </p:txBody>
      </p:sp>
      <p:sp>
        <p:nvSpPr>
          <p:cNvPr id="10" name="TextBox 9">
            <a:extLst>
              <a:ext uri="{FF2B5EF4-FFF2-40B4-BE49-F238E27FC236}">
                <a16:creationId xmlns:a16="http://schemas.microsoft.com/office/drawing/2014/main" id="{107D7465-C9ED-EB80-718B-3209746A005F}"/>
              </a:ext>
            </a:extLst>
          </p:cNvPr>
          <p:cNvSpPr txBox="1"/>
          <p:nvPr/>
        </p:nvSpPr>
        <p:spPr>
          <a:xfrm>
            <a:off x="360000" y="2454964"/>
            <a:ext cx="5578684" cy="310016"/>
          </a:xfrm>
          <a:prstGeom prst="rect">
            <a:avLst/>
          </a:prstGeom>
          <a:noFill/>
        </p:spPr>
        <p:txBody>
          <a:bodyPr wrap="square" lIns="0" tIns="0" rIns="0" bIns="0" rtlCol="0">
            <a:noAutofit/>
          </a:bodyPr>
          <a:lstStyle/>
          <a:p>
            <a:pPr algn="l"/>
            <a:r>
              <a:rPr lang="en-AU" sz="1800" b="1" dirty="0">
                <a:latin typeface="+mj-lt"/>
              </a:rPr>
              <a:t>Height of forwards in the Newcastle Knights team</a:t>
            </a:r>
          </a:p>
        </p:txBody>
      </p:sp>
      <p:pic>
        <p:nvPicPr>
          <p:cNvPr id="8" name="Picture 7" descr="Stem and leaf of 179, 183, 183, 183, 184, 184, 185, 186, 188, 190, 191, 191, 192, 192, 193, 194, 194, 195, 195, 198">
            <a:extLst>
              <a:ext uri="{FF2B5EF4-FFF2-40B4-BE49-F238E27FC236}">
                <a16:creationId xmlns:a16="http://schemas.microsoft.com/office/drawing/2014/main" id="{DF20C875-91D4-834E-8174-101FE4846FF6}"/>
              </a:ext>
            </a:extLst>
          </p:cNvPr>
          <p:cNvPicPr>
            <a:picLocks noChangeAspect="1"/>
          </p:cNvPicPr>
          <p:nvPr/>
        </p:nvPicPr>
        <p:blipFill>
          <a:blip r:embed="rId2"/>
          <a:stretch>
            <a:fillRect/>
          </a:stretch>
        </p:blipFill>
        <p:spPr>
          <a:xfrm>
            <a:off x="360000" y="2968633"/>
            <a:ext cx="3220998" cy="2412000"/>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18</a:t>
            </a:fld>
            <a:endParaRPr lang="en-AU"/>
          </a:p>
        </p:txBody>
      </p:sp>
    </p:spTree>
    <p:extLst>
      <p:ext uri="{BB962C8B-B14F-4D97-AF65-F5344CB8AC3E}">
        <p14:creationId xmlns:p14="http://schemas.microsoft.com/office/powerpoint/2010/main" val="423565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a:t>Stem-and-leaf plot (12)</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a:xfrm>
            <a:off x="360000" y="982520"/>
            <a:ext cx="10080000" cy="310015"/>
          </a:xfrm>
        </p:spPr>
        <p:txBody>
          <a:bodyPr/>
          <a:lstStyle/>
          <a:p>
            <a:r>
              <a:rPr lang="en-AU"/>
              <a:t>Your turn – question 3 solutions</a:t>
            </a:r>
          </a:p>
        </p:txBody>
      </p:sp>
      <p:sp>
        <p:nvSpPr>
          <p:cNvPr id="8" name="Content Placeholder 4">
            <a:extLst>
              <a:ext uri="{FF2B5EF4-FFF2-40B4-BE49-F238E27FC236}">
                <a16:creationId xmlns:a16="http://schemas.microsoft.com/office/drawing/2014/main" id="{311E1CE9-5F83-EB83-6C27-DC6836FA21E1}"/>
              </a:ext>
            </a:extLst>
          </p:cNvPr>
          <p:cNvSpPr txBox="1">
            <a:spLocks/>
          </p:cNvSpPr>
          <p:nvPr/>
        </p:nvSpPr>
        <p:spPr>
          <a:xfrm>
            <a:off x="360000" y="1407482"/>
            <a:ext cx="11483975" cy="545601"/>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t>Calculate the median of the data in the stem-and-leaf plot. </a:t>
            </a:r>
          </a:p>
        </p:txBody>
      </p:sp>
      <p:sp>
        <p:nvSpPr>
          <p:cNvPr id="10" name="TextBox 9">
            <a:extLst>
              <a:ext uri="{FF2B5EF4-FFF2-40B4-BE49-F238E27FC236}">
                <a16:creationId xmlns:a16="http://schemas.microsoft.com/office/drawing/2014/main" id="{107D7465-C9ED-EB80-718B-3209746A005F}"/>
              </a:ext>
            </a:extLst>
          </p:cNvPr>
          <p:cNvSpPr txBox="1"/>
          <p:nvPr/>
        </p:nvSpPr>
        <p:spPr>
          <a:xfrm>
            <a:off x="360000" y="2454964"/>
            <a:ext cx="5500026" cy="310016"/>
          </a:xfrm>
          <a:prstGeom prst="rect">
            <a:avLst/>
          </a:prstGeom>
          <a:noFill/>
        </p:spPr>
        <p:txBody>
          <a:bodyPr wrap="square" lIns="0" tIns="0" rIns="0" bIns="0" rtlCol="0">
            <a:noAutofit/>
          </a:bodyPr>
          <a:lstStyle>
            <a:defPPr>
              <a:defRPr lang="en-US"/>
            </a:defPPr>
            <a:lvl1pPr>
              <a:defRPr sz="1800" b="1">
                <a:latin typeface="+mj-lt"/>
              </a:defRPr>
            </a:lvl1pPr>
          </a:lstStyle>
          <a:p>
            <a:r>
              <a:rPr lang="en-AU" dirty="0"/>
              <a:t>Height of forwards in the Newcastle Knights team</a:t>
            </a:r>
          </a:p>
        </p:txBody>
      </p:sp>
      <p:pic>
        <p:nvPicPr>
          <p:cNvPr id="12" name="Picture 11" descr="Stem and leaf of 179, 183, 183, 183, 184, 184, 185, 186, 188, 190, 191, 191, 192, 192, 193, 194, 194, 195, 195, 198. The number 0 and 1 in the third row of the leaf column are circled in red. All other numbers in the leaf column  are crossed out.">
            <a:extLst>
              <a:ext uri="{FF2B5EF4-FFF2-40B4-BE49-F238E27FC236}">
                <a16:creationId xmlns:a16="http://schemas.microsoft.com/office/drawing/2014/main" id="{F3C1A940-7C73-1C04-076A-733323306F11}"/>
              </a:ext>
            </a:extLst>
          </p:cNvPr>
          <p:cNvPicPr>
            <a:picLocks noChangeAspect="1"/>
          </p:cNvPicPr>
          <p:nvPr/>
        </p:nvPicPr>
        <p:blipFill>
          <a:blip r:embed="rId3"/>
          <a:stretch>
            <a:fillRect/>
          </a:stretch>
        </p:blipFill>
        <p:spPr>
          <a:xfrm>
            <a:off x="360000" y="2968633"/>
            <a:ext cx="3244571" cy="2448000"/>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1917635-7422-4407-C77B-A95E0FCFD6C2}"/>
                  </a:ext>
                </a:extLst>
              </p:cNvPr>
              <p:cNvSpPr txBox="1"/>
              <p:nvPr/>
            </p:nvSpPr>
            <p:spPr>
              <a:xfrm>
                <a:off x="6470440" y="2454964"/>
                <a:ext cx="5373560" cy="2819550"/>
              </a:xfrm>
              <a:prstGeom prst="rect">
                <a:avLst/>
              </a:prstGeom>
              <a:noFill/>
            </p:spPr>
            <p:txBody>
              <a:bodyPr wrap="square" lIns="0" tIns="0" rIns="0" bIns="0" rtlCol="0">
                <a:noAutofit/>
              </a:bodyPr>
              <a:lstStyle/>
              <a:p>
                <a:pPr>
                  <a:lnSpc>
                    <a:spcPct val="150000"/>
                  </a:lnSpc>
                </a:pPr>
                <a14:m>
                  <m:oMathPara xmlns:m="http://schemas.openxmlformats.org/officeDocument/2006/math">
                    <m:oMathParaPr>
                      <m:jc m:val="left"/>
                    </m:oMathParaPr>
                    <m:oMath xmlns:m="http://schemas.openxmlformats.org/officeDocument/2006/math">
                      <m:r>
                        <a:rPr lang="en-AU" sz="1800" i="1" smtClean="0">
                          <a:latin typeface="Cambria Math" panose="02040503050406030204" pitchFamily="18" charset="0"/>
                        </a:rPr>
                        <m:t>𝑀𝑒𝑑𝑖𝑎𝑛</m:t>
                      </m:r>
                      <m:r>
                        <m:rPr>
                          <m:aln/>
                        </m:rPr>
                        <a:rPr lang="en-AU" sz="1800" i="1" smtClean="0">
                          <a:latin typeface="Cambria Math" panose="02040503050406030204" pitchFamily="18" charset="0"/>
                        </a:rPr>
                        <m:t>=</m:t>
                      </m:r>
                      <m:f>
                        <m:fPr>
                          <m:ctrlPr>
                            <a:rPr lang="en-AU" sz="1800" i="1">
                              <a:latin typeface="Cambria Math" panose="02040503050406030204" pitchFamily="18" charset="0"/>
                            </a:rPr>
                          </m:ctrlPr>
                        </m:fPr>
                        <m:num>
                          <m:r>
                            <a:rPr lang="en-AU" sz="1800" i="1">
                              <a:latin typeface="Cambria Math" panose="02040503050406030204" pitchFamily="18" charset="0"/>
                            </a:rPr>
                            <m:t>1</m:t>
                          </m:r>
                          <m:r>
                            <a:rPr lang="en-AU" sz="1800" b="0" i="1" smtClean="0">
                              <a:latin typeface="Cambria Math" panose="02040503050406030204" pitchFamily="18" charset="0"/>
                            </a:rPr>
                            <m:t>90</m:t>
                          </m:r>
                          <m:r>
                            <a:rPr lang="en-AU" sz="1800" i="1">
                              <a:latin typeface="Cambria Math" panose="02040503050406030204" pitchFamily="18" charset="0"/>
                            </a:rPr>
                            <m:t>+1</m:t>
                          </m:r>
                          <m:r>
                            <a:rPr lang="en-AU" sz="1800" b="0" i="1" smtClean="0">
                              <a:latin typeface="Cambria Math" panose="02040503050406030204" pitchFamily="18" charset="0"/>
                            </a:rPr>
                            <m:t>91</m:t>
                          </m:r>
                        </m:num>
                        <m:den>
                          <m:r>
                            <a:rPr lang="en-AU" sz="1800" i="1">
                              <a:latin typeface="Cambria Math" panose="02040503050406030204" pitchFamily="18" charset="0"/>
                            </a:rPr>
                            <m:t>2</m:t>
                          </m:r>
                        </m:den>
                      </m:f>
                    </m:oMath>
                    <m:oMath xmlns:m="http://schemas.openxmlformats.org/officeDocument/2006/math">
                      <m:r>
                        <m:rPr>
                          <m:aln/>
                        </m:rPr>
                        <a:rPr lang="en-AU" sz="1800" i="1">
                          <a:latin typeface="Cambria Math" panose="02040503050406030204" pitchFamily="18" charset="0"/>
                        </a:rPr>
                        <m:t>=</m:t>
                      </m:r>
                      <m:r>
                        <a:rPr lang="en-AU" sz="1800" i="1">
                          <a:latin typeface="Cambria Math" panose="02040503050406030204" pitchFamily="18" charset="0"/>
                        </a:rPr>
                        <m:t>1</m:t>
                      </m:r>
                      <m:r>
                        <a:rPr lang="en-AU" sz="1800" b="0" i="1" smtClean="0">
                          <a:latin typeface="Cambria Math" panose="02040503050406030204" pitchFamily="18" charset="0"/>
                        </a:rPr>
                        <m:t>90</m:t>
                      </m:r>
                      <m:r>
                        <a:rPr lang="en-AU" sz="1800" i="1">
                          <a:latin typeface="Cambria Math" panose="02040503050406030204" pitchFamily="18" charset="0"/>
                        </a:rPr>
                        <m:t>.5</m:t>
                      </m:r>
                    </m:oMath>
                  </m:oMathPara>
                </a14:m>
                <a:endParaRPr lang="en-AU" sz="1800" dirty="0"/>
              </a:p>
              <a:p>
                <a:pPr>
                  <a:lnSpc>
                    <a:spcPct val="150000"/>
                  </a:lnSpc>
                </a:pPr>
                <a:r>
                  <a:rPr lang="en-AU" sz="1800" dirty="0"/>
                  <a:t>The median height is 190.5 cm.</a:t>
                </a:r>
              </a:p>
            </p:txBody>
          </p:sp>
        </mc:Choice>
        <mc:Fallback xmlns="">
          <p:sp>
            <p:nvSpPr>
              <p:cNvPr id="3" name="TextBox 2">
                <a:extLst>
                  <a:ext uri="{FF2B5EF4-FFF2-40B4-BE49-F238E27FC236}">
                    <a16:creationId xmlns:a16="http://schemas.microsoft.com/office/drawing/2014/main" id="{C1917635-7422-4407-C77B-A95E0FCFD6C2}"/>
                  </a:ext>
                </a:extLst>
              </p:cNvPr>
              <p:cNvSpPr txBox="1">
                <a:spLocks noRot="1" noChangeAspect="1" noMove="1" noResize="1" noEditPoints="1" noAdjustHandles="1" noChangeArrowheads="1" noChangeShapeType="1" noTextEdit="1"/>
              </p:cNvSpPr>
              <p:nvPr/>
            </p:nvSpPr>
            <p:spPr>
              <a:xfrm>
                <a:off x="6470440" y="2454964"/>
                <a:ext cx="5373560" cy="2819550"/>
              </a:xfrm>
              <a:prstGeom prst="rect">
                <a:avLst/>
              </a:prstGeom>
              <a:blipFill>
                <a:blip r:embed="rId4"/>
                <a:stretch>
                  <a:fillRect l="-2608"/>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19</a:t>
            </a:fld>
            <a:endParaRPr lang="en-AU"/>
          </a:p>
        </p:txBody>
      </p:sp>
    </p:spTree>
    <p:extLst>
      <p:ext uri="{BB962C8B-B14F-4D97-AF65-F5344CB8AC3E}">
        <p14:creationId xmlns:p14="http://schemas.microsoft.com/office/powerpoint/2010/main" val="4266910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t>Launch</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dirty="0"/>
              <a:t>NSW Department of Education</a:t>
            </a:r>
          </a:p>
          <a:p>
            <a:endParaRPr lang="en-AU" dirty="0"/>
          </a:p>
        </p:txBody>
      </p:sp>
    </p:spTree>
    <p:extLst>
      <p:ext uri="{BB962C8B-B14F-4D97-AF65-F5344CB8AC3E}">
        <p14:creationId xmlns:p14="http://schemas.microsoft.com/office/powerpoint/2010/main" val="167763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a:t>Stem-and-leaf plot (13)</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a:xfrm>
            <a:off x="360000" y="982520"/>
            <a:ext cx="10080000" cy="310015"/>
          </a:xfrm>
        </p:spPr>
        <p:txBody>
          <a:bodyPr/>
          <a:lstStyle/>
          <a:p>
            <a:r>
              <a:rPr lang="en-AU"/>
              <a:t>Example 4</a:t>
            </a:r>
          </a:p>
        </p:txBody>
      </p:sp>
      <p:sp>
        <p:nvSpPr>
          <p:cNvPr id="5" name="Content Placeholder 4">
            <a:extLst>
              <a:ext uri="{FF2B5EF4-FFF2-40B4-BE49-F238E27FC236}">
                <a16:creationId xmlns:a16="http://schemas.microsoft.com/office/drawing/2014/main" id="{A94E55D6-2F4E-BB7B-7428-674C32E4640D}"/>
              </a:ext>
            </a:extLst>
          </p:cNvPr>
          <p:cNvSpPr>
            <a:spLocks noGrp="1"/>
          </p:cNvSpPr>
          <p:nvPr>
            <p:ph idx="4294967295"/>
          </p:nvPr>
        </p:nvSpPr>
        <p:spPr>
          <a:xfrm>
            <a:off x="360000" y="1408113"/>
            <a:ext cx="11483975" cy="822325"/>
          </a:xfrm>
        </p:spPr>
        <p:txBody>
          <a:bodyPr/>
          <a:lstStyle/>
          <a:p>
            <a:r>
              <a:rPr lang="en-AU" sz="1800" dirty="0"/>
              <a:t>Calculate the mean of the data in the stem-and-leaf plot. </a:t>
            </a:r>
          </a:p>
        </p:txBody>
      </p:sp>
      <p:sp>
        <p:nvSpPr>
          <p:cNvPr id="9" name="TextBox 8">
            <a:extLst>
              <a:ext uri="{FF2B5EF4-FFF2-40B4-BE49-F238E27FC236}">
                <a16:creationId xmlns:a16="http://schemas.microsoft.com/office/drawing/2014/main" id="{6B629ED1-3308-E411-1A1F-24DE36D2AD36}"/>
              </a:ext>
            </a:extLst>
          </p:cNvPr>
          <p:cNvSpPr txBox="1"/>
          <p:nvPr/>
        </p:nvSpPr>
        <p:spPr>
          <a:xfrm>
            <a:off x="360000" y="2731688"/>
            <a:ext cx="5285678" cy="310016"/>
          </a:xfrm>
          <a:prstGeom prst="rect">
            <a:avLst/>
          </a:prstGeom>
          <a:noFill/>
        </p:spPr>
        <p:txBody>
          <a:bodyPr wrap="square" lIns="0" tIns="0" rIns="0" bIns="0" rtlCol="0">
            <a:noAutofit/>
          </a:bodyPr>
          <a:lstStyle>
            <a:defPPr>
              <a:defRPr lang="en-US"/>
            </a:defPPr>
            <a:lvl1pPr>
              <a:defRPr sz="1800" b="1">
                <a:latin typeface="+mj-lt"/>
              </a:defRPr>
            </a:lvl1pPr>
          </a:lstStyle>
          <a:p>
            <a:r>
              <a:rPr lang="en-AU" dirty="0"/>
              <a:t>Height of backs in the Newcastle Knights team</a:t>
            </a:r>
          </a:p>
        </p:txBody>
      </p:sp>
      <p:pic>
        <p:nvPicPr>
          <p:cNvPr id="8" name="Picture 7" descr="Stem and leaf of 172, 176, 177, 180, 181, 182, 182, 182, 183, 183, 184, 184, 185, 185, 186, 187, 188, 189, 190, 191.">
            <a:extLst>
              <a:ext uri="{FF2B5EF4-FFF2-40B4-BE49-F238E27FC236}">
                <a16:creationId xmlns:a16="http://schemas.microsoft.com/office/drawing/2014/main" id="{F4D60282-01FA-15F3-0C73-4910314967E5}"/>
              </a:ext>
            </a:extLst>
          </p:cNvPr>
          <p:cNvPicPr>
            <a:picLocks noChangeAspect="1"/>
          </p:cNvPicPr>
          <p:nvPr/>
        </p:nvPicPr>
        <p:blipFill>
          <a:blip r:embed="rId2"/>
          <a:stretch>
            <a:fillRect/>
          </a:stretch>
        </p:blipFill>
        <p:spPr>
          <a:xfrm>
            <a:off x="360000" y="3245357"/>
            <a:ext cx="3965737" cy="2412000"/>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A29C76A-E7BF-3D2A-828B-F98423DDCB38}"/>
                  </a:ext>
                </a:extLst>
              </p:cNvPr>
              <p:cNvSpPr txBox="1"/>
              <p:nvPr/>
            </p:nvSpPr>
            <p:spPr>
              <a:xfrm>
                <a:off x="7438427" y="2731688"/>
                <a:ext cx="4405573" cy="3486232"/>
              </a:xfrm>
              <a:prstGeom prst="rect">
                <a:avLst/>
              </a:prstGeom>
              <a:noFill/>
            </p:spPr>
            <p:txBody>
              <a:bodyPr wrap="square" lIns="0" tIns="0" rIns="0" bIns="0" rtlCol="0">
                <a:noAutofit/>
              </a:bodyPr>
              <a:lstStyle/>
              <a:p>
                <a:pPr algn="l">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𝑀𝑒𝑎𝑛</m:t>
                      </m:r>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3667</m:t>
                          </m:r>
                        </m:num>
                        <m:den>
                          <m:r>
                            <a:rPr lang="en-AU" sz="1800" b="0" i="1" smtClean="0">
                              <a:latin typeface="Cambria Math" panose="02040503050406030204" pitchFamily="18" charset="0"/>
                            </a:rPr>
                            <m:t>20</m:t>
                          </m:r>
                        </m:den>
                      </m:f>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183.</m:t>
                      </m:r>
                      <m:r>
                        <a:rPr lang="en-US" sz="1800" b="0" i="1" smtClean="0">
                          <a:latin typeface="Cambria Math" panose="02040503050406030204" pitchFamily="18" charset="0"/>
                        </a:rPr>
                        <m:t>35</m:t>
                      </m:r>
                    </m:oMath>
                  </m:oMathPara>
                </a14:m>
                <a:endParaRPr lang="en-AU" sz="1800" dirty="0"/>
              </a:p>
              <a:p>
                <a:pPr algn="l">
                  <a:lnSpc>
                    <a:spcPct val="150000"/>
                  </a:lnSpc>
                </a:pPr>
                <a:r>
                  <a:rPr lang="en-AU" sz="1800" dirty="0"/>
                  <a:t>The mean height is 183.35 cm.</a:t>
                </a:r>
              </a:p>
            </p:txBody>
          </p:sp>
        </mc:Choice>
        <mc:Fallback xmlns="">
          <p:sp>
            <p:nvSpPr>
              <p:cNvPr id="10" name="TextBox 9">
                <a:extLst>
                  <a:ext uri="{FF2B5EF4-FFF2-40B4-BE49-F238E27FC236}">
                    <a16:creationId xmlns:a16="http://schemas.microsoft.com/office/drawing/2014/main" id="{8A29C76A-E7BF-3D2A-828B-F98423DDCB38}"/>
                  </a:ext>
                </a:extLst>
              </p:cNvPr>
              <p:cNvSpPr txBox="1">
                <a:spLocks noRot="1" noChangeAspect="1" noMove="1" noResize="1" noEditPoints="1" noAdjustHandles="1" noChangeArrowheads="1" noChangeShapeType="1" noTextEdit="1"/>
              </p:cNvSpPr>
              <p:nvPr/>
            </p:nvSpPr>
            <p:spPr>
              <a:xfrm>
                <a:off x="7438427" y="2731688"/>
                <a:ext cx="4405573" cy="3486232"/>
              </a:xfrm>
              <a:prstGeom prst="rect">
                <a:avLst/>
              </a:prstGeom>
              <a:blipFill>
                <a:blip r:embed="rId3"/>
                <a:stretch>
                  <a:fillRect l="-3181"/>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20</a:t>
            </a:fld>
            <a:endParaRPr lang="en-AU"/>
          </a:p>
        </p:txBody>
      </p:sp>
    </p:spTree>
    <p:extLst>
      <p:ext uri="{BB962C8B-B14F-4D97-AF65-F5344CB8AC3E}">
        <p14:creationId xmlns:p14="http://schemas.microsoft.com/office/powerpoint/2010/main" val="223072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a:t>Stem-and-leaf plot (14)</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a:xfrm>
            <a:off x="360000" y="982520"/>
            <a:ext cx="10080000" cy="310015"/>
          </a:xfrm>
        </p:spPr>
        <p:txBody>
          <a:bodyPr/>
          <a:lstStyle/>
          <a:p>
            <a:r>
              <a:rPr lang="en-AU"/>
              <a:t>Example 4 – explanation prompts</a:t>
            </a:r>
          </a:p>
        </p:txBody>
      </p:sp>
      <p:sp>
        <p:nvSpPr>
          <p:cNvPr id="5" name="Content Placeholder 4">
            <a:extLst>
              <a:ext uri="{FF2B5EF4-FFF2-40B4-BE49-F238E27FC236}">
                <a16:creationId xmlns:a16="http://schemas.microsoft.com/office/drawing/2014/main" id="{A94E55D6-2F4E-BB7B-7428-674C32E4640D}"/>
              </a:ext>
            </a:extLst>
          </p:cNvPr>
          <p:cNvSpPr>
            <a:spLocks noGrp="1"/>
          </p:cNvSpPr>
          <p:nvPr>
            <p:ph idx="4294967295"/>
          </p:nvPr>
        </p:nvSpPr>
        <p:spPr>
          <a:xfrm>
            <a:off x="360000" y="1408113"/>
            <a:ext cx="11483975" cy="822325"/>
          </a:xfrm>
        </p:spPr>
        <p:txBody>
          <a:bodyPr/>
          <a:lstStyle/>
          <a:p>
            <a:r>
              <a:rPr lang="en-AU" sz="1800" dirty="0"/>
              <a:t>Calculate the mean of the data in the stem-and-leaf plot. </a:t>
            </a:r>
          </a:p>
        </p:txBody>
      </p:sp>
      <p:sp>
        <p:nvSpPr>
          <p:cNvPr id="7" name="TextBox 6">
            <a:extLst>
              <a:ext uri="{FF2B5EF4-FFF2-40B4-BE49-F238E27FC236}">
                <a16:creationId xmlns:a16="http://schemas.microsoft.com/office/drawing/2014/main" id="{7B94701B-72DB-D96A-7805-62FC7F2F2D7D}"/>
              </a:ext>
            </a:extLst>
          </p:cNvPr>
          <p:cNvSpPr txBox="1"/>
          <p:nvPr/>
        </p:nvSpPr>
        <p:spPr>
          <a:xfrm>
            <a:off x="360000" y="2731688"/>
            <a:ext cx="5285678" cy="310016"/>
          </a:xfrm>
          <a:prstGeom prst="rect">
            <a:avLst/>
          </a:prstGeom>
          <a:noFill/>
        </p:spPr>
        <p:txBody>
          <a:bodyPr wrap="square" lIns="0" tIns="0" rIns="0" bIns="0" rtlCol="0">
            <a:noAutofit/>
          </a:bodyPr>
          <a:lstStyle>
            <a:defPPr>
              <a:defRPr lang="en-US"/>
            </a:defPPr>
            <a:lvl1pPr>
              <a:defRPr sz="1800" b="1">
                <a:latin typeface="+mj-lt"/>
              </a:defRPr>
            </a:lvl1pPr>
          </a:lstStyle>
          <a:p>
            <a:r>
              <a:rPr lang="en-AU" dirty="0"/>
              <a:t>Height of backs in the Newcastle Knights team</a:t>
            </a:r>
          </a:p>
        </p:txBody>
      </p:sp>
      <p:pic>
        <p:nvPicPr>
          <p:cNvPr id="12" name="Picture 11" descr="Stem and leaf of 172, 176, 177, 180, 181, 182, 182, 182, 183, 183, 184, 184, 185, 185, 186, 187, 188, 189, 190, 191.">
            <a:extLst>
              <a:ext uri="{FF2B5EF4-FFF2-40B4-BE49-F238E27FC236}">
                <a16:creationId xmlns:a16="http://schemas.microsoft.com/office/drawing/2014/main" id="{850FAAFE-B66C-07C2-B987-0854C05C1AC1}"/>
              </a:ext>
            </a:extLst>
          </p:cNvPr>
          <p:cNvPicPr>
            <a:picLocks noChangeAspect="1"/>
          </p:cNvPicPr>
          <p:nvPr/>
        </p:nvPicPr>
        <p:blipFill>
          <a:blip r:embed="rId2"/>
          <a:stretch>
            <a:fillRect/>
          </a:stretch>
        </p:blipFill>
        <p:spPr>
          <a:xfrm>
            <a:off x="360000" y="3245357"/>
            <a:ext cx="3965737" cy="2412000"/>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843B23D-65C5-8CC3-0D33-E112298F9CC4}"/>
                  </a:ext>
                </a:extLst>
              </p:cNvPr>
              <p:cNvSpPr txBox="1"/>
              <p:nvPr/>
            </p:nvSpPr>
            <p:spPr>
              <a:xfrm>
                <a:off x="7438427" y="2731688"/>
                <a:ext cx="4405573" cy="3486232"/>
              </a:xfrm>
              <a:prstGeom prst="rect">
                <a:avLst/>
              </a:prstGeom>
              <a:noFill/>
            </p:spPr>
            <p:txBody>
              <a:bodyPr wrap="square" lIns="0" tIns="0" rIns="0" bIns="0" rtlCol="0">
                <a:noAutofit/>
              </a:bodyPr>
              <a:lstStyle/>
              <a:p>
                <a:pPr>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𝑀𝑒𝑎𝑛</m:t>
                      </m:r>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3667</m:t>
                          </m:r>
                        </m:num>
                        <m:den>
                          <m:r>
                            <a:rPr lang="en-AU" sz="1800" b="0" i="1" smtClean="0">
                              <a:latin typeface="Cambria Math" panose="02040503050406030204" pitchFamily="18" charset="0"/>
                            </a:rPr>
                            <m:t>20</m:t>
                          </m:r>
                        </m:den>
                      </m:f>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183.</m:t>
                      </m:r>
                      <m:r>
                        <a:rPr lang="en-US" sz="1800" b="0" i="1" smtClean="0">
                          <a:latin typeface="Cambria Math" panose="02040503050406030204" pitchFamily="18" charset="0"/>
                        </a:rPr>
                        <m:t>35</m:t>
                      </m:r>
                    </m:oMath>
                  </m:oMathPara>
                </a14:m>
                <a:endParaRPr lang="en-AU" sz="1800" dirty="0"/>
              </a:p>
              <a:p>
                <a:pPr>
                  <a:lnSpc>
                    <a:spcPct val="150000"/>
                  </a:lnSpc>
                </a:pPr>
                <a:r>
                  <a:rPr lang="en-AU" sz="1800" dirty="0"/>
                  <a:t>The mean height is 183.35 cm.</a:t>
                </a:r>
              </a:p>
            </p:txBody>
          </p:sp>
        </mc:Choice>
        <mc:Fallback xmlns="">
          <p:sp>
            <p:nvSpPr>
              <p:cNvPr id="11" name="TextBox 10">
                <a:extLst>
                  <a:ext uri="{FF2B5EF4-FFF2-40B4-BE49-F238E27FC236}">
                    <a16:creationId xmlns:a16="http://schemas.microsoft.com/office/drawing/2014/main" id="{E843B23D-65C5-8CC3-0D33-E112298F9CC4}"/>
                  </a:ext>
                </a:extLst>
              </p:cNvPr>
              <p:cNvSpPr txBox="1">
                <a:spLocks noRot="1" noChangeAspect="1" noMove="1" noResize="1" noEditPoints="1" noAdjustHandles="1" noChangeArrowheads="1" noChangeShapeType="1" noTextEdit="1"/>
              </p:cNvSpPr>
              <p:nvPr/>
            </p:nvSpPr>
            <p:spPr>
              <a:xfrm>
                <a:off x="7438427" y="2731688"/>
                <a:ext cx="4405573" cy="3486232"/>
              </a:xfrm>
              <a:prstGeom prst="rect">
                <a:avLst/>
              </a:prstGeom>
              <a:blipFill>
                <a:blip r:embed="rId3"/>
                <a:stretch>
                  <a:fillRect l="-3181"/>
                </a:stretch>
              </a:blipFill>
            </p:spPr>
            <p:txBody>
              <a:bodyPr/>
              <a:lstStyle/>
              <a:p>
                <a:r>
                  <a:rPr lang="en-AU">
                    <a:noFill/>
                  </a:rPr>
                  <a:t> </a:t>
                </a:r>
              </a:p>
            </p:txBody>
          </p:sp>
        </mc:Fallback>
      </mc:AlternateContent>
      <p:sp>
        <p:nvSpPr>
          <p:cNvPr id="3" name="Speech Bubble: Rectangle with Corners Rounded 2">
            <a:extLst>
              <a:ext uri="{FF2B5EF4-FFF2-40B4-BE49-F238E27FC236}">
                <a16:creationId xmlns:a16="http://schemas.microsoft.com/office/drawing/2014/main" id="{8A110C9E-16FB-EA4A-E1C6-284E5E8A81AE}"/>
              </a:ext>
            </a:extLst>
          </p:cNvPr>
          <p:cNvSpPr/>
          <p:nvPr/>
        </p:nvSpPr>
        <p:spPr>
          <a:xfrm>
            <a:off x="9179613" y="2240982"/>
            <a:ext cx="2664362" cy="1070458"/>
          </a:xfrm>
          <a:prstGeom prst="wedgeRoundRectCallout">
            <a:avLst>
              <a:gd name="adj1" fmla="val -58843"/>
              <a:gd name="adj2" fmla="val 20249"/>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lIns="36000" tIns="36000" rIns="36000" bIns="36000" rtlCol="0" anchor="ctr"/>
          <a:lstStyle/>
          <a:p>
            <a:pPr>
              <a:lnSpc>
                <a:spcPct val="150000"/>
              </a:lnSpc>
            </a:pPr>
            <a:r>
              <a:rPr lang="en-AU" sz="1800" dirty="0"/>
              <a:t>Where did this number come from?</a:t>
            </a:r>
          </a:p>
        </p:txBody>
      </p:sp>
      <p:sp>
        <p:nvSpPr>
          <p:cNvPr id="8" name="Speech Bubble: Rectangle with Corners Rounded 7">
            <a:extLst>
              <a:ext uri="{FF2B5EF4-FFF2-40B4-BE49-F238E27FC236}">
                <a16:creationId xmlns:a16="http://schemas.microsoft.com/office/drawing/2014/main" id="{64447EE3-FA6F-9F29-7B40-43393449FFE9}"/>
              </a:ext>
            </a:extLst>
          </p:cNvPr>
          <p:cNvSpPr/>
          <p:nvPr/>
        </p:nvSpPr>
        <p:spPr>
          <a:xfrm>
            <a:off x="7621297" y="4600663"/>
            <a:ext cx="3116631" cy="1070459"/>
          </a:xfrm>
          <a:prstGeom prst="wedgeRoundRectCallout">
            <a:avLst>
              <a:gd name="adj1" fmla="val 21199"/>
              <a:gd name="adj2" fmla="val -66524"/>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lIns="36000" tIns="36000" rIns="36000" bIns="36000" rtlCol="0" anchor="ctr"/>
          <a:lstStyle/>
          <a:p>
            <a:pPr>
              <a:lnSpc>
                <a:spcPct val="150000"/>
              </a:lnSpc>
            </a:pPr>
            <a:r>
              <a:rPr lang="en-AU" sz="1800" dirty="0"/>
              <a:t>Why is 183.35 not in the stem-and-leaf plot?</a:t>
            </a:r>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21</a:t>
            </a:fld>
            <a:endParaRPr lang="en-AU"/>
          </a:p>
        </p:txBody>
      </p:sp>
    </p:spTree>
    <p:extLst>
      <p:ext uri="{BB962C8B-B14F-4D97-AF65-F5344CB8AC3E}">
        <p14:creationId xmlns:p14="http://schemas.microsoft.com/office/powerpoint/2010/main" val="1877840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a:t>Stem-and-leaf plot (15)</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a:xfrm>
            <a:off x="360000" y="982520"/>
            <a:ext cx="10080000" cy="310015"/>
          </a:xfrm>
        </p:spPr>
        <p:txBody>
          <a:bodyPr/>
          <a:lstStyle/>
          <a:p>
            <a:r>
              <a:rPr lang="en-AU"/>
              <a:t>Your turn – question 4</a:t>
            </a:r>
          </a:p>
        </p:txBody>
      </p:sp>
      <p:sp>
        <p:nvSpPr>
          <p:cNvPr id="8" name="Content Placeholder 4">
            <a:extLst>
              <a:ext uri="{FF2B5EF4-FFF2-40B4-BE49-F238E27FC236}">
                <a16:creationId xmlns:a16="http://schemas.microsoft.com/office/drawing/2014/main" id="{A9DBC7FD-AE58-8C65-7CBE-B74009609718}"/>
              </a:ext>
            </a:extLst>
          </p:cNvPr>
          <p:cNvSpPr txBox="1">
            <a:spLocks/>
          </p:cNvSpPr>
          <p:nvPr/>
        </p:nvSpPr>
        <p:spPr>
          <a:xfrm>
            <a:off x="360000" y="1407482"/>
            <a:ext cx="11483975" cy="545601"/>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t>Calculate the mean of the data in the stem-and-leaf plot. </a:t>
            </a:r>
          </a:p>
        </p:txBody>
      </p:sp>
      <p:sp>
        <p:nvSpPr>
          <p:cNvPr id="10" name="TextBox 9">
            <a:extLst>
              <a:ext uri="{FF2B5EF4-FFF2-40B4-BE49-F238E27FC236}">
                <a16:creationId xmlns:a16="http://schemas.microsoft.com/office/drawing/2014/main" id="{107D7465-C9ED-EB80-718B-3209746A005F}"/>
              </a:ext>
            </a:extLst>
          </p:cNvPr>
          <p:cNvSpPr txBox="1"/>
          <p:nvPr/>
        </p:nvSpPr>
        <p:spPr>
          <a:xfrm>
            <a:off x="360000" y="2454964"/>
            <a:ext cx="5647510" cy="310016"/>
          </a:xfrm>
          <a:prstGeom prst="rect">
            <a:avLst/>
          </a:prstGeom>
          <a:noFill/>
        </p:spPr>
        <p:txBody>
          <a:bodyPr wrap="square" lIns="0" tIns="0" rIns="0" bIns="0" rtlCol="0">
            <a:noAutofit/>
          </a:bodyPr>
          <a:lstStyle>
            <a:defPPr>
              <a:defRPr lang="en-US"/>
            </a:defPPr>
            <a:lvl1pPr>
              <a:defRPr sz="1800" b="1">
                <a:latin typeface="+mj-lt"/>
              </a:defRPr>
            </a:lvl1pPr>
          </a:lstStyle>
          <a:p>
            <a:r>
              <a:rPr lang="en-AU" dirty="0"/>
              <a:t>Height of forwards in the Newcastle Knights team</a:t>
            </a:r>
          </a:p>
        </p:txBody>
      </p:sp>
      <p:pic>
        <p:nvPicPr>
          <p:cNvPr id="3" name="Picture 2" descr="stem and leaf of 179, 183, 183, 183, 184, 184, 185, 186, 188, 190, 191, 191, 192, 192, 193, 194, 194, 195, 195, 198">
            <a:extLst>
              <a:ext uri="{FF2B5EF4-FFF2-40B4-BE49-F238E27FC236}">
                <a16:creationId xmlns:a16="http://schemas.microsoft.com/office/drawing/2014/main" id="{BCB2E516-BF6A-85FB-5F3A-A5A7B283624D}"/>
              </a:ext>
            </a:extLst>
          </p:cNvPr>
          <p:cNvPicPr>
            <a:picLocks noChangeAspect="1"/>
          </p:cNvPicPr>
          <p:nvPr/>
        </p:nvPicPr>
        <p:blipFill>
          <a:blip r:embed="rId2"/>
          <a:stretch>
            <a:fillRect/>
          </a:stretch>
        </p:blipFill>
        <p:spPr>
          <a:xfrm>
            <a:off x="360000" y="2968633"/>
            <a:ext cx="3220998" cy="2412000"/>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22</a:t>
            </a:fld>
            <a:endParaRPr lang="en-AU"/>
          </a:p>
        </p:txBody>
      </p:sp>
    </p:spTree>
    <p:extLst>
      <p:ext uri="{BB962C8B-B14F-4D97-AF65-F5344CB8AC3E}">
        <p14:creationId xmlns:p14="http://schemas.microsoft.com/office/powerpoint/2010/main" val="1381015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a:t>Stem-and-leaf plot (16)</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a:xfrm>
            <a:off x="360000" y="982520"/>
            <a:ext cx="10080000" cy="310015"/>
          </a:xfrm>
        </p:spPr>
        <p:txBody>
          <a:bodyPr/>
          <a:lstStyle/>
          <a:p>
            <a:r>
              <a:rPr lang="en-AU"/>
              <a:t>Your turn – question 4 solutions</a:t>
            </a:r>
          </a:p>
        </p:txBody>
      </p:sp>
      <p:sp>
        <p:nvSpPr>
          <p:cNvPr id="8" name="Content Placeholder 4">
            <a:extLst>
              <a:ext uri="{FF2B5EF4-FFF2-40B4-BE49-F238E27FC236}">
                <a16:creationId xmlns:a16="http://schemas.microsoft.com/office/drawing/2014/main" id="{FD1C14E2-5A33-A909-2B19-6DBC351D9CB1}"/>
              </a:ext>
            </a:extLst>
          </p:cNvPr>
          <p:cNvSpPr txBox="1">
            <a:spLocks/>
          </p:cNvSpPr>
          <p:nvPr/>
        </p:nvSpPr>
        <p:spPr>
          <a:xfrm>
            <a:off x="360000" y="1407482"/>
            <a:ext cx="11483975" cy="545601"/>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t>Calculate the mean of the data in the stem-and-leaf plot. </a:t>
            </a:r>
          </a:p>
        </p:txBody>
      </p:sp>
      <p:sp>
        <p:nvSpPr>
          <p:cNvPr id="10" name="TextBox 9">
            <a:extLst>
              <a:ext uri="{FF2B5EF4-FFF2-40B4-BE49-F238E27FC236}">
                <a16:creationId xmlns:a16="http://schemas.microsoft.com/office/drawing/2014/main" id="{107D7465-C9ED-EB80-718B-3209746A005F}"/>
              </a:ext>
            </a:extLst>
          </p:cNvPr>
          <p:cNvSpPr txBox="1"/>
          <p:nvPr/>
        </p:nvSpPr>
        <p:spPr>
          <a:xfrm>
            <a:off x="359999" y="2454964"/>
            <a:ext cx="5480361" cy="310016"/>
          </a:xfrm>
          <a:prstGeom prst="rect">
            <a:avLst/>
          </a:prstGeom>
          <a:noFill/>
        </p:spPr>
        <p:txBody>
          <a:bodyPr wrap="square" lIns="0" tIns="0" rIns="0" bIns="0" rtlCol="0">
            <a:noAutofit/>
          </a:bodyPr>
          <a:lstStyle>
            <a:defPPr>
              <a:defRPr lang="en-US"/>
            </a:defPPr>
            <a:lvl1pPr>
              <a:defRPr sz="1800" b="1">
                <a:latin typeface="+mj-lt"/>
              </a:defRPr>
            </a:lvl1pPr>
          </a:lstStyle>
          <a:p>
            <a:r>
              <a:rPr lang="en-AU" dirty="0"/>
              <a:t>Height of forwards in the Newcastle Knights team</a:t>
            </a:r>
          </a:p>
        </p:txBody>
      </p:sp>
      <p:pic>
        <p:nvPicPr>
          <p:cNvPr id="5" name="Picture 4" descr="stem and leaf of 179, 183, 183, 183, 184, 184, 185, 186, 188, 190, 191, 191, 192, 192, 193, 194, 194, 195, 195, 198">
            <a:extLst>
              <a:ext uri="{FF2B5EF4-FFF2-40B4-BE49-F238E27FC236}">
                <a16:creationId xmlns:a16="http://schemas.microsoft.com/office/drawing/2014/main" id="{42BFEF56-8641-BC9D-1BF0-9F4454EFD382}"/>
              </a:ext>
            </a:extLst>
          </p:cNvPr>
          <p:cNvPicPr>
            <a:picLocks noChangeAspect="1"/>
          </p:cNvPicPr>
          <p:nvPr/>
        </p:nvPicPr>
        <p:blipFill>
          <a:blip r:embed="rId2"/>
          <a:stretch>
            <a:fillRect/>
          </a:stretch>
        </p:blipFill>
        <p:spPr>
          <a:xfrm>
            <a:off x="360000" y="2968633"/>
            <a:ext cx="3220998" cy="2412000"/>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1917635-7422-4407-C77B-A95E0FCFD6C2}"/>
                  </a:ext>
                </a:extLst>
              </p:cNvPr>
              <p:cNvSpPr txBox="1"/>
              <p:nvPr/>
            </p:nvSpPr>
            <p:spPr>
              <a:xfrm>
                <a:off x="6893345" y="2454964"/>
                <a:ext cx="4950655" cy="2819550"/>
              </a:xfrm>
              <a:prstGeom prst="rect">
                <a:avLst/>
              </a:prstGeom>
              <a:noFill/>
            </p:spPr>
            <p:txBody>
              <a:bodyPr wrap="square" lIns="0" tIns="0" rIns="0" bIns="0" rtlCol="0">
                <a:noAutofit/>
              </a:bodyPr>
              <a:lstStyle/>
              <a:p>
                <a:pPr algn="l">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𝑀𝑒𝑎𝑛</m:t>
                      </m:r>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37</m:t>
                          </m:r>
                          <m:r>
                            <a:rPr lang="en-US" sz="1800" b="0" i="1" smtClean="0">
                              <a:latin typeface="Cambria Math" panose="02040503050406030204" pitchFamily="18" charset="0"/>
                            </a:rPr>
                            <m:t>80</m:t>
                          </m:r>
                        </m:num>
                        <m:den>
                          <m:r>
                            <a:rPr lang="en-AU" sz="1800" b="0" i="1" smtClean="0">
                              <a:latin typeface="Cambria Math" panose="02040503050406030204" pitchFamily="18" charset="0"/>
                            </a:rPr>
                            <m:t>20</m:t>
                          </m:r>
                        </m:den>
                      </m:f>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189</m:t>
                      </m:r>
                    </m:oMath>
                  </m:oMathPara>
                </a14:m>
                <a:endParaRPr lang="en-AU" sz="1800" dirty="0"/>
              </a:p>
              <a:p>
                <a:pPr algn="l">
                  <a:lnSpc>
                    <a:spcPct val="150000"/>
                  </a:lnSpc>
                </a:pPr>
                <a:r>
                  <a:rPr lang="en-AU" sz="1800" dirty="0"/>
                  <a:t>The mean height is 189 cm tall.</a:t>
                </a:r>
              </a:p>
            </p:txBody>
          </p:sp>
        </mc:Choice>
        <mc:Fallback xmlns="">
          <p:sp>
            <p:nvSpPr>
              <p:cNvPr id="3" name="TextBox 2">
                <a:extLst>
                  <a:ext uri="{FF2B5EF4-FFF2-40B4-BE49-F238E27FC236}">
                    <a16:creationId xmlns:a16="http://schemas.microsoft.com/office/drawing/2014/main" id="{C1917635-7422-4407-C77B-A95E0FCFD6C2}"/>
                  </a:ext>
                </a:extLst>
              </p:cNvPr>
              <p:cNvSpPr txBox="1">
                <a:spLocks noRot="1" noChangeAspect="1" noMove="1" noResize="1" noEditPoints="1" noAdjustHandles="1" noChangeArrowheads="1" noChangeShapeType="1" noTextEdit="1"/>
              </p:cNvSpPr>
              <p:nvPr/>
            </p:nvSpPr>
            <p:spPr>
              <a:xfrm>
                <a:off x="6893345" y="2454964"/>
                <a:ext cx="4950655" cy="2819550"/>
              </a:xfrm>
              <a:prstGeom prst="rect">
                <a:avLst/>
              </a:prstGeom>
              <a:blipFill>
                <a:blip r:embed="rId3"/>
                <a:stretch>
                  <a:fillRect l="-2956"/>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23</a:t>
            </a:fld>
            <a:endParaRPr lang="en-AU"/>
          </a:p>
        </p:txBody>
      </p:sp>
    </p:spTree>
    <p:extLst>
      <p:ext uri="{BB962C8B-B14F-4D97-AF65-F5344CB8AC3E}">
        <p14:creationId xmlns:p14="http://schemas.microsoft.com/office/powerpoint/2010/main" val="962029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State of New South Wales (Department of Education), 2024</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1431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Footy fit (1)</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a:xfrm>
            <a:off x="360000" y="982520"/>
            <a:ext cx="10080000" cy="310015"/>
          </a:xfrm>
        </p:spPr>
        <p:txBody>
          <a:bodyPr/>
          <a:lstStyle/>
          <a:p>
            <a:r>
              <a:rPr lang="en-AU" dirty="0"/>
              <a:t>Forwards and backs</a:t>
            </a:r>
          </a:p>
        </p:txBody>
      </p:sp>
      <p:pic>
        <p:nvPicPr>
          <p:cNvPr id="12" name="Picture 11" descr="A group of 4 men in sports uniforms, wearing the uniform of the French rugby league team.">
            <a:extLst>
              <a:ext uri="{FF2B5EF4-FFF2-40B4-BE49-F238E27FC236}">
                <a16:creationId xmlns:a16="http://schemas.microsoft.com/office/drawing/2014/main" id="{FB1A33B5-56EB-87AD-B614-BDF2B31EEBD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8000" y="1902753"/>
            <a:ext cx="5863320" cy="3721870"/>
          </a:xfrm>
          <a:prstGeom prst="rect">
            <a:avLst/>
          </a:prstGeom>
        </p:spPr>
      </p:pic>
      <p:sp>
        <p:nvSpPr>
          <p:cNvPr id="19" name="TextBox 18">
            <a:extLst>
              <a:ext uri="{FF2B5EF4-FFF2-40B4-BE49-F238E27FC236}">
                <a16:creationId xmlns:a16="http://schemas.microsoft.com/office/drawing/2014/main" id="{727471EA-FF4C-F1DC-33E7-4EB8C4C8CD97}"/>
              </a:ext>
            </a:extLst>
          </p:cNvPr>
          <p:cNvSpPr txBox="1"/>
          <p:nvPr/>
        </p:nvSpPr>
        <p:spPr>
          <a:xfrm>
            <a:off x="360000" y="5624623"/>
            <a:ext cx="5217042" cy="261610"/>
          </a:xfrm>
          <a:prstGeom prst="rect">
            <a:avLst/>
          </a:prstGeom>
          <a:noFill/>
        </p:spPr>
        <p:txBody>
          <a:bodyPr wrap="square">
            <a:spAutoFit/>
          </a:bodyPr>
          <a:lstStyle/>
          <a:p>
            <a:r>
              <a:rPr lang="en-AU" sz="1050" dirty="0">
                <a:solidFill>
                  <a:srgbClr val="30272E"/>
                </a:solidFill>
                <a:effectLst/>
                <a:latin typeface="Segoe UI" panose="020B0502040204020203" pitchFamily="34" charset="0"/>
                <a:ea typeface="Calibri" panose="020F0502020204030204" pitchFamily="34" charset="0"/>
              </a:rPr>
              <a:t>"</a:t>
            </a:r>
            <a:r>
              <a:rPr lang="en-AU" sz="1050" u="sng" dirty="0">
                <a:solidFill>
                  <a:srgbClr val="0000FF"/>
                </a:solidFill>
                <a:effectLst/>
                <a:latin typeface="Segoe UI" panose="020B0502040204020203" pitchFamily="34" charset="0"/>
                <a:ea typeface="Calibri" panose="020F0502020204030204" pitchFamily="34" charset="0"/>
                <a:cs typeface="Times New Roman" panose="02020603050405020304" pitchFamily="18" charset="0"/>
                <a:hlinkClick r:id="rId3"/>
              </a:rPr>
              <a:t>French rugby league players</a:t>
            </a:r>
            <a:r>
              <a:rPr lang="en-AU" sz="1050" dirty="0">
                <a:solidFill>
                  <a:srgbClr val="30272E"/>
                </a:solidFill>
                <a:effectLst/>
                <a:latin typeface="Segoe UI" panose="020B0502040204020203" pitchFamily="34" charset="0"/>
                <a:ea typeface="Calibri" panose="020F0502020204030204" pitchFamily="34" charset="0"/>
              </a:rPr>
              <a:t>" by </a:t>
            </a:r>
            <a:r>
              <a:rPr lang="en-AU" sz="1050" u="sng" dirty="0">
                <a:solidFill>
                  <a:srgbClr val="0000FF"/>
                </a:solidFill>
                <a:effectLst/>
                <a:latin typeface="Segoe UI" panose="020B0502040204020203" pitchFamily="34" charset="0"/>
                <a:ea typeface="Calibri" panose="020F0502020204030204" pitchFamily="34" charset="0"/>
                <a:cs typeface="Times New Roman" panose="02020603050405020304" pitchFamily="18" charset="0"/>
                <a:hlinkClick r:id="rId4"/>
              </a:rPr>
              <a:t>NAPARAZZI</a:t>
            </a:r>
            <a:r>
              <a:rPr lang="en-AU" sz="1050" dirty="0">
                <a:solidFill>
                  <a:srgbClr val="30272E"/>
                </a:solidFill>
                <a:effectLst/>
                <a:latin typeface="Segoe UI" panose="020B0502040204020203" pitchFamily="34" charset="0"/>
                <a:ea typeface="Calibri" panose="020F0502020204030204" pitchFamily="34" charset="0"/>
              </a:rPr>
              <a:t> is licensed under </a:t>
            </a:r>
            <a:r>
              <a:rPr lang="en-AU" sz="1050" u="sng" dirty="0">
                <a:solidFill>
                  <a:srgbClr val="0000FF"/>
                </a:solidFill>
                <a:effectLst/>
                <a:latin typeface="Segoe UI" panose="020B0502040204020203" pitchFamily="34" charset="0"/>
                <a:ea typeface="Calibri" panose="020F0502020204030204" pitchFamily="34" charset="0"/>
                <a:cs typeface="Times New Roman" panose="02020603050405020304" pitchFamily="18" charset="0"/>
                <a:hlinkClick r:id="rId5"/>
              </a:rPr>
              <a:t>CC BY-SA 2.0</a:t>
            </a:r>
            <a:endParaRPr lang="en-AU" sz="1050" dirty="0"/>
          </a:p>
        </p:txBody>
      </p:sp>
      <p:sp>
        <p:nvSpPr>
          <p:cNvPr id="14" name="Rectangle: Rounded Corners 13">
            <a:extLst>
              <a:ext uri="{FF2B5EF4-FFF2-40B4-BE49-F238E27FC236}">
                <a16:creationId xmlns:a16="http://schemas.microsoft.com/office/drawing/2014/main" id="{92C81137-73C8-8AE2-502E-74E45C6D5037}"/>
              </a:ext>
            </a:extLst>
          </p:cNvPr>
          <p:cNvSpPr/>
          <p:nvPr/>
        </p:nvSpPr>
        <p:spPr>
          <a:xfrm>
            <a:off x="6648482" y="1902753"/>
            <a:ext cx="2003905" cy="950411"/>
          </a:xfrm>
          <a:prstGeom prst="round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8900">
              <a:lnSpc>
                <a:spcPct val="150000"/>
              </a:lnSpc>
            </a:pPr>
            <a:r>
              <a:rPr lang="en-AU" sz="1800" dirty="0"/>
              <a:t>What do you notice? </a:t>
            </a:r>
          </a:p>
        </p:txBody>
      </p:sp>
      <p:sp>
        <p:nvSpPr>
          <p:cNvPr id="17" name="Rectangle: Rounded Corners 16">
            <a:extLst>
              <a:ext uri="{FF2B5EF4-FFF2-40B4-BE49-F238E27FC236}">
                <a16:creationId xmlns:a16="http://schemas.microsoft.com/office/drawing/2014/main" id="{31B78908-50AC-D20F-986A-D7CA9281BE2F}"/>
              </a:ext>
            </a:extLst>
          </p:cNvPr>
          <p:cNvSpPr/>
          <p:nvPr/>
        </p:nvSpPr>
        <p:spPr>
          <a:xfrm>
            <a:off x="6648482" y="3002157"/>
            <a:ext cx="2003905" cy="950411"/>
          </a:xfrm>
          <a:prstGeom prst="round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dirty="0"/>
              <a:t>What do you wonder? </a:t>
            </a:r>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29467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Footy fit (2)</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Forward or back?</a:t>
            </a:r>
          </a:p>
        </p:txBody>
      </p:sp>
      <p:sp>
        <p:nvSpPr>
          <p:cNvPr id="8" name="TextBox 7">
            <a:extLst>
              <a:ext uri="{FF2B5EF4-FFF2-40B4-BE49-F238E27FC236}">
                <a16:creationId xmlns:a16="http://schemas.microsoft.com/office/drawing/2014/main" id="{3599B362-110C-C0CF-A1DA-5531D35CA394}"/>
              </a:ext>
            </a:extLst>
          </p:cNvPr>
          <p:cNvSpPr txBox="1"/>
          <p:nvPr/>
        </p:nvSpPr>
        <p:spPr>
          <a:xfrm>
            <a:off x="363418" y="1856902"/>
            <a:ext cx="5273749" cy="2313125"/>
          </a:xfrm>
          <a:prstGeom prst="rect">
            <a:avLst/>
          </a:prstGeom>
          <a:noFill/>
          <a:ln w="19050">
            <a:solidFill>
              <a:schemeClr val="tx1"/>
            </a:solidFill>
          </a:ln>
        </p:spPr>
        <p:txBody>
          <a:bodyPr wrap="square" lIns="72000" tIns="72000" rIns="72000" bIns="72000" rtlCol="0">
            <a:noAutofit/>
          </a:bodyPr>
          <a:lstStyle/>
          <a:p>
            <a:pPr fontAlgn="base">
              <a:lnSpc>
                <a:spcPct val="150000"/>
              </a:lnSpc>
              <a:spcBef>
                <a:spcPts val="600"/>
              </a:spcBef>
              <a:spcAft>
                <a:spcPts val="600"/>
              </a:spcAft>
            </a:pPr>
            <a:r>
              <a:rPr lang="en-AU" sz="1800" kern="100" dirty="0">
                <a:solidFill>
                  <a:schemeClr val="tx1"/>
                </a:solidFill>
                <a:effectLst/>
              </a:rPr>
              <a:t>Rugby backs and forwards tend to be different sizes, with the forwards usually bigger than the backs. Backs are built for agility and speed, while the forwards are built for strength.</a:t>
            </a:r>
          </a:p>
          <a:p>
            <a:pPr fontAlgn="base">
              <a:lnSpc>
                <a:spcPct val="150000"/>
              </a:lnSpc>
              <a:spcBef>
                <a:spcPts val="600"/>
              </a:spcBef>
              <a:spcAft>
                <a:spcPts val="600"/>
              </a:spcAft>
            </a:pPr>
            <a:r>
              <a:rPr lang="en-AU" sz="1100" kern="100" dirty="0">
                <a:effectLst/>
              </a:rPr>
              <a:t>Tim Howard in </a:t>
            </a:r>
            <a:r>
              <a:rPr lang="en-AU" sz="1100" u="sng" kern="100" dirty="0">
                <a:solidFill>
                  <a:schemeClr val="accent2"/>
                </a:solidFill>
                <a:effectLst/>
                <a:hlinkClick r:id="rId2">
                  <a:extLst>
                    <a:ext uri="{A12FA001-AC4F-418D-AE19-62706E023703}">
                      <ahyp:hlinkClr xmlns:ahyp="http://schemas.microsoft.com/office/drawing/2018/hyperlinkcolor" val="tx"/>
                    </a:ext>
                  </a:extLst>
                </a:hlinkClick>
              </a:rPr>
              <a:t>Fitness Vs. Fatness in Rugby - Ruck Science</a:t>
            </a:r>
            <a:r>
              <a:rPr lang="en-AU" sz="1100" kern="100" dirty="0">
                <a:solidFill>
                  <a:schemeClr val="accent2"/>
                </a:solidFill>
                <a:effectLst/>
              </a:rPr>
              <a:t>,</a:t>
            </a:r>
            <a:r>
              <a:rPr lang="en-AU" sz="1100" u="sng" kern="100" dirty="0">
                <a:solidFill>
                  <a:schemeClr val="accent2"/>
                </a:solidFill>
                <a:effectLst/>
              </a:rPr>
              <a:t> 18 November 2020</a:t>
            </a:r>
            <a:endParaRPr lang="en-AU" sz="1100" kern="100" dirty="0">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AA3773EC-3C5B-1FBA-3206-5E0787E52666}"/>
              </a:ext>
            </a:extLst>
          </p:cNvPr>
          <p:cNvSpPr/>
          <p:nvPr/>
        </p:nvSpPr>
        <p:spPr>
          <a:xfrm>
            <a:off x="6001520" y="1856902"/>
            <a:ext cx="5185426" cy="1112440"/>
          </a:xfrm>
          <a:prstGeom prst="round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54013">
              <a:lnSpc>
                <a:spcPct val="150000"/>
              </a:lnSpc>
            </a:pPr>
            <a:r>
              <a:rPr lang="en-AU" sz="2000" dirty="0"/>
              <a:t>Which player is the forward?</a:t>
            </a:r>
          </a:p>
          <a:p>
            <a:pPr marL="354013">
              <a:lnSpc>
                <a:spcPct val="150000"/>
              </a:lnSpc>
            </a:pPr>
            <a:r>
              <a:rPr lang="en-AU" sz="2000" dirty="0"/>
              <a:t>Which player is the back?</a:t>
            </a:r>
          </a:p>
        </p:txBody>
      </p:sp>
      <p:sp>
        <p:nvSpPr>
          <p:cNvPr id="3" name="Rectangle: Rounded Corners 2">
            <a:extLst>
              <a:ext uri="{FF2B5EF4-FFF2-40B4-BE49-F238E27FC236}">
                <a16:creationId xmlns:a16="http://schemas.microsoft.com/office/drawing/2014/main" id="{D790F3AC-464B-8BEA-7118-EC989FE84E80}"/>
              </a:ext>
            </a:extLst>
          </p:cNvPr>
          <p:cNvSpPr/>
          <p:nvPr/>
        </p:nvSpPr>
        <p:spPr>
          <a:xfrm>
            <a:off x="6001520" y="3236745"/>
            <a:ext cx="2430000" cy="2834170"/>
          </a:xfrm>
          <a:prstGeom prst="roundRect">
            <a:avLst>
              <a:gd name="adj" fmla="val 8069"/>
            </a:avLst>
          </a:prstGeom>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marL="88900">
              <a:lnSpc>
                <a:spcPct val="150000"/>
              </a:lnSpc>
            </a:pPr>
            <a:r>
              <a:rPr lang="en-AU" sz="1800" dirty="0"/>
              <a:t>Adam Clune</a:t>
            </a:r>
          </a:p>
          <a:p>
            <a:pPr marL="88900">
              <a:lnSpc>
                <a:spcPct val="150000"/>
              </a:lnSpc>
            </a:pPr>
            <a:r>
              <a:rPr lang="en-AU" sz="1800" dirty="0"/>
              <a:t>172 cm</a:t>
            </a:r>
          </a:p>
          <a:p>
            <a:pPr marL="88900">
              <a:lnSpc>
                <a:spcPct val="150000"/>
              </a:lnSpc>
            </a:pPr>
            <a:r>
              <a:rPr lang="en-AU" sz="1800" dirty="0"/>
              <a:t>80 kg</a:t>
            </a:r>
          </a:p>
          <a:p>
            <a:pPr marL="88900">
              <a:lnSpc>
                <a:spcPct val="150000"/>
              </a:lnSpc>
            </a:pPr>
            <a:r>
              <a:rPr lang="en-AU" sz="1800" dirty="0"/>
              <a:t>One of the lightest players in the competition. </a:t>
            </a:r>
          </a:p>
        </p:txBody>
      </p:sp>
      <p:sp>
        <p:nvSpPr>
          <p:cNvPr id="10" name="Rectangle: Rounded Corners 9">
            <a:extLst>
              <a:ext uri="{FF2B5EF4-FFF2-40B4-BE49-F238E27FC236}">
                <a16:creationId xmlns:a16="http://schemas.microsoft.com/office/drawing/2014/main" id="{997BC356-AFAB-B744-FB03-00E6073310D2}"/>
              </a:ext>
            </a:extLst>
          </p:cNvPr>
          <p:cNvSpPr/>
          <p:nvPr/>
        </p:nvSpPr>
        <p:spPr>
          <a:xfrm>
            <a:off x="8756946" y="3236744"/>
            <a:ext cx="2430000" cy="2834170"/>
          </a:xfrm>
          <a:prstGeom prst="roundRect">
            <a:avLst>
              <a:gd name="adj" fmla="val 8069"/>
            </a:avLst>
          </a:prstGeom>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marL="88900">
              <a:lnSpc>
                <a:spcPct val="150000"/>
              </a:lnSpc>
            </a:pPr>
            <a:r>
              <a:rPr lang="en-AU" sz="1800" dirty="0"/>
              <a:t>Wiremu Greig</a:t>
            </a:r>
          </a:p>
          <a:p>
            <a:pPr marL="88900">
              <a:lnSpc>
                <a:spcPct val="150000"/>
              </a:lnSpc>
            </a:pPr>
            <a:r>
              <a:rPr lang="en-AU" sz="1800" dirty="0"/>
              <a:t>192 cm</a:t>
            </a:r>
          </a:p>
          <a:p>
            <a:pPr marL="88900">
              <a:lnSpc>
                <a:spcPct val="150000"/>
              </a:lnSpc>
            </a:pPr>
            <a:r>
              <a:rPr lang="en-AU" sz="1800" dirty="0"/>
              <a:t>124 kg</a:t>
            </a:r>
          </a:p>
          <a:p>
            <a:pPr marL="88900">
              <a:lnSpc>
                <a:spcPct val="150000"/>
              </a:lnSpc>
            </a:pPr>
            <a:r>
              <a:rPr lang="en-AU" sz="1800" dirty="0"/>
              <a:t>The heaviest player in the competition. </a:t>
            </a:r>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847518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t>Explore</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dirty="0"/>
              <a:t>NSW Department of Education</a:t>
            </a:r>
          </a:p>
          <a:p>
            <a:endParaRPr lang="en-AU" dirty="0"/>
          </a:p>
        </p:txBody>
      </p:sp>
    </p:spTree>
    <p:extLst>
      <p:ext uri="{BB962C8B-B14F-4D97-AF65-F5344CB8AC3E}">
        <p14:creationId xmlns:p14="http://schemas.microsoft.com/office/powerpoint/2010/main" val="297200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a:xfrm>
            <a:off x="360000" y="360000"/>
            <a:ext cx="10080000" cy="545601"/>
          </a:xfrm>
        </p:spPr>
        <p:txBody>
          <a:bodyPr/>
          <a:lstStyle/>
          <a:p>
            <a:r>
              <a:rPr lang="en-AU" dirty="0"/>
              <a:t>Analysing data</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a:xfrm>
            <a:off x="360000" y="982520"/>
            <a:ext cx="10080000" cy="310015"/>
          </a:xfrm>
        </p:spPr>
        <p:txBody>
          <a:bodyPr/>
          <a:lstStyle/>
          <a:p>
            <a:r>
              <a:rPr lang="en-AU" dirty="0"/>
              <a:t>Height of backs in the Knights</a:t>
            </a:r>
          </a:p>
        </p:txBody>
      </p:sp>
      <p:graphicFrame>
        <p:nvGraphicFramePr>
          <p:cNvPr id="25" name="Table 24" descr="Table of heights in (cm) of backs in the Knights">
            <a:extLst>
              <a:ext uri="{FF2B5EF4-FFF2-40B4-BE49-F238E27FC236}">
                <a16:creationId xmlns:a16="http://schemas.microsoft.com/office/drawing/2014/main" id="{A209ADA6-E91A-2B4E-524E-44B22D15A26B}"/>
              </a:ext>
            </a:extLst>
          </p:cNvPr>
          <p:cNvGraphicFramePr>
            <a:graphicFrameLocks noGrp="1"/>
          </p:cNvGraphicFramePr>
          <p:nvPr>
            <p:extLst>
              <p:ext uri="{D42A27DB-BD31-4B8C-83A1-F6EECF244321}">
                <p14:modId xmlns:p14="http://schemas.microsoft.com/office/powerpoint/2010/main" val="612569823"/>
              </p:ext>
            </p:extLst>
          </p:nvPr>
        </p:nvGraphicFramePr>
        <p:xfrm>
          <a:off x="359999" y="1369454"/>
          <a:ext cx="1301653" cy="5188278"/>
        </p:xfrm>
        <a:graphic>
          <a:graphicData uri="http://schemas.openxmlformats.org/drawingml/2006/table">
            <a:tbl>
              <a:tblPr firstRow="1" firstCol="1" bandRow="1">
                <a:tableStyleId>{5A111915-BE36-4E01-A7E5-04B1672EAD32}</a:tableStyleId>
              </a:tblPr>
              <a:tblGrid>
                <a:gridCol w="1301653">
                  <a:extLst>
                    <a:ext uri="{9D8B030D-6E8A-4147-A177-3AD203B41FA5}">
                      <a16:colId xmlns:a16="http://schemas.microsoft.com/office/drawing/2014/main" val="905529134"/>
                    </a:ext>
                  </a:extLst>
                </a:gridCol>
              </a:tblGrid>
              <a:tr h="190500">
                <a:tc>
                  <a:txBody>
                    <a:bodyPr/>
                    <a:lstStyle/>
                    <a:p>
                      <a:pPr>
                        <a:lnSpc>
                          <a:spcPct val="107000"/>
                        </a:lnSpc>
                        <a:spcAft>
                          <a:spcPts val="800"/>
                        </a:spcAft>
                      </a:pPr>
                      <a:r>
                        <a:rPr lang="en-AU" sz="1600" b="1" kern="100" dirty="0">
                          <a:effectLst/>
                          <a:latin typeface="+mj-lt"/>
                        </a:rPr>
                        <a:t>Height (cm)</a:t>
                      </a:r>
                      <a:endParaRPr lang="en-AU" sz="1600" b="1" kern="1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3597439"/>
                  </a:ext>
                </a:extLst>
              </a:tr>
              <a:tr h="190500">
                <a:tc>
                  <a:txBody>
                    <a:bodyPr/>
                    <a:lstStyle/>
                    <a:p>
                      <a:pPr>
                        <a:lnSpc>
                          <a:spcPct val="107000"/>
                        </a:lnSpc>
                        <a:spcAft>
                          <a:spcPts val="800"/>
                        </a:spcAft>
                      </a:pPr>
                      <a:r>
                        <a:rPr lang="en-AU" sz="1600" b="0" kern="100" dirty="0">
                          <a:effectLst/>
                        </a:rPr>
                        <a:t>182</a:t>
                      </a:r>
                      <a:endParaRPr lang="en-AU" sz="16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37570719"/>
                  </a:ext>
                </a:extLst>
              </a:tr>
              <a:tr h="190500">
                <a:tc>
                  <a:txBody>
                    <a:bodyPr/>
                    <a:lstStyle/>
                    <a:p>
                      <a:pPr>
                        <a:lnSpc>
                          <a:spcPct val="107000"/>
                        </a:lnSpc>
                        <a:spcAft>
                          <a:spcPts val="800"/>
                        </a:spcAft>
                      </a:pPr>
                      <a:r>
                        <a:rPr lang="en-AU" sz="1600" b="0" kern="100" dirty="0">
                          <a:effectLst/>
                        </a:rPr>
                        <a:t>182</a:t>
                      </a:r>
                      <a:endParaRPr lang="en-AU" sz="16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52706298"/>
                  </a:ext>
                </a:extLst>
              </a:tr>
              <a:tr h="190500">
                <a:tc>
                  <a:txBody>
                    <a:bodyPr/>
                    <a:lstStyle/>
                    <a:p>
                      <a:pPr>
                        <a:lnSpc>
                          <a:spcPct val="107000"/>
                        </a:lnSpc>
                        <a:spcAft>
                          <a:spcPts val="800"/>
                        </a:spcAft>
                      </a:pPr>
                      <a:r>
                        <a:rPr lang="en-AU" sz="1600" b="0" kern="100">
                          <a:effectLst/>
                        </a:rPr>
                        <a:t>188</a:t>
                      </a:r>
                      <a:endParaRPr lang="en-AU" sz="1600" b="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2838832"/>
                  </a:ext>
                </a:extLst>
              </a:tr>
              <a:tr h="190500">
                <a:tc>
                  <a:txBody>
                    <a:bodyPr/>
                    <a:lstStyle/>
                    <a:p>
                      <a:pPr>
                        <a:lnSpc>
                          <a:spcPct val="107000"/>
                        </a:lnSpc>
                        <a:spcAft>
                          <a:spcPts val="800"/>
                        </a:spcAft>
                      </a:pPr>
                      <a:r>
                        <a:rPr lang="en-AU" sz="1600" b="0" kern="100" dirty="0">
                          <a:effectLst/>
                        </a:rPr>
                        <a:t>186</a:t>
                      </a:r>
                      <a:endParaRPr lang="en-AU" sz="16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81753396"/>
                  </a:ext>
                </a:extLst>
              </a:tr>
              <a:tr h="190500">
                <a:tc>
                  <a:txBody>
                    <a:bodyPr/>
                    <a:lstStyle/>
                    <a:p>
                      <a:pPr>
                        <a:lnSpc>
                          <a:spcPct val="107000"/>
                        </a:lnSpc>
                        <a:spcAft>
                          <a:spcPts val="800"/>
                        </a:spcAft>
                      </a:pPr>
                      <a:r>
                        <a:rPr lang="en-AU" sz="1600" b="0" kern="100">
                          <a:effectLst/>
                        </a:rPr>
                        <a:t>183</a:t>
                      </a:r>
                      <a:endParaRPr lang="en-AU" sz="1600" b="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59458305"/>
                  </a:ext>
                </a:extLst>
              </a:tr>
              <a:tr h="190500">
                <a:tc>
                  <a:txBody>
                    <a:bodyPr/>
                    <a:lstStyle/>
                    <a:p>
                      <a:pPr>
                        <a:lnSpc>
                          <a:spcPct val="107000"/>
                        </a:lnSpc>
                        <a:spcAft>
                          <a:spcPts val="800"/>
                        </a:spcAft>
                      </a:pPr>
                      <a:r>
                        <a:rPr lang="en-AU" sz="1600" b="0" kern="100" dirty="0">
                          <a:effectLst/>
                        </a:rPr>
                        <a:t>185</a:t>
                      </a:r>
                      <a:endParaRPr lang="en-AU" sz="16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66722795"/>
                  </a:ext>
                </a:extLst>
              </a:tr>
              <a:tr h="190500">
                <a:tc>
                  <a:txBody>
                    <a:bodyPr/>
                    <a:lstStyle/>
                    <a:p>
                      <a:pPr>
                        <a:lnSpc>
                          <a:spcPct val="107000"/>
                        </a:lnSpc>
                        <a:spcAft>
                          <a:spcPts val="800"/>
                        </a:spcAft>
                      </a:pPr>
                      <a:r>
                        <a:rPr lang="en-AU" sz="1600" b="0" kern="100" dirty="0">
                          <a:effectLst/>
                        </a:rPr>
                        <a:t>189</a:t>
                      </a:r>
                      <a:endParaRPr lang="en-AU" sz="16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84891025"/>
                  </a:ext>
                </a:extLst>
              </a:tr>
              <a:tr h="190500">
                <a:tc>
                  <a:txBody>
                    <a:bodyPr/>
                    <a:lstStyle/>
                    <a:p>
                      <a:pPr>
                        <a:lnSpc>
                          <a:spcPct val="107000"/>
                        </a:lnSpc>
                        <a:spcAft>
                          <a:spcPts val="800"/>
                        </a:spcAft>
                      </a:pPr>
                      <a:r>
                        <a:rPr lang="en-AU" sz="1600" b="0" kern="100" dirty="0">
                          <a:effectLst/>
                        </a:rPr>
                        <a:t>182</a:t>
                      </a:r>
                      <a:endParaRPr lang="en-AU" sz="16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33097895"/>
                  </a:ext>
                </a:extLst>
              </a:tr>
              <a:tr h="190500">
                <a:tc>
                  <a:txBody>
                    <a:bodyPr/>
                    <a:lstStyle/>
                    <a:p>
                      <a:pPr>
                        <a:lnSpc>
                          <a:spcPct val="107000"/>
                        </a:lnSpc>
                        <a:spcAft>
                          <a:spcPts val="800"/>
                        </a:spcAft>
                      </a:pPr>
                      <a:r>
                        <a:rPr lang="en-AU" sz="1600" b="0" kern="100">
                          <a:effectLst/>
                        </a:rPr>
                        <a:t>184</a:t>
                      </a:r>
                      <a:endParaRPr lang="en-AU" sz="1600" b="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82190984"/>
                  </a:ext>
                </a:extLst>
              </a:tr>
              <a:tr h="190500">
                <a:tc>
                  <a:txBody>
                    <a:bodyPr/>
                    <a:lstStyle/>
                    <a:p>
                      <a:pPr>
                        <a:lnSpc>
                          <a:spcPct val="107000"/>
                        </a:lnSpc>
                        <a:spcAft>
                          <a:spcPts val="800"/>
                        </a:spcAft>
                      </a:pPr>
                      <a:r>
                        <a:rPr lang="en-AU" sz="1600" b="0" kern="100">
                          <a:effectLst/>
                        </a:rPr>
                        <a:t>184</a:t>
                      </a:r>
                      <a:endParaRPr lang="en-AU" sz="1600" b="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46679843"/>
                  </a:ext>
                </a:extLst>
              </a:tr>
              <a:tr h="190500">
                <a:tc>
                  <a:txBody>
                    <a:bodyPr/>
                    <a:lstStyle/>
                    <a:p>
                      <a:pPr>
                        <a:lnSpc>
                          <a:spcPct val="107000"/>
                        </a:lnSpc>
                        <a:spcAft>
                          <a:spcPts val="800"/>
                        </a:spcAft>
                      </a:pPr>
                      <a:r>
                        <a:rPr lang="en-AU" sz="1600" b="0" kern="100" dirty="0">
                          <a:effectLst/>
                        </a:rPr>
                        <a:t>180</a:t>
                      </a:r>
                      <a:endParaRPr lang="en-AU" sz="16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62573289"/>
                  </a:ext>
                </a:extLst>
              </a:tr>
              <a:tr h="190500">
                <a:tc>
                  <a:txBody>
                    <a:bodyPr/>
                    <a:lstStyle/>
                    <a:p>
                      <a:pPr>
                        <a:lnSpc>
                          <a:spcPct val="107000"/>
                        </a:lnSpc>
                        <a:spcAft>
                          <a:spcPts val="800"/>
                        </a:spcAft>
                      </a:pPr>
                      <a:r>
                        <a:rPr lang="en-AU" sz="1600" b="0" kern="100">
                          <a:effectLst/>
                        </a:rPr>
                        <a:t>187</a:t>
                      </a:r>
                      <a:endParaRPr lang="en-AU" sz="1600" b="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50122826"/>
                  </a:ext>
                </a:extLst>
              </a:tr>
              <a:tr h="190500">
                <a:tc>
                  <a:txBody>
                    <a:bodyPr/>
                    <a:lstStyle/>
                    <a:p>
                      <a:pPr>
                        <a:lnSpc>
                          <a:spcPct val="107000"/>
                        </a:lnSpc>
                        <a:spcAft>
                          <a:spcPts val="800"/>
                        </a:spcAft>
                      </a:pPr>
                      <a:r>
                        <a:rPr lang="en-AU" sz="1600" b="0" kern="100" dirty="0">
                          <a:effectLst/>
                        </a:rPr>
                        <a:t>183</a:t>
                      </a:r>
                      <a:endParaRPr lang="en-AU" sz="16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57108045"/>
                  </a:ext>
                </a:extLst>
              </a:tr>
              <a:tr h="190500">
                <a:tc>
                  <a:txBody>
                    <a:bodyPr/>
                    <a:lstStyle/>
                    <a:p>
                      <a:pPr>
                        <a:lnSpc>
                          <a:spcPct val="107000"/>
                        </a:lnSpc>
                        <a:spcAft>
                          <a:spcPts val="800"/>
                        </a:spcAft>
                      </a:pPr>
                      <a:r>
                        <a:rPr lang="en-AU" sz="1600" b="0" kern="100" dirty="0">
                          <a:effectLst/>
                        </a:rPr>
                        <a:t>172</a:t>
                      </a:r>
                      <a:endParaRPr lang="en-AU" sz="16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00549651"/>
                  </a:ext>
                </a:extLst>
              </a:tr>
              <a:tr h="190500">
                <a:tc>
                  <a:txBody>
                    <a:bodyPr/>
                    <a:lstStyle/>
                    <a:p>
                      <a:pPr>
                        <a:lnSpc>
                          <a:spcPct val="107000"/>
                        </a:lnSpc>
                        <a:spcAft>
                          <a:spcPts val="800"/>
                        </a:spcAft>
                      </a:pPr>
                      <a:r>
                        <a:rPr lang="en-AU" sz="1600" b="0" kern="100">
                          <a:effectLst/>
                        </a:rPr>
                        <a:t>176</a:t>
                      </a:r>
                      <a:endParaRPr lang="en-AU" sz="1600" b="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5975370"/>
                  </a:ext>
                </a:extLst>
              </a:tr>
              <a:tr h="190500">
                <a:tc>
                  <a:txBody>
                    <a:bodyPr/>
                    <a:lstStyle/>
                    <a:p>
                      <a:pPr>
                        <a:lnSpc>
                          <a:spcPct val="107000"/>
                        </a:lnSpc>
                        <a:spcAft>
                          <a:spcPts val="800"/>
                        </a:spcAft>
                      </a:pPr>
                      <a:r>
                        <a:rPr lang="en-AU" sz="1600" b="0" kern="100">
                          <a:effectLst/>
                        </a:rPr>
                        <a:t>185</a:t>
                      </a:r>
                      <a:endParaRPr lang="en-AU" sz="1600" b="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51211606"/>
                  </a:ext>
                </a:extLst>
              </a:tr>
              <a:tr h="190500">
                <a:tc>
                  <a:txBody>
                    <a:bodyPr/>
                    <a:lstStyle/>
                    <a:p>
                      <a:pPr>
                        <a:lnSpc>
                          <a:spcPct val="107000"/>
                        </a:lnSpc>
                        <a:spcAft>
                          <a:spcPts val="800"/>
                        </a:spcAft>
                      </a:pPr>
                      <a:r>
                        <a:rPr lang="en-AU" sz="1600" b="0" kern="100" dirty="0">
                          <a:effectLst/>
                        </a:rPr>
                        <a:t>177</a:t>
                      </a:r>
                      <a:endParaRPr lang="en-AU" sz="16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32435532"/>
                  </a:ext>
                </a:extLst>
              </a:tr>
              <a:tr h="190500">
                <a:tc>
                  <a:txBody>
                    <a:bodyPr/>
                    <a:lstStyle/>
                    <a:p>
                      <a:pPr>
                        <a:lnSpc>
                          <a:spcPct val="107000"/>
                        </a:lnSpc>
                        <a:spcAft>
                          <a:spcPts val="800"/>
                        </a:spcAft>
                      </a:pPr>
                      <a:r>
                        <a:rPr lang="en-AU" sz="1600" b="0" kern="100" dirty="0">
                          <a:effectLst/>
                        </a:rPr>
                        <a:t>191</a:t>
                      </a:r>
                      <a:endParaRPr lang="en-AU" sz="16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2175636"/>
                  </a:ext>
                </a:extLst>
              </a:tr>
              <a:tr h="190500">
                <a:tc>
                  <a:txBody>
                    <a:bodyPr/>
                    <a:lstStyle/>
                    <a:p>
                      <a:pPr>
                        <a:lnSpc>
                          <a:spcPct val="107000"/>
                        </a:lnSpc>
                        <a:spcAft>
                          <a:spcPts val="800"/>
                        </a:spcAft>
                      </a:pPr>
                      <a:r>
                        <a:rPr lang="en-AU" sz="1600" b="0" kern="100" dirty="0">
                          <a:effectLst/>
                        </a:rPr>
                        <a:t>190</a:t>
                      </a:r>
                    </a:p>
                  </a:txBody>
                  <a:tcPr marL="68580" marR="68580" marT="0" marB="0"/>
                </a:tc>
                <a:extLst>
                  <a:ext uri="{0D108BD9-81ED-4DB2-BD59-A6C34878D82A}">
                    <a16:rowId xmlns:a16="http://schemas.microsoft.com/office/drawing/2014/main" val="1534594830"/>
                  </a:ext>
                </a:extLst>
              </a:tr>
              <a:tr h="190500">
                <a:tc>
                  <a:txBody>
                    <a:bodyPr/>
                    <a:lstStyle/>
                    <a:p>
                      <a:pPr>
                        <a:lnSpc>
                          <a:spcPct val="107000"/>
                        </a:lnSpc>
                        <a:spcAft>
                          <a:spcPts val="800"/>
                        </a:spcAft>
                      </a:pPr>
                      <a:r>
                        <a:rPr lang="en-AU" sz="1600" b="0" kern="100" dirty="0">
                          <a:effectLst/>
                        </a:rPr>
                        <a:t>181</a:t>
                      </a:r>
                    </a:p>
                  </a:txBody>
                  <a:tcPr marL="68580" marR="68580" marT="0" marB="0"/>
                </a:tc>
                <a:extLst>
                  <a:ext uri="{0D108BD9-81ED-4DB2-BD59-A6C34878D82A}">
                    <a16:rowId xmlns:a16="http://schemas.microsoft.com/office/drawing/2014/main" val="2464916027"/>
                  </a:ext>
                </a:extLst>
              </a:tr>
            </a:tbl>
          </a:graphicData>
        </a:graphic>
      </p:graphicFrame>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191252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a:xfrm>
            <a:off x="360000" y="360000"/>
            <a:ext cx="10080000" cy="545601"/>
          </a:xfrm>
        </p:spPr>
        <p:txBody>
          <a:bodyPr/>
          <a:lstStyle/>
          <a:p>
            <a:r>
              <a:rPr lang="en-AU" dirty="0"/>
              <a:t>Creating a stem-and-leaf plot</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a:xfrm>
            <a:off x="360000" y="982520"/>
            <a:ext cx="10080000" cy="310015"/>
          </a:xfrm>
        </p:spPr>
        <p:txBody>
          <a:bodyPr/>
          <a:lstStyle/>
          <a:p>
            <a:r>
              <a:rPr lang="en-AU" dirty="0"/>
              <a:t>Height of backs in the Knights</a:t>
            </a:r>
          </a:p>
        </p:txBody>
      </p:sp>
      <p:graphicFrame>
        <p:nvGraphicFramePr>
          <p:cNvPr id="25" name="Table 24" descr="Table of heights in (cm) of backs in the Knights">
            <a:extLst>
              <a:ext uri="{FF2B5EF4-FFF2-40B4-BE49-F238E27FC236}">
                <a16:creationId xmlns:a16="http://schemas.microsoft.com/office/drawing/2014/main" id="{A209ADA6-E91A-2B4E-524E-44B22D15A26B}"/>
              </a:ext>
            </a:extLst>
          </p:cNvPr>
          <p:cNvGraphicFramePr>
            <a:graphicFrameLocks noGrp="1"/>
          </p:cNvGraphicFramePr>
          <p:nvPr>
            <p:extLst>
              <p:ext uri="{D42A27DB-BD31-4B8C-83A1-F6EECF244321}">
                <p14:modId xmlns:p14="http://schemas.microsoft.com/office/powerpoint/2010/main" val="2187414237"/>
              </p:ext>
            </p:extLst>
          </p:nvPr>
        </p:nvGraphicFramePr>
        <p:xfrm>
          <a:off x="360000" y="1369454"/>
          <a:ext cx="1301651" cy="5188278"/>
        </p:xfrm>
        <a:graphic>
          <a:graphicData uri="http://schemas.openxmlformats.org/drawingml/2006/table">
            <a:tbl>
              <a:tblPr firstRow="1" firstCol="1" bandRow="1">
                <a:tableStyleId>{5A111915-BE36-4E01-A7E5-04B1672EAD32}</a:tableStyleId>
              </a:tblPr>
              <a:tblGrid>
                <a:gridCol w="1301651">
                  <a:extLst>
                    <a:ext uri="{9D8B030D-6E8A-4147-A177-3AD203B41FA5}">
                      <a16:colId xmlns:a16="http://schemas.microsoft.com/office/drawing/2014/main" val="905529134"/>
                    </a:ext>
                  </a:extLst>
                </a:gridCol>
              </a:tblGrid>
              <a:tr h="190500">
                <a:tc>
                  <a:txBody>
                    <a:bodyPr/>
                    <a:lstStyle/>
                    <a:p>
                      <a:pPr>
                        <a:lnSpc>
                          <a:spcPct val="107000"/>
                        </a:lnSpc>
                        <a:spcAft>
                          <a:spcPts val="800"/>
                        </a:spcAft>
                      </a:pPr>
                      <a:r>
                        <a:rPr lang="en-AU" sz="1600" b="1" kern="100" dirty="0">
                          <a:effectLst/>
                          <a:latin typeface="+mj-lt"/>
                        </a:rPr>
                        <a:t>Height (cm)</a:t>
                      </a:r>
                      <a:endParaRPr lang="en-AU" sz="1600" b="1" kern="1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3597439"/>
                  </a:ext>
                </a:extLst>
              </a:tr>
              <a:tr h="190500">
                <a:tc>
                  <a:txBody>
                    <a:bodyPr/>
                    <a:lstStyle/>
                    <a:p>
                      <a:pPr>
                        <a:lnSpc>
                          <a:spcPct val="107000"/>
                        </a:lnSpc>
                        <a:spcAft>
                          <a:spcPts val="800"/>
                        </a:spcAft>
                      </a:pPr>
                      <a:r>
                        <a:rPr lang="en-AU" sz="1600" b="0" kern="100">
                          <a:effectLst/>
                        </a:rPr>
                        <a:t>182</a:t>
                      </a:r>
                      <a:endParaRPr lang="en-AU" sz="1600" b="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37570719"/>
                  </a:ext>
                </a:extLst>
              </a:tr>
              <a:tr h="190500">
                <a:tc>
                  <a:txBody>
                    <a:bodyPr/>
                    <a:lstStyle/>
                    <a:p>
                      <a:pPr>
                        <a:lnSpc>
                          <a:spcPct val="107000"/>
                        </a:lnSpc>
                        <a:spcAft>
                          <a:spcPts val="800"/>
                        </a:spcAft>
                      </a:pPr>
                      <a:r>
                        <a:rPr lang="en-AU" sz="1600" b="0" kern="100">
                          <a:effectLst/>
                        </a:rPr>
                        <a:t>182</a:t>
                      </a:r>
                      <a:endParaRPr lang="en-AU" sz="1600" b="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52706298"/>
                  </a:ext>
                </a:extLst>
              </a:tr>
              <a:tr h="190500">
                <a:tc>
                  <a:txBody>
                    <a:bodyPr/>
                    <a:lstStyle/>
                    <a:p>
                      <a:pPr>
                        <a:lnSpc>
                          <a:spcPct val="107000"/>
                        </a:lnSpc>
                        <a:spcAft>
                          <a:spcPts val="800"/>
                        </a:spcAft>
                      </a:pPr>
                      <a:r>
                        <a:rPr lang="en-AU" sz="1600" b="0" kern="100">
                          <a:effectLst/>
                        </a:rPr>
                        <a:t>188</a:t>
                      </a:r>
                      <a:endParaRPr lang="en-AU" sz="1600" b="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2838832"/>
                  </a:ext>
                </a:extLst>
              </a:tr>
              <a:tr h="190500">
                <a:tc>
                  <a:txBody>
                    <a:bodyPr/>
                    <a:lstStyle/>
                    <a:p>
                      <a:pPr>
                        <a:lnSpc>
                          <a:spcPct val="107000"/>
                        </a:lnSpc>
                        <a:spcAft>
                          <a:spcPts val="800"/>
                        </a:spcAft>
                      </a:pPr>
                      <a:r>
                        <a:rPr lang="en-AU" sz="1600" b="0" kern="100">
                          <a:effectLst/>
                        </a:rPr>
                        <a:t>186</a:t>
                      </a:r>
                      <a:endParaRPr lang="en-AU" sz="1600" b="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81753396"/>
                  </a:ext>
                </a:extLst>
              </a:tr>
              <a:tr h="190500">
                <a:tc>
                  <a:txBody>
                    <a:bodyPr/>
                    <a:lstStyle/>
                    <a:p>
                      <a:pPr>
                        <a:lnSpc>
                          <a:spcPct val="107000"/>
                        </a:lnSpc>
                        <a:spcAft>
                          <a:spcPts val="800"/>
                        </a:spcAft>
                      </a:pPr>
                      <a:r>
                        <a:rPr lang="en-AU" sz="1600" b="0" kern="100">
                          <a:effectLst/>
                        </a:rPr>
                        <a:t>183</a:t>
                      </a:r>
                      <a:endParaRPr lang="en-AU" sz="1600" b="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59458305"/>
                  </a:ext>
                </a:extLst>
              </a:tr>
              <a:tr h="190500">
                <a:tc>
                  <a:txBody>
                    <a:bodyPr/>
                    <a:lstStyle/>
                    <a:p>
                      <a:pPr>
                        <a:lnSpc>
                          <a:spcPct val="107000"/>
                        </a:lnSpc>
                        <a:spcAft>
                          <a:spcPts val="800"/>
                        </a:spcAft>
                      </a:pPr>
                      <a:r>
                        <a:rPr lang="en-AU" sz="1600" b="0" kern="100">
                          <a:effectLst/>
                        </a:rPr>
                        <a:t>185</a:t>
                      </a:r>
                      <a:endParaRPr lang="en-AU" sz="1600" b="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66722795"/>
                  </a:ext>
                </a:extLst>
              </a:tr>
              <a:tr h="190500">
                <a:tc>
                  <a:txBody>
                    <a:bodyPr/>
                    <a:lstStyle/>
                    <a:p>
                      <a:pPr>
                        <a:lnSpc>
                          <a:spcPct val="107000"/>
                        </a:lnSpc>
                        <a:spcAft>
                          <a:spcPts val="800"/>
                        </a:spcAft>
                      </a:pPr>
                      <a:r>
                        <a:rPr lang="en-AU" sz="1600" b="0" kern="100">
                          <a:effectLst/>
                        </a:rPr>
                        <a:t>189</a:t>
                      </a:r>
                      <a:endParaRPr lang="en-AU" sz="1600" b="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84891025"/>
                  </a:ext>
                </a:extLst>
              </a:tr>
              <a:tr h="190500">
                <a:tc>
                  <a:txBody>
                    <a:bodyPr/>
                    <a:lstStyle/>
                    <a:p>
                      <a:pPr>
                        <a:lnSpc>
                          <a:spcPct val="107000"/>
                        </a:lnSpc>
                        <a:spcAft>
                          <a:spcPts val="800"/>
                        </a:spcAft>
                      </a:pPr>
                      <a:r>
                        <a:rPr lang="en-AU" sz="1600" b="0" kern="100">
                          <a:effectLst/>
                        </a:rPr>
                        <a:t>182</a:t>
                      </a:r>
                      <a:endParaRPr lang="en-AU" sz="1600" b="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33097895"/>
                  </a:ext>
                </a:extLst>
              </a:tr>
              <a:tr h="190500">
                <a:tc>
                  <a:txBody>
                    <a:bodyPr/>
                    <a:lstStyle/>
                    <a:p>
                      <a:pPr>
                        <a:lnSpc>
                          <a:spcPct val="107000"/>
                        </a:lnSpc>
                        <a:spcAft>
                          <a:spcPts val="800"/>
                        </a:spcAft>
                      </a:pPr>
                      <a:r>
                        <a:rPr lang="en-AU" sz="1600" b="0" kern="100">
                          <a:effectLst/>
                        </a:rPr>
                        <a:t>184</a:t>
                      </a:r>
                      <a:endParaRPr lang="en-AU" sz="1600" b="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82190984"/>
                  </a:ext>
                </a:extLst>
              </a:tr>
              <a:tr h="190500">
                <a:tc>
                  <a:txBody>
                    <a:bodyPr/>
                    <a:lstStyle/>
                    <a:p>
                      <a:pPr>
                        <a:lnSpc>
                          <a:spcPct val="107000"/>
                        </a:lnSpc>
                        <a:spcAft>
                          <a:spcPts val="800"/>
                        </a:spcAft>
                      </a:pPr>
                      <a:r>
                        <a:rPr lang="en-AU" sz="1600" b="0" kern="100">
                          <a:effectLst/>
                        </a:rPr>
                        <a:t>184</a:t>
                      </a:r>
                      <a:endParaRPr lang="en-AU" sz="1600" b="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46679843"/>
                  </a:ext>
                </a:extLst>
              </a:tr>
              <a:tr h="190500">
                <a:tc>
                  <a:txBody>
                    <a:bodyPr/>
                    <a:lstStyle/>
                    <a:p>
                      <a:pPr>
                        <a:lnSpc>
                          <a:spcPct val="107000"/>
                        </a:lnSpc>
                        <a:spcAft>
                          <a:spcPts val="800"/>
                        </a:spcAft>
                      </a:pPr>
                      <a:r>
                        <a:rPr lang="en-AU" sz="1600" b="0" kern="100">
                          <a:effectLst/>
                        </a:rPr>
                        <a:t>180</a:t>
                      </a:r>
                      <a:endParaRPr lang="en-AU" sz="1600" b="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62573289"/>
                  </a:ext>
                </a:extLst>
              </a:tr>
              <a:tr h="190500">
                <a:tc>
                  <a:txBody>
                    <a:bodyPr/>
                    <a:lstStyle/>
                    <a:p>
                      <a:pPr>
                        <a:lnSpc>
                          <a:spcPct val="107000"/>
                        </a:lnSpc>
                        <a:spcAft>
                          <a:spcPts val="800"/>
                        </a:spcAft>
                      </a:pPr>
                      <a:r>
                        <a:rPr lang="en-AU" sz="1600" b="0" kern="100">
                          <a:effectLst/>
                        </a:rPr>
                        <a:t>187</a:t>
                      </a:r>
                      <a:endParaRPr lang="en-AU" sz="1600" b="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50122826"/>
                  </a:ext>
                </a:extLst>
              </a:tr>
              <a:tr h="190500">
                <a:tc>
                  <a:txBody>
                    <a:bodyPr/>
                    <a:lstStyle/>
                    <a:p>
                      <a:pPr>
                        <a:lnSpc>
                          <a:spcPct val="107000"/>
                        </a:lnSpc>
                        <a:spcAft>
                          <a:spcPts val="800"/>
                        </a:spcAft>
                      </a:pPr>
                      <a:r>
                        <a:rPr lang="en-AU" sz="1600" b="0" kern="100">
                          <a:effectLst/>
                        </a:rPr>
                        <a:t>183</a:t>
                      </a:r>
                      <a:endParaRPr lang="en-AU" sz="1600" b="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57108045"/>
                  </a:ext>
                </a:extLst>
              </a:tr>
              <a:tr h="190500">
                <a:tc>
                  <a:txBody>
                    <a:bodyPr/>
                    <a:lstStyle/>
                    <a:p>
                      <a:pPr>
                        <a:lnSpc>
                          <a:spcPct val="107000"/>
                        </a:lnSpc>
                        <a:spcAft>
                          <a:spcPts val="800"/>
                        </a:spcAft>
                      </a:pPr>
                      <a:r>
                        <a:rPr lang="en-AU" sz="1600" b="0" kern="100">
                          <a:effectLst/>
                        </a:rPr>
                        <a:t>172</a:t>
                      </a:r>
                      <a:endParaRPr lang="en-AU" sz="1600" b="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00549651"/>
                  </a:ext>
                </a:extLst>
              </a:tr>
              <a:tr h="190500">
                <a:tc>
                  <a:txBody>
                    <a:bodyPr/>
                    <a:lstStyle/>
                    <a:p>
                      <a:pPr>
                        <a:lnSpc>
                          <a:spcPct val="107000"/>
                        </a:lnSpc>
                        <a:spcAft>
                          <a:spcPts val="800"/>
                        </a:spcAft>
                      </a:pPr>
                      <a:r>
                        <a:rPr lang="en-AU" sz="1600" b="0" kern="100">
                          <a:effectLst/>
                        </a:rPr>
                        <a:t>176</a:t>
                      </a:r>
                      <a:endParaRPr lang="en-AU" sz="1600" b="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5975370"/>
                  </a:ext>
                </a:extLst>
              </a:tr>
              <a:tr h="190500">
                <a:tc>
                  <a:txBody>
                    <a:bodyPr/>
                    <a:lstStyle/>
                    <a:p>
                      <a:pPr>
                        <a:lnSpc>
                          <a:spcPct val="107000"/>
                        </a:lnSpc>
                        <a:spcAft>
                          <a:spcPts val="800"/>
                        </a:spcAft>
                      </a:pPr>
                      <a:r>
                        <a:rPr lang="en-AU" sz="1600" b="0" kern="100">
                          <a:effectLst/>
                        </a:rPr>
                        <a:t>185</a:t>
                      </a:r>
                      <a:endParaRPr lang="en-AU" sz="1600" b="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51211606"/>
                  </a:ext>
                </a:extLst>
              </a:tr>
              <a:tr h="190500">
                <a:tc>
                  <a:txBody>
                    <a:bodyPr/>
                    <a:lstStyle/>
                    <a:p>
                      <a:pPr>
                        <a:lnSpc>
                          <a:spcPct val="107000"/>
                        </a:lnSpc>
                        <a:spcAft>
                          <a:spcPts val="800"/>
                        </a:spcAft>
                      </a:pPr>
                      <a:r>
                        <a:rPr lang="en-AU" sz="1600" b="0" kern="100">
                          <a:effectLst/>
                        </a:rPr>
                        <a:t>177</a:t>
                      </a:r>
                      <a:endParaRPr lang="en-AU" sz="1600" b="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32435532"/>
                  </a:ext>
                </a:extLst>
              </a:tr>
              <a:tr h="190500">
                <a:tc>
                  <a:txBody>
                    <a:bodyPr/>
                    <a:lstStyle/>
                    <a:p>
                      <a:pPr>
                        <a:lnSpc>
                          <a:spcPct val="107000"/>
                        </a:lnSpc>
                        <a:spcAft>
                          <a:spcPts val="800"/>
                        </a:spcAft>
                      </a:pPr>
                      <a:r>
                        <a:rPr lang="en-AU" sz="1600" b="0" kern="100">
                          <a:effectLst/>
                        </a:rPr>
                        <a:t>191</a:t>
                      </a:r>
                      <a:endParaRPr lang="en-AU" sz="1600" b="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2175636"/>
                  </a:ext>
                </a:extLst>
              </a:tr>
              <a:tr h="190500">
                <a:tc>
                  <a:txBody>
                    <a:bodyPr/>
                    <a:lstStyle/>
                    <a:p>
                      <a:pPr>
                        <a:lnSpc>
                          <a:spcPct val="107000"/>
                        </a:lnSpc>
                        <a:spcAft>
                          <a:spcPts val="800"/>
                        </a:spcAft>
                      </a:pPr>
                      <a:r>
                        <a:rPr lang="en-AU" sz="1600" b="0" kern="100">
                          <a:effectLst/>
                        </a:rPr>
                        <a:t>190</a:t>
                      </a:r>
                      <a:endParaRPr lang="en-AU" sz="1600" b="0" kern="100" dirty="0">
                        <a:effectLst/>
                      </a:endParaRPr>
                    </a:p>
                  </a:txBody>
                  <a:tcPr marL="68580" marR="68580" marT="0" marB="0"/>
                </a:tc>
                <a:extLst>
                  <a:ext uri="{0D108BD9-81ED-4DB2-BD59-A6C34878D82A}">
                    <a16:rowId xmlns:a16="http://schemas.microsoft.com/office/drawing/2014/main" val="1534594830"/>
                  </a:ext>
                </a:extLst>
              </a:tr>
              <a:tr h="190500">
                <a:tc>
                  <a:txBody>
                    <a:bodyPr/>
                    <a:lstStyle/>
                    <a:p>
                      <a:pPr>
                        <a:lnSpc>
                          <a:spcPct val="107000"/>
                        </a:lnSpc>
                        <a:spcAft>
                          <a:spcPts val="800"/>
                        </a:spcAft>
                      </a:pPr>
                      <a:r>
                        <a:rPr lang="en-AU" sz="1600" b="0" kern="100" dirty="0">
                          <a:effectLst/>
                        </a:rPr>
                        <a:t>181</a:t>
                      </a:r>
                    </a:p>
                  </a:txBody>
                  <a:tcPr marL="68580" marR="68580" marT="0" marB="0"/>
                </a:tc>
                <a:extLst>
                  <a:ext uri="{0D108BD9-81ED-4DB2-BD59-A6C34878D82A}">
                    <a16:rowId xmlns:a16="http://schemas.microsoft.com/office/drawing/2014/main" val="2464916027"/>
                  </a:ext>
                </a:extLst>
              </a:tr>
            </a:tbl>
          </a:graphicData>
        </a:graphic>
      </p:graphicFrame>
      <p:sp>
        <p:nvSpPr>
          <p:cNvPr id="15" name="TextBox 14">
            <a:extLst>
              <a:ext uri="{FF2B5EF4-FFF2-40B4-BE49-F238E27FC236}">
                <a16:creationId xmlns:a16="http://schemas.microsoft.com/office/drawing/2014/main" id="{65D3CA8D-D584-66BA-7C9D-82CD924451EC}"/>
              </a:ext>
            </a:extLst>
          </p:cNvPr>
          <p:cNvSpPr txBox="1"/>
          <p:nvPr/>
        </p:nvSpPr>
        <p:spPr>
          <a:xfrm>
            <a:off x="2116362" y="2283854"/>
            <a:ext cx="5285678" cy="310016"/>
          </a:xfrm>
          <a:prstGeom prst="rect">
            <a:avLst/>
          </a:prstGeom>
          <a:noFill/>
        </p:spPr>
        <p:txBody>
          <a:bodyPr wrap="square" lIns="0" tIns="0" rIns="0" bIns="0" rtlCol="0">
            <a:noAutofit/>
          </a:bodyPr>
          <a:lstStyle/>
          <a:p>
            <a:pPr algn="l"/>
            <a:r>
              <a:rPr lang="en-AU" sz="1800" dirty="0"/>
              <a:t>Height of backs in the Newcastle Knights team</a:t>
            </a:r>
          </a:p>
        </p:txBody>
      </p:sp>
      <p:pic>
        <p:nvPicPr>
          <p:cNvPr id="5" name="Picture 4" descr="Stem and leaf of 172, 176, 177, 180, 181, 182, 182, 182, 183, 183, 184, 184, 185, 185, 186, 187, 188, 189, 190, 191">
            <a:extLst>
              <a:ext uri="{FF2B5EF4-FFF2-40B4-BE49-F238E27FC236}">
                <a16:creationId xmlns:a16="http://schemas.microsoft.com/office/drawing/2014/main" id="{138CC8EC-64B0-5774-4033-97C31FF1ECD6}"/>
              </a:ext>
            </a:extLst>
          </p:cNvPr>
          <p:cNvPicPr>
            <a:picLocks noChangeAspect="1"/>
          </p:cNvPicPr>
          <p:nvPr/>
        </p:nvPicPr>
        <p:blipFill>
          <a:blip r:embed="rId3"/>
          <a:stretch>
            <a:fillRect/>
          </a:stretch>
        </p:blipFill>
        <p:spPr>
          <a:xfrm>
            <a:off x="2116362" y="2734357"/>
            <a:ext cx="3733172" cy="2270549"/>
          </a:xfrm>
          <a:prstGeom prst="rect">
            <a:avLst/>
          </a:prstGeom>
        </p:spPr>
      </p:pic>
      <p:sp>
        <p:nvSpPr>
          <p:cNvPr id="16" name="TextBox 15">
            <a:extLst>
              <a:ext uri="{FF2B5EF4-FFF2-40B4-BE49-F238E27FC236}">
                <a16:creationId xmlns:a16="http://schemas.microsoft.com/office/drawing/2014/main" id="{DED1DF0A-1DE4-867D-2995-E5CAD8F1B751}"/>
              </a:ext>
            </a:extLst>
          </p:cNvPr>
          <p:cNvSpPr txBox="1"/>
          <p:nvPr/>
        </p:nvSpPr>
        <p:spPr>
          <a:xfrm>
            <a:off x="2116362" y="5145392"/>
            <a:ext cx="1877122" cy="345688"/>
          </a:xfrm>
          <a:prstGeom prst="rect">
            <a:avLst/>
          </a:prstGeom>
          <a:noFill/>
        </p:spPr>
        <p:txBody>
          <a:bodyPr wrap="square" lIns="0" tIns="0" rIns="0" bIns="0" rtlCol="0">
            <a:noAutofit/>
          </a:bodyPr>
          <a:lstStyle/>
          <a:p>
            <a:pPr algn="l"/>
            <a:r>
              <a:rPr lang="en-AU" sz="1800" dirty="0"/>
              <a:t>17 | 2 means 172</a:t>
            </a:r>
          </a:p>
        </p:txBody>
      </p:sp>
      <p:sp>
        <p:nvSpPr>
          <p:cNvPr id="17" name="Speech Bubble: Rectangle with Corners Rounded 16">
            <a:extLst>
              <a:ext uri="{FF2B5EF4-FFF2-40B4-BE49-F238E27FC236}">
                <a16:creationId xmlns:a16="http://schemas.microsoft.com/office/drawing/2014/main" id="{153BE2C8-FA4F-93CD-780C-D8F7AD902455}"/>
              </a:ext>
            </a:extLst>
          </p:cNvPr>
          <p:cNvSpPr/>
          <p:nvPr/>
        </p:nvSpPr>
        <p:spPr>
          <a:xfrm>
            <a:off x="6193665" y="2798801"/>
            <a:ext cx="2830202" cy="1163427"/>
          </a:xfrm>
          <a:prstGeom prst="wedgeRoundRectCallout">
            <a:avLst>
              <a:gd name="adj1" fmla="val -61321"/>
              <a:gd name="adj2" fmla="val 22411"/>
              <a:gd name="adj3" fmla="val 16667"/>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dirty="0"/>
              <a:t>Why are there 2 columns of numbers? </a:t>
            </a:r>
          </a:p>
        </p:txBody>
      </p:sp>
      <p:sp>
        <p:nvSpPr>
          <p:cNvPr id="18" name="Speech Bubble: Rectangle with Corners Rounded 17">
            <a:extLst>
              <a:ext uri="{FF2B5EF4-FFF2-40B4-BE49-F238E27FC236}">
                <a16:creationId xmlns:a16="http://schemas.microsoft.com/office/drawing/2014/main" id="{3DAF0189-AC9E-0A4F-0FB4-7B8E8C388DC9}"/>
              </a:ext>
            </a:extLst>
          </p:cNvPr>
          <p:cNvSpPr/>
          <p:nvPr/>
        </p:nvSpPr>
        <p:spPr>
          <a:xfrm>
            <a:off x="6183830" y="4182804"/>
            <a:ext cx="2830202" cy="1925175"/>
          </a:xfrm>
          <a:prstGeom prst="wedgeRoundRectCallout">
            <a:avLst>
              <a:gd name="adj1" fmla="val -61275"/>
              <a:gd name="adj2" fmla="val -21326"/>
              <a:gd name="adj3" fmla="val 16667"/>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dirty="0"/>
              <a:t>Why does the second column have lots of numbers in the same row?</a:t>
            </a:r>
          </a:p>
        </p:txBody>
      </p:sp>
      <p:sp>
        <p:nvSpPr>
          <p:cNvPr id="3" name="Rectangle: Rounded Corners 2">
            <a:extLst>
              <a:ext uri="{FF2B5EF4-FFF2-40B4-BE49-F238E27FC236}">
                <a16:creationId xmlns:a16="http://schemas.microsoft.com/office/drawing/2014/main" id="{353422AE-A883-B3FC-3033-E798275C7D72}"/>
              </a:ext>
            </a:extLst>
          </p:cNvPr>
          <p:cNvSpPr/>
          <p:nvPr/>
        </p:nvSpPr>
        <p:spPr>
          <a:xfrm>
            <a:off x="9954189" y="2798801"/>
            <a:ext cx="1889811" cy="962588"/>
          </a:xfrm>
          <a:prstGeom prst="round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dirty="0"/>
              <a:t>What do you notice? </a:t>
            </a:r>
          </a:p>
        </p:txBody>
      </p:sp>
      <p:sp>
        <p:nvSpPr>
          <p:cNvPr id="7" name="Rectangle: Rounded Corners 6">
            <a:extLst>
              <a:ext uri="{FF2B5EF4-FFF2-40B4-BE49-F238E27FC236}">
                <a16:creationId xmlns:a16="http://schemas.microsoft.com/office/drawing/2014/main" id="{69975D84-F905-FA64-EC7B-715E64C176A8}"/>
              </a:ext>
            </a:extLst>
          </p:cNvPr>
          <p:cNvSpPr/>
          <p:nvPr/>
        </p:nvSpPr>
        <p:spPr>
          <a:xfrm>
            <a:off x="9954189" y="4182804"/>
            <a:ext cx="1889811" cy="962588"/>
          </a:xfrm>
          <a:prstGeom prst="round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dirty="0"/>
              <a:t>What do you wonder? </a:t>
            </a:r>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4110956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a:xfrm>
            <a:off x="360000" y="360000"/>
            <a:ext cx="10080000" cy="545601"/>
          </a:xfrm>
        </p:spPr>
        <p:txBody>
          <a:bodyPr/>
          <a:lstStyle/>
          <a:p>
            <a:r>
              <a:rPr lang="en-AU" dirty="0"/>
              <a:t>Stem-and-leaf plot (1)</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a:xfrm>
            <a:off x="360000" y="982520"/>
            <a:ext cx="10080000" cy="310015"/>
          </a:xfrm>
        </p:spPr>
        <p:txBody>
          <a:bodyPr/>
          <a:lstStyle/>
          <a:p>
            <a:r>
              <a:rPr lang="en-AU" dirty="0"/>
              <a:t>Example 1</a:t>
            </a:r>
          </a:p>
        </p:txBody>
      </p:sp>
      <p:sp>
        <p:nvSpPr>
          <p:cNvPr id="5" name="Content Placeholder 4">
            <a:extLst>
              <a:ext uri="{FF2B5EF4-FFF2-40B4-BE49-F238E27FC236}">
                <a16:creationId xmlns:a16="http://schemas.microsoft.com/office/drawing/2014/main" id="{A94E55D6-2F4E-BB7B-7428-674C32E4640D}"/>
              </a:ext>
            </a:extLst>
          </p:cNvPr>
          <p:cNvSpPr>
            <a:spLocks noGrp="1"/>
          </p:cNvSpPr>
          <p:nvPr>
            <p:ph idx="4294967295"/>
          </p:nvPr>
        </p:nvSpPr>
        <p:spPr>
          <a:xfrm>
            <a:off x="360000" y="1408113"/>
            <a:ext cx="11483975" cy="544512"/>
          </a:xfrm>
        </p:spPr>
        <p:txBody>
          <a:bodyPr/>
          <a:lstStyle/>
          <a:p>
            <a:r>
              <a:rPr lang="en-AU" sz="1800" dirty="0"/>
              <a:t>Calculate the range of the data in the stem-and-leaf plot. </a:t>
            </a:r>
          </a:p>
        </p:txBody>
      </p:sp>
      <p:sp>
        <p:nvSpPr>
          <p:cNvPr id="9" name="TextBox 8">
            <a:extLst>
              <a:ext uri="{FF2B5EF4-FFF2-40B4-BE49-F238E27FC236}">
                <a16:creationId xmlns:a16="http://schemas.microsoft.com/office/drawing/2014/main" id="{6B629ED1-3308-E411-1A1F-24DE36D2AD36}"/>
              </a:ext>
            </a:extLst>
          </p:cNvPr>
          <p:cNvSpPr txBox="1"/>
          <p:nvPr/>
        </p:nvSpPr>
        <p:spPr>
          <a:xfrm>
            <a:off x="360000" y="2455137"/>
            <a:ext cx="5285678" cy="310016"/>
          </a:xfrm>
          <a:prstGeom prst="rect">
            <a:avLst/>
          </a:prstGeom>
          <a:noFill/>
        </p:spPr>
        <p:txBody>
          <a:bodyPr wrap="square" lIns="0" tIns="0" rIns="0" bIns="0" rtlCol="0">
            <a:noAutofit/>
          </a:bodyPr>
          <a:lstStyle/>
          <a:p>
            <a:pPr algn="l"/>
            <a:r>
              <a:rPr lang="en-AU" sz="1800" b="1" dirty="0">
                <a:latin typeface="+mj-lt"/>
              </a:rPr>
              <a:t>Height of backs in the Newcastle Knights team</a:t>
            </a:r>
          </a:p>
        </p:txBody>
      </p:sp>
      <p:pic>
        <p:nvPicPr>
          <p:cNvPr id="18" name="Picture 17" descr="Stem and leaf of 172, 176, 177, 180, 181, 182, 182, 182, 183, 183, 184, 184, 185, 185, 186, 187, 188, 189, 190, 191, the first number in the first row, 2, and the last number in the third row, 1, are circled in red.">
            <a:extLst>
              <a:ext uri="{FF2B5EF4-FFF2-40B4-BE49-F238E27FC236}">
                <a16:creationId xmlns:a16="http://schemas.microsoft.com/office/drawing/2014/main" id="{183A44FA-7B40-20B4-9F70-B2AE72C3C8BB}"/>
              </a:ext>
            </a:extLst>
          </p:cNvPr>
          <p:cNvPicPr>
            <a:picLocks noChangeAspect="1"/>
          </p:cNvPicPr>
          <p:nvPr/>
        </p:nvPicPr>
        <p:blipFill>
          <a:blip r:embed="rId3"/>
          <a:stretch>
            <a:fillRect/>
          </a:stretch>
        </p:blipFill>
        <p:spPr>
          <a:xfrm>
            <a:off x="360000" y="2968806"/>
            <a:ext cx="3984105" cy="2412000"/>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2C037F4-1B5D-C556-8154-2F1664E57D7B}"/>
                  </a:ext>
                </a:extLst>
              </p:cNvPr>
              <p:cNvSpPr txBox="1"/>
              <p:nvPr/>
            </p:nvSpPr>
            <p:spPr>
              <a:xfrm>
                <a:off x="6527041" y="2455137"/>
                <a:ext cx="4596959" cy="3304599"/>
              </a:xfrm>
              <a:prstGeom prst="rect">
                <a:avLst/>
              </a:prstGeom>
              <a:noFill/>
            </p:spPr>
            <p:txBody>
              <a:bodyPr wrap="square" lIns="0" tIns="0" rIns="0" bIns="0" rtlCol="0">
                <a:noAutofit/>
              </a:bodyPr>
              <a:lstStyle/>
              <a:p>
                <a:pPr algn="l">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𝑅𝑎𝑛𝑔𝑒</m:t>
                      </m:r>
                      <m:r>
                        <m:rPr>
                          <m:aln/>
                        </m:rPr>
                        <a:rPr lang="en-AU" sz="1800" b="0" i="1" smtClean="0">
                          <a:latin typeface="Cambria Math" panose="02040503050406030204" pitchFamily="18" charset="0"/>
                        </a:rPr>
                        <m:t>=</m:t>
                      </m:r>
                      <m:r>
                        <a:rPr lang="en-AU" sz="1800" b="0" i="1" smtClean="0">
                          <a:latin typeface="Cambria Math" panose="02040503050406030204" pitchFamily="18" charset="0"/>
                        </a:rPr>
                        <m:t>191−172</m:t>
                      </m:r>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19</m:t>
                      </m:r>
                    </m:oMath>
                  </m:oMathPara>
                </a14:m>
                <a:endParaRPr lang="en-AU" sz="1800" dirty="0"/>
              </a:p>
              <a:p>
                <a:pPr algn="l">
                  <a:lnSpc>
                    <a:spcPct val="150000"/>
                  </a:lnSpc>
                </a:pPr>
                <a:r>
                  <a:rPr lang="en-AU" sz="1800" b="0" dirty="0"/>
                  <a:t>The range is 19 cm</a:t>
                </a:r>
              </a:p>
            </p:txBody>
          </p:sp>
        </mc:Choice>
        <mc:Fallback xmlns="">
          <p:sp>
            <p:nvSpPr>
              <p:cNvPr id="3" name="TextBox 2">
                <a:extLst>
                  <a:ext uri="{FF2B5EF4-FFF2-40B4-BE49-F238E27FC236}">
                    <a16:creationId xmlns:a16="http://schemas.microsoft.com/office/drawing/2014/main" id="{82C037F4-1B5D-C556-8154-2F1664E57D7B}"/>
                  </a:ext>
                </a:extLst>
              </p:cNvPr>
              <p:cNvSpPr txBox="1">
                <a:spLocks noRot="1" noChangeAspect="1" noMove="1" noResize="1" noEditPoints="1" noAdjustHandles="1" noChangeArrowheads="1" noChangeShapeType="1" noTextEdit="1"/>
              </p:cNvSpPr>
              <p:nvPr/>
            </p:nvSpPr>
            <p:spPr>
              <a:xfrm>
                <a:off x="6527041" y="2455137"/>
                <a:ext cx="4596959" cy="3304599"/>
              </a:xfrm>
              <a:prstGeom prst="rect">
                <a:avLst/>
              </a:prstGeom>
              <a:blipFill>
                <a:blip r:embed="rId4"/>
                <a:stretch>
                  <a:fillRect l="-3183"/>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1099340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a:xfrm>
            <a:off x="360000" y="360000"/>
            <a:ext cx="10080000" cy="545601"/>
          </a:xfrm>
        </p:spPr>
        <p:txBody>
          <a:bodyPr/>
          <a:lstStyle/>
          <a:p>
            <a:r>
              <a:rPr lang="en-AU"/>
              <a:t>Stem-and-leaf plot (2)</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a:xfrm>
            <a:off x="360000" y="982520"/>
            <a:ext cx="10080000" cy="310015"/>
          </a:xfrm>
        </p:spPr>
        <p:txBody>
          <a:bodyPr/>
          <a:lstStyle/>
          <a:p>
            <a:r>
              <a:rPr lang="en-AU"/>
              <a:t>Example 1 – explanation prompts</a:t>
            </a:r>
          </a:p>
        </p:txBody>
      </p:sp>
      <p:sp>
        <p:nvSpPr>
          <p:cNvPr id="5" name="Content Placeholder 4">
            <a:extLst>
              <a:ext uri="{FF2B5EF4-FFF2-40B4-BE49-F238E27FC236}">
                <a16:creationId xmlns:a16="http://schemas.microsoft.com/office/drawing/2014/main" id="{A94E55D6-2F4E-BB7B-7428-674C32E4640D}"/>
              </a:ext>
            </a:extLst>
          </p:cNvPr>
          <p:cNvSpPr>
            <a:spLocks noGrp="1"/>
          </p:cNvSpPr>
          <p:nvPr>
            <p:ph idx="4294967295"/>
          </p:nvPr>
        </p:nvSpPr>
        <p:spPr>
          <a:xfrm>
            <a:off x="360000" y="1408113"/>
            <a:ext cx="11483975" cy="822325"/>
          </a:xfrm>
        </p:spPr>
        <p:txBody>
          <a:bodyPr/>
          <a:lstStyle/>
          <a:p>
            <a:r>
              <a:rPr lang="en-AU" sz="1800" dirty="0"/>
              <a:t>Calculate the range of the data in the stem-and-leaf plot. </a:t>
            </a:r>
          </a:p>
        </p:txBody>
      </p:sp>
      <p:sp>
        <p:nvSpPr>
          <p:cNvPr id="3" name="TextBox 2">
            <a:extLst>
              <a:ext uri="{FF2B5EF4-FFF2-40B4-BE49-F238E27FC236}">
                <a16:creationId xmlns:a16="http://schemas.microsoft.com/office/drawing/2014/main" id="{05FF6445-0FAE-169F-FC3F-EA4E0763A69E}"/>
              </a:ext>
            </a:extLst>
          </p:cNvPr>
          <p:cNvSpPr txBox="1"/>
          <p:nvPr/>
        </p:nvSpPr>
        <p:spPr>
          <a:xfrm>
            <a:off x="360000" y="2455137"/>
            <a:ext cx="5285678" cy="310016"/>
          </a:xfrm>
          <a:prstGeom prst="rect">
            <a:avLst/>
          </a:prstGeom>
          <a:noFill/>
        </p:spPr>
        <p:txBody>
          <a:bodyPr wrap="square" lIns="0" tIns="0" rIns="0" bIns="0" rtlCol="0">
            <a:noAutofit/>
          </a:bodyPr>
          <a:lstStyle/>
          <a:p>
            <a:pPr algn="l"/>
            <a:r>
              <a:rPr lang="en-AU" sz="1800" b="1" dirty="0">
                <a:latin typeface="+mj-lt"/>
              </a:rPr>
              <a:t>Height of backs in the Newcastle Knights team</a:t>
            </a:r>
          </a:p>
        </p:txBody>
      </p:sp>
      <p:pic>
        <p:nvPicPr>
          <p:cNvPr id="11" name="Picture 10" descr="Stem and leaf of 172, 176, 177, 180, 181, 182, 182, 182, 183, 183, 184, 184, 185, 185, 186, 187, 188, 189, 190, 191, the first number in the first row, 2, and the last number in the third row, 1, are circled in red.">
            <a:extLst>
              <a:ext uri="{FF2B5EF4-FFF2-40B4-BE49-F238E27FC236}">
                <a16:creationId xmlns:a16="http://schemas.microsoft.com/office/drawing/2014/main" id="{350103C4-51BC-09D8-BD11-1F4246859120}"/>
              </a:ext>
            </a:extLst>
          </p:cNvPr>
          <p:cNvPicPr>
            <a:picLocks noChangeAspect="1"/>
          </p:cNvPicPr>
          <p:nvPr/>
        </p:nvPicPr>
        <p:blipFill>
          <a:blip r:embed="rId2"/>
          <a:stretch>
            <a:fillRect/>
          </a:stretch>
        </p:blipFill>
        <p:spPr>
          <a:xfrm>
            <a:off x="360000" y="2968806"/>
            <a:ext cx="3984105" cy="2412000"/>
          </a:xfrm>
          <a:prstGeom prst="rect">
            <a:avLst/>
          </a:prstGeom>
        </p:spPr>
      </p:pic>
      <p:sp>
        <p:nvSpPr>
          <p:cNvPr id="8" name="Speech Bubble: Rectangle with Corners Rounded 7">
            <a:extLst>
              <a:ext uri="{FF2B5EF4-FFF2-40B4-BE49-F238E27FC236}">
                <a16:creationId xmlns:a16="http://schemas.microsoft.com/office/drawing/2014/main" id="{9EB57E2C-C8BB-F443-D981-E30C08AD8D4C}"/>
              </a:ext>
            </a:extLst>
          </p:cNvPr>
          <p:cNvSpPr/>
          <p:nvPr/>
        </p:nvSpPr>
        <p:spPr>
          <a:xfrm>
            <a:off x="4344105" y="4807318"/>
            <a:ext cx="2794875" cy="952418"/>
          </a:xfrm>
          <a:prstGeom prst="wedgeRoundRectCallout">
            <a:avLst>
              <a:gd name="adj1" fmla="val -59179"/>
              <a:gd name="adj2" fmla="val -21120"/>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lIns="36000" tIns="36000" rIns="36000" bIns="36000" rtlCol="0" anchor="ctr"/>
          <a:lstStyle/>
          <a:p>
            <a:pPr>
              <a:lnSpc>
                <a:spcPct val="150000"/>
              </a:lnSpc>
            </a:pPr>
            <a:r>
              <a:rPr lang="en-AU" sz="1800"/>
              <a:t>Why are the numbers circled?</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A68FE6B-BE49-6548-28A6-C12C78D26A2B}"/>
                  </a:ext>
                </a:extLst>
              </p:cNvPr>
              <p:cNvSpPr txBox="1"/>
              <p:nvPr/>
            </p:nvSpPr>
            <p:spPr>
              <a:xfrm>
                <a:off x="7247016" y="2455137"/>
                <a:ext cx="4596959" cy="3304599"/>
              </a:xfrm>
              <a:prstGeom prst="rect">
                <a:avLst/>
              </a:prstGeom>
              <a:noFill/>
            </p:spPr>
            <p:txBody>
              <a:bodyPr wrap="square" lIns="0" tIns="0" rIns="0" bIns="0" rtlCol="0">
                <a:noAutofit/>
              </a:bodyPr>
              <a:lstStyle/>
              <a:p>
                <a:pPr algn="l">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𝑅𝑎𝑛𝑔𝑒</m:t>
                      </m:r>
                      <m:r>
                        <m:rPr>
                          <m:aln/>
                        </m:rPr>
                        <a:rPr lang="en-AU" sz="1800" b="0" i="1" smtClean="0">
                          <a:latin typeface="Cambria Math" panose="02040503050406030204" pitchFamily="18" charset="0"/>
                        </a:rPr>
                        <m:t>=</m:t>
                      </m:r>
                      <m:r>
                        <a:rPr lang="en-AU" sz="1800" b="0" i="1" smtClean="0">
                          <a:latin typeface="Cambria Math" panose="02040503050406030204" pitchFamily="18" charset="0"/>
                        </a:rPr>
                        <m:t>191−172</m:t>
                      </m:r>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19</m:t>
                      </m:r>
                    </m:oMath>
                  </m:oMathPara>
                </a14:m>
                <a:endParaRPr lang="en-AU" sz="1800" dirty="0"/>
              </a:p>
              <a:p>
                <a:pPr algn="l">
                  <a:lnSpc>
                    <a:spcPct val="150000"/>
                  </a:lnSpc>
                </a:pPr>
                <a:r>
                  <a:rPr lang="en-AU" sz="1800" b="0" dirty="0"/>
                  <a:t>The range is 19 cm</a:t>
                </a:r>
              </a:p>
            </p:txBody>
          </p:sp>
        </mc:Choice>
        <mc:Fallback xmlns="">
          <p:sp>
            <p:nvSpPr>
              <p:cNvPr id="7" name="TextBox 6">
                <a:extLst>
                  <a:ext uri="{FF2B5EF4-FFF2-40B4-BE49-F238E27FC236}">
                    <a16:creationId xmlns:a16="http://schemas.microsoft.com/office/drawing/2014/main" id="{AA68FE6B-BE49-6548-28A6-C12C78D26A2B}"/>
                  </a:ext>
                </a:extLst>
              </p:cNvPr>
              <p:cNvSpPr txBox="1">
                <a:spLocks noRot="1" noChangeAspect="1" noMove="1" noResize="1" noEditPoints="1" noAdjustHandles="1" noChangeArrowheads="1" noChangeShapeType="1" noTextEdit="1"/>
              </p:cNvSpPr>
              <p:nvPr/>
            </p:nvSpPr>
            <p:spPr>
              <a:xfrm>
                <a:off x="7247016" y="2455137"/>
                <a:ext cx="4596959" cy="3304599"/>
              </a:xfrm>
              <a:prstGeom prst="rect">
                <a:avLst/>
              </a:prstGeom>
              <a:blipFill>
                <a:blip r:embed="rId3"/>
                <a:stretch>
                  <a:fillRect l="-3183"/>
                </a:stretch>
              </a:blipFill>
            </p:spPr>
            <p:txBody>
              <a:bodyPr/>
              <a:lstStyle/>
              <a:p>
                <a:r>
                  <a:rPr lang="en-AU">
                    <a:noFill/>
                  </a:rPr>
                  <a:t> </a:t>
                </a:r>
              </a:p>
            </p:txBody>
          </p:sp>
        </mc:Fallback>
      </mc:AlternateContent>
      <p:sp>
        <p:nvSpPr>
          <p:cNvPr id="12" name="Speech Bubble: Rectangle with Corners Rounded 11">
            <a:extLst>
              <a:ext uri="{FF2B5EF4-FFF2-40B4-BE49-F238E27FC236}">
                <a16:creationId xmlns:a16="http://schemas.microsoft.com/office/drawing/2014/main" id="{45368A60-8E89-C57B-9DBB-18B99DD63CEC}"/>
              </a:ext>
            </a:extLst>
          </p:cNvPr>
          <p:cNvSpPr/>
          <p:nvPr/>
        </p:nvSpPr>
        <p:spPr>
          <a:xfrm>
            <a:off x="9545495" y="2765153"/>
            <a:ext cx="2243681" cy="992115"/>
          </a:xfrm>
          <a:prstGeom prst="wedgeRoundRectCallout">
            <a:avLst>
              <a:gd name="adj1" fmla="val -58958"/>
              <a:gd name="adj2" fmla="val 19885"/>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lIns="36000" tIns="36000" rIns="36000" bIns="36000" rtlCol="0" anchor="ctr"/>
          <a:lstStyle/>
          <a:p>
            <a:pPr>
              <a:lnSpc>
                <a:spcPct val="150000"/>
              </a:lnSpc>
            </a:pPr>
            <a:r>
              <a:rPr lang="en-AU" sz="1800"/>
              <a:t>How do we know this?</a:t>
            </a:r>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1122605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1291</Words>
  <Application>Microsoft Office PowerPoint</Application>
  <PresentationFormat>Widescreen</PresentationFormat>
  <Paragraphs>211</Paragraphs>
  <Slides>24</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Public Sans</vt:lpstr>
      <vt:lpstr>Segoe UI</vt:lpstr>
      <vt:lpstr>Public Sans Light</vt:lpstr>
      <vt:lpstr>Calibri</vt:lpstr>
      <vt:lpstr>Times New Roman</vt:lpstr>
      <vt:lpstr>Cambria Math</vt:lpstr>
      <vt:lpstr>Arial</vt:lpstr>
      <vt:lpstr>1_NSWG Corporate</vt:lpstr>
      <vt:lpstr>Footy fit</vt:lpstr>
      <vt:lpstr>Launch</vt:lpstr>
      <vt:lpstr>Footy fit (1)</vt:lpstr>
      <vt:lpstr>Footy fit (2)</vt:lpstr>
      <vt:lpstr>Explore</vt:lpstr>
      <vt:lpstr>Analysing data</vt:lpstr>
      <vt:lpstr>Creating a stem-and-leaf plot</vt:lpstr>
      <vt:lpstr>Stem-and-leaf plot (1)</vt:lpstr>
      <vt:lpstr>Stem-and-leaf plot (2)</vt:lpstr>
      <vt:lpstr>Stem-and-leaf plot (3)</vt:lpstr>
      <vt:lpstr>Stem-and-leaf plot (4)</vt:lpstr>
      <vt:lpstr>Stem-and-leaf plot (5)</vt:lpstr>
      <vt:lpstr>Stem-and-leaf plot (6)</vt:lpstr>
      <vt:lpstr>Stem-and-leaf plot (7)</vt:lpstr>
      <vt:lpstr>Stem-and-leaf plot (8)</vt:lpstr>
      <vt:lpstr>Stem-and-leaf plot (9)</vt:lpstr>
      <vt:lpstr>Stem-and-leaf plot (10)</vt:lpstr>
      <vt:lpstr>Stem-and-leaf plot (11)</vt:lpstr>
      <vt:lpstr>Stem-and-leaf plot (12)</vt:lpstr>
      <vt:lpstr>Stem-and-leaf plot (13)</vt:lpstr>
      <vt:lpstr>Stem-and-leaf plot (14)</vt:lpstr>
      <vt:lpstr>Stem-and-leaf plot (15)</vt:lpstr>
      <vt:lpstr>Stem-and-leaf plot (16)</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Footy fit slideshow</dc:title>
  <dc:subject/>
  <dc:creator>NSW Department of Education</dc:creator>
  <dcterms:created xsi:type="dcterms:W3CDTF">2024-04-24T04:46:59Z</dcterms:created>
  <dcterms:modified xsi:type="dcterms:W3CDTF">2024-04-24T04:47:43Z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2024-04-24T04:47:43Z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e7be568f-0356-43b7-9fd6-d6aa0d78cf0a</vt:lpwstr>
  </property>
  <property fmtid="{D5CDD505-2E9C-101B-9397-08002B2CF9AE}" pid="8" name="MSIP_Label_b603dfd7-d93a-4381-a340-2995d8282205_ContentBits">
    <vt:lpwstr>0</vt:lpwstr>
  </property>
</Properties>
</file>