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8"/>
  </p:notesMasterIdLst>
  <p:handoutMasterIdLst>
    <p:handoutMasterId r:id="rId9"/>
  </p:handoutMasterIdLst>
  <p:sldIdLst>
    <p:sldId id="257" r:id="rId2"/>
    <p:sldId id="366" r:id="rId3"/>
    <p:sldId id="371" r:id="rId4"/>
    <p:sldId id="369" r:id="rId5"/>
    <p:sldId id="370" r:id="rId6"/>
    <p:sldId id="372"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9AE479-94A8-1CA7-5801-61D0BC5792BC}" name="Sandrine Woo" initials="SW" userId="S::Sandrine.Woo@det.nsw.edu.au::54ed00b1-333b-4894-8cbd-7f4a7425a40f" providerId="AD"/>
  <p188:author id="{7837D09D-BE7D-7D95-3ADF-3A92104FFA15}" name="Brendan Passmore" initials="BP" userId="S::Brendan.Passmore@det.nsw.edu.au::1dbd624c-e7e8-4bac-afa3-50d1795f35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88269-BF67-4CCE-80FA-3C82826A658C}" v="1" dt="2024-04-24T04:49:00.6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20" autoAdjust="0"/>
  </p:normalViewPr>
  <p:slideViewPr>
    <p:cSldViewPr snapToGrid="0">
      <p:cViewPr varScale="1">
        <p:scale>
          <a:sx n="87" d="100"/>
          <a:sy n="87" d="100"/>
        </p:scale>
        <p:origin x="1377" y="3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27261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7988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1135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879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47192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410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94939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9841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743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8923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794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5123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873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4362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770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65819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677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3612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989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558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8457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8256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94533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07492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9594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8587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20359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93722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7244663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ervice/license-summary/" TargetMode="External"/><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Picture perfect</a:t>
            </a:r>
          </a:p>
        </p:txBody>
      </p:sp>
      <p:sp>
        <p:nvSpPr>
          <p:cNvPr id="4" name="Text Placeholder 3">
            <a:extLst>
              <a:ext uri="{FF2B5EF4-FFF2-40B4-BE49-F238E27FC236}">
                <a16:creationId xmlns:a16="http://schemas.microsoft.com/office/drawing/2014/main" id="{E022526B-8BEC-1D42-EF36-2FDD6CEA2B29}"/>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How are the photo and graph related?</a:t>
            </a:r>
          </a:p>
        </p:txBody>
      </p:sp>
      <p:pic>
        <p:nvPicPr>
          <p:cNvPr id="3" name="Picture 2" descr="Photo of a cow and calf">
            <a:extLst>
              <a:ext uri="{FF2B5EF4-FFF2-40B4-BE49-F238E27FC236}">
                <a16:creationId xmlns:a16="http://schemas.microsoft.com/office/drawing/2014/main" id="{00A897A2-7990-2767-1977-D69A2D122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1912544"/>
            <a:ext cx="4851728" cy="3638796"/>
          </a:xfrm>
          <a:prstGeom prst="rect">
            <a:avLst/>
          </a:prstGeom>
        </p:spPr>
      </p:pic>
      <p:pic>
        <p:nvPicPr>
          <p:cNvPr id="7" name="Picture 6" descr="Exposure frequency polygon for the photo of the cow and calf">
            <a:extLst>
              <a:ext uri="{FF2B5EF4-FFF2-40B4-BE49-F238E27FC236}">
                <a16:creationId xmlns:a16="http://schemas.microsoft.com/office/drawing/2014/main" id="{069D08B2-4739-9EC5-AA5C-CBA1987123E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45928" y="2360840"/>
            <a:ext cx="6386071" cy="3190500"/>
          </a:xfrm>
          <a:prstGeom prst="rect">
            <a:avLst/>
          </a:prstGeom>
          <a:noFill/>
          <a:ln>
            <a:noFill/>
          </a:ln>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1CC2-9EAC-784A-ABA7-96A5E8F5829A}"/>
              </a:ext>
            </a:extLst>
          </p:cNvPr>
          <p:cNvSpPr>
            <a:spLocks noGrp="1"/>
          </p:cNvSpPr>
          <p:nvPr>
            <p:ph type="title"/>
          </p:nvPr>
        </p:nvSpPr>
        <p:spPr/>
        <p:txBody>
          <a:bodyPr/>
          <a:lstStyle/>
          <a:p>
            <a:r>
              <a:rPr lang="en-AU" dirty="0"/>
              <a:t>Explore</a:t>
            </a:r>
          </a:p>
        </p:txBody>
      </p:sp>
      <p:sp>
        <p:nvSpPr>
          <p:cNvPr id="5" name="Text Placeholder 4">
            <a:extLst>
              <a:ext uri="{FF2B5EF4-FFF2-40B4-BE49-F238E27FC236}">
                <a16:creationId xmlns:a16="http://schemas.microsoft.com/office/drawing/2014/main" id="{A35051DE-7439-B462-2AA6-94F9BED4681A}"/>
              </a:ext>
            </a:extLst>
          </p:cNvPr>
          <p:cNvSpPr>
            <a:spLocks noGrp="1"/>
          </p:cNvSpPr>
          <p:nvPr>
            <p:ph type="body" sz="quarter" idx="18"/>
          </p:nvPr>
        </p:nvSpPr>
        <p:spPr/>
        <p:txBody>
          <a:bodyPr/>
          <a:lstStyle/>
          <a:p>
            <a:r>
              <a:rPr lang="en-AU" dirty="0"/>
              <a:t>Terminology</a:t>
            </a:r>
          </a:p>
        </p:txBody>
      </p:sp>
      <p:sp>
        <p:nvSpPr>
          <p:cNvPr id="3" name="Rectangle: Rounded Corners 2" descr="Symmetrical">
            <a:extLst>
              <a:ext uri="{FF2B5EF4-FFF2-40B4-BE49-F238E27FC236}">
                <a16:creationId xmlns:a16="http://schemas.microsoft.com/office/drawing/2014/main" id="{2535D641-E7FB-D4F9-D1F4-0ED3A753D85E}"/>
              </a:ext>
              <a:ext uri="{C183D7F6-B498-43B3-948B-1728B52AA6E4}">
                <adec:decorative xmlns:adec="http://schemas.microsoft.com/office/drawing/2017/decorative" val="0"/>
              </a:ext>
            </a:extLst>
          </p:cNvPr>
          <p:cNvSpPr/>
          <p:nvPr/>
        </p:nvSpPr>
        <p:spPr>
          <a:xfrm>
            <a:off x="360000" y="1712949"/>
            <a:ext cx="3762716" cy="205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Symmetrical</a:t>
            </a:r>
            <a:endParaRPr lang="en-AU" sz="2800" b="1" dirty="0">
              <a:latin typeface="+mj-lt"/>
            </a:endParaRPr>
          </a:p>
        </p:txBody>
      </p:sp>
      <p:sp>
        <p:nvSpPr>
          <p:cNvPr id="7" name="Rectangle: Rounded Corners 6" descr="Positively skewed">
            <a:extLst>
              <a:ext uri="{FF2B5EF4-FFF2-40B4-BE49-F238E27FC236}">
                <a16:creationId xmlns:a16="http://schemas.microsoft.com/office/drawing/2014/main" id="{9F87EB26-B6E6-9E7F-2A93-3928FA117DCF}"/>
              </a:ext>
            </a:extLst>
          </p:cNvPr>
          <p:cNvSpPr/>
          <p:nvPr/>
        </p:nvSpPr>
        <p:spPr>
          <a:xfrm>
            <a:off x="4220642" y="1712949"/>
            <a:ext cx="3762716" cy="205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Positively skewed</a:t>
            </a:r>
            <a:endParaRPr lang="en-AU" sz="2800" b="1" dirty="0">
              <a:latin typeface="+mj-lt"/>
            </a:endParaRPr>
          </a:p>
        </p:txBody>
      </p:sp>
      <p:sp>
        <p:nvSpPr>
          <p:cNvPr id="8" name="Rectangle: Rounded Corners 7" descr="Negatively skewed">
            <a:extLst>
              <a:ext uri="{FF2B5EF4-FFF2-40B4-BE49-F238E27FC236}">
                <a16:creationId xmlns:a16="http://schemas.microsoft.com/office/drawing/2014/main" id="{58BDAD73-49FA-9272-3909-38EA708AFD75}"/>
              </a:ext>
            </a:extLst>
          </p:cNvPr>
          <p:cNvSpPr/>
          <p:nvPr/>
        </p:nvSpPr>
        <p:spPr>
          <a:xfrm>
            <a:off x="8081284" y="1712949"/>
            <a:ext cx="3762716" cy="205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Negatively skewed</a:t>
            </a:r>
            <a:endParaRPr lang="en-AU" sz="2800" b="1" dirty="0">
              <a:latin typeface="+mj-lt"/>
            </a:endParaRPr>
          </a:p>
        </p:txBody>
      </p:sp>
      <p:sp>
        <p:nvSpPr>
          <p:cNvPr id="9" name="Rectangle: Rounded Corners 8" descr="Bimodal">
            <a:extLst>
              <a:ext uri="{FF2B5EF4-FFF2-40B4-BE49-F238E27FC236}">
                <a16:creationId xmlns:a16="http://schemas.microsoft.com/office/drawing/2014/main" id="{B059DF8B-9CAE-F246-AE90-AAFB29F7ECAD}"/>
              </a:ext>
            </a:extLst>
          </p:cNvPr>
          <p:cNvSpPr/>
          <p:nvPr/>
        </p:nvSpPr>
        <p:spPr>
          <a:xfrm>
            <a:off x="4220642" y="3954833"/>
            <a:ext cx="3762716" cy="2057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mj-lt"/>
              </a:rPr>
              <a:t>Bimodal</a:t>
            </a:r>
            <a:endParaRPr lang="en-AU" sz="2800" b="1" dirty="0">
              <a:latin typeface="+mj-lt"/>
            </a:endParaRPr>
          </a:p>
        </p:txBody>
      </p:sp>
      <p:sp>
        <p:nvSpPr>
          <p:cNvPr id="4" name="Slide Number Placeholder 3">
            <a:extLst>
              <a:ext uri="{FF2B5EF4-FFF2-40B4-BE49-F238E27FC236}">
                <a16:creationId xmlns:a16="http://schemas.microsoft.com/office/drawing/2014/main" id="{5635AE3A-5E36-D890-7B0D-5044C6B6B3D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12727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Apply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What do you notice and wonder?</a:t>
            </a:r>
          </a:p>
        </p:txBody>
      </p:sp>
      <p:pic>
        <p:nvPicPr>
          <p:cNvPr id="7" name="Content Placeholder 6" descr="A calculator on a light surface">
            <a:extLst>
              <a:ext uri="{FF2B5EF4-FFF2-40B4-BE49-F238E27FC236}">
                <a16:creationId xmlns:a16="http://schemas.microsoft.com/office/drawing/2014/main" id="{0C39BCD5-0DB9-F7BE-C0BD-5A946DECC7F1}"/>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rot="5400000">
            <a:off x="311262" y="1924378"/>
            <a:ext cx="3173413" cy="2381250"/>
          </a:xfrm>
          <a:prstGeom prst="roundRect">
            <a:avLst/>
          </a:prstGeom>
        </p:spPr>
      </p:pic>
      <p:pic>
        <p:nvPicPr>
          <p:cNvPr id="13" name="Picture 12" descr="Frequency polygon negatively skewed">
            <a:extLst>
              <a:ext uri="{FF2B5EF4-FFF2-40B4-BE49-F238E27FC236}">
                <a16:creationId xmlns:a16="http://schemas.microsoft.com/office/drawing/2014/main" id="{7053BB48-3DFD-B465-0FA8-E36035423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872" y="5041378"/>
            <a:ext cx="3090194" cy="1564622"/>
          </a:xfrm>
          <a:prstGeom prst="rect">
            <a:avLst/>
          </a:prstGeom>
        </p:spPr>
      </p:pic>
      <p:pic>
        <p:nvPicPr>
          <p:cNvPr id="9" name="Picture 8" descr="A calculator on grey carpet">
            <a:extLst>
              <a:ext uri="{FF2B5EF4-FFF2-40B4-BE49-F238E27FC236}">
                <a16:creationId xmlns:a16="http://schemas.microsoft.com/office/drawing/2014/main" id="{3D160193-1984-1D1B-2DE3-C63A22854D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1806" y="1528296"/>
            <a:ext cx="2380130" cy="3173506"/>
          </a:xfrm>
          <a:prstGeom prst="roundRect">
            <a:avLst/>
          </a:prstGeom>
        </p:spPr>
      </p:pic>
      <p:pic>
        <p:nvPicPr>
          <p:cNvPr id="15" name="Picture 14" descr="Frequency polygon somewhat symmetrical">
            <a:extLst>
              <a:ext uri="{FF2B5EF4-FFF2-40B4-BE49-F238E27FC236}">
                <a16:creationId xmlns:a16="http://schemas.microsoft.com/office/drawing/2014/main" id="{F270CB03-47C6-6804-D29E-1EB7CBEA45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1386" y="5303596"/>
            <a:ext cx="2580970" cy="1302404"/>
          </a:xfrm>
          <a:prstGeom prst="rect">
            <a:avLst/>
          </a:prstGeom>
        </p:spPr>
      </p:pic>
      <p:pic>
        <p:nvPicPr>
          <p:cNvPr id="11" name="Picture 10" descr="A calculator on dark grey carpet">
            <a:extLst>
              <a:ext uri="{FF2B5EF4-FFF2-40B4-BE49-F238E27FC236}">
                <a16:creationId xmlns:a16="http://schemas.microsoft.com/office/drawing/2014/main" id="{EA4861A8-77BA-C89E-91AC-FD09A564DF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302251" y="1924984"/>
            <a:ext cx="3173506" cy="2380130"/>
          </a:xfrm>
          <a:prstGeom prst="roundRect">
            <a:avLst/>
          </a:prstGeom>
        </p:spPr>
      </p:pic>
      <p:pic>
        <p:nvPicPr>
          <p:cNvPr id="17" name="Picture 16" descr="Frequency polygon positively skewed">
            <a:extLst>
              <a:ext uri="{FF2B5EF4-FFF2-40B4-BE49-F238E27FC236}">
                <a16:creationId xmlns:a16="http://schemas.microsoft.com/office/drawing/2014/main" id="{2EEAD960-C452-DFAC-AC2F-7ECE9983AB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80676" y="5169125"/>
            <a:ext cx="2816656" cy="143687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25A1-F529-85FD-00AE-25E28E49A430}"/>
              </a:ext>
            </a:extLst>
          </p:cNvPr>
          <p:cNvSpPr>
            <a:spLocks noGrp="1"/>
          </p:cNvSpPr>
          <p:nvPr>
            <p:ph type="title"/>
          </p:nvPr>
        </p:nvSpPr>
        <p:spPr/>
        <p:txBody>
          <a:bodyPr/>
          <a:lstStyle/>
          <a:p>
            <a:r>
              <a:rPr lang="en-AU" dirty="0"/>
              <a:t>Apply (2)</a:t>
            </a:r>
          </a:p>
        </p:txBody>
      </p:sp>
      <p:sp>
        <p:nvSpPr>
          <p:cNvPr id="5" name="Text Placeholder 4">
            <a:extLst>
              <a:ext uri="{FF2B5EF4-FFF2-40B4-BE49-F238E27FC236}">
                <a16:creationId xmlns:a16="http://schemas.microsoft.com/office/drawing/2014/main" id="{A344A2F9-B74D-70A1-AE93-9CCBF5A0758A}"/>
              </a:ext>
            </a:extLst>
          </p:cNvPr>
          <p:cNvSpPr>
            <a:spLocks noGrp="1"/>
          </p:cNvSpPr>
          <p:nvPr>
            <p:ph type="body" sz="quarter" idx="18"/>
          </p:nvPr>
        </p:nvSpPr>
        <p:spPr>
          <a:xfrm>
            <a:off x="360000" y="982520"/>
            <a:ext cx="10080000" cy="310015"/>
          </a:xfrm>
        </p:spPr>
        <p:txBody>
          <a:bodyPr/>
          <a:lstStyle/>
          <a:p>
            <a:r>
              <a:rPr lang="en-AU" dirty="0"/>
              <a:t>Pixel art</a:t>
            </a:r>
          </a:p>
        </p:txBody>
      </p:sp>
      <p:pic>
        <p:nvPicPr>
          <p:cNvPr id="6" name="Content Placeholder 5" descr="Beach pixel art resort illustration">
            <a:extLst>
              <a:ext uri="{FF2B5EF4-FFF2-40B4-BE49-F238E27FC236}">
                <a16:creationId xmlns:a16="http://schemas.microsoft.com/office/drawing/2014/main" id="{B6099CF7-C5D3-DF0E-A848-CA10162DFB1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3180611" y="1570327"/>
            <a:ext cx="5830779" cy="4537075"/>
          </a:xfrm>
          <a:prstGeom prst="rect">
            <a:avLst/>
          </a:prstGeom>
          <a:noFill/>
          <a:ln>
            <a:solidFill>
              <a:schemeClr val="accent1"/>
            </a:solidFill>
          </a:ln>
        </p:spPr>
      </p:pic>
      <p:sp>
        <p:nvSpPr>
          <p:cNvPr id="7" name="TextBox 6">
            <a:extLst>
              <a:ext uri="{FF2B5EF4-FFF2-40B4-BE49-F238E27FC236}">
                <a16:creationId xmlns:a16="http://schemas.microsoft.com/office/drawing/2014/main" id="{A58CA68E-EAC8-32B8-759B-3A62B39401C9}"/>
              </a:ext>
            </a:extLst>
          </p:cNvPr>
          <p:cNvSpPr txBox="1"/>
          <p:nvPr/>
        </p:nvSpPr>
        <p:spPr>
          <a:xfrm>
            <a:off x="3180611" y="6367195"/>
            <a:ext cx="6096000" cy="261610"/>
          </a:xfrm>
          <a:prstGeom prst="rect">
            <a:avLst/>
          </a:prstGeom>
          <a:noFill/>
        </p:spPr>
        <p:txBody>
          <a:bodyPr wrap="square" lIns="91440" tIns="45720" rIns="91440" bIns="45720" anchor="t">
            <a:spAutoFit/>
          </a:bodyPr>
          <a:lstStyle/>
          <a:p>
            <a:r>
              <a:rPr lang="en-AU" sz="1100" dirty="0">
                <a:effectLst/>
                <a:latin typeface="Arial"/>
                <a:ea typeface="Calibri" panose="020F0502020204030204" pitchFamily="34" charset="0"/>
                <a:cs typeface="Arial"/>
              </a:rPr>
              <a:t>Image licensed under </a:t>
            </a:r>
            <a:r>
              <a:rPr lang="en-AU" sz="1100" u="sng" dirty="0">
                <a:solidFill>
                  <a:srgbClr val="2F5496"/>
                </a:solidFill>
                <a:effectLst/>
                <a:latin typeface="Arial"/>
                <a:ea typeface="Calibri" panose="020F0502020204030204" pitchFamily="34" charset="0"/>
                <a:cs typeface="Arial"/>
                <a:hlinkClick r:id="rId3"/>
              </a:rPr>
              <a:t>Pixabay Content License</a:t>
            </a:r>
            <a:endParaRPr lang="en-AU" sz="1100" u="sng" dirty="0">
              <a:solidFill>
                <a:srgbClr val="2F5496"/>
              </a:solidFill>
              <a:latin typeface="Arial"/>
              <a:cs typeface="Arial"/>
            </a:endParaRPr>
          </a:p>
        </p:txBody>
      </p:sp>
      <p:sp>
        <p:nvSpPr>
          <p:cNvPr id="4" name="Slide Number Placeholder 3">
            <a:extLst>
              <a:ext uri="{FF2B5EF4-FFF2-40B4-BE49-F238E27FC236}">
                <a16:creationId xmlns:a16="http://schemas.microsoft.com/office/drawing/2014/main" id="{7A94871A-6454-D5C5-FEAE-9D6543A817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5803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4837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375</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Public Sans Light</vt:lpstr>
      <vt:lpstr>Public Sans</vt:lpstr>
      <vt:lpstr>Times New Roman</vt:lpstr>
      <vt:lpstr>Arial</vt:lpstr>
      <vt:lpstr>1_NSWG Corporate</vt:lpstr>
      <vt:lpstr>Picture perfect</vt:lpstr>
      <vt:lpstr>Launch</vt:lpstr>
      <vt:lpstr>Explore</vt:lpstr>
      <vt:lpstr>Apply (1)</vt:lpstr>
      <vt:lpstr>Apply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perfect slideshow</dc:title>
  <dc:creator>NSW Department of Education</dc:creator>
  <dcterms:created xsi:type="dcterms:W3CDTF">2024-04-24T04:48:19Z</dcterms:created>
  <dcterms:modified xsi:type="dcterms:W3CDTF">2024-04-24T04:49:02Z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2024-04-24T04:48:28Z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1faeb122-9541-4c0a-9560-9f0c2cae2c3e</vt:lpwstr>
  </property>
  <property fmtid="{D5CDD505-2E9C-101B-9397-08002B2CF9AE}" pid="8" name="MSIP_Label_b603dfd7-d93a-4381-a340-2995d8282205_ContentBits">
    <vt:lpwstr>0</vt:lpwstr>
  </property>
</Properties>
</file>