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5" r:id="rId1"/>
  </p:sldMasterIdLst>
  <p:notesMasterIdLst>
    <p:notesMasterId r:id="rId7"/>
  </p:notesMasterIdLst>
  <p:handoutMasterIdLst>
    <p:handoutMasterId r:id="rId8"/>
  </p:handoutMasterIdLst>
  <p:sldIdLst>
    <p:sldId id="257" r:id="rId2"/>
    <p:sldId id="376" r:id="rId3"/>
    <p:sldId id="377" r:id="rId4"/>
    <p:sldId id="378" r:id="rId5"/>
    <p:sldId id="379" r:id="rId6"/>
  </p:sldIdLst>
  <p:sldSz cx="12192000" cy="6858000"/>
  <p:notesSz cx="6858000" cy="9144000"/>
  <p:embeddedFontLst>
    <p:embeddedFont>
      <p:font typeface="Public Sans" pitchFamily="2" charset="0"/>
      <p:regular r:id="rId9"/>
      <p:bold r:id="rId10"/>
      <p:italic r:id="rId11"/>
      <p:boldItalic r:id="rId12"/>
    </p:embeddedFont>
    <p:embeddedFont>
      <p:font typeface="Public Sans Light" pitchFamily="2" charset="0"/>
      <p:regular r:id="rId13"/>
      <p:italic r:id="rId14"/>
    </p:embeddedFont>
    <p:embeddedFont>
      <p:font typeface="Public Sans SemiBold" pitchFamily="2" charset="0"/>
      <p:bold r:id="rId15"/>
      <p:boldItalic r:id="rId16"/>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B89548-E272-41E9-B99A-EEB811C68F85}" v="8" dt="2024-04-24T04:49:39.296"/>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6" autoAdjust="0"/>
    <p:restoredTop sz="86275" autoAdjust="0"/>
  </p:normalViewPr>
  <p:slideViewPr>
    <p:cSldViewPr snapToGrid="0">
      <p:cViewPr varScale="1">
        <p:scale>
          <a:sx n="90" d="100"/>
          <a:sy n="90" d="100"/>
        </p:scale>
        <p:origin x="1104" y="57"/>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notesMaster" Target="notesMasters/notesMaster1.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24/04/2024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24/04/2024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GB"/>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2063453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GB"/>
              <a:t>Click to edit Master title style</a:t>
            </a:r>
            <a:endParaRPr lang="en-US"/>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GB"/>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GB"/>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409600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804639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2265292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1038215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46137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GB"/>
              <a:t>Click icon to add picture</a:t>
            </a:r>
            <a:endParaRPr lang="en-AU" dirty="0"/>
          </a:p>
        </p:txBody>
      </p:sp>
    </p:spTree>
    <p:extLst>
      <p:ext uri="{BB962C8B-B14F-4D97-AF65-F5344CB8AC3E}">
        <p14:creationId xmlns:p14="http://schemas.microsoft.com/office/powerpoint/2010/main" val="3375252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2011814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69660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2433069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GB"/>
              <a:t>Click to edit Master title style</a:t>
            </a:r>
            <a:endParaRPr lang="en-US"/>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4342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GB"/>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313049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GB"/>
              <a:t>Click to edit Master title style</a:t>
            </a:r>
            <a:endParaRPr lang="en-US"/>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08201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GB"/>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223594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GB"/>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2029964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GB"/>
              <a:t>Click icon to add picture</a:t>
            </a:r>
            <a:endParaRPr lang="en-AU"/>
          </a:p>
        </p:txBody>
      </p:sp>
    </p:spTree>
    <p:extLst>
      <p:ext uri="{BB962C8B-B14F-4D97-AF65-F5344CB8AC3E}">
        <p14:creationId xmlns:p14="http://schemas.microsoft.com/office/powerpoint/2010/main" val="2414136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GB"/>
              <a:t>Click icon to add picture</a:t>
            </a:r>
            <a:endParaRPr lang="en-AU"/>
          </a:p>
        </p:txBody>
      </p:sp>
    </p:spTree>
    <p:extLst>
      <p:ext uri="{BB962C8B-B14F-4D97-AF65-F5344CB8AC3E}">
        <p14:creationId xmlns:p14="http://schemas.microsoft.com/office/powerpoint/2010/main" val="99710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GB"/>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64557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37916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GB"/>
              <a:t>Click to edit Master title style</a:t>
            </a:r>
            <a:endParaRPr lang="en-US"/>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667341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946981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0748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GB"/>
              <a:t>Click to edit Master title style</a:t>
            </a:r>
            <a:endParaRPr lang="en-US"/>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GB"/>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3278089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23034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spTree>
    <p:extLst>
      <p:ext uri="{BB962C8B-B14F-4D97-AF65-F5344CB8AC3E}">
        <p14:creationId xmlns:p14="http://schemas.microsoft.com/office/powerpoint/2010/main" val="23763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1575585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68761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3695762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GB"/>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4142613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GB"/>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1510979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GB"/>
              <a:t>Click to edit Master title style</a:t>
            </a:r>
            <a:endParaRPr lang="en-US"/>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1503262866"/>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 id="2147483763" r:id="rId18"/>
    <p:sldLayoutId id="2147483764" r:id="rId19"/>
    <p:sldLayoutId id="2147483765" r:id="rId20"/>
    <p:sldLayoutId id="2147483766" r:id="rId21"/>
    <p:sldLayoutId id="2147483767" r:id="rId22"/>
    <p:sldLayoutId id="2147483768" r:id="rId23"/>
    <p:sldLayoutId id="2147483769" r:id="rId24"/>
    <p:sldLayoutId id="2147483770" r:id="rId25"/>
    <p:sldLayoutId id="2147483771" r:id="rId26"/>
    <p:sldLayoutId id="2147483772" r:id="rId27"/>
    <p:sldLayoutId id="2147483773" r:id="rId28"/>
    <p:sldLayoutId id="2147483774" r:id="rId29"/>
    <p:sldLayoutId id="214748377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ixabay.com/service/license-summary/" TargetMode="External"/><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ACA6DE-0425-8EF3-5209-66B57CD3D78E}"/>
              </a:ext>
            </a:extLst>
          </p:cNvPr>
          <p:cNvSpPr>
            <a:spLocks noGrp="1"/>
          </p:cNvSpPr>
          <p:nvPr>
            <p:ph type="ctrTitle"/>
          </p:nvPr>
        </p:nvSpPr>
        <p:spPr/>
        <p:txBody>
          <a:bodyPr/>
          <a:lstStyle/>
          <a:p>
            <a:r>
              <a:rPr lang="en-AU" dirty="0"/>
              <a:t>Wisdom of the crowd</a:t>
            </a:r>
          </a:p>
        </p:txBody>
      </p:sp>
      <p:sp>
        <p:nvSpPr>
          <p:cNvPr id="4" name="Text Placeholder 3">
            <a:extLst>
              <a:ext uri="{FF2B5EF4-FFF2-40B4-BE49-F238E27FC236}">
                <a16:creationId xmlns:a16="http://schemas.microsoft.com/office/drawing/2014/main" id="{8D0AF6D8-8C0A-4FEE-FA65-F22B01852476}"/>
              </a:ext>
            </a:extLst>
          </p:cNvPr>
          <p:cNvSpPr>
            <a:spLocks noGrp="1"/>
          </p:cNvSpPr>
          <p:nvPr>
            <p:ph type="body" sz="quarter" idx="14"/>
          </p:nvPr>
        </p:nvSpPr>
        <p:spPr/>
        <p:txBody>
          <a:bodyPr/>
          <a:lstStyle/>
          <a:p>
            <a:r>
              <a:rPr lang="en-AU" dirty="0"/>
              <a:t>Explicit teaching</a:t>
            </a:r>
          </a:p>
          <a:p>
            <a:endParaRPr lang="en-US" dirty="0"/>
          </a:p>
        </p:txBody>
      </p:sp>
      <p:sp>
        <p:nvSpPr>
          <p:cNvPr id="3" name="Footer Placeholder 2">
            <a:extLst>
              <a:ext uri="{FF2B5EF4-FFF2-40B4-BE49-F238E27FC236}">
                <a16:creationId xmlns:a16="http://schemas.microsoft.com/office/drawing/2014/main" id="{8396F773-FCED-2CBE-9BE7-2C35CA2E1C29}"/>
              </a:ext>
            </a:extLst>
          </p:cNvPr>
          <p:cNvSpPr>
            <a:spLocks noGrp="1"/>
          </p:cNvSpPr>
          <p:nvPr>
            <p:ph type="ftr" sz="quarter" idx="3"/>
          </p:nvPr>
        </p:nvSpPr>
        <p:spPr/>
        <p:txBody>
          <a:bodyPr/>
          <a:lstStyle/>
          <a:p>
            <a:r>
              <a:rPr lang="en-US" dirty="0"/>
              <a:t>NSW Department of Education</a:t>
            </a:r>
            <a:endParaRPr lang="en-AU" dirty="0"/>
          </a:p>
        </p:txBody>
      </p:sp>
    </p:spTree>
    <p:extLst>
      <p:ext uri="{BB962C8B-B14F-4D97-AF65-F5344CB8AC3E}">
        <p14:creationId xmlns:p14="http://schemas.microsoft.com/office/powerpoint/2010/main" val="318083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t>Launch</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p:txBody>
          <a:bodyPr/>
          <a:lstStyle/>
          <a:p>
            <a:r>
              <a:rPr lang="en-AU" dirty="0"/>
              <a:t>How many jellybeans in the jar?</a:t>
            </a:r>
          </a:p>
        </p:txBody>
      </p:sp>
      <p:pic>
        <p:nvPicPr>
          <p:cNvPr id="3" name="Content Placeholder 2" descr="Jelly Beans in Lolly Jar photo">
            <a:extLst>
              <a:ext uri="{FF2B5EF4-FFF2-40B4-BE49-F238E27FC236}">
                <a16:creationId xmlns:a16="http://schemas.microsoft.com/office/drawing/2014/main" id="{F80AA748-9B86-53D6-1AFC-7514691B6532}"/>
              </a:ext>
            </a:extLst>
          </p:cNvPr>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bwMode="auto">
          <a:xfrm>
            <a:off x="4547090" y="1420038"/>
            <a:ext cx="3202676" cy="4811533"/>
          </a:xfrm>
          <a:prstGeom prst="rect">
            <a:avLst/>
          </a:prstGeom>
          <a:noFill/>
          <a:ln>
            <a:noFill/>
          </a:ln>
        </p:spPr>
      </p:pic>
      <p:sp>
        <p:nvSpPr>
          <p:cNvPr id="5" name="TextBox 4">
            <a:extLst>
              <a:ext uri="{FF2B5EF4-FFF2-40B4-BE49-F238E27FC236}">
                <a16:creationId xmlns:a16="http://schemas.microsoft.com/office/drawing/2014/main" id="{EC0E0B28-07B6-CD79-2EC7-E2843DAD8948}"/>
              </a:ext>
            </a:extLst>
          </p:cNvPr>
          <p:cNvSpPr txBox="1"/>
          <p:nvPr/>
        </p:nvSpPr>
        <p:spPr>
          <a:xfrm>
            <a:off x="4532316" y="6369502"/>
            <a:ext cx="3537229" cy="310015"/>
          </a:xfrm>
          <a:prstGeom prst="rect">
            <a:avLst/>
          </a:prstGeom>
          <a:noFill/>
        </p:spPr>
        <p:txBody>
          <a:bodyPr wrap="square" lIns="0" tIns="0" rIns="0" bIns="0" rtlCol="0" anchor="t">
            <a:noAutofit/>
          </a:bodyPr>
          <a:lstStyle/>
          <a:p>
            <a:r>
              <a:rPr lang="en-AU" sz="1200" dirty="0">
                <a:effectLst/>
                <a:latin typeface="+mj-lt"/>
                <a:ea typeface="Calibri"/>
              </a:rPr>
              <a:t>Image licensed under </a:t>
            </a:r>
            <a:r>
              <a:rPr lang="en-AU" sz="1200" u="sng" dirty="0">
                <a:solidFill>
                  <a:srgbClr val="146CFD"/>
                </a:solidFill>
                <a:effectLst/>
                <a:latin typeface="+mj-lt"/>
                <a:ea typeface="Calibri"/>
                <a:hlinkClick r:id="rId3">
                  <a:extLst>
                    <a:ext uri="{A12FA001-AC4F-418D-AE19-62706E023703}">
                      <ahyp:hlinkClr xmlns:ahyp="http://schemas.microsoft.com/office/drawing/2018/hyperlinkcolor" val="tx"/>
                    </a:ext>
                  </a:extLst>
                </a:hlinkClick>
              </a:rPr>
              <a:t>Pixabay</a:t>
            </a:r>
            <a:r>
              <a:rPr lang="en-AU" sz="1200" u="sng">
                <a:solidFill>
                  <a:schemeClr val="accent2"/>
                </a:solidFill>
                <a:effectLst/>
                <a:latin typeface="+mj-lt"/>
                <a:ea typeface="Calibri"/>
                <a:hlinkClick r:id="rId3">
                  <a:extLst>
                    <a:ext uri="{A12FA001-AC4F-418D-AE19-62706E023703}">
                      <ahyp:hlinkClr xmlns:ahyp="http://schemas.microsoft.com/office/drawing/2018/hyperlinkcolor" val="tx"/>
                    </a:ext>
                  </a:extLst>
                </a:hlinkClick>
              </a:rPr>
              <a:t> Content License</a:t>
            </a:r>
            <a:endParaRPr lang="en-AU" sz="1200" u="sng">
              <a:solidFill>
                <a:schemeClr val="accent2"/>
              </a:solidFill>
              <a:effectLst/>
              <a:latin typeface="+mj-lt"/>
              <a:ea typeface="Calibri"/>
            </a:endParaRPr>
          </a:p>
          <a:p>
            <a:pPr algn="l"/>
            <a:endParaRPr lang="en-AU" sz="1100" dirty="0"/>
          </a:p>
        </p:txBody>
      </p:sp>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t>2</a:t>
            </a:fld>
            <a:endParaRPr lang="en-AU"/>
          </a:p>
        </p:txBody>
      </p:sp>
    </p:spTree>
    <p:extLst>
      <p:ext uri="{BB962C8B-B14F-4D97-AF65-F5344CB8AC3E}">
        <p14:creationId xmlns:p14="http://schemas.microsoft.com/office/powerpoint/2010/main" val="39348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t>Explore (1)</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p:txBody>
          <a:bodyPr/>
          <a:lstStyle/>
          <a:p>
            <a:r>
              <a:rPr lang="en-AU" dirty="0"/>
              <a:t>Scenarios</a:t>
            </a:r>
          </a:p>
        </p:txBody>
      </p:sp>
      <p:sp>
        <p:nvSpPr>
          <p:cNvPr id="5" name="TextBox 4" descr="Textbox: A new student joined the class and guessed there were 30 jellybeans.">
            <a:extLst>
              <a:ext uri="{FF2B5EF4-FFF2-40B4-BE49-F238E27FC236}">
                <a16:creationId xmlns:a16="http://schemas.microsoft.com/office/drawing/2014/main" id="{0C95A234-D3BC-119D-0ACD-AD25CE5D07BB}"/>
              </a:ext>
            </a:extLst>
          </p:cNvPr>
          <p:cNvSpPr txBox="1"/>
          <p:nvPr/>
        </p:nvSpPr>
        <p:spPr>
          <a:xfrm>
            <a:off x="360000" y="1753552"/>
            <a:ext cx="5192387" cy="834277"/>
          </a:xfrm>
          <a:prstGeom prst="roundRect">
            <a:avLst/>
          </a:prstGeom>
          <a:solidFill>
            <a:schemeClr val="accent1"/>
          </a:solidFill>
          <a:ln>
            <a:solidFill>
              <a:schemeClr val="tx1"/>
            </a:solidFill>
          </a:ln>
        </p:spPr>
        <p:txBody>
          <a:bodyPr wrap="square" lIns="72000" tIns="72000" rIns="72000" bIns="72000" rtlCol="0">
            <a:noAutofit/>
          </a:bodyPr>
          <a:lstStyle/>
          <a:p>
            <a:r>
              <a:rPr lang="en-AU" sz="1800" dirty="0">
                <a:solidFill>
                  <a:schemeClr val="bg1"/>
                </a:solidFill>
                <a:effectLst/>
                <a:latin typeface="Public Sans" pitchFamily="2" charset="77"/>
                <a:ea typeface="Calibri" panose="020F0502020204030204" pitchFamily="34" charset="0"/>
              </a:rPr>
              <a:t>A new student joined the class and guessed there were 30 jellybeans.</a:t>
            </a:r>
          </a:p>
        </p:txBody>
      </p:sp>
      <p:sp>
        <p:nvSpPr>
          <p:cNvPr id="7" name="TextBox 6" descr="Textbox: A group of 10 people walking by were asked to guess. They all heard a number called out, so they all guessed the same number.">
            <a:extLst>
              <a:ext uri="{FF2B5EF4-FFF2-40B4-BE49-F238E27FC236}">
                <a16:creationId xmlns:a16="http://schemas.microsoft.com/office/drawing/2014/main" id="{B6A7E143-859A-E36F-EF38-80076F667287}"/>
              </a:ext>
            </a:extLst>
          </p:cNvPr>
          <p:cNvSpPr txBox="1"/>
          <p:nvPr/>
        </p:nvSpPr>
        <p:spPr>
          <a:xfrm>
            <a:off x="359999" y="2849970"/>
            <a:ext cx="5192387" cy="1158059"/>
          </a:xfrm>
          <a:prstGeom prst="roundRect">
            <a:avLst/>
          </a:prstGeom>
          <a:solidFill>
            <a:schemeClr val="accent1"/>
          </a:solidFill>
          <a:ln>
            <a:solidFill>
              <a:schemeClr val="tx1"/>
            </a:solidFill>
          </a:ln>
        </p:spPr>
        <p:txBody>
          <a:bodyPr wrap="square" lIns="72000" tIns="72000" rIns="72000" bIns="72000" rtlCol="0">
            <a:noAutofit/>
          </a:bodyPr>
          <a:lstStyle/>
          <a:p>
            <a:r>
              <a:rPr lang="en-AU" sz="1800" dirty="0">
                <a:solidFill>
                  <a:schemeClr val="bg1"/>
                </a:solidFill>
                <a:effectLst/>
                <a:latin typeface="Public Sans" pitchFamily="2" charset="77"/>
                <a:ea typeface="Calibri" panose="020F0502020204030204" pitchFamily="34" charset="0"/>
              </a:rPr>
              <a:t>A group of 10 people walking by were asked to guess. They all heard a number called out, so they all guessed the same number.</a:t>
            </a:r>
          </a:p>
        </p:txBody>
      </p:sp>
      <p:sp>
        <p:nvSpPr>
          <p:cNvPr id="8" name="TextBox 7" descr="Textbox: Your group lost all the estimates between 280 and 300.">
            <a:extLst>
              <a:ext uri="{FF2B5EF4-FFF2-40B4-BE49-F238E27FC236}">
                <a16:creationId xmlns:a16="http://schemas.microsoft.com/office/drawing/2014/main" id="{DE3C1CDF-ECCD-E6E4-4072-08363CB6F02E}"/>
              </a:ext>
            </a:extLst>
          </p:cNvPr>
          <p:cNvSpPr txBox="1"/>
          <p:nvPr/>
        </p:nvSpPr>
        <p:spPr>
          <a:xfrm>
            <a:off x="359998" y="4270170"/>
            <a:ext cx="5192387" cy="834277"/>
          </a:xfrm>
          <a:prstGeom prst="roundRect">
            <a:avLst/>
          </a:prstGeom>
          <a:solidFill>
            <a:schemeClr val="accent1"/>
          </a:solidFill>
          <a:ln>
            <a:solidFill>
              <a:schemeClr val="tx1"/>
            </a:solidFill>
          </a:ln>
        </p:spPr>
        <p:txBody>
          <a:bodyPr wrap="square" lIns="72000" tIns="72000" rIns="72000" bIns="72000" rtlCol="0">
            <a:noAutofit/>
          </a:bodyPr>
          <a:lstStyle/>
          <a:p>
            <a:r>
              <a:rPr lang="en-AU" sz="1800" dirty="0">
                <a:solidFill>
                  <a:schemeClr val="bg1"/>
                </a:solidFill>
                <a:effectLst/>
                <a:latin typeface="Public Sans" pitchFamily="2" charset="77"/>
                <a:ea typeface="Calibri" panose="020F0502020204030204" pitchFamily="34" charset="0"/>
              </a:rPr>
              <a:t>Your group lost all the estimates between 280 and 300.</a:t>
            </a:r>
          </a:p>
        </p:txBody>
      </p:sp>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t>3</a:t>
            </a:fld>
            <a:endParaRPr lang="en-AU" dirty="0"/>
          </a:p>
        </p:txBody>
      </p:sp>
    </p:spTree>
    <p:extLst>
      <p:ext uri="{BB962C8B-B14F-4D97-AF65-F5344CB8AC3E}">
        <p14:creationId xmlns:p14="http://schemas.microsoft.com/office/powerpoint/2010/main" val="1857425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a:xfrm>
            <a:off x="359998" y="360000"/>
            <a:ext cx="10080000" cy="545601"/>
          </a:xfrm>
        </p:spPr>
        <p:txBody>
          <a:bodyPr/>
          <a:lstStyle/>
          <a:p>
            <a:r>
              <a:rPr lang="en-AU" dirty="0"/>
              <a:t>Explore (2)</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a:xfrm>
            <a:off x="359998" y="982520"/>
            <a:ext cx="10080000" cy="310015"/>
          </a:xfrm>
        </p:spPr>
        <p:txBody>
          <a:bodyPr/>
          <a:lstStyle/>
          <a:p>
            <a:r>
              <a:rPr lang="en-AU" dirty="0"/>
              <a:t>Scenarios</a:t>
            </a:r>
          </a:p>
        </p:txBody>
      </p:sp>
      <p:sp>
        <p:nvSpPr>
          <p:cNvPr id="9" name="TextBox 8" descr="Textbox: A new student joined the class and guessed there were 30 jellybeans.">
            <a:extLst>
              <a:ext uri="{FF2B5EF4-FFF2-40B4-BE49-F238E27FC236}">
                <a16:creationId xmlns:a16="http://schemas.microsoft.com/office/drawing/2014/main" id="{F62335E3-1DD9-21F3-B3AC-8E9837EC6CFD}"/>
              </a:ext>
            </a:extLst>
          </p:cNvPr>
          <p:cNvSpPr txBox="1"/>
          <p:nvPr/>
        </p:nvSpPr>
        <p:spPr>
          <a:xfrm>
            <a:off x="359998" y="1753552"/>
            <a:ext cx="5192387" cy="834277"/>
          </a:xfrm>
          <a:prstGeom prst="roundRect">
            <a:avLst/>
          </a:prstGeom>
          <a:solidFill>
            <a:schemeClr val="accent1"/>
          </a:solidFill>
          <a:ln>
            <a:solidFill>
              <a:schemeClr val="tx1"/>
            </a:solidFill>
          </a:ln>
        </p:spPr>
        <p:txBody>
          <a:bodyPr wrap="square" lIns="72000" tIns="72000" rIns="72000" bIns="72000" rtlCol="0">
            <a:noAutofit/>
          </a:bodyPr>
          <a:lstStyle/>
          <a:p>
            <a:r>
              <a:rPr lang="en-AU" sz="1800" dirty="0">
                <a:solidFill>
                  <a:schemeClr val="bg1"/>
                </a:solidFill>
                <a:effectLst/>
                <a:latin typeface="Public Sans" pitchFamily="2" charset="77"/>
                <a:ea typeface="Calibri" panose="020F0502020204030204" pitchFamily="34" charset="0"/>
              </a:rPr>
              <a:t>A new student joined the class and guessed there were 30 jellybeans.</a:t>
            </a:r>
          </a:p>
        </p:txBody>
      </p:sp>
      <p:sp>
        <p:nvSpPr>
          <p:cNvPr id="10" name="TextBox 9" descr="Textbox: A group of 10 people walking by were asked to guess. They all heard a number called out, so they all guessed the same number.">
            <a:extLst>
              <a:ext uri="{FF2B5EF4-FFF2-40B4-BE49-F238E27FC236}">
                <a16:creationId xmlns:a16="http://schemas.microsoft.com/office/drawing/2014/main" id="{F5F5147A-FF8E-66C3-982D-254D2D7572E1}"/>
              </a:ext>
            </a:extLst>
          </p:cNvPr>
          <p:cNvSpPr txBox="1"/>
          <p:nvPr/>
        </p:nvSpPr>
        <p:spPr>
          <a:xfrm>
            <a:off x="359998" y="2849970"/>
            <a:ext cx="5192387" cy="1158059"/>
          </a:xfrm>
          <a:prstGeom prst="roundRect">
            <a:avLst/>
          </a:prstGeom>
          <a:solidFill>
            <a:schemeClr val="accent1"/>
          </a:solidFill>
          <a:ln>
            <a:solidFill>
              <a:schemeClr val="tx1"/>
            </a:solidFill>
          </a:ln>
        </p:spPr>
        <p:txBody>
          <a:bodyPr wrap="square" lIns="72000" tIns="72000" rIns="72000" bIns="72000" rtlCol="0">
            <a:noAutofit/>
          </a:bodyPr>
          <a:lstStyle/>
          <a:p>
            <a:r>
              <a:rPr lang="en-AU" sz="1800" dirty="0">
                <a:solidFill>
                  <a:schemeClr val="bg1"/>
                </a:solidFill>
                <a:effectLst/>
                <a:latin typeface="Public Sans" pitchFamily="2" charset="77"/>
                <a:ea typeface="Calibri" panose="020F0502020204030204" pitchFamily="34" charset="0"/>
              </a:rPr>
              <a:t>A group of 10 people walking by were asked to guess. They all heard a number called out, so they all guessed the same number.</a:t>
            </a:r>
          </a:p>
        </p:txBody>
      </p:sp>
      <p:sp>
        <p:nvSpPr>
          <p:cNvPr id="11" name="TextBox 10" descr="Textbox: Your group lost all the estimates between 280 and 300.">
            <a:extLst>
              <a:ext uri="{FF2B5EF4-FFF2-40B4-BE49-F238E27FC236}">
                <a16:creationId xmlns:a16="http://schemas.microsoft.com/office/drawing/2014/main" id="{5B8D6DD0-65C3-93FD-CB9B-2D2218B7CA8C}"/>
              </a:ext>
            </a:extLst>
          </p:cNvPr>
          <p:cNvSpPr txBox="1"/>
          <p:nvPr/>
        </p:nvSpPr>
        <p:spPr>
          <a:xfrm>
            <a:off x="359998" y="4270170"/>
            <a:ext cx="5192387" cy="834277"/>
          </a:xfrm>
          <a:prstGeom prst="roundRect">
            <a:avLst/>
          </a:prstGeom>
          <a:solidFill>
            <a:schemeClr val="accent1"/>
          </a:solidFill>
          <a:ln>
            <a:solidFill>
              <a:schemeClr val="tx1"/>
            </a:solidFill>
          </a:ln>
        </p:spPr>
        <p:txBody>
          <a:bodyPr wrap="square" lIns="72000" tIns="72000" rIns="72000" bIns="72000" rtlCol="0">
            <a:noAutofit/>
          </a:bodyPr>
          <a:lstStyle/>
          <a:p>
            <a:r>
              <a:rPr lang="en-AU" sz="1800" dirty="0">
                <a:solidFill>
                  <a:schemeClr val="bg1"/>
                </a:solidFill>
                <a:effectLst/>
                <a:latin typeface="Public Sans" pitchFamily="2" charset="77"/>
                <a:ea typeface="Calibri" panose="020F0502020204030204" pitchFamily="34" charset="0"/>
              </a:rPr>
              <a:t>Your group lost all the estimates between 280 and 300.</a:t>
            </a:r>
          </a:p>
        </p:txBody>
      </p:sp>
      <p:sp>
        <p:nvSpPr>
          <p:cNvPr id="17" name="TextBox 16" descr="Textbox: Which scenario is an example of:&#10;- adding a cluster of data">
            <a:extLst>
              <a:ext uri="{FF2B5EF4-FFF2-40B4-BE49-F238E27FC236}">
                <a16:creationId xmlns:a16="http://schemas.microsoft.com/office/drawing/2014/main" id="{8A7C9381-D4E7-56EE-3496-400FBBB244CE}"/>
              </a:ext>
            </a:extLst>
          </p:cNvPr>
          <p:cNvSpPr txBox="1"/>
          <p:nvPr/>
        </p:nvSpPr>
        <p:spPr>
          <a:xfrm>
            <a:off x="6269385" y="1753552"/>
            <a:ext cx="4149467" cy="787920"/>
          </a:xfrm>
          <a:prstGeom prst="roundRect">
            <a:avLst/>
          </a:prstGeom>
          <a:solidFill>
            <a:schemeClr val="accent2"/>
          </a:solidFill>
          <a:ln>
            <a:noFill/>
          </a:ln>
        </p:spPr>
        <p:txBody>
          <a:bodyPr wrap="square" lIns="72000" tIns="72000" rIns="72000" bIns="72000" rtlCol="0">
            <a:noAutofit/>
          </a:bodyPr>
          <a:lstStyle/>
          <a:p>
            <a:r>
              <a:rPr lang="en-AU" sz="1800" dirty="0">
                <a:solidFill>
                  <a:schemeClr val="bg1"/>
                </a:solidFill>
                <a:effectLst/>
                <a:latin typeface="Public Sans" pitchFamily="2" charset="77"/>
                <a:ea typeface="Calibri" panose="020F0502020204030204" pitchFamily="34" charset="0"/>
              </a:rPr>
              <a:t>Which scenario is an example of:</a:t>
            </a:r>
          </a:p>
          <a:p>
            <a:pPr marL="285750" indent="-285750">
              <a:buFont typeface="Arial" panose="020B0604020202020204" pitchFamily="34" charset="0"/>
              <a:buChar char="•"/>
            </a:pPr>
            <a:r>
              <a:rPr lang="en-AU" sz="1800" dirty="0">
                <a:solidFill>
                  <a:schemeClr val="bg1"/>
                </a:solidFill>
                <a:latin typeface="Public Sans" pitchFamily="2" charset="77"/>
                <a:ea typeface="Calibri" panose="020F0502020204030204" pitchFamily="34" charset="0"/>
              </a:rPr>
              <a:t>a</a:t>
            </a:r>
            <a:r>
              <a:rPr lang="en-AU" sz="1800" dirty="0">
                <a:solidFill>
                  <a:schemeClr val="bg1"/>
                </a:solidFill>
                <a:effectLst/>
                <a:latin typeface="Public Sans" pitchFamily="2" charset="77"/>
                <a:ea typeface="Calibri" panose="020F0502020204030204" pitchFamily="34" charset="0"/>
              </a:rPr>
              <a:t>dding a cluster of data</a:t>
            </a:r>
          </a:p>
        </p:txBody>
      </p:sp>
      <p:sp>
        <p:nvSpPr>
          <p:cNvPr id="18" name="TextBox 17" descr="Textbox: Which scenario is an example of:&#10;- removing a cluster of data">
            <a:extLst>
              <a:ext uri="{FF2B5EF4-FFF2-40B4-BE49-F238E27FC236}">
                <a16:creationId xmlns:a16="http://schemas.microsoft.com/office/drawing/2014/main" id="{55F6486D-3BF3-EF1C-DBC7-E3512E39E286}"/>
              </a:ext>
            </a:extLst>
          </p:cNvPr>
          <p:cNvSpPr txBox="1"/>
          <p:nvPr/>
        </p:nvSpPr>
        <p:spPr>
          <a:xfrm>
            <a:off x="6269385" y="3035038"/>
            <a:ext cx="4149467" cy="787921"/>
          </a:xfrm>
          <a:prstGeom prst="roundRect">
            <a:avLst/>
          </a:prstGeom>
          <a:solidFill>
            <a:schemeClr val="accent2"/>
          </a:solidFill>
          <a:ln>
            <a:noFill/>
          </a:ln>
        </p:spPr>
        <p:txBody>
          <a:bodyPr wrap="square" lIns="72000" tIns="72000" rIns="72000" bIns="72000" rtlCol="0">
            <a:noAutofit/>
          </a:bodyPr>
          <a:lstStyle/>
          <a:p>
            <a:r>
              <a:rPr lang="en-AU" sz="1800" dirty="0">
                <a:solidFill>
                  <a:schemeClr val="bg1"/>
                </a:solidFill>
                <a:effectLst/>
                <a:latin typeface="Public Sans" pitchFamily="2" charset="77"/>
                <a:ea typeface="Calibri" panose="020F0502020204030204" pitchFamily="34" charset="0"/>
              </a:rPr>
              <a:t>Which scenario is an example of:</a:t>
            </a:r>
          </a:p>
          <a:p>
            <a:pPr marL="285750" indent="-285750">
              <a:buFont typeface="Arial" panose="020B0604020202020204" pitchFamily="34" charset="0"/>
              <a:buChar char="•"/>
            </a:pPr>
            <a:r>
              <a:rPr lang="en-AU" sz="1800" dirty="0">
                <a:solidFill>
                  <a:schemeClr val="bg1"/>
                </a:solidFill>
                <a:effectLst/>
                <a:latin typeface="Public Sans" pitchFamily="2" charset="77"/>
                <a:ea typeface="Calibri" panose="020F0502020204030204" pitchFamily="34" charset="0"/>
              </a:rPr>
              <a:t>removing a cluster of data</a:t>
            </a:r>
          </a:p>
        </p:txBody>
      </p:sp>
      <p:sp>
        <p:nvSpPr>
          <p:cNvPr id="16" name="TextBox 15" descr="Textbox: Which scenario is an example of:&#10;- adding an outlier to the data">
            <a:extLst>
              <a:ext uri="{FF2B5EF4-FFF2-40B4-BE49-F238E27FC236}">
                <a16:creationId xmlns:a16="http://schemas.microsoft.com/office/drawing/2014/main" id="{70596699-56D6-231E-96CE-F34F58F522B8}"/>
              </a:ext>
            </a:extLst>
          </p:cNvPr>
          <p:cNvSpPr txBox="1"/>
          <p:nvPr/>
        </p:nvSpPr>
        <p:spPr>
          <a:xfrm>
            <a:off x="6269385" y="4316525"/>
            <a:ext cx="4149467" cy="787922"/>
          </a:xfrm>
          <a:prstGeom prst="roundRect">
            <a:avLst/>
          </a:prstGeom>
          <a:solidFill>
            <a:schemeClr val="accent2"/>
          </a:solidFill>
          <a:ln>
            <a:noFill/>
          </a:ln>
        </p:spPr>
        <p:txBody>
          <a:bodyPr wrap="square" lIns="72000" tIns="72000" rIns="72000" bIns="72000" rtlCol="0">
            <a:noAutofit/>
          </a:bodyPr>
          <a:lstStyle/>
          <a:p>
            <a:r>
              <a:rPr lang="en-AU" sz="1800" dirty="0">
                <a:solidFill>
                  <a:schemeClr val="bg1"/>
                </a:solidFill>
                <a:effectLst/>
                <a:latin typeface="Public Sans" pitchFamily="2" charset="77"/>
                <a:ea typeface="Calibri" panose="020F0502020204030204" pitchFamily="34" charset="0"/>
              </a:rPr>
              <a:t>Which/h scenario is an example of:</a:t>
            </a:r>
          </a:p>
          <a:p>
            <a:pPr marL="285750" indent="-285750">
              <a:buFont typeface="Arial" panose="020B0604020202020204" pitchFamily="34" charset="0"/>
              <a:buChar char="•"/>
            </a:pPr>
            <a:r>
              <a:rPr lang="en-AU" sz="1800" dirty="0">
                <a:solidFill>
                  <a:schemeClr val="bg1"/>
                </a:solidFill>
                <a:latin typeface="Public Sans" pitchFamily="2" charset="77"/>
                <a:ea typeface="Calibri" panose="020F0502020204030204" pitchFamily="34" charset="0"/>
              </a:rPr>
              <a:t>a</a:t>
            </a:r>
            <a:r>
              <a:rPr lang="en-AU" sz="1800" dirty="0">
                <a:solidFill>
                  <a:schemeClr val="bg1"/>
                </a:solidFill>
                <a:effectLst/>
                <a:latin typeface="Public Sans" pitchFamily="2" charset="77"/>
                <a:ea typeface="Calibri" panose="020F0502020204030204" pitchFamily="34" charset="0"/>
              </a:rPr>
              <a:t>dding an outlier to the data</a:t>
            </a:r>
          </a:p>
        </p:txBody>
      </p:sp>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t>4</a:t>
            </a:fld>
            <a:endParaRPr lang="en-AU"/>
          </a:p>
        </p:txBody>
      </p:sp>
    </p:spTree>
    <p:extLst>
      <p:ext uri="{BB962C8B-B14F-4D97-AF65-F5344CB8AC3E}">
        <p14:creationId xmlns:p14="http://schemas.microsoft.com/office/powerpoint/2010/main" val="3836417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Public Sans Light" pitchFamily="2" charset="0"/>
                <a:hlinkClick r:id="rId2">
                  <a:extLst>
                    <a:ext uri="{A12FA001-AC4F-418D-AE19-62706E023703}">
                      <ahyp:hlinkClr xmlns:ahyp="http://schemas.microsoft.com/office/drawing/2018/hyperlinkcolor" val="tx"/>
                    </a:ext>
                  </a:extLst>
                </a:hlinkClick>
              </a:rPr>
              <a:t>© State of New South Wales (Department of Education), 2024</a:t>
            </a:r>
            <a:endParaRPr lang="en-AU" dirty="0"/>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a:t>
            </a:r>
            <a:r>
              <a:rPr lang="en-AU" sz="1200" dirty="0">
                <a:solidFill>
                  <a:schemeClr val="bg1"/>
                </a:solidFill>
                <a:latin typeface="Public Sans Light" pitchFamily="2" charset="0"/>
              </a:rPr>
              <a:t>© </a:t>
            </a:r>
            <a:r>
              <a:rPr lang="en-AU" sz="1200" dirty="0">
                <a:solidFill>
                  <a:schemeClr val="bg1"/>
                </a:solidFill>
              </a:rPr>
              <a:t>State of New South Wales (Department of Education), 2024.</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latin typeface="+mj-lt"/>
              </a:rPr>
              <a:t>Copyright Act 1968 </a:t>
            </a:r>
            <a:r>
              <a:rPr lang="en-AU" sz="1200" dirty="0">
                <a:solidFill>
                  <a:schemeClr val="bg1"/>
                </a:solidFill>
                <a:latin typeface="+mj-lt"/>
              </a:rPr>
              <a:t>(Cth). The department accepts no responsibility for content on third-party websites. </a:t>
            </a:r>
          </a:p>
        </p:txBody>
      </p:sp>
      <p:sp>
        <p:nvSpPr>
          <p:cNvPr id="2" name="Slide Number Placeholder 1">
            <a:extLst>
              <a:ext uri="{FF2B5EF4-FFF2-40B4-BE49-F238E27FC236}">
                <a16:creationId xmlns:a16="http://schemas.microsoft.com/office/drawing/2014/main" id="{0303DFE7-8ED6-8289-3C7A-37260EDA32BA}"/>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5</a:t>
            </a:fld>
            <a:endParaRPr lang="en-AU" dirty="0"/>
          </a:p>
        </p:txBody>
      </p:sp>
    </p:spTree>
    <p:extLst>
      <p:ext uri="{BB962C8B-B14F-4D97-AF65-F5344CB8AC3E}">
        <p14:creationId xmlns:p14="http://schemas.microsoft.com/office/powerpoint/2010/main" val="884845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curriculum-reform-template-2023</Template>
  <TotalTime>0</TotalTime>
  <Words>504</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Public Sans SemiBold</vt:lpstr>
      <vt:lpstr>Times New Roman</vt:lpstr>
      <vt:lpstr>Public Sans</vt:lpstr>
      <vt:lpstr>Arial</vt:lpstr>
      <vt:lpstr>Public Sans Light</vt:lpstr>
      <vt:lpstr>1_NSWG Corporate</vt:lpstr>
      <vt:lpstr>Wisdom of the crowd</vt:lpstr>
      <vt:lpstr>Launch</vt:lpstr>
      <vt:lpstr>Explore (1)</vt:lpstr>
      <vt:lpstr>Explore (2)</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Wisdom of the crowd slideshow</dc:title>
  <dc:subject/>
  <dc:creator>NSW Department of Education</dc:creator>
  <dcterms:created xsi:type="dcterms:W3CDTF">2024-04-24T04:49:22Z</dcterms:created>
  <dcterms:modified xsi:type="dcterms:W3CDTF">2024-04-24T04:50:01Z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2024-04-24T04:49:33Z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5d72a2c5-8fc0-4c10-b183-cfd8e1c9e3db</vt:lpwstr>
  </property>
  <property fmtid="{D5CDD505-2E9C-101B-9397-08002B2CF9AE}" pid="8" name="MSIP_Label_b603dfd7-d93a-4381-a340-2995d8282205_ContentBits">
    <vt:lpwstr>0</vt:lpwstr>
  </property>
</Properties>
</file>