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4" r:id="rId1"/>
  </p:sldMasterIdLst>
  <p:notesMasterIdLst>
    <p:notesMasterId r:id="rId10"/>
  </p:notesMasterIdLst>
  <p:handoutMasterIdLst>
    <p:handoutMasterId r:id="rId11"/>
  </p:handoutMasterIdLst>
  <p:sldIdLst>
    <p:sldId id="257" r:id="rId2"/>
    <p:sldId id="383" r:id="rId3"/>
    <p:sldId id="377" r:id="rId4"/>
    <p:sldId id="382" r:id="rId5"/>
    <p:sldId id="378" r:id="rId6"/>
    <p:sldId id="380" r:id="rId7"/>
    <p:sldId id="379" r:id="rId8"/>
    <p:sldId id="361" r:id="rId9"/>
  </p:sldIdLst>
  <p:sldSz cx="12192000" cy="6858000"/>
  <p:notesSz cx="6858000" cy="9144000"/>
  <p:embeddedFontLst>
    <p:embeddedFont>
      <p:font typeface="Public Sans" pitchFamily="2" charset="0"/>
      <p:regular r:id="rId12"/>
      <p:bold r:id="rId13"/>
      <p:italic r:id="rId14"/>
      <p:boldItalic r:id="rId15"/>
    </p:embeddedFont>
    <p:embeddedFont>
      <p:font typeface="Public Sans Light" pitchFamily="2" charset="0"/>
      <p:regular r:id="rId16"/>
      <p:italic r:id="rId17"/>
    </p:embeddedFont>
    <p:embeddedFont>
      <p:font typeface="Public Sans SemiBold" pitchFamily="2" charset="0"/>
      <p:regular r:id="rId18"/>
      <p:bold r:id="rId19"/>
      <p:italic r:id="rId20"/>
      <p:boldItalic r:id="rId21"/>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C"/>
    <a:srgbClr val="CDD3D6"/>
    <a:srgbClr val="EBEBEB"/>
    <a:srgbClr val="FFFFFF"/>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4DF3A8-6805-48D2-905A-58FE82B4189E}" v="9" dt="2024-04-24T04:50:56.112"/>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0" autoAdjust="0"/>
    <p:restoredTop sz="86281" autoAdjust="0"/>
  </p:normalViewPr>
  <p:slideViewPr>
    <p:cSldViewPr snapToGrid="0">
      <p:cViewPr varScale="1">
        <p:scale>
          <a:sx n="101" d="100"/>
          <a:sy n="101" d="100"/>
        </p:scale>
        <p:origin x="726" y="57"/>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24/04/2024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24/04/2024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94585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GB"/>
              <a:t>Click to edit Master title style</a:t>
            </a:r>
            <a:endParaRPr lang="en-US"/>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GB"/>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GB"/>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416566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23892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161819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288098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39881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GB"/>
              <a:t>Click icon to add picture</a:t>
            </a:r>
            <a:endParaRPr lang="en-AU" dirty="0"/>
          </a:p>
        </p:txBody>
      </p:sp>
    </p:spTree>
    <p:extLst>
      <p:ext uri="{BB962C8B-B14F-4D97-AF65-F5344CB8AC3E}">
        <p14:creationId xmlns:p14="http://schemas.microsoft.com/office/powerpoint/2010/main" val="208312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185991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416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95130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350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GB"/>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0267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3062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83621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767039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4254248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109160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21049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047268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285762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13711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192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GB"/>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281167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6393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90132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134"/>
          <a:stretch/>
        </p:blipFill>
        <p:spPr>
          <a:xfrm>
            <a:off x="6134780" y="359998"/>
            <a:ext cx="661191" cy="723198"/>
          </a:xfrm>
          <a:prstGeom prst="rect">
            <a:avLst/>
          </a:prstGeom>
        </p:spPr>
      </p:pic>
    </p:spTree>
    <p:extLst>
      <p:ext uri="{BB962C8B-B14F-4D97-AF65-F5344CB8AC3E}">
        <p14:creationId xmlns:p14="http://schemas.microsoft.com/office/powerpoint/2010/main" val="204044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97347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367449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35667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134"/>
          <a:stretch/>
        </p:blipFill>
        <p:spPr>
          <a:xfrm>
            <a:off x="6134780" y="359998"/>
            <a:ext cx="661191" cy="723198"/>
          </a:xfrm>
          <a:prstGeom prst="rect">
            <a:avLst/>
          </a:prstGeom>
        </p:spPr>
      </p:pic>
    </p:spTree>
    <p:extLst>
      <p:ext uri="{BB962C8B-B14F-4D97-AF65-F5344CB8AC3E}">
        <p14:creationId xmlns:p14="http://schemas.microsoft.com/office/powerpoint/2010/main" val="231162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52362931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762" r:id="rId18"/>
    <p:sldLayoutId id="2147483763" r:id="rId19"/>
    <p:sldLayoutId id="2147483764" r:id="rId20"/>
    <p:sldLayoutId id="2147483765" r:id="rId21"/>
    <p:sldLayoutId id="2147483766" r:id="rId22"/>
    <p:sldLayoutId id="2147483767" r:id="rId23"/>
    <p:sldLayoutId id="2147483768" r:id="rId24"/>
    <p:sldLayoutId id="2147483769" r:id="rId25"/>
    <p:sldLayoutId id="2147483770" r:id="rId26"/>
    <p:sldLayoutId id="2147483771" r:id="rId27"/>
    <p:sldLayoutId id="2147483772" r:id="rId28"/>
    <p:sldLayoutId id="2147483773" r:id="rId29"/>
    <p:sldLayoutId id="2147483774"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t>The best centre</a:t>
            </a:r>
          </a:p>
        </p:txBody>
      </p:sp>
      <p:sp>
        <p:nvSpPr>
          <p:cNvPr id="15" name="Text Placeholder 14">
            <a:extLst>
              <a:ext uri="{FF2B5EF4-FFF2-40B4-BE49-F238E27FC236}">
                <a16:creationId xmlns:a16="http://schemas.microsoft.com/office/drawing/2014/main" id="{48505DBD-4181-8222-F8BA-9AE1E970D6F3}"/>
              </a:ext>
            </a:extLst>
          </p:cNvPr>
          <p:cNvSpPr>
            <a:spLocks noGrp="1"/>
          </p:cNvSpPr>
          <p:nvPr>
            <p:ph type="body" sz="quarter" idx="14"/>
          </p:nvPr>
        </p:nvSpPr>
        <p:spPr/>
        <p:txBody>
          <a:bodyPr/>
          <a:lstStyle/>
          <a:p>
            <a:r>
              <a:rPr lang="en-AU" dirty="0"/>
              <a:t>Explicit teaching</a:t>
            </a:r>
          </a:p>
          <a:p>
            <a:endParaRPr lang="en-US" dirty="0"/>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C6E3CAE-738B-BFCA-EBD6-962CAD17ECD3}"/>
              </a:ext>
            </a:extLst>
          </p:cNvPr>
          <p:cNvSpPr>
            <a:spLocks noGrp="1"/>
          </p:cNvSpPr>
          <p:nvPr>
            <p:ph type="title"/>
          </p:nvPr>
        </p:nvSpPr>
        <p:spPr>
          <a:xfrm>
            <a:off x="360000" y="360000"/>
            <a:ext cx="10080000" cy="545601"/>
          </a:xfrm>
        </p:spPr>
        <p:txBody>
          <a:bodyPr/>
          <a:lstStyle/>
          <a:p>
            <a:r>
              <a:rPr lang="en-AU" dirty="0"/>
              <a:t>Big Bash final 2023</a:t>
            </a:r>
          </a:p>
        </p:txBody>
      </p:sp>
      <p:sp>
        <p:nvSpPr>
          <p:cNvPr id="9" name="Text Placeholder 8">
            <a:extLst>
              <a:ext uri="{FF2B5EF4-FFF2-40B4-BE49-F238E27FC236}">
                <a16:creationId xmlns:a16="http://schemas.microsoft.com/office/drawing/2014/main" id="{FA279711-014F-74FB-FCBE-4C3FAF720775}"/>
              </a:ext>
            </a:extLst>
          </p:cNvPr>
          <p:cNvSpPr>
            <a:spLocks noGrp="1"/>
          </p:cNvSpPr>
          <p:nvPr>
            <p:ph type="body" sz="quarter" idx="18"/>
          </p:nvPr>
        </p:nvSpPr>
        <p:spPr>
          <a:xfrm>
            <a:off x="360000" y="982520"/>
            <a:ext cx="10080000" cy="310015"/>
          </a:xfrm>
        </p:spPr>
        <p:txBody>
          <a:bodyPr/>
          <a:lstStyle/>
          <a:p>
            <a:r>
              <a:rPr lang="en-AU" dirty="0"/>
              <a:t>Runs per over by Brisbane Heat</a:t>
            </a:r>
          </a:p>
        </p:txBody>
      </p:sp>
      <p:pic>
        <p:nvPicPr>
          <p:cNvPr id="10" name="Picture 9" descr="A frequency histogram of runs per over, with data (2, 1), (3, 3), (4,3), (5,2), (6, 4), (7,1), (8,1), (10,1), (13,2), (14,2) and (18,2)">
            <a:extLst>
              <a:ext uri="{FF2B5EF4-FFF2-40B4-BE49-F238E27FC236}">
                <a16:creationId xmlns:a16="http://schemas.microsoft.com/office/drawing/2014/main" id="{9B76BF7C-8429-9B82-57A6-926348174A49}"/>
              </a:ext>
            </a:extLst>
          </p:cNvPr>
          <p:cNvPicPr>
            <a:picLocks noChangeAspect="1"/>
          </p:cNvPicPr>
          <p:nvPr/>
        </p:nvPicPr>
        <p:blipFill>
          <a:blip r:embed="rId2"/>
          <a:stretch>
            <a:fillRect/>
          </a:stretch>
        </p:blipFill>
        <p:spPr>
          <a:xfrm>
            <a:off x="360000" y="1635226"/>
            <a:ext cx="10384200" cy="4973246"/>
          </a:xfrm>
          <a:prstGeom prst="rect">
            <a:avLst/>
          </a:prstGeom>
        </p:spPr>
      </p:pic>
      <p:sp>
        <p:nvSpPr>
          <p:cNvPr id="3" name="Slide Number Placeholder 3">
            <a:extLst>
              <a:ext uri="{FF2B5EF4-FFF2-40B4-BE49-F238E27FC236}">
                <a16:creationId xmlns:a16="http://schemas.microsoft.com/office/drawing/2014/main" id="{6E465187-6309-6F5B-E659-C414AFB55A0E}"/>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3431023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9DC74-0F14-7B55-3093-178DEE9FFB19}"/>
              </a:ext>
            </a:extLst>
          </p:cNvPr>
          <p:cNvSpPr>
            <a:spLocks noGrp="1"/>
          </p:cNvSpPr>
          <p:nvPr>
            <p:ph type="title"/>
          </p:nvPr>
        </p:nvSpPr>
        <p:spPr>
          <a:xfrm>
            <a:off x="360000" y="360000"/>
            <a:ext cx="10080000" cy="545601"/>
          </a:xfrm>
        </p:spPr>
        <p:txBody>
          <a:bodyPr/>
          <a:lstStyle/>
          <a:p>
            <a:r>
              <a:rPr lang="en-AU" dirty="0"/>
              <a:t>Explore (1)</a:t>
            </a:r>
          </a:p>
        </p:txBody>
      </p:sp>
      <p:sp>
        <p:nvSpPr>
          <p:cNvPr id="5" name="Text Placeholder 4">
            <a:extLst>
              <a:ext uri="{FF2B5EF4-FFF2-40B4-BE49-F238E27FC236}">
                <a16:creationId xmlns:a16="http://schemas.microsoft.com/office/drawing/2014/main" id="{0BB0D24D-17E8-AA7B-A61D-150110EC88A3}"/>
              </a:ext>
            </a:extLst>
          </p:cNvPr>
          <p:cNvSpPr>
            <a:spLocks noGrp="1"/>
          </p:cNvSpPr>
          <p:nvPr>
            <p:ph type="body" sz="quarter" idx="18"/>
          </p:nvPr>
        </p:nvSpPr>
        <p:spPr>
          <a:xfrm>
            <a:off x="360000" y="982520"/>
            <a:ext cx="10080000" cy="310015"/>
          </a:xfrm>
        </p:spPr>
        <p:txBody>
          <a:bodyPr/>
          <a:lstStyle/>
          <a:p>
            <a:r>
              <a:rPr lang="en-AU" dirty="0"/>
              <a:t>What is the best centre?</a:t>
            </a:r>
          </a:p>
        </p:txBody>
      </p:sp>
      <p:grpSp>
        <p:nvGrpSpPr>
          <p:cNvPr id="12" name="Group 11" descr="Frequency histogram displaying the data (1,1), (2,2),  (3,3), (4,4), (5,6), (6,8), (7,6), (8, 4), (9,3), (10,2), (11,1)  with a line on the mean, median and mode of 6">
            <a:extLst>
              <a:ext uri="{FF2B5EF4-FFF2-40B4-BE49-F238E27FC236}">
                <a16:creationId xmlns:a16="http://schemas.microsoft.com/office/drawing/2014/main" id="{25D771A3-A7D4-9A44-3A71-5F68B9286063}"/>
              </a:ext>
            </a:extLst>
          </p:cNvPr>
          <p:cNvGrpSpPr/>
          <p:nvPr/>
        </p:nvGrpSpPr>
        <p:grpSpPr>
          <a:xfrm>
            <a:off x="360000" y="1546441"/>
            <a:ext cx="6629885" cy="5189979"/>
            <a:chOff x="3132497" y="1546442"/>
            <a:chExt cx="5927005" cy="4639754"/>
          </a:xfrm>
        </p:grpSpPr>
        <p:pic>
          <p:nvPicPr>
            <p:cNvPr id="6" name="Picture 5" descr="Frequency histogram displaying the data (1,1), (2,2),  (3,3), (4,4), (5,6), (6,8), (7,6), (8, 4), (9,3), (10,2), (11,1) ">
              <a:extLst>
                <a:ext uri="{FF2B5EF4-FFF2-40B4-BE49-F238E27FC236}">
                  <a16:creationId xmlns:a16="http://schemas.microsoft.com/office/drawing/2014/main" id="{7CEBFE61-79A0-9B98-9640-E936B8EBD628}"/>
                </a:ext>
              </a:extLst>
            </p:cNvPr>
            <p:cNvPicPr>
              <a:picLocks noChangeAspect="1"/>
            </p:cNvPicPr>
            <p:nvPr/>
          </p:nvPicPr>
          <p:blipFill>
            <a:blip r:embed="rId2"/>
            <a:stretch>
              <a:fillRect/>
            </a:stretch>
          </p:blipFill>
          <p:spPr>
            <a:xfrm>
              <a:off x="3132497" y="1588387"/>
              <a:ext cx="5927005" cy="4597809"/>
            </a:xfrm>
            <a:prstGeom prst="rect">
              <a:avLst/>
            </a:prstGeom>
          </p:spPr>
        </p:pic>
        <p:cxnSp>
          <p:nvCxnSpPr>
            <p:cNvPr id="10" name="Straight Connector 9">
              <a:extLst>
                <a:ext uri="{FF2B5EF4-FFF2-40B4-BE49-F238E27FC236}">
                  <a16:creationId xmlns:a16="http://schemas.microsoft.com/office/drawing/2014/main" id="{35C22393-7A00-1738-E07F-3430C57D4AF6}"/>
                </a:ext>
              </a:extLst>
            </p:cNvPr>
            <p:cNvCxnSpPr>
              <a:cxnSpLocks/>
            </p:cNvCxnSpPr>
            <p:nvPr/>
          </p:nvCxnSpPr>
          <p:spPr>
            <a:xfrm>
              <a:off x="6104389" y="1546442"/>
              <a:ext cx="0" cy="433655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1" name="Rounded Rectangle 10">
            <a:extLst>
              <a:ext uri="{FF2B5EF4-FFF2-40B4-BE49-F238E27FC236}">
                <a16:creationId xmlns:a16="http://schemas.microsoft.com/office/drawing/2014/main" id="{97EC04FC-6E20-58F0-5A8D-5CB1BEF0F141}"/>
              </a:ext>
            </a:extLst>
          </p:cNvPr>
          <p:cNvSpPr/>
          <p:nvPr/>
        </p:nvSpPr>
        <p:spPr>
          <a:xfrm>
            <a:off x="7385543" y="1546442"/>
            <a:ext cx="4446457" cy="92278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000" dirty="0"/>
              <a:t>Mean, median and mode are all 6</a:t>
            </a:r>
          </a:p>
        </p:txBody>
      </p:sp>
      <p:sp>
        <p:nvSpPr>
          <p:cNvPr id="4" name="Slide Number Placeholder 3">
            <a:extLst>
              <a:ext uri="{FF2B5EF4-FFF2-40B4-BE49-F238E27FC236}">
                <a16:creationId xmlns:a16="http://schemas.microsoft.com/office/drawing/2014/main" id="{33A2A9E0-D815-E4CE-4937-5D1EF406077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34676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8DB0-F3B6-F637-CE15-2C692268CF95}"/>
              </a:ext>
            </a:extLst>
          </p:cNvPr>
          <p:cNvSpPr>
            <a:spLocks noGrp="1"/>
          </p:cNvSpPr>
          <p:nvPr>
            <p:ph type="title"/>
          </p:nvPr>
        </p:nvSpPr>
        <p:spPr>
          <a:xfrm>
            <a:off x="360000" y="360000"/>
            <a:ext cx="10080000" cy="545601"/>
          </a:xfrm>
        </p:spPr>
        <p:txBody>
          <a:bodyPr/>
          <a:lstStyle/>
          <a:p>
            <a:r>
              <a:rPr lang="en-AU" dirty="0"/>
              <a:t>Explore (2)</a:t>
            </a:r>
          </a:p>
        </p:txBody>
      </p:sp>
      <p:sp>
        <p:nvSpPr>
          <p:cNvPr id="5" name="Text Placeholder 4">
            <a:extLst>
              <a:ext uri="{FF2B5EF4-FFF2-40B4-BE49-F238E27FC236}">
                <a16:creationId xmlns:a16="http://schemas.microsoft.com/office/drawing/2014/main" id="{9CA4C677-B280-A4CC-B66A-12EFCA27990B}"/>
              </a:ext>
            </a:extLst>
          </p:cNvPr>
          <p:cNvSpPr>
            <a:spLocks noGrp="1"/>
          </p:cNvSpPr>
          <p:nvPr>
            <p:ph type="body" sz="quarter" idx="18"/>
          </p:nvPr>
        </p:nvSpPr>
        <p:spPr>
          <a:xfrm>
            <a:off x="360000" y="982520"/>
            <a:ext cx="10080000" cy="310015"/>
          </a:xfrm>
        </p:spPr>
        <p:txBody>
          <a:bodyPr/>
          <a:lstStyle/>
          <a:p>
            <a:r>
              <a:rPr lang="en-AU" dirty="0"/>
              <a:t>What is the best centre?</a:t>
            </a:r>
          </a:p>
        </p:txBody>
      </p:sp>
      <p:grpSp>
        <p:nvGrpSpPr>
          <p:cNvPr id="15" name="Group 14" descr="Frequency histogram displaying the data (1,1), (2,2),  (3,3), (4,4), (5,6), (6,8), (7,6), (8, 4), (9,3), (10,2), (11,1) and (21,1) with a line representing the Median and mode as 6 and the Mean is 6.36&#10;">
            <a:extLst>
              <a:ext uri="{FF2B5EF4-FFF2-40B4-BE49-F238E27FC236}">
                <a16:creationId xmlns:a16="http://schemas.microsoft.com/office/drawing/2014/main" id="{0FBD9763-A4D9-9345-1030-91D7BC527380}"/>
              </a:ext>
            </a:extLst>
          </p:cNvPr>
          <p:cNvGrpSpPr/>
          <p:nvPr/>
        </p:nvGrpSpPr>
        <p:grpSpPr>
          <a:xfrm>
            <a:off x="360000" y="1546443"/>
            <a:ext cx="9644148" cy="5149557"/>
            <a:chOff x="1807170" y="1546443"/>
            <a:chExt cx="8632830" cy="4609557"/>
          </a:xfrm>
        </p:grpSpPr>
        <p:pic>
          <p:nvPicPr>
            <p:cNvPr id="16" name="Picture 15" descr="Frequency histogram displaying the data (1,1), (2,2),  (3,3), (4,4), (5,6), (6,8), (7,6), (8, 4), (9,3), (10,2), (11,1) and (21,1)">
              <a:extLst>
                <a:ext uri="{FF2B5EF4-FFF2-40B4-BE49-F238E27FC236}">
                  <a16:creationId xmlns:a16="http://schemas.microsoft.com/office/drawing/2014/main" id="{090EA268-ACFF-F82D-8ADB-67404CBD4C0D}"/>
                </a:ext>
              </a:extLst>
            </p:cNvPr>
            <p:cNvPicPr>
              <a:picLocks noChangeAspect="1"/>
            </p:cNvPicPr>
            <p:nvPr/>
          </p:nvPicPr>
          <p:blipFill>
            <a:blip r:embed="rId2"/>
            <a:stretch>
              <a:fillRect/>
            </a:stretch>
          </p:blipFill>
          <p:spPr>
            <a:xfrm>
              <a:off x="1807170" y="1620000"/>
              <a:ext cx="8632830" cy="4536000"/>
            </a:xfrm>
            <a:prstGeom prst="rect">
              <a:avLst/>
            </a:prstGeom>
          </p:spPr>
        </p:pic>
        <p:cxnSp>
          <p:nvCxnSpPr>
            <p:cNvPr id="17" name="Straight Connector 16">
              <a:extLst>
                <a:ext uri="{FF2B5EF4-FFF2-40B4-BE49-F238E27FC236}">
                  <a16:creationId xmlns:a16="http://schemas.microsoft.com/office/drawing/2014/main" id="{863D857D-A2AA-C867-2D7B-5F5058F6ED18}"/>
                </a:ext>
              </a:extLst>
            </p:cNvPr>
            <p:cNvCxnSpPr>
              <a:cxnSpLocks/>
            </p:cNvCxnSpPr>
            <p:nvPr/>
          </p:nvCxnSpPr>
          <p:spPr>
            <a:xfrm>
              <a:off x="4283978" y="1554832"/>
              <a:ext cx="0" cy="433655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439B41E-F0AC-9A30-C9D4-5F91E8BCED00}"/>
                </a:ext>
              </a:extLst>
            </p:cNvPr>
            <p:cNvCxnSpPr>
              <a:cxnSpLocks/>
            </p:cNvCxnSpPr>
            <p:nvPr/>
          </p:nvCxnSpPr>
          <p:spPr>
            <a:xfrm>
              <a:off x="4402822" y="1546443"/>
              <a:ext cx="0" cy="437150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Rounded Rectangle 9">
            <a:extLst>
              <a:ext uri="{FF2B5EF4-FFF2-40B4-BE49-F238E27FC236}">
                <a16:creationId xmlns:a16="http://schemas.microsoft.com/office/drawing/2014/main" id="{1F862CAC-452D-C761-E1C2-4A0FDD49F7B2}"/>
              </a:ext>
            </a:extLst>
          </p:cNvPr>
          <p:cNvSpPr/>
          <p:nvPr/>
        </p:nvSpPr>
        <p:spPr>
          <a:xfrm>
            <a:off x="7570392" y="1546443"/>
            <a:ext cx="4261608" cy="104870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360000" rtlCol="0" anchor="ctr"/>
          <a:lstStyle/>
          <a:p>
            <a:r>
              <a:rPr lang="en-AU" sz="2000" dirty="0"/>
              <a:t>Median and mode are 6</a:t>
            </a:r>
          </a:p>
          <a:p>
            <a:r>
              <a:rPr lang="en-AU" sz="2000" dirty="0"/>
              <a:t>Mean is 6.36</a:t>
            </a:r>
          </a:p>
        </p:txBody>
      </p:sp>
      <p:sp>
        <p:nvSpPr>
          <p:cNvPr id="4" name="Slide Number Placeholder 3">
            <a:extLst>
              <a:ext uri="{FF2B5EF4-FFF2-40B4-BE49-F238E27FC236}">
                <a16:creationId xmlns:a16="http://schemas.microsoft.com/office/drawing/2014/main" id="{609BA301-7359-4E8D-13F8-68CE0004E1B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4</a:t>
            </a:fld>
            <a:endParaRPr lang="en-AU" dirty="0"/>
          </a:p>
        </p:txBody>
      </p:sp>
    </p:spTree>
    <p:extLst>
      <p:ext uri="{BB962C8B-B14F-4D97-AF65-F5344CB8AC3E}">
        <p14:creationId xmlns:p14="http://schemas.microsoft.com/office/powerpoint/2010/main" val="330156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9DC74-0F14-7B55-3093-178DEE9FFB19}"/>
              </a:ext>
            </a:extLst>
          </p:cNvPr>
          <p:cNvSpPr>
            <a:spLocks noGrp="1"/>
          </p:cNvSpPr>
          <p:nvPr>
            <p:ph type="title"/>
          </p:nvPr>
        </p:nvSpPr>
        <p:spPr>
          <a:xfrm>
            <a:off x="360000" y="360000"/>
            <a:ext cx="10080000" cy="545601"/>
          </a:xfrm>
        </p:spPr>
        <p:txBody>
          <a:bodyPr/>
          <a:lstStyle/>
          <a:p>
            <a:r>
              <a:rPr lang="en-AU" dirty="0"/>
              <a:t>Explore (3)</a:t>
            </a:r>
          </a:p>
        </p:txBody>
      </p:sp>
      <p:sp>
        <p:nvSpPr>
          <p:cNvPr id="5" name="Text Placeholder 4">
            <a:extLst>
              <a:ext uri="{FF2B5EF4-FFF2-40B4-BE49-F238E27FC236}">
                <a16:creationId xmlns:a16="http://schemas.microsoft.com/office/drawing/2014/main" id="{0BB0D24D-17E8-AA7B-A61D-150110EC88A3}"/>
              </a:ext>
            </a:extLst>
          </p:cNvPr>
          <p:cNvSpPr>
            <a:spLocks noGrp="1"/>
          </p:cNvSpPr>
          <p:nvPr>
            <p:ph type="body" sz="quarter" idx="18"/>
          </p:nvPr>
        </p:nvSpPr>
        <p:spPr>
          <a:xfrm>
            <a:off x="360000" y="982520"/>
            <a:ext cx="10080000" cy="310015"/>
          </a:xfrm>
        </p:spPr>
        <p:txBody>
          <a:bodyPr/>
          <a:lstStyle/>
          <a:p>
            <a:r>
              <a:rPr lang="en-AU" dirty="0"/>
              <a:t>What is the best centre?</a:t>
            </a:r>
          </a:p>
        </p:txBody>
      </p:sp>
      <p:grpSp>
        <p:nvGrpSpPr>
          <p:cNvPr id="12" name="Group 11" descr="Frequency histogram displaying the data (1,1), (3,1), (5,1), (6,1), (7,2), (8, 2), (9,3), (10,4), (11,5), (12, 9), (13, 7), (14,4) and (15,1) with a line representing the Median and mode are 12 and the Mean is 10.66&#10;">
            <a:extLst>
              <a:ext uri="{FF2B5EF4-FFF2-40B4-BE49-F238E27FC236}">
                <a16:creationId xmlns:a16="http://schemas.microsoft.com/office/drawing/2014/main" id="{4F0022CD-C753-0E91-6443-F9578896FE0D}"/>
              </a:ext>
            </a:extLst>
          </p:cNvPr>
          <p:cNvGrpSpPr/>
          <p:nvPr/>
        </p:nvGrpSpPr>
        <p:grpSpPr>
          <a:xfrm>
            <a:off x="360000" y="1548326"/>
            <a:ext cx="7084375" cy="5054698"/>
            <a:chOff x="2761862" y="1548326"/>
            <a:chExt cx="6457852" cy="4607674"/>
          </a:xfrm>
        </p:grpSpPr>
        <p:pic>
          <p:nvPicPr>
            <p:cNvPr id="8" name="Picture 7" descr="Frequency histogram displaying the data (1,1), (3,1), (5,1), (6,1), (7,2), (8, 2), (9,3), (10,4), (11,5), (12, 9), (13, 7), (14,4) and (15,1)&#10;">
              <a:extLst>
                <a:ext uri="{FF2B5EF4-FFF2-40B4-BE49-F238E27FC236}">
                  <a16:creationId xmlns:a16="http://schemas.microsoft.com/office/drawing/2014/main" id="{5848ED92-F861-E739-38C7-28DA98275D19}"/>
                </a:ext>
              </a:extLst>
            </p:cNvPr>
            <p:cNvPicPr>
              <a:picLocks noChangeAspect="1"/>
            </p:cNvPicPr>
            <p:nvPr/>
          </p:nvPicPr>
          <p:blipFill>
            <a:blip r:embed="rId2"/>
            <a:stretch>
              <a:fillRect/>
            </a:stretch>
          </p:blipFill>
          <p:spPr>
            <a:xfrm>
              <a:off x="2761862" y="1583280"/>
              <a:ext cx="6457852" cy="4572720"/>
            </a:xfrm>
            <a:prstGeom prst="rect">
              <a:avLst/>
            </a:prstGeom>
          </p:spPr>
        </p:pic>
        <p:cxnSp>
          <p:nvCxnSpPr>
            <p:cNvPr id="9" name="Straight Connector 8">
              <a:extLst>
                <a:ext uri="{FF2B5EF4-FFF2-40B4-BE49-F238E27FC236}">
                  <a16:creationId xmlns:a16="http://schemas.microsoft.com/office/drawing/2014/main" id="{86850046-DAFE-7276-8BE6-EEC8145BE0C0}"/>
                </a:ext>
              </a:extLst>
            </p:cNvPr>
            <p:cNvCxnSpPr>
              <a:cxnSpLocks/>
            </p:cNvCxnSpPr>
            <p:nvPr/>
          </p:nvCxnSpPr>
          <p:spPr>
            <a:xfrm>
              <a:off x="7522129" y="1583280"/>
              <a:ext cx="0" cy="433655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2CC9A1C-1191-A4B9-0A4A-991906936063}"/>
                </a:ext>
              </a:extLst>
            </p:cNvPr>
            <p:cNvCxnSpPr>
              <a:cxnSpLocks/>
            </p:cNvCxnSpPr>
            <p:nvPr/>
          </p:nvCxnSpPr>
          <p:spPr>
            <a:xfrm>
              <a:off x="6860796" y="1548326"/>
              <a:ext cx="0" cy="437150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Rounded Rectangle 9">
            <a:extLst>
              <a:ext uri="{FF2B5EF4-FFF2-40B4-BE49-F238E27FC236}">
                <a16:creationId xmlns:a16="http://schemas.microsoft.com/office/drawing/2014/main" id="{0C44412E-014C-01A5-EB09-1F6DF61CA0A5}"/>
              </a:ext>
            </a:extLst>
          </p:cNvPr>
          <p:cNvSpPr/>
          <p:nvPr/>
        </p:nvSpPr>
        <p:spPr>
          <a:xfrm>
            <a:off x="8291948" y="1549469"/>
            <a:ext cx="3552052" cy="104870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360000" rtlCol="0" anchor="ctr"/>
          <a:lstStyle/>
          <a:p>
            <a:r>
              <a:rPr lang="en-AU" sz="2000" dirty="0"/>
              <a:t>Median and mode are 12</a:t>
            </a:r>
          </a:p>
          <a:p>
            <a:r>
              <a:rPr lang="en-AU" sz="2000" dirty="0"/>
              <a:t>Mean is 10.66</a:t>
            </a:r>
          </a:p>
        </p:txBody>
      </p:sp>
      <p:sp>
        <p:nvSpPr>
          <p:cNvPr id="4" name="Slide Number Placeholder 3">
            <a:extLst>
              <a:ext uri="{FF2B5EF4-FFF2-40B4-BE49-F238E27FC236}">
                <a16:creationId xmlns:a16="http://schemas.microsoft.com/office/drawing/2014/main" id="{33A2A9E0-D815-E4CE-4937-5D1EF406077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389030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9DC74-0F14-7B55-3093-178DEE9FFB19}"/>
              </a:ext>
            </a:extLst>
          </p:cNvPr>
          <p:cNvSpPr>
            <a:spLocks noGrp="1"/>
          </p:cNvSpPr>
          <p:nvPr>
            <p:ph type="title"/>
          </p:nvPr>
        </p:nvSpPr>
        <p:spPr>
          <a:xfrm>
            <a:off x="360000" y="360000"/>
            <a:ext cx="10080000" cy="545601"/>
          </a:xfrm>
        </p:spPr>
        <p:txBody>
          <a:bodyPr/>
          <a:lstStyle/>
          <a:p>
            <a:r>
              <a:rPr lang="en-AU" dirty="0"/>
              <a:t>Explore (4)</a:t>
            </a:r>
          </a:p>
        </p:txBody>
      </p:sp>
      <p:sp>
        <p:nvSpPr>
          <p:cNvPr id="5" name="Text Placeholder 4">
            <a:extLst>
              <a:ext uri="{FF2B5EF4-FFF2-40B4-BE49-F238E27FC236}">
                <a16:creationId xmlns:a16="http://schemas.microsoft.com/office/drawing/2014/main" id="{0BB0D24D-17E8-AA7B-A61D-150110EC88A3}"/>
              </a:ext>
            </a:extLst>
          </p:cNvPr>
          <p:cNvSpPr>
            <a:spLocks noGrp="1"/>
          </p:cNvSpPr>
          <p:nvPr>
            <p:ph type="body" sz="quarter" idx="18"/>
          </p:nvPr>
        </p:nvSpPr>
        <p:spPr>
          <a:xfrm>
            <a:off x="360000" y="982520"/>
            <a:ext cx="10080000" cy="310015"/>
          </a:xfrm>
        </p:spPr>
        <p:txBody>
          <a:bodyPr/>
          <a:lstStyle/>
          <a:p>
            <a:r>
              <a:rPr lang="en-AU" dirty="0"/>
              <a:t>What is the best centre?</a:t>
            </a:r>
          </a:p>
        </p:txBody>
      </p:sp>
      <p:pic>
        <p:nvPicPr>
          <p:cNvPr id="13" name="Picture 12" descr="Frequency histogram displaying the data (1,1), (2,2), (3,5), (4,8), (5,6), (6,5), (7,4), (8, 4), (9,3), (10,2), (11,1), (12, 2), (13, 1), (15,1). Mode shown as 4, Median shown as 5, Mean shown as 6.27&#10;&#10;Lines representing the mode at 4, median at 5 and mean at 6.27&#10;">
            <a:extLst>
              <a:ext uri="{FF2B5EF4-FFF2-40B4-BE49-F238E27FC236}">
                <a16:creationId xmlns:a16="http://schemas.microsoft.com/office/drawing/2014/main" id="{CE013A82-C3E1-8B4F-2416-45A909F2AD5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0000" y="1403368"/>
            <a:ext cx="8290286" cy="5292631"/>
          </a:xfrm>
          <a:prstGeom prst="rect">
            <a:avLst/>
          </a:prstGeom>
        </p:spPr>
      </p:pic>
      <p:sp>
        <p:nvSpPr>
          <p:cNvPr id="10" name="Rounded Rectangle 9">
            <a:extLst>
              <a:ext uri="{FF2B5EF4-FFF2-40B4-BE49-F238E27FC236}">
                <a16:creationId xmlns:a16="http://schemas.microsoft.com/office/drawing/2014/main" id="{46C976A5-A33F-09E0-F89C-C7BDE104266B}"/>
              </a:ext>
            </a:extLst>
          </p:cNvPr>
          <p:cNvSpPr/>
          <p:nvPr/>
        </p:nvSpPr>
        <p:spPr>
          <a:xfrm>
            <a:off x="8312728" y="1517669"/>
            <a:ext cx="3531272" cy="133817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360000" rtlCol="0" anchor="ctr"/>
          <a:lstStyle/>
          <a:p>
            <a:r>
              <a:rPr lang="en-AU" sz="2000" dirty="0"/>
              <a:t>Mode is 4</a:t>
            </a:r>
          </a:p>
          <a:p>
            <a:r>
              <a:rPr lang="en-AU" sz="2000" dirty="0"/>
              <a:t>Median is 5</a:t>
            </a:r>
          </a:p>
          <a:p>
            <a:r>
              <a:rPr lang="en-AU" sz="2000" dirty="0"/>
              <a:t>Mean is 6.27</a:t>
            </a:r>
          </a:p>
        </p:txBody>
      </p:sp>
      <p:sp>
        <p:nvSpPr>
          <p:cNvPr id="4" name="Slide Number Placeholder 3">
            <a:extLst>
              <a:ext uri="{FF2B5EF4-FFF2-40B4-BE49-F238E27FC236}">
                <a16:creationId xmlns:a16="http://schemas.microsoft.com/office/drawing/2014/main" id="{33A2A9E0-D815-E4CE-4937-5D1EF406077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2006659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9DC74-0F14-7B55-3093-178DEE9FFB19}"/>
              </a:ext>
            </a:extLst>
          </p:cNvPr>
          <p:cNvSpPr>
            <a:spLocks noGrp="1"/>
          </p:cNvSpPr>
          <p:nvPr>
            <p:ph type="title"/>
          </p:nvPr>
        </p:nvSpPr>
        <p:spPr>
          <a:xfrm>
            <a:off x="359999" y="360000"/>
            <a:ext cx="10080000" cy="545601"/>
          </a:xfrm>
        </p:spPr>
        <p:txBody>
          <a:bodyPr/>
          <a:lstStyle/>
          <a:p>
            <a:r>
              <a:rPr lang="en-AU" dirty="0"/>
              <a:t>Explore (5)</a:t>
            </a:r>
          </a:p>
        </p:txBody>
      </p:sp>
      <p:sp>
        <p:nvSpPr>
          <p:cNvPr id="5" name="Text Placeholder 4">
            <a:extLst>
              <a:ext uri="{FF2B5EF4-FFF2-40B4-BE49-F238E27FC236}">
                <a16:creationId xmlns:a16="http://schemas.microsoft.com/office/drawing/2014/main" id="{0BB0D24D-17E8-AA7B-A61D-150110EC88A3}"/>
              </a:ext>
            </a:extLst>
          </p:cNvPr>
          <p:cNvSpPr>
            <a:spLocks noGrp="1"/>
          </p:cNvSpPr>
          <p:nvPr>
            <p:ph type="body" sz="quarter" idx="18"/>
          </p:nvPr>
        </p:nvSpPr>
        <p:spPr>
          <a:xfrm>
            <a:off x="359999" y="982520"/>
            <a:ext cx="10080000" cy="310015"/>
          </a:xfrm>
        </p:spPr>
        <p:txBody>
          <a:bodyPr/>
          <a:lstStyle/>
          <a:p>
            <a:r>
              <a:rPr lang="en-AU" dirty="0"/>
              <a:t>What is the best centre?</a:t>
            </a:r>
          </a:p>
        </p:txBody>
      </p:sp>
      <p:grpSp>
        <p:nvGrpSpPr>
          <p:cNvPr id="14" name="Group 13" descr="Frequency histogram displaying the data (1,1), (2,2),  (3,3), (4,4), (5,6), (6,8), (7,6), (8, 4), (9,3), (10,2), (11,1), (12,2), (13,3), (14,4), (15, 6), (16, 8), (17, 4) and (18, 2) with a line for the Mode at 6 and 16, the median at 9 and the mean is 9.87&#10;">
            <a:extLst>
              <a:ext uri="{FF2B5EF4-FFF2-40B4-BE49-F238E27FC236}">
                <a16:creationId xmlns:a16="http://schemas.microsoft.com/office/drawing/2014/main" id="{01C98F5C-ACF6-B3A3-44B2-479CC18320FC}"/>
              </a:ext>
            </a:extLst>
          </p:cNvPr>
          <p:cNvGrpSpPr/>
          <p:nvPr/>
        </p:nvGrpSpPr>
        <p:grpSpPr>
          <a:xfrm>
            <a:off x="359999" y="1523159"/>
            <a:ext cx="8527405" cy="5255710"/>
            <a:chOff x="1407107" y="1523159"/>
            <a:chExt cx="7516798" cy="4632841"/>
          </a:xfrm>
        </p:grpSpPr>
        <p:pic>
          <p:nvPicPr>
            <p:cNvPr id="8" name="Picture 7" descr="Frequency histogram displaying the data (1,1), (2,2),  (3,3), (4,4), (5,6), (6,8), (7,6), (8, 4), (9,3), (10,2), (11,1), (12,2), (13,3), (14,4), (15, 6), (16, 8), (17, 4) and (18, 2)">
              <a:extLst>
                <a:ext uri="{FF2B5EF4-FFF2-40B4-BE49-F238E27FC236}">
                  <a16:creationId xmlns:a16="http://schemas.microsoft.com/office/drawing/2014/main" id="{E59D5143-28AD-8931-C5F6-928CD0E440C1}"/>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407107" y="1620001"/>
              <a:ext cx="7516798" cy="4535999"/>
            </a:xfrm>
            <a:prstGeom prst="rect">
              <a:avLst/>
            </a:prstGeom>
            <a:noFill/>
            <a:ln>
              <a:noFill/>
            </a:ln>
          </p:spPr>
        </p:pic>
        <p:cxnSp>
          <p:nvCxnSpPr>
            <p:cNvPr id="9" name="Straight Connector 8">
              <a:extLst>
                <a:ext uri="{FF2B5EF4-FFF2-40B4-BE49-F238E27FC236}">
                  <a16:creationId xmlns:a16="http://schemas.microsoft.com/office/drawing/2014/main" id="{B3F7E296-0A90-7652-AEE2-551E160F333B}"/>
                </a:ext>
              </a:extLst>
            </p:cNvPr>
            <p:cNvCxnSpPr>
              <a:cxnSpLocks/>
            </p:cNvCxnSpPr>
            <p:nvPr/>
          </p:nvCxnSpPr>
          <p:spPr>
            <a:xfrm>
              <a:off x="3864529" y="1576289"/>
              <a:ext cx="0" cy="433655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CD306A8-A718-75B5-34BC-51617C73A740}"/>
                </a:ext>
              </a:extLst>
            </p:cNvPr>
            <p:cNvCxnSpPr>
              <a:cxnSpLocks/>
            </p:cNvCxnSpPr>
            <p:nvPr/>
          </p:nvCxnSpPr>
          <p:spPr>
            <a:xfrm>
              <a:off x="4990052" y="1523159"/>
              <a:ext cx="0" cy="437150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3ADF5C9-B7E0-8FDC-C7DF-B35CBEF7E62E}"/>
                </a:ext>
              </a:extLst>
            </p:cNvPr>
            <p:cNvCxnSpPr>
              <a:cxnSpLocks/>
            </p:cNvCxnSpPr>
            <p:nvPr/>
          </p:nvCxnSpPr>
          <p:spPr>
            <a:xfrm>
              <a:off x="5123562" y="1523159"/>
              <a:ext cx="0" cy="43715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CADB7AE-AB9D-05AE-B6EA-E407F9B0C23D}"/>
                </a:ext>
              </a:extLst>
            </p:cNvPr>
            <p:cNvCxnSpPr>
              <a:cxnSpLocks/>
            </p:cNvCxnSpPr>
            <p:nvPr/>
          </p:nvCxnSpPr>
          <p:spPr>
            <a:xfrm>
              <a:off x="7624195" y="1558113"/>
              <a:ext cx="0" cy="433655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0" name="Rounded Rectangle 9" descr="Mode is 6 and 16&#10;Median is 9&#10;Mean is 9.87&#10;">
            <a:extLst>
              <a:ext uri="{FF2B5EF4-FFF2-40B4-BE49-F238E27FC236}">
                <a16:creationId xmlns:a16="http://schemas.microsoft.com/office/drawing/2014/main" id="{C6163AB5-D871-489A-54FB-5F4F63AD23B9}"/>
              </a:ext>
            </a:extLst>
          </p:cNvPr>
          <p:cNvSpPr/>
          <p:nvPr/>
        </p:nvSpPr>
        <p:spPr>
          <a:xfrm>
            <a:off x="8342832" y="1523159"/>
            <a:ext cx="3501168" cy="133817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360000" tIns="90000" rIns="360000" rtlCol="0" anchor="ctr"/>
          <a:lstStyle/>
          <a:p>
            <a:r>
              <a:rPr lang="en-AU" sz="2000" dirty="0"/>
              <a:t>Mode is 6 and 16</a:t>
            </a:r>
          </a:p>
          <a:p>
            <a:r>
              <a:rPr lang="en-AU" sz="2000" dirty="0"/>
              <a:t>Median is 9</a:t>
            </a:r>
          </a:p>
          <a:p>
            <a:r>
              <a:rPr lang="en-AU" sz="2000" dirty="0"/>
              <a:t>Mean is 9.87</a:t>
            </a:r>
          </a:p>
        </p:txBody>
      </p:sp>
      <p:sp>
        <p:nvSpPr>
          <p:cNvPr id="4" name="Slide Number Placeholder 3">
            <a:extLst>
              <a:ext uri="{FF2B5EF4-FFF2-40B4-BE49-F238E27FC236}">
                <a16:creationId xmlns:a16="http://schemas.microsoft.com/office/drawing/2014/main" id="{33A2A9E0-D815-E4CE-4937-5D1EF406077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7</a:t>
            </a:fld>
            <a:endParaRPr lang="en-AU" dirty="0"/>
          </a:p>
        </p:txBody>
      </p:sp>
    </p:spTree>
    <p:extLst>
      <p:ext uri="{BB962C8B-B14F-4D97-AF65-F5344CB8AC3E}">
        <p14:creationId xmlns:p14="http://schemas.microsoft.com/office/powerpoint/2010/main" val="222651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rPr>
              <a:t>© State of New South Wales (Department of Education), 2024</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 </a:t>
            </a:r>
            <a:r>
              <a:rPr lang="en-AU" sz="1200" dirty="0">
                <a:solidFill>
                  <a:schemeClr val="bg1"/>
                </a:solidFill>
                <a:latin typeface="+mj-lt"/>
              </a:rPr>
              <a:t>(Cth).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Lst>
          </p:cNvPr>
          <p:cNvSpPr>
            <a:spLocks noGrp="1"/>
          </p:cNvSpPr>
          <p:nvPr>
            <p:ph type="sldNum" sz="quarter" idx="12"/>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443</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Public Sans SemiBold</vt:lpstr>
      <vt:lpstr>Times New Roman</vt:lpstr>
      <vt:lpstr>Public Sans Light</vt:lpstr>
      <vt:lpstr>Public Sans</vt:lpstr>
      <vt:lpstr>Arial</vt:lpstr>
      <vt:lpstr>1_NSWG Corporate</vt:lpstr>
      <vt:lpstr>The best centre</vt:lpstr>
      <vt:lpstr>Big Bash final 2023</vt:lpstr>
      <vt:lpstr>Explore (1)</vt:lpstr>
      <vt:lpstr>Explore (2)</vt:lpstr>
      <vt:lpstr>Explore (3)</vt:lpstr>
      <vt:lpstr>Explore (4)</vt:lpstr>
      <vt:lpstr>Explore (5)</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best centre slideshow</dc:title>
  <dc:subject/>
  <dc:creator>NSW Department of Education</dc:creator>
  <dcterms:created xsi:type="dcterms:W3CDTF">2024-04-24T04:50:27Z</dcterms:created>
  <dcterms:modified xsi:type="dcterms:W3CDTF">2024-04-24T04:51:02Z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2024-04-24T04:50:37Z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79403828-a147-4b12-8eb8-0493fd72e521</vt:lpwstr>
  </property>
  <property fmtid="{D5CDD505-2E9C-101B-9397-08002B2CF9AE}" pid="8" name="MSIP_Label_b603dfd7-d93a-4381-a340-2995d8282205_ContentBits">
    <vt:lpwstr>0</vt:lpwstr>
  </property>
</Properties>
</file>