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44" r:id="rId1"/>
  </p:sldMasterIdLst>
  <p:notesMasterIdLst>
    <p:notesMasterId r:id="rId8"/>
  </p:notesMasterIdLst>
  <p:handoutMasterIdLst>
    <p:handoutMasterId r:id="rId9"/>
  </p:handoutMasterIdLst>
  <p:sldIdLst>
    <p:sldId id="257" r:id="rId2"/>
    <p:sldId id="366" r:id="rId3"/>
    <p:sldId id="371" r:id="rId4"/>
    <p:sldId id="372" r:id="rId5"/>
    <p:sldId id="373" r:id="rId6"/>
    <p:sldId id="361" r:id="rId7"/>
  </p:sldIdLst>
  <p:sldSz cx="12192000" cy="6858000"/>
  <p:notesSz cx="6858000" cy="9144000"/>
  <p:embeddedFontLst>
    <p:embeddedFont>
      <p:font typeface="Public Sans" pitchFamily="2" charset="0"/>
      <p:regular r:id="rId10"/>
      <p:bold r:id="rId11"/>
      <p:italic r:id="rId12"/>
      <p:boldItalic r:id="rId13"/>
    </p:embeddedFont>
    <p:embeddedFont>
      <p:font typeface="Public Sans Light" pitchFamily="2" charset="0"/>
      <p:regular r:id="rId14"/>
      <p:italic r:id="rId15"/>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3D6"/>
    <a:srgbClr val="EBEBEB"/>
    <a:srgbClr val="FFFFFF"/>
    <a:srgbClr val="00296C"/>
    <a:srgbClr val="146CFD"/>
    <a:srgbClr val="0070C0"/>
    <a:srgbClr val="CBEDFD"/>
    <a:srgbClr val="002664"/>
    <a:srgbClr val="0046B8"/>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34B862-BA16-48C4-A840-29E736E8F66F}" v="7" dt="2024-04-24T04:51:51.942"/>
  </p1510:revLst>
</p1510:revInfo>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6281" autoAdjust="0"/>
  </p:normalViewPr>
  <p:slideViewPr>
    <p:cSldViewPr snapToGrid="0">
      <p:cViewPr varScale="1">
        <p:scale>
          <a:sx n="101" d="100"/>
          <a:sy n="101" d="100"/>
        </p:scale>
        <p:origin x="858" y="75"/>
      </p:cViewPr>
      <p:guideLst>
        <p:guide orient="horz" pos="2160"/>
        <p:guide pos="3863"/>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48" y="10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4.fntdata"/><Relationship Id="rId18" Type="http://schemas.openxmlformats.org/officeDocument/2006/relationships/theme" Target="theme/theme1.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font" Target="fonts/font5.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24/04/2024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24/04/2024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3362008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4107963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dirty="0"/>
              <a:t>Meet the [KLA] team</a:t>
            </a:r>
            <a:endParaRPr lang="en-AU" dirty="0"/>
          </a:p>
        </p:txBody>
      </p:sp>
    </p:spTree>
    <p:extLst>
      <p:ext uri="{BB962C8B-B14F-4D97-AF65-F5344CB8AC3E}">
        <p14:creationId xmlns:p14="http://schemas.microsoft.com/office/powerpoint/2010/main" val="2304429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dirty="0"/>
              <a:t>[KLA] Curriculum team</a:t>
            </a:r>
            <a:endParaRPr lang="en-AU" dirty="0"/>
          </a:p>
        </p:txBody>
      </p:sp>
    </p:spTree>
    <p:extLst>
      <p:ext uri="{BB962C8B-B14F-4D97-AF65-F5344CB8AC3E}">
        <p14:creationId xmlns:p14="http://schemas.microsoft.com/office/powerpoint/2010/main" val="109792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dirty="0"/>
              <a:t>[KLA] Curriculum team</a:t>
            </a:r>
            <a:endParaRPr lang="en-AU" dirty="0"/>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Tree>
    <p:extLst>
      <p:ext uri="{BB962C8B-B14F-4D97-AF65-F5344CB8AC3E}">
        <p14:creationId xmlns:p14="http://schemas.microsoft.com/office/powerpoint/2010/main" val="4121706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672883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US"/>
              <a:t>Click icon to add picture</a:t>
            </a:r>
            <a:endParaRPr lang="en-AU" dirty="0"/>
          </a:p>
        </p:txBody>
      </p:sp>
    </p:spTree>
    <p:extLst>
      <p:ext uri="{BB962C8B-B14F-4D97-AF65-F5344CB8AC3E}">
        <p14:creationId xmlns:p14="http://schemas.microsoft.com/office/powerpoint/2010/main" val="2013654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dirty="0"/>
              <a:t>Document image</a:t>
            </a:r>
          </a:p>
        </p:txBody>
      </p:sp>
    </p:spTree>
    <p:extLst>
      <p:ext uri="{BB962C8B-B14F-4D97-AF65-F5344CB8AC3E}">
        <p14:creationId xmlns:p14="http://schemas.microsoft.com/office/powerpoint/2010/main" val="3155512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4"/>
              </a:solidFill>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47658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dirty="0">
                <a:solidFill>
                  <a:srgbClr val="CDD3D6"/>
                </a:solidFill>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kern="1200" dirty="0" smtClean="0">
                <a:solidFill>
                  <a:schemeClr val="accent1"/>
                </a:solidFill>
                <a:latin typeface="+mj-lt"/>
                <a:ea typeface="+mn-ea"/>
                <a:cs typeface="+mn-cs"/>
              </a:defRPr>
            </a:lvl1pPr>
          </a:lstStyle>
          <a:p>
            <a:pPr lvl="0"/>
            <a:r>
              <a:rPr lang="en-US" dirty="0"/>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kern="1200" dirty="0" smtClean="0">
                <a:solidFill>
                  <a:schemeClr val="accent1"/>
                </a:solidFill>
                <a:latin typeface="+mj-lt"/>
                <a:ea typeface="+mn-ea"/>
                <a:cs typeface="+mn-cs"/>
              </a:defRPr>
            </a:lvl1pPr>
          </a:lstStyle>
          <a:p>
            <a:pPr lvl="0"/>
            <a:r>
              <a:rPr lang="en-US" dirty="0"/>
              <a:t>– Author (</a:t>
            </a:r>
            <a:r>
              <a:rPr lang="en-US" dirty="0" err="1"/>
              <a:t>YYYY:page</a:t>
            </a:r>
            <a:r>
              <a:rPr lang="en-US" dirty="0"/>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kern="1200" dirty="0" smtClean="0">
                <a:solidFill>
                  <a:schemeClr val="tx1"/>
                </a:solidFill>
                <a:latin typeface="+mj-lt"/>
                <a:ea typeface="+mn-ea"/>
                <a:cs typeface="+mn-cs"/>
              </a:defRPr>
            </a:lvl1pPr>
          </a:lstStyle>
          <a:p>
            <a:pPr lvl="0"/>
            <a:r>
              <a:rPr lang="en-US" dirty="0"/>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2669954" cy="6858000"/>
          </a:xfrm>
          <a:prstGeom prst="rect">
            <a:avLst/>
          </a:prstGeom>
        </p:spPr>
      </p:pic>
    </p:spTree>
    <p:extLst>
      <p:ext uri="{BB962C8B-B14F-4D97-AF65-F5344CB8AC3E}">
        <p14:creationId xmlns:p14="http://schemas.microsoft.com/office/powerpoint/2010/main" val="2930074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5415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US"/>
              <a:t>Click to edit Master title style</a:t>
            </a:r>
            <a:endParaRPr lang="en-US" dirty="0"/>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3944104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47882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478846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3902418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1450510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3712613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868396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556658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674807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594966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mn-lt"/>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40417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dirty="0"/>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title</a:t>
            </a:r>
            <a:endParaRPr lang="en-AU" dirty="0"/>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1">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a:t>
            </a:r>
            <a:endParaRPr lang="en-AU" dirty="0"/>
          </a:p>
        </p:txBody>
      </p:sp>
    </p:spTree>
    <p:extLst>
      <p:ext uri="{BB962C8B-B14F-4D97-AF65-F5344CB8AC3E}">
        <p14:creationId xmlns:p14="http://schemas.microsoft.com/office/powerpoint/2010/main" val="609820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1271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n-lt"/>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bg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spTree>
    <p:extLst>
      <p:ext uri="{BB962C8B-B14F-4D97-AF65-F5344CB8AC3E}">
        <p14:creationId xmlns:p14="http://schemas.microsoft.com/office/powerpoint/2010/main" val="1914393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US"/>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accent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accent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accent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accent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25241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2556737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1999766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3201978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bg>
      <p:bgPr>
        <a:solidFill>
          <a:schemeClr val="accent4"/>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4028360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Fifth level</a:t>
            </a:r>
            <a:endParaRPr kumimoji="0" lang="en-US" sz="1800" b="0" i="0" u="none" strike="noStrike" kern="1200" cap="none" spc="0" normalizeH="0" baseline="0" noProof="0" dirty="0">
              <a:ln>
                <a:noFill/>
              </a:ln>
              <a:solidFill>
                <a:srgbClr val="22272B"/>
              </a:solidFill>
              <a:effectLst/>
              <a:uLnTx/>
              <a:uFillTx/>
              <a:latin typeface="Public Sans Light"/>
              <a:ea typeface="+mn-ea"/>
              <a:cs typeface="+mn-cs"/>
            </a:endParaRP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231311729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 id="2147483762" r:id="rId18"/>
    <p:sldLayoutId id="2147483763" r:id="rId19"/>
    <p:sldLayoutId id="2147483764" r:id="rId20"/>
    <p:sldLayoutId id="2147483765" r:id="rId21"/>
    <p:sldLayoutId id="2147483766" r:id="rId22"/>
    <p:sldLayoutId id="2147483767" r:id="rId23"/>
    <p:sldLayoutId id="2147483768" r:id="rId24"/>
    <p:sldLayoutId id="2147483769" r:id="rId25"/>
    <p:sldLayoutId id="2147483770" r:id="rId26"/>
    <p:sldLayoutId id="2147483771" r:id="rId27"/>
    <p:sldLayoutId id="2147483772" r:id="rId28"/>
    <p:sldLayoutId id="2147483773" r:id="rId29"/>
    <p:sldLayoutId id="2147483774"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4.xml"/><Relationship Id="rId5" Type="http://schemas.openxmlformats.org/officeDocument/2006/relationships/image" Target="../media/image13.sv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education.nsw.gov.au/rights-and-accountability/copyright" TargetMode="Externa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ACA6DE-0425-8EF3-5209-66B57CD3D78E}"/>
              </a:ext>
            </a:extLst>
          </p:cNvPr>
          <p:cNvSpPr>
            <a:spLocks noGrp="1"/>
          </p:cNvSpPr>
          <p:nvPr>
            <p:ph type="ctrTitle"/>
          </p:nvPr>
        </p:nvSpPr>
        <p:spPr/>
        <p:txBody>
          <a:bodyPr/>
          <a:lstStyle/>
          <a:p>
            <a:r>
              <a:rPr lang="en-AU" dirty="0"/>
              <a:t>Random samples</a:t>
            </a:r>
          </a:p>
        </p:txBody>
      </p:sp>
      <p:sp>
        <p:nvSpPr>
          <p:cNvPr id="4" name="Text Placeholder 3">
            <a:extLst>
              <a:ext uri="{FF2B5EF4-FFF2-40B4-BE49-F238E27FC236}">
                <a16:creationId xmlns:a16="http://schemas.microsoft.com/office/drawing/2014/main" id="{B5D5F1D8-B6F3-3B54-40B5-B68B049F0AC4}"/>
              </a:ext>
            </a:extLst>
          </p:cNvPr>
          <p:cNvSpPr>
            <a:spLocks noGrp="1"/>
          </p:cNvSpPr>
          <p:nvPr>
            <p:ph type="body" sz="quarter" idx="14"/>
          </p:nvPr>
        </p:nvSpPr>
        <p:spPr/>
        <p:txBody>
          <a:bodyPr/>
          <a:lstStyle/>
          <a:p>
            <a:r>
              <a:rPr lang="en-AU" dirty="0"/>
              <a:t>Explicit teaching</a:t>
            </a:r>
          </a:p>
        </p:txBody>
      </p:sp>
      <p:sp>
        <p:nvSpPr>
          <p:cNvPr id="3" name="Footer Placeholder 2">
            <a:extLst>
              <a:ext uri="{FF2B5EF4-FFF2-40B4-BE49-F238E27FC236}">
                <a16:creationId xmlns:a16="http://schemas.microsoft.com/office/drawing/2014/main" id="{8396F773-FCED-2CBE-9BE7-2C35CA2E1C29}"/>
              </a:ext>
            </a:extLst>
          </p:cNvPr>
          <p:cNvSpPr>
            <a:spLocks noGrp="1"/>
          </p:cNvSpPr>
          <p:nvPr>
            <p:ph type="ftr" sz="quarter" idx="3"/>
          </p:nvPr>
        </p:nvSpPr>
        <p:spPr/>
        <p:txBody>
          <a:bodyPr/>
          <a:lstStyle/>
          <a:p>
            <a:r>
              <a:rPr lang="en-US" dirty="0"/>
              <a:t>NSW Department of Education</a:t>
            </a:r>
            <a:endParaRPr lang="en-AU" dirty="0"/>
          </a:p>
        </p:txBody>
      </p:sp>
    </p:spTree>
    <p:extLst>
      <p:ext uri="{BB962C8B-B14F-4D97-AF65-F5344CB8AC3E}">
        <p14:creationId xmlns:p14="http://schemas.microsoft.com/office/powerpoint/2010/main" val="3180838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p:txBody>
          <a:bodyPr/>
          <a:lstStyle/>
          <a:p>
            <a:r>
              <a:rPr lang="en-AU" dirty="0"/>
              <a:t>Launch</a:t>
            </a:r>
          </a:p>
        </p:txBody>
      </p:sp>
      <p:sp>
        <p:nvSpPr>
          <p:cNvPr id="6" name="Text Placeholder 5">
            <a:extLst>
              <a:ext uri="{FF2B5EF4-FFF2-40B4-BE49-F238E27FC236}">
                <a16:creationId xmlns:a16="http://schemas.microsoft.com/office/drawing/2014/main" id="{09E8F95C-E9B2-C872-3924-E38C255A662C}"/>
              </a:ext>
            </a:extLst>
          </p:cNvPr>
          <p:cNvSpPr>
            <a:spLocks noGrp="1"/>
          </p:cNvSpPr>
          <p:nvPr>
            <p:ph type="body" sz="quarter" idx="18"/>
          </p:nvPr>
        </p:nvSpPr>
        <p:spPr/>
        <p:txBody>
          <a:bodyPr/>
          <a:lstStyle/>
          <a:p>
            <a:r>
              <a:rPr lang="en-AU" dirty="0"/>
              <a:t>How did this happen?</a:t>
            </a:r>
          </a:p>
        </p:txBody>
      </p:sp>
      <p:sp>
        <p:nvSpPr>
          <p:cNvPr id="5" name="Content Placeholder 4">
            <a:extLst>
              <a:ext uri="{FF2B5EF4-FFF2-40B4-BE49-F238E27FC236}">
                <a16:creationId xmlns:a16="http://schemas.microsoft.com/office/drawing/2014/main" id="{A94E55D6-2F4E-BB7B-7428-674C32E4640D}"/>
              </a:ext>
            </a:extLst>
          </p:cNvPr>
          <p:cNvSpPr>
            <a:spLocks noGrp="1"/>
          </p:cNvSpPr>
          <p:nvPr>
            <p:ph idx="1"/>
          </p:nvPr>
        </p:nvSpPr>
        <p:spPr/>
        <p:txBody>
          <a:bodyPr/>
          <a:lstStyle/>
          <a:p>
            <a:r>
              <a:rPr lang="en-AU" sz="2000" dirty="0"/>
              <a:t>Both Gerald and Manny conducted a study on the number of apps people had on their phones to determine the amount of storage people may need. These were their results.</a:t>
            </a:r>
          </a:p>
        </p:txBody>
      </p:sp>
      <p:pic>
        <p:nvPicPr>
          <p:cNvPr id="7" name="Graphic 6">
            <a:extLst>
              <a:ext uri="{FF2B5EF4-FFF2-40B4-BE49-F238E27FC236}">
                <a16:creationId xmlns:a16="http://schemas.microsoft.com/office/drawing/2014/main" id="{89C2D709-9817-92B4-7891-022F037A5E64}"/>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360000" y="2911097"/>
            <a:ext cx="2366331" cy="3305904"/>
          </a:xfrm>
          <a:prstGeom prst="rect">
            <a:avLst/>
          </a:prstGeom>
        </p:spPr>
      </p:pic>
      <p:sp>
        <p:nvSpPr>
          <p:cNvPr id="10" name="Speech Bubble: Rectangle with Corners Rounded 9">
            <a:extLst>
              <a:ext uri="{FF2B5EF4-FFF2-40B4-BE49-F238E27FC236}">
                <a16:creationId xmlns:a16="http://schemas.microsoft.com/office/drawing/2014/main" id="{735CCBF0-8562-419D-C2D2-1693EBEC0E42}"/>
              </a:ext>
            </a:extLst>
          </p:cNvPr>
          <p:cNvSpPr/>
          <p:nvPr/>
        </p:nvSpPr>
        <p:spPr>
          <a:xfrm>
            <a:off x="2534770" y="2768222"/>
            <a:ext cx="3502743" cy="1775012"/>
          </a:xfrm>
          <a:prstGeom prst="wedgeRoundRectCallout">
            <a:avLst>
              <a:gd name="adj1" fmla="val -59298"/>
              <a:gd name="adj2" fmla="val 19455"/>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85725"/>
            <a:r>
              <a:rPr lang="en-AU" sz="2000" dirty="0"/>
              <a:t>I found the average number of apps was 80.</a:t>
            </a:r>
          </a:p>
        </p:txBody>
      </p:sp>
      <p:sp>
        <p:nvSpPr>
          <p:cNvPr id="11" name="Speech Bubble: Rectangle with Corners Rounded 10">
            <a:extLst>
              <a:ext uri="{FF2B5EF4-FFF2-40B4-BE49-F238E27FC236}">
                <a16:creationId xmlns:a16="http://schemas.microsoft.com/office/drawing/2014/main" id="{4997B207-A8B1-69A4-52E1-6F82C4D0B0E7}"/>
              </a:ext>
            </a:extLst>
          </p:cNvPr>
          <p:cNvSpPr/>
          <p:nvPr/>
        </p:nvSpPr>
        <p:spPr>
          <a:xfrm>
            <a:off x="6223747" y="2768222"/>
            <a:ext cx="3671449" cy="1775012"/>
          </a:xfrm>
          <a:prstGeom prst="wedgeRoundRectCallout">
            <a:avLst>
              <a:gd name="adj1" fmla="val 58230"/>
              <a:gd name="adj2" fmla="val 20013"/>
              <a:gd name="adj3" fmla="val 16667"/>
            </a:avLst>
          </a:prstGeom>
          <a:solidFill>
            <a:schemeClr val="tx2"/>
          </a:solid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9388"/>
            <a:r>
              <a:rPr lang="en-AU" sz="2000" dirty="0">
                <a:solidFill>
                  <a:schemeClr val="bg1"/>
                </a:solidFill>
              </a:rPr>
              <a:t>I found the number of apps people had on their phones to be 30.</a:t>
            </a:r>
          </a:p>
        </p:txBody>
      </p:sp>
      <p:pic>
        <p:nvPicPr>
          <p:cNvPr id="9" name="Graphic 8">
            <a:extLst>
              <a:ext uri="{FF2B5EF4-FFF2-40B4-BE49-F238E27FC236}">
                <a16:creationId xmlns:a16="http://schemas.microsoft.com/office/drawing/2014/main" id="{59BEE81C-D1DE-2ADC-FF6C-3AB1EB9194FD}"/>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flipH="1">
            <a:off x="9657230" y="2911097"/>
            <a:ext cx="2453686" cy="3427944"/>
          </a:xfrm>
          <a:prstGeom prst="rect">
            <a:avLst/>
          </a:prstGeom>
        </p:spPr>
      </p:pic>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t>2</a:t>
            </a:fld>
            <a:endParaRPr lang="en-AU"/>
          </a:p>
        </p:txBody>
      </p:sp>
    </p:spTree>
    <p:extLst>
      <p:ext uri="{BB962C8B-B14F-4D97-AF65-F5344CB8AC3E}">
        <p14:creationId xmlns:p14="http://schemas.microsoft.com/office/powerpoint/2010/main" val="1912523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B34A0-4CA3-0096-A516-24DEF302DCE5}"/>
              </a:ext>
            </a:extLst>
          </p:cNvPr>
          <p:cNvSpPr>
            <a:spLocks noGrp="1"/>
          </p:cNvSpPr>
          <p:nvPr>
            <p:ph type="title"/>
          </p:nvPr>
        </p:nvSpPr>
        <p:spPr>
          <a:xfrm>
            <a:off x="360000" y="360000"/>
            <a:ext cx="10080000" cy="545601"/>
          </a:xfrm>
        </p:spPr>
        <p:txBody>
          <a:bodyPr/>
          <a:lstStyle/>
          <a:p>
            <a:r>
              <a:rPr lang="en-AU" dirty="0"/>
              <a:t>Summarise (1)</a:t>
            </a:r>
          </a:p>
        </p:txBody>
      </p:sp>
      <p:sp>
        <p:nvSpPr>
          <p:cNvPr id="5" name="Text Placeholder 4">
            <a:extLst>
              <a:ext uri="{FF2B5EF4-FFF2-40B4-BE49-F238E27FC236}">
                <a16:creationId xmlns:a16="http://schemas.microsoft.com/office/drawing/2014/main" id="{6819BE2C-DAA4-33E2-95BA-5A2EB9D9A513}"/>
              </a:ext>
            </a:extLst>
          </p:cNvPr>
          <p:cNvSpPr>
            <a:spLocks noGrp="1"/>
          </p:cNvSpPr>
          <p:nvPr>
            <p:ph type="body" sz="quarter" idx="18"/>
          </p:nvPr>
        </p:nvSpPr>
        <p:spPr>
          <a:xfrm>
            <a:off x="360000" y="982520"/>
            <a:ext cx="10080000" cy="310015"/>
          </a:xfrm>
        </p:spPr>
        <p:txBody>
          <a:bodyPr/>
          <a:lstStyle/>
          <a:p>
            <a:r>
              <a:rPr lang="en-AU" dirty="0"/>
              <a:t>Graphs</a:t>
            </a:r>
          </a:p>
        </p:txBody>
      </p:sp>
      <p:pic>
        <p:nvPicPr>
          <p:cNvPr id="3" name="Content Placeholder 6" descr="A histogram that has a mode at 0 that is positively skewed.">
            <a:extLst>
              <a:ext uri="{FF2B5EF4-FFF2-40B4-BE49-F238E27FC236}">
                <a16:creationId xmlns:a16="http://schemas.microsoft.com/office/drawing/2014/main" id="{87DC2550-65B4-B1D4-EF8A-717F1A736F7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60000" y="1863752"/>
            <a:ext cx="5812901" cy="4652248"/>
          </a:xfrm>
          <a:prstGeom prst="rect">
            <a:avLst/>
          </a:prstGeom>
        </p:spPr>
      </p:pic>
      <p:sp>
        <p:nvSpPr>
          <p:cNvPr id="7" name="Rectangle: Rounded Corners 6">
            <a:extLst>
              <a:ext uri="{FF2B5EF4-FFF2-40B4-BE49-F238E27FC236}">
                <a16:creationId xmlns:a16="http://schemas.microsoft.com/office/drawing/2014/main" id="{34F261F7-5BB6-D426-310A-80F23F3DC48C}"/>
              </a:ext>
            </a:extLst>
          </p:cNvPr>
          <p:cNvSpPr/>
          <p:nvPr/>
        </p:nvSpPr>
        <p:spPr>
          <a:xfrm>
            <a:off x="9276988" y="1369454"/>
            <a:ext cx="2567012" cy="14813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AU" sz="2000" dirty="0"/>
              <a:t>What conclusions could you draw from this graph?</a:t>
            </a:r>
          </a:p>
        </p:txBody>
      </p:sp>
      <p:sp>
        <p:nvSpPr>
          <p:cNvPr id="4" name="Slide Number Placeholder 3">
            <a:extLst>
              <a:ext uri="{FF2B5EF4-FFF2-40B4-BE49-F238E27FC236}">
                <a16:creationId xmlns:a16="http://schemas.microsoft.com/office/drawing/2014/main" id="{4795A648-EB2B-76A6-9E66-695D1AA8C64F}"/>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3</a:t>
            </a:fld>
            <a:endParaRPr lang="en-AU"/>
          </a:p>
        </p:txBody>
      </p:sp>
    </p:spTree>
    <p:extLst>
      <p:ext uri="{BB962C8B-B14F-4D97-AF65-F5344CB8AC3E}">
        <p14:creationId xmlns:p14="http://schemas.microsoft.com/office/powerpoint/2010/main" val="3138869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B34A0-4CA3-0096-A516-24DEF302DCE5}"/>
              </a:ext>
            </a:extLst>
          </p:cNvPr>
          <p:cNvSpPr>
            <a:spLocks noGrp="1"/>
          </p:cNvSpPr>
          <p:nvPr>
            <p:ph type="title"/>
          </p:nvPr>
        </p:nvSpPr>
        <p:spPr/>
        <p:txBody>
          <a:bodyPr/>
          <a:lstStyle/>
          <a:p>
            <a:r>
              <a:rPr lang="en-AU" dirty="0"/>
              <a:t>Summarise (2)</a:t>
            </a:r>
          </a:p>
        </p:txBody>
      </p:sp>
      <p:sp>
        <p:nvSpPr>
          <p:cNvPr id="5" name="Text Placeholder 4">
            <a:extLst>
              <a:ext uri="{FF2B5EF4-FFF2-40B4-BE49-F238E27FC236}">
                <a16:creationId xmlns:a16="http://schemas.microsoft.com/office/drawing/2014/main" id="{6819BE2C-DAA4-33E2-95BA-5A2EB9D9A513}"/>
              </a:ext>
            </a:extLst>
          </p:cNvPr>
          <p:cNvSpPr>
            <a:spLocks noGrp="1"/>
          </p:cNvSpPr>
          <p:nvPr>
            <p:ph type="body" sz="quarter" idx="18"/>
          </p:nvPr>
        </p:nvSpPr>
        <p:spPr>
          <a:xfrm>
            <a:off x="360000" y="982520"/>
            <a:ext cx="10080000" cy="310015"/>
          </a:xfrm>
        </p:spPr>
        <p:txBody>
          <a:bodyPr/>
          <a:lstStyle/>
          <a:p>
            <a:r>
              <a:rPr lang="en-AU" dirty="0"/>
              <a:t>Graphs</a:t>
            </a:r>
          </a:p>
        </p:txBody>
      </p:sp>
      <p:pic>
        <p:nvPicPr>
          <p:cNvPr id="8" name="Content Placeholder 6" descr="A histogram that has a mode at 0 that is positively skewed, where the x axis is labelled number of teeth.">
            <a:extLst>
              <a:ext uri="{FF2B5EF4-FFF2-40B4-BE49-F238E27FC236}">
                <a16:creationId xmlns:a16="http://schemas.microsoft.com/office/drawing/2014/main" id="{B008ABFD-B144-7023-078B-DED1A8BB6F3C}"/>
              </a:ext>
            </a:extLst>
          </p:cNvPr>
          <p:cNvPicPr>
            <a:picLocks noChangeAspect="1"/>
          </p:cNvPicPr>
          <p:nvPr/>
        </p:nvPicPr>
        <p:blipFill rotWithShape="1">
          <a:blip r:embed="rId2" cstate="screen">
            <a:extLst>
              <a:ext uri="{28A0092B-C50C-407E-A947-70E740481C1C}">
                <a14:useLocalDpi xmlns:a14="http://schemas.microsoft.com/office/drawing/2010/main"/>
              </a:ext>
            </a:extLst>
          </a:blip>
          <a:stretch/>
        </p:blipFill>
        <p:spPr>
          <a:xfrm>
            <a:off x="360000" y="1863752"/>
            <a:ext cx="5812901" cy="4832248"/>
          </a:xfrm>
          <a:prstGeom prst="rect">
            <a:avLst/>
          </a:prstGeom>
        </p:spPr>
      </p:pic>
      <p:sp>
        <p:nvSpPr>
          <p:cNvPr id="6" name="Rectangle: Rounded Corners 5">
            <a:extLst>
              <a:ext uri="{FF2B5EF4-FFF2-40B4-BE49-F238E27FC236}">
                <a16:creationId xmlns:a16="http://schemas.microsoft.com/office/drawing/2014/main" id="{2EBA111A-D93E-407A-7E84-D4287FE5850D}"/>
              </a:ext>
            </a:extLst>
          </p:cNvPr>
          <p:cNvSpPr/>
          <p:nvPr/>
        </p:nvSpPr>
        <p:spPr>
          <a:xfrm>
            <a:off x="9276988" y="1369454"/>
            <a:ext cx="2567012" cy="14813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AU" sz="2000" dirty="0"/>
              <a:t>What conclusions could you draw from this graph?</a:t>
            </a:r>
          </a:p>
        </p:txBody>
      </p:sp>
      <p:sp>
        <p:nvSpPr>
          <p:cNvPr id="4" name="Slide Number Placeholder 3">
            <a:extLst>
              <a:ext uri="{FF2B5EF4-FFF2-40B4-BE49-F238E27FC236}">
                <a16:creationId xmlns:a16="http://schemas.microsoft.com/office/drawing/2014/main" id="{4795A648-EB2B-76A6-9E66-695D1AA8C64F}"/>
              </a:ext>
              <a:ext uri="{C183D7F6-B498-43B3-948B-1728B52AA6E4}">
                <adec:decorative xmlns:adec="http://schemas.microsoft.com/office/drawing/2017/decorative" val="1"/>
              </a:ext>
            </a:extLst>
          </p:cNvPr>
          <p:cNvSpPr>
            <a:spLocks noGrp="1"/>
          </p:cNvSpPr>
          <p:nvPr>
            <p:ph type="sldNum" sz="quarter" idx="12"/>
          </p:nvPr>
        </p:nvSpPr>
        <p:spPr>
          <a:xfrm>
            <a:off x="11124000" y="6516000"/>
            <a:ext cx="720000" cy="180000"/>
          </a:xfrm>
        </p:spPr>
        <p:txBody>
          <a:bodyPr/>
          <a:lstStyle/>
          <a:p>
            <a:fld id="{10A01DC5-1685-4615-8240-15192985C6A2}" type="slidenum">
              <a:rPr lang="en-AU" smtClean="0"/>
              <a:pPr/>
              <a:t>4</a:t>
            </a:fld>
            <a:endParaRPr lang="en-AU"/>
          </a:p>
        </p:txBody>
      </p:sp>
    </p:spTree>
    <p:extLst>
      <p:ext uri="{BB962C8B-B14F-4D97-AF65-F5344CB8AC3E}">
        <p14:creationId xmlns:p14="http://schemas.microsoft.com/office/powerpoint/2010/main" val="1301630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B34A0-4CA3-0096-A516-24DEF302DCE5}"/>
              </a:ext>
            </a:extLst>
          </p:cNvPr>
          <p:cNvSpPr>
            <a:spLocks noGrp="1"/>
          </p:cNvSpPr>
          <p:nvPr>
            <p:ph type="title"/>
          </p:nvPr>
        </p:nvSpPr>
        <p:spPr/>
        <p:txBody>
          <a:bodyPr/>
          <a:lstStyle/>
          <a:p>
            <a:r>
              <a:rPr lang="en-AU" dirty="0"/>
              <a:t>Summarise (3)</a:t>
            </a:r>
          </a:p>
        </p:txBody>
      </p:sp>
      <p:sp>
        <p:nvSpPr>
          <p:cNvPr id="5" name="Text Placeholder 4">
            <a:extLst>
              <a:ext uri="{FF2B5EF4-FFF2-40B4-BE49-F238E27FC236}">
                <a16:creationId xmlns:a16="http://schemas.microsoft.com/office/drawing/2014/main" id="{6819BE2C-DAA4-33E2-95BA-5A2EB9D9A513}"/>
              </a:ext>
            </a:extLst>
          </p:cNvPr>
          <p:cNvSpPr>
            <a:spLocks noGrp="1"/>
          </p:cNvSpPr>
          <p:nvPr>
            <p:ph type="body" sz="quarter" idx="18"/>
          </p:nvPr>
        </p:nvSpPr>
        <p:spPr>
          <a:xfrm>
            <a:off x="360000" y="982520"/>
            <a:ext cx="10080000" cy="310015"/>
          </a:xfrm>
        </p:spPr>
        <p:txBody>
          <a:bodyPr/>
          <a:lstStyle/>
          <a:p>
            <a:r>
              <a:rPr lang="en-AU" dirty="0"/>
              <a:t>Graphs</a:t>
            </a:r>
          </a:p>
        </p:txBody>
      </p:sp>
      <p:sp>
        <p:nvSpPr>
          <p:cNvPr id="3" name="TextBox 2">
            <a:extLst>
              <a:ext uri="{FF2B5EF4-FFF2-40B4-BE49-F238E27FC236}">
                <a16:creationId xmlns:a16="http://schemas.microsoft.com/office/drawing/2014/main" id="{B9695A44-D357-73E9-1049-ED5C722F80E6}"/>
              </a:ext>
            </a:extLst>
          </p:cNvPr>
          <p:cNvSpPr txBox="1"/>
          <p:nvPr/>
        </p:nvSpPr>
        <p:spPr>
          <a:xfrm>
            <a:off x="360000" y="1369454"/>
            <a:ext cx="6360459" cy="310015"/>
          </a:xfrm>
          <a:prstGeom prst="rect">
            <a:avLst/>
          </a:prstGeom>
          <a:noFill/>
        </p:spPr>
        <p:txBody>
          <a:bodyPr wrap="square" lIns="0" tIns="0" rIns="0" bIns="0" rtlCol="0">
            <a:noAutofit/>
          </a:bodyPr>
          <a:lstStyle/>
          <a:p>
            <a:pPr algn="l"/>
            <a:r>
              <a:rPr lang="en-AU" sz="1800" b="1" dirty="0">
                <a:latin typeface="+mj-lt"/>
              </a:rPr>
              <a:t>Number of teeth of people living in a nursing home</a:t>
            </a:r>
          </a:p>
        </p:txBody>
      </p:sp>
      <p:pic>
        <p:nvPicPr>
          <p:cNvPr id="8" name="Content Placeholder 6" descr="A histogram that has a mode at 0 that is positively skewed, where the x axis is labelled number of teeth">
            <a:extLst>
              <a:ext uri="{FF2B5EF4-FFF2-40B4-BE49-F238E27FC236}">
                <a16:creationId xmlns:a16="http://schemas.microsoft.com/office/drawing/2014/main" id="{510A7BCF-32DA-AA3E-B26D-FB44E7D36D68}"/>
              </a:ext>
            </a:extLst>
          </p:cNvPr>
          <p:cNvPicPr>
            <a:picLocks noChangeAspect="1"/>
          </p:cNvPicPr>
          <p:nvPr/>
        </p:nvPicPr>
        <p:blipFill rotWithShape="1">
          <a:blip r:embed="rId2" cstate="screen">
            <a:extLst>
              <a:ext uri="{28A0092B-C50C-407E-A947-70E740481C1C}">
                <a14:useLocalDpi xmlns:a14="http://schemas.microsoft.com/office/drawing/2010/main"/>
              </a:ext>
            </a:extLst>
          </a:blip>
          <a:stretch/>
        </p:blipFill>
        <p:spPr>
          <a:xfrm>
            <a:off x="360000" y="1863752"/>
            <a:ext cx="5812901" cy="4832248"/>
          </a:xfrm>
          <a:prstGeom prst="rect">
            <a:avLst/>
          </a:prstGeom>
        </p:spPr>
      </p:pic>
      <p:sp>
        <p:nvSpPr>
          <p:cNvPr id="9" name="Rectangle: Rounded Corners 8">
            <a:extLst>
              <a:ext uri="{FF2B5EF4-FFF2-40B4-BE49-F238E27FC236}">
                <a16:creationId xmlns:a16="http://schemas.microsoft.com/office/drawing/2014/main" id="{EC2ED07E-6AFC-FA2C-E903-56B1874A6FF8}"/>
              </a:ext>
            </a:extLst>
          </p:cNvPr>
          <p:cNvSpPr/>
          <p:nvPr/>
        </p:nvSpPr>
        <p:spPr>
          <a:xfrm>
            <a:off x="9276988" y="1369454"/>
            <a:ext cx="2567012" cy="148133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AU" sz="2000" dirty="0"/>
              <a:t>What conclusions could you draw from this graph?</a:t>
            </a:r>
          </a:p>
        </p:txBody>
      </p:sp>
      <p:sp>
        <p:nvSpPr>
          <p:cNvPr id="4" name="Slide Number Placeholder 3">
            <a:extLst>
              <a:ext uri="{FF2B5EF4-FFF2-40B4-BE49-F238E27FC236}">
                <a16:creationId xmlns:a16="http://schemas.microsoft.com/office/drawing/2014/main" id="{4795A648-EB2B-76A6-9E66-695D1AA8C64F}"/>
              </a:ext>
              <a:ext uri="{C183D7F6-B498-43B3-948B-1728B52AA6E4}">
                <adec:decorative xmlns:adec="http://schemas.microsoft.com/office/drawing/2017/decorative" val="1"/>
              </a:ext>
            </a:extLst>
          </p:cNvPr>
          <p:cNvSpPr>
            <a:spLocks noGrp="1"/>
          </p:cNvSpPr>
          <p:nvPr>
            <p:ph type="sldNum" sz="quarter" idx="12"/>
          </p:nvPr>
        </p:nvSpPr>
        <p:spPr>
          <a:xfrm>
            <a:off x="11124000" y="6516000"/>
            <a:ext cx="720000" cy="180000"/>
          </a:xfrm>
        </p:spPr>
        <p:txBody>
          <a:bodyPr/>
          <a:lstStyle/>
          <a:p>
            <a:fld id="{10A01DC5-1685-4615-8240-15192985C6A2}" type="slidenum">
              <a:rPr lang="en-AU" smtClean="0"/>
              <a:pPr/>
              <a:t>5</a:t>
            </a:fld>
            <a:endParaRPr lang="en-AU"/>
          </a:p>
        </p:txBody>
      </p:sp>
    </p:spTree>
    <p:extLst>
      <p:ext uri="{BB962C8B-B14F-4D97-AF65-F5344CB8AC3E}">
        <p14:creationId xmlns:p14="http://schemas.microsoft.com/office/powerpoint/2010/main" val="136714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p:txBody>
          <a:bodyPr/>
          <a:lstStyle/>
          <a:p>
            <a:r>
              <a:rPr lang="en-AU" dirty="0"/>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dirty="0">
                <a:hlinkClick r:id="rId2">
                  <a:extLst>
                    <a:ext uri="{A12FA001-AC4F-418D-AE19-62706E023703}">
                      <ahyp:hlinkClr xmlns:ahyp="http://schemas.microsoft.com/office/drawing/2018/hyperlinkcolor" val="tx"/>
                    </a:ext>
                  </a:extLst>
                </a:hlinkClick>
              </a:rPr>
              <a:t>© State of New South Wales (Department of Education), 2024</a:t>
            </a:r>
            <a:endParaRPr lang="en-AU" dirty="0"/>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license</a:t>
            </a:r>
            <a:r>
              <a:rPr lang="en-AU" sz="1200" dirty="0">
                <a:solidFill>
                  <a:schemeClr val="bg1"/>
                </a:solidFill>
              </a:rPr>
              <a:t>.</a:t>
            </a:r>
          </a:p>
          <a:p>
            <a:pPr algn="l">
              <a:lnSpc>
                <a:spcPct val="150000"/>
              </a:lnSpc>
              <a:spcAft>
                <a:spcPts val="600"/>
              </a:spcAft>
            </a:pPr>
            <a:r>
              <a:rPr lang="en-AU" sz="1200" dirty="0">
                <a:solidFill>
                  <a:schemeClr val="bg1"/>
                </a:solidFill>
              </a:rPr>
              <a:t>This license allows you to share and adapt the material for any purpose, even commercially.</a:t>
            </a:r>
          </a:p>
          <a:p>
            <a:pPr algn="l">
              <a:lnSpc>
                <a:spcPct val="150000"/>
              </a:lnSpc>
              <a:spcAft>
                <a:spcPts val="600"/>
              </a:spcAft>
            </a:pPr>
            <a:r>
              <a:rPr lang="en-AU" sz="1200" dirty="0">
                <a:solidFill>
                  <a:schemeClr val="bg1"/>
                </a:solidFill>
              </a:rPr>
              <a:t>Attribution should be given to © State of New South Wales (Department of Education), 2024.</a:t>
            </a:r>
          </a:p>
          <a:p>
            <a:pPr algn="l">
              <a:lnSpc>
                <a:spcPct val="150000"/>
              </a:lnSpc>
            </a:pPr>
            <a:r>
              <a:rPr lang="en-AU" sz="1200" dirty="0">
                <a:solidFill>
                  <a:schemeClr val="bg1"/>
                </a:solidFill>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a:t>
            </a:r>
            <a:r>
              <a:rPr lang="en-AU" sz="1200" i="1" dirty="0">
                <a:solidFill>
                  <a:schemeClr val="bg1"/>
                </a:solidFill>
              </a:rPr>
              <a:t>Copyright Act 1968 </a:t>
            </a:r>
            <a:r>
              <a:rPr lang="en-AU" sz="1200" dirty="0">
                <a:solidFill>
                  <a:schemeClr val="bg1"/>
                </a:solidFill>
              </a:rPr>
              <a:t>(Cth). The department accepts no responsibility for content on third-party websites. </a:t>
            </a:r>
          </a:p>
        </p:txBody>
      </p:sp>
    </p:spTree>
    <p:extLst>
      <p:ext uri="{BB962C8B-B14F-4D97-AF65-F5344CB8AC3E}">
        <p14:creationId xmlns:p14="http://schemas.microsoft.com/office/powerpoint/2010/main" val="382041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template-2023" id="{FFE7B814-862F-4F0A-8C67-F76A1D8691FF}" vid="{8C10FAA1-8129-4E43-B462-F460E41862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curriculum-reform-template-2023</Template>
  <TotalTime>0</TotalTime>
  <Words>450</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Public Sans</vt:lpstr>
      <vt:lpstr>Public Sans Light</vt:lpstr>
      <vt:lpstr>Times New Roman</vt:lpstr>
      <vt:lpstr>Arial</vt:lpstr>
      <vt:lpstr>1_NSWG Corporate</vt:lpstr>
      <vt:lpstr>Random samples</vt:lpstr>
      <vt:lpstr>Launch</vt:lpstr>
      <vt:lpstr>Summarise (1)</vt:lpstr>
      <vt:lpstr>Summarise (2)</vt:lpstr>
      <vt:lpstr>Summarise (3)</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 samples slideshow</dc:title>
  <dc:creator>NSW Department of Education</dc:creator>
  <dcterms:created xsi:type="dcterms:W3CDTF">2024-04-24T04:51:26Z</dcterms:created>
  <dcterms:modified xsi:type="dcterms:W3CDTF">2024-04-24T04:52:00Z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2024-04-24T04:51:35Z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a73c50a5-2541-40ab-8257-b7c26f51c2f0</vt:lpwstr>
  </property>
  <property fmtid="{D5CDD505-2E9C-101B-9397-08002B2CF9AE}" pid="8" name="MSIP_Label_b603dfd7-d93a-4381-a340-2995d8282205_ContentBits">
    <vt:lpwstr>0</vt:lpwstr>
  </property>
</Properties>
</file>