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7" r:id="rId2"/>
    <p:sldId id="272" r:id="rId3"/>
    <p:sldId id="376" r:id="rId4"/>
    <p:sldId id="375" r:id="rId5"/>
    <p:sldId id="366" r:id="rId6"/>
    <p:sldId id="387" r:id="rId7"/>
    <p:sldId id="378" r:id="rId8"/>
    <p:sldId id="379" r:id="rId9"/>
    <p:sldId id="380" r:id="rId10"/>
    <p:sldId id="388" r:id="rId11"/>
    <p:sldId id="382" r:id="rId12"/>
    <p:sldId id="383" r:id="rId13"/>
    <p:sldId id="385"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
      <p:font typeface="Public Sans Light" pitchFamily="2" charset="0"/>
      <p:regular r:id="rId23"/>
      <p:italic r:id="rId24"/>
    </p:embeddedFont>
    <p:embeddedFont>
      <p:font typeface="Public Sans SemiBold"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1F962-7DBD-CE4E-B078-1BB2F995B28A}" v="10" dt="2024-06-18T00:25:02.470"/>
    <p1510:client id="{D5D5C59C-9858-4FF8-88C7-55F9E463094C}" v="8" dt="2024-06-18T05:43:15.73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6264" autoAdjust="0"/>
  </p:normalViewPr>
  <p:slideViewPr>
    <p:cSldViewPr snapToGrid="0">
      <p:cViewPr varScale="1">
        <p:scale>
          <a:sx n="92" d="100"/>
          <a:sy n="92" d="100"/>
        </p:scale>
        <p:origin x="1254"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6" Type="http://schemas.openxmlformats.org/officeDocument/2006/relationships/image" Target="../media/image170.png"/><Relationship Id="rId5" Type="http://schemas.openxmlformats.org/officeDocument/2006/relationships/image" Target="../media/image150.png"/><Relationship Id="rId4" Type="http://schemas.openxmlformats.org/officeDocument/2006/relationships/image" Target="../media/image180.png"/></Relationships>
</file>

<file path=ppt/slides/_rels/slide1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9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150.png"/><Relationship Id="rId4" Type="http://schemas.openxmlformats.org/officeDocument/2006/relationships/image" Target="../media/image1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Ways of working – equations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 – self-explanation prompts</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A7BD2A54-CECD-B41E-A3B4-C0ADD43C7F17}"/>
                  </a:ext>
                </a:extLst>
              </p:cNvPr>
              <p:cNvSpPr txBox="1">
                <a:spLocks/>
              </p:cNvSpPr>
              <p:nvPr/>
            </p:nvSpPr>
            <p:spPr>
              <a:xfrm>
                <a:off x="1618523" y="1831015"/>
                <a:ext cx="2476985"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7" name="Content Placeholder 4">
                <a:extLst>
                  <a:ext uri="{FF2B5EF4-FFF2-40B4-BE49-F238E27FC236}">
                    <a16:creationId xmlns:a16="http://schemas.microsoft.com/office/drawing/2014/main" id="{A7BD2A54-CECD-B41E-A3B4-C0ADD43C7F17}"/>
                  </a:ext>
                </a:extLst>
              </p:cNvPr>
              <p:cNvSpPr txBox="1">
                <a:spLocks noRot="1" noChangeAspect="1" noMove="1" noResize="1" noEditPoints="1" noAdjustHandles="1" noChangeArrowheads="1" noChangeShapeType="1" noTextEdit="1"/>
              </p:cNvSpPr>
              <p:nvPr/>
            </p:nvSpPr>
            <p:spPr>
              <a:xfrm>
                <a:off x="1618523" y="1831015"/>
                <a:ext cx="2476985" cy="4536000"/>
              </a:xfrm>
              <a:prstGeom prst="rect">
                <a:avLst/>
              </a:prstGeom>
              <a:blipFill>
                <a:blip r:embed="rId4"/>
                <a:stretch>
                  <a:fillRect l="-59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54184" y="1831015"/>
                <a:ext cx="2476985" cy="4536000"/>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7+3</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28</m:t>
                      </m:r>
                    </m:oMath>
                    <m:oMath xmlns:m="http://schemas.openxmlformats.org/officeDocument/2006/math">
                      <m:r>
                        <a:rPr lang="en-AU" i="1">
                          <a:latin typeface="Cambria Math" panose="02040503050406030204" pitchFamily="18" charset="0"/>
                        </a:rPr>
                        <m:t>7</m:t>
                      </m:r>
                      <m:r>
                        <a:rPr lang="en-AU" b="0" i="1" smtClean="0">
                          <a:solidFill>
                            <a:srgbClr val="00B050"/>
                          </a:solidFill>
                          <a:latin typeface="Cambria Math" panose="02040503050406030204" pitchFamily="18" charset="0"/>
                        </a:rPr>
                        <m:t>−7</m:t>
                      </m:r>
                      <m:r>
                        <a:rPr lang="en-AU" b="0" i="1" smtClean="0">
                          <a:solidFill>
                            <a:schemeClr val="tx1"/>
                          </a:solidFill>
                          <a:latin typeface="Cambria Math" panose="02040503050406030204" pitchFamily="18" charset="0"/>
                        </a:rPr>
                        <m:t>+</m:t>
                      </m:r>
                      <m:r>
                        <a:rPr lang="en-AU" i="1">
                          <a:latin typeface="Cambria Math" panose="02040503050406030204" pitchFamily="18" charset="0"/>
                        </a:rPr>
                        <m:t>3</m:t>
                      </m:r>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28</m:t>
                      </m:r>
                      <m:r>
                        <a:rPr lang="en-AU" b="0" i="1" smtClean="0">
                          <a:solidFill>
                            <a:srgbClr val="00B050"/>
                          </a:solidFill>
                          <a:latin typeface="Cambria Math" panose="02040503050406030204" pitchFamily="18" charset="0"/>
                        </a:rPr>
                        <m:t>−7</m:t>
                      </m:r>
                    </m:oMath>
                    <m:oMath xmlns:m="http://schemas.openxmlformats.org/officeDocument/2006/math">
                      <m:r>
                        <a:rPr lang="en-AU" i="1">
                          <a:latin typeface="Cambria Math" panose="02040503050406030204" pitchFamily="18" charset="0"/>
                        </a:rPr>
                        <m:t>3</m:t>
                      </m:r>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2</m:t>
                      </m:r>
                      <m:r>
                        <a:rPr lang="en-AU" b="0" i="1" smtClean="0">
                          <a:latin typeface="Cambria Math" panose="02040503050406030204" pitchFamily="18" charset="0"/>
                        </a:rPr>
                        <m:t>1</m:t>
                      </m:r>
                    </m:oMath>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US" b="0" i="1" smtClean="0">
                              <a:solidFill>
                                <a:srgbClr val="00B050"/>
                              </a:solidFill>
                              <a:latin typeface="Cambria Math" panose="02040503050406030204" pitchFamily="18" charset="0"/>
                            </a:rPr>
                            <m:t>3</m:t>
                          </m:r>
                        </m:den>
                      </m:f>
                      <m:r>
                        <m:rPr>
                          <m:aln/>
                        </m:rPr>
                        <a:rPr lang="en-AU" i="1">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21</m:t>
                          </m:r>
                        </m:num>
                        <m:den>
                          <m:r>
                            <a:rPr lang="en-US" b="0" i="1" smtClean="0">
                              <a:solidFill>
                                <a:srgbClr val="00B050"/>
                              </a:solidFill>
                              <a:latin typeface="Cambria Math" panose="02040503050406030204" pitchFamily="18" charset="0"/>
                            </a:rPr>
                            <m:t>3</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7</m:t>
                      </m:r>
                    </m:oMath>
                  </m:oMathPara>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54184" y="1831015"/>
                <a:ext cx="2476985" cy="4536000"/>
              </a:xfrm>
              <a:blipFill>
                <a:blip r:embed="rId5"/>
                <a:stretch>
                  <a:fillRect/>
                </a:stretch>
              </a:blipFill>
            </p:spPr>
            <p:txBody>
              <a:bodyPr/>
              <a:lstStyle/>
              <a:p>
                <a:r>
                  <a:rPr lang="en-AU">
                    <a:noFill/>
                  </a:rPr>
                  <a:t> </a:t>
                </a:r>
              </a:p>
            </p:txBody>
          </p:sp>
        </mc:Fallback>
      </mc:AlternateContent>
      <p:sp>
        <p:nvSpPr>
          <p:cNvPr id="8" name="Speech Bubble: Oval 7">
            <a:extLst>
              <a:ext uri="{FF2B5EF4-FFF2-40B4-BE49-F238E27FC236}">
                <a16:creationId xmlns:a16="http://schemas.microsoft.com/office/drawing/2014/main" id="{54A563CA-3FFD-23E2-4296-A5E3570F04BB}"/>
              </a:ext>
            </a:extLst>
          </p:cNvPr>
          <p:cNvSpPr/>
          <p:nvPr/>
        </p:nvSpPr>
        <p:spPr>
          <a:xfrm>
            <a:off x="774343" y="3193841"/>
            <a:ext cx="2684969" cy="1357192"/>
          </a:xfrm>
          <a:prstGeom prst="wedgeRoundRectCallout">
            <a:avLst>
              <a:gd name="adj1" fmla="val 76311"/>
              <a:gd name="adj2" fmla="val -2365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Could you divide by 3 before subtracting 7?</a:t>
            </a:r>
          </a:p>
        </p:txBody>
      </p:sp>
      <mc:AlternateContent xmlns:mc="http://schemas.openxmlformats.org/markup-compatibility/2006" xmlns:a14="http://schemas.microsoft.com/office/drawing/2010/main">
        <mc:Choice Requires="a14">
          <p:sp>
            <p:nvSpPr>
              <p:cNvPr id="3" name="Speech Bubble: Oval 2">
                <a:extLst>
                  <a:ext uri="{FF2B5EF4-FFF2-40B4-BE49-F238E27FC236}">
                    <a16:creationId xmlns:a16="http://schemas.microsoft.com/office/drawing/2014/main" id="{D888FE86-FAAC-D5F1-D7EF-0CAF34BF3CDE}"/>
                  </a:ext>
                </a:extLst>
              </p:cNvPr>
              <p:cNvSpPr/>
              <p:nvPr/>
            </p:nvSpPr>
            <p:spPr>
              <a:xfrm>
                <a:off x="6806264" y="1771055"/>
                <a:ext cx="3012293" cy="1246838"/>
              </a:xfrm>
              <a:prstGeom prst="wedgeRoundRectCallout">
                <a:avLst>
                  <a:gd name="adj1" fmla="val -75012"/>
                  <a:gd name="adj2" fmla="val -26467"/>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Is this equation the same</a:t>
                </a:r>
                <a:br>
                  <a:rPr lang="en-AU" sz="1800" dirty="0"/>
                </a:br>
                <a:r>
                  <a:rPr lang="en-AU" sz="1800" dirty="0"/>
                  <a:t>as </a:t>
                </a:r>
                <a14:m>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+7=28</m:t>
                    </m:r>
                  </m:oMath>
                </a14:m>
                <a:r>
                  <a:rPr lang="en-AU" sz="1800" dirty="0"/>
                  <a:t> ?</a:t>
                </a:r>
              </a:p>
            </p:txBody>
          </p:sp>
        </mc:Choice>
        <mc:Fallback xmlns="">
          <p:sp>
            <p:nvSpPr>
              <p:cNvPr id="3" name="Speech Bubble: Oval 2">
                <a:extLst>
                  <a:ext uri="{FF2B5EF4-FFF2-40B4-BE49-F238E27FC236}">
                    <a16:creationId xmlns:a16="http://schemas.microsoft.com/office/drawing/2014/main" id="{D888FE86-FAAC-D5F1-D7EF-0CAF34BF3CDE}"/>
                  </a:ext>
                </a:extLst>
              </p:cNvPr>
              <p:cNvSpPr>
                <a:spLocks noRot="1" noChangeAspect="1" noMove="1" noResize="1" noEditPoints="1" noAdjustHandles="1" noChangeArrowheads="1" noChangeShapeType="1" noTextEdit="1"/>
              </p:cNvSpPr>
              <p:nvPr/>
            </p:nvSpPr>
            <p:spPr>
              <a:xfrm>
                <a:off x="6806264" y="1771055"/>
                <a:ext cx="3012293" cy="1246838"/>
              </a:xfrm>
              <a:prstGeom prst="wedgeRoundRectCallout">
                <a:avLst>
                  <a:gd name="adj1" fmla="val -75012"/>
                  <a:gd name="adj2" fmla="val -26467"/>
                  <a:gd name="adj3" fmla="val 16667"/>
                </a:avLst>
              </a:prstGeom>
              <a:blipFill>
                <a:blip r:embed="rId6"/>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72075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problem 2</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57074BEB-4CE4-B5ED-9807-A27B2823A413}"/>
                  </a:ext>
                </a:extLst>
              </p:cNvPr>
              <p:cNvSpPr txBox="1">
                <a:spLocks/>
              </p:cNvSpPr>
              <p:nvPr/>
            </p:nvSpPr>
            <p:spPr>
              <a:xfrm>
                <a:off x="2591538" y="1831015"/>
                <a:ext cx="2476985"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7" name="Content Placeholder 4">
                <a:extLst>
                  <a:ext uri="{FF2B5EF4-FFF2-40B4-BE49-F238E27FC236}">
                    <a16:creationId xmlns:a16="http://schemas.microsoft.com/office/drawing/2014/main" id="{57074BEB-4CE4-B5ED-9807-A27B2823A413}"/>
                  </a:ext>
                </a:extLst>
              </p:cNvPr>
              <p:cNvSpPr txBox="1">
                <a:spLocks noRot="1" noChangeAspect="1" noMove="1" noResize="1" noEditPoints="1" noAdjustHandles="1" noChangeArrowheads="1" noChangeShapeType="1" noTextEdit="1"/>
              </p:cNvSpPr>
              <p:nvPr/>
            </p:nvSpPr>
            <p:spPr>
              <a:xfrm>
                <a:off x="2591538" y="1831015"/>
                <a:ext cx="2476985" cy="4536000"/>
              </a:xfrm>
              <a:prstGeom prst="rect">
                <a:avLst/>
              </a:prstGeom>
              <a:blipFill>
                <a:blip r:embed="rId3"/>
                <a:stretch>
                  <a:fillRect l="-566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4161507" y="1831015"/>
                <a:ext cx="2476985" cy="4536000"/>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20</m:t>
                      </m:r>
                    </m:oMath>
                  </m:oMathPara>
                </a14:m>
                <a:br>
                  <a:rPr lang="en-AU" dirty="0"/>
                </a:br>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4161507" y="1831015"/>
                <a:ext cx="2476985" cy="4536000"/>
              </a:xfr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40227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57074BEB-4CE4-B5ED-9807-A27B2823A413}"/>
                  </a:ext>
                </a:extLst>
              </p:cNvPr>
              <p:cNvSpPr txBox="1">
                <a:spLocks/>
              </p:cNvSpPr>
              <p:nvPr/>
            </p:nvSpPr>
            <p:spPr>
              <a:xfrm>
                <a:off x="2591539" y="1831015"/>
                <a:ext cx="1395846" cy="59739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7" name="Content Placeholder 4">
                <a:extLst>
                  <a:ext uri="{FF2B5EF4-FFF2-40B4-BE49-F238E27FC236}">
                    <a16:creationId xmlns:a16="http://schemas.microsoft.com/office/drawing/2014/main" id="{57074BEB-4CE4-B5ED-9807-A27B2823A413}"/>
                  </a:ext>
                </a:extLst>
              </p:cNvPr>
              <p:cNvSpPr txBox="1">
                <a:spLocks noRot="1" noChangeAspect="1" noMove="1" noResize="1" noEditPoints="1" noAdjustHandles="1" noChangeArrowheads="1" noChangeShapeType="1" noTextEdit="1"/>
              </p:cNvSpPr>
              <p:nvPr/>
            </p:nvSpPr>
            <p:spPr>
              <a:xfrm>
                <a:off x="2591539" y="1831015"/>
                <a:ext cx="1395846" cy="597392"/>
              </a:xfrm>
              <a:prstGeom prst="rect">
                <a:avLst/>
              </a:prstGeom>
              <a:blipFill>
                <a:blip r:embed="rId2"/>
                <a:stretch>
                  <a:fillRect l="-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4416184" y="1833230"/>
                <a:ext cx="2476985" cy="2559071"/>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20</m:t>
                      </m:r>
                    </m:oMath>
                    <m:oMath xmlns:m="http://schemas.openxmlformats.org/officeDocument/2006/math">
                      <m:r>
                        <a:rPr lang="en-AU" b="0" i="1" smtClean="0">
                          <a:latin typeface="Cambria Math" panose="02040503050406030204" pitchFamily="18" charset="0"/>
                        </a:rPr>
                        <m:t>10</m:t>
                      </m:r>
                      <m:r>
                        <a:rPr lang="en-AU" b="0" i="1" smtClean="0">
                          <a:solidFill>
                            <a:srgbClr val="00B050"/>
                          </a:solidFill>
                          <a:latin typeface="Cambria Math" panose="02040503050406030204" pitchFamily="18" charset="0"/>
                        </a:rPr>
                        <m:t>−10</m:t>
                      </m:r>
                      <m:r>
                        <a:rPr lang="en-AU" b="0" i="1" smtClean="0">
                          <a:latin typeface="Cambria Math" panose="02040503050406030204" pitchFamily="18" charset="0"/>
                        </a:rPr>
                        <m:t>+2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20</m:t>
                      </m:r>
                      <m:r>
                        <a:rPr lang="en-AU" b="0" i="1" smtClean="0">
                          <a:solidFill>
                            <a:srgbClr val="00B050"/>
                          </a:solidFill>
                          <a:latin typeface="Cambria Math" panose="02040503050406030204" pitchFamily="18" charset="0"/>
                        </a:rPr>
                        <m:t>−10</m:t>
                      </m:r>
                    </m:oMath>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10</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𝑥</m:t>
                          </m:r>
                        </m:num>
                        <m:den>
                          <m:r>
                            <a:rPr lang="en-AU" b="0" i="1" smtClean="0">
                              <a:solidFill>
                                <a:srgbClr val="00B050"/>
                              </a:solidFill>
                              <a:latin typeface="Cambria Math" panose="02040503050406030204" pitchFamily="18" charset="0"/>
                            </a:rPr>
                            <m:t>2</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solidFill>
                                <a:srgbClr val="00B050"/>
                              </a:solidFill>
                              <a:latin typeface="Cambria Math" panose="02040503050406030204" pitchFamily="18" charset="0"/>
                            </a:rPr>
                            <m:t>2</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5</m:t>
                      </m:r>
                    </m:oMath>
                  </m:oMathPara>
                </a14:m>
                <a:br>
                  <a:rPr lang="en-AU" dirty="0"/>
                </a:br>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4416184" y="1833230"/>
                <a:ext cx="2476985" cy="2559071"/>
              </a:xfrm>
              <a:blipFill>
                <a:blip r:embed="rId3"/>
                <a:stretch>
                  <a:fillRect l="-1020" r="-1531"/>
                </a:stretch>
              </a:blipFill>
            </p:spPr>
            <p:txBody>
              <a:bodyPr/>
              <a:lstStyle/>
              <a:p>
                <a:r>
                  <a:rPr lang="en-US">
                    <a:noFill/>
                  </a:rPr>
                  <a:t> </a:t>
                </a:r>
              </a:p>
            </p:txBody>
          </p:sp>
        </mc:Fallback>
      </mc:AlternateContent>
      <p:pic>
        <p:nvPicPr>
          <p:cNvPr id="8" name="Picture 7" descr="Backtracking diagram showing the equation 10+2x=20">
            <a:extLst>
              <a:ext uri="{FF2B5EF4-FFF2-40B4-BE49-F238E27FC236}">
                <a16:creationId xmlns:a16="http://schemas.microsoft.com/office/drawing/2014/main" id="{2B2BAA2D-9CE4-C97E-A823-630149664572}"/>
              </a:ext>
            </a:extLst>
          </p:cNvPr>
          <p:cNvPicPr>
            <a:picLocks noChangeAspect="1"/>
          </p:cNvPicPr>
          <p:nvPr/>
        </p:nvPicPr>
        <p:blipFill>
          <a:blip r:embed="rId4"/>
          <a:stretch>
            <a:fillRect/>
          </a:stretch>
        </p:blipFill>
        <p:spPr>
          <a:xfrm>
            <a:off x="3201597" y="4930781"/>
            <a:ext cx="5276174" cy="95822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14876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Comparing ways of working</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738F698E-F059-BD89-24D5-3F04984FAB0E}"/>
                  </a:ext>
                </a:extLst>
              </p:cNvPr>
              <p:cNvSpPr txBox="1">
                <a:spLocks/>
              </p:cNvSpPr>
              <p:nvPr/>
            </p:nvSpPr>
            <p:spPr>
              <a:xfrm>
                <a:off x="360001" y="1831015"/>
                <a:ext cx="1238492" cy="89719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7" name="Content Placeholder 4">
                <a:extLst>
                  <a:ext uri="{FF2B5EF4-FFF2-40B4-BE49-F238E27FC236}">
                    <a16:creationId xmlns:a16="http://schemas.microsoft.com/office/drawing/2014/main" id="{738F698E-F059-BD89-24D5-3F04984FAB0E}"/>
                  </a:ext>
                </a:extLst>
              </p:cNvPr>
              <p:cNvSpPr txBox="1">
                <a:spLocks noRot="1" noChangeAspect="1" noMove="1" noResize="1" noEditPoints="1" noAdjustHandles="1" noChangeArrowheads="1" noChangeShapeType="1" noTextEdit="1"/>
              </p:cNvSpPr>
              <p:nvPr/>
            </p:nvSpPr>
            <p:spPr>
              <a:xfrm>
                <a:off x="360001" y="1831015"/>
                <a:ext cx="1238492" cy="897195"/>
              </a:xfrm>
              <a:prstGeom prst="rect">
                <a:avLst/>
              </a:prstGeom>
              <a:blipFill>
                <a:blip r:embed="rId2"/>
                <a:stretch>
                  <a:fillRect l="-11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1598492" y="1831015"/>
                <a:ext cx="2476985" cy="2156369"/>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16−2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6</m:t>
                      </m:r>
                    </m:oMath>
                    <m:oMath xmlns:m="http://schemas.openxmlformats.org/officeDocument/2006/math">
                      <m:r>
                        <a:rPr lang="en-US" i="1" dirty="0">
                          <a:solidFill>
                            <a:srgbClr val="00B050"/>
                          </a:solidFill>
                          <a:latin typeface="Cambria Math" panose="02040503050406030204" pitchFamily="18" charset="0"/>
                        </a:rPr>
                        <m:t>−</m:t>
                      </m:r>
                      <m:r>
                        <a:rPr lang="en-US" b="0" i="1" dirty="0" smtClean="0">
                          <a:solidFill>
                            <a:srgbClr val="00B050"/>
                          </a:solidFill>
                          <a:latin typeface="Cambria Math" panose="02040503050406030204" pitchFamily="18" charset="0"/>
                        </a:rPr>
                        <m:t>16</m:t>
                      </m:r>
                      <m:r>
                        <m:rPr>
                          <m:aln/>
                        </m:rPr>
                        <a:rPr lang="en-US" i="1">
                          <a:solidFill>
                            <a:schemeClr val="bg1"/>
                          </a:solidFill>
                          <a:latin typeface="Cambria Math" panose="02040503050406030204" pitchFamily="18" charset="0"/>
                        </a:rPr>
                        <m:t>=</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16</m:t>
                      </m:r>
                    </m:oMath>
                    <m:oMath xmlns:m="http://schemas.openxmlformats.org/officeDocument/2006/math">
                      <m:r>
                        <a:rPr lang="en-AU" b="0" i="1" dirty="0" smtClean="0">
                          <a:latin typeface="Cambria Math" panose="02040503050406030204" pitchFamily="18" charset="0"/>
                        </a:rPr>
                        <m:t>−2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−10</m:t>
                      </m:r>
                    </m:oMath>
                    <m:oMath xmlns:m="http://schemas.openxmlformats.org/officeDocument/2006/math">
                      <m:r>
                        <a:rPr lang="en-US" i="1" dirty="0" smtClean="0">
                          <a:solidFill>
                            <a:srgbClr val="00B050"/>
                          </a:solidFill>
                          <a:latin typeface="Cambria Math" panose="02040503050406030204" pitchFamily="18" charset="0"/>
                          <a:ea typeface="Cambria Math" panose="02040503050406030204" pitchFamily="18" charset="0"/>
                        </a:rPr>
                        <m:t>÷</m:t>
                      </m:r>
                      <m:r>
                        <a:rPr lang="en-US" b="0" i="1" dirty="0" smtClean="0">
                          <a:solidFill>
                            <a:srgbClr val="00B050"/>
                          </a:solidFill>
                          <a:latin typeface="Cambria Math" panose="02040503050406030204" pitchFamily="18" charset="0"/>
                          <a:ea typeface="Cambria Math" panose="02040503050406030204" pitchFamily="18" charset="0"/>
                        </a:rPr>
                        <m:t>(−2)</m:t>
                      </m:r>
                      <m:r>
                        <m:rPr>
                          <m:aln/>
                        </m:rPr>
                        <a:rPr lang="en-US" i="1">
                          <a:solidFill>
                            <a:schemeClr val="bg1"/>
                          </a:solidFill>
                          <a:latin typeface="Cambria Math" panose="02040503050406030204" pitchFamily="18" charset="0"/>
                        </a:rPr>
                        <m:t>=</m:t>
                      </m:r>
                      <m:r>
                        <a:rPr lang="en-US" i="1" smtClean="0">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(−2)</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5</m:t>
                      </m:r>
                    </m:oMath>
                  </m:oMathPara>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1598492" y="1831015"/>
                <a:ext cx="2476985" cy="2156369"/>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4">
                <a:extLst>
                  <a:ext uri="{FF2B5EF4-FFF2-40B4-BE49-F238E27FC236}">
                    <a16:creationId xmlns:a16="http://schemas.microsoft.com/office/drawing/2014/main" id="{E9BACEAB-C1E8-2B54-FA12-5B9A355CA911}"/>
                  </a:ext>
                </a:extLst>
              </p:cNvPr>
              <p:cNvSpPr txBox="1">
                <a:spLocks/>
              </p:cNvSpPr>
              <p:nvPr/>
            </p:nvSpPr>
            <p:spPr>
              <a:xfrm>
                <a:off x="6432554" y="1831015"/>
                <a:ext cx="1497243" cy="55242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9" name="Content Placeholder 4">
                <a:extLst>
                  <a:ext uri="{FF2B5EF4-FFF2-40B4-BE49-F238E27FC236}">
                    <a16:creationId xmlns:a16="http://schemas.microsoft.com/office/drawing/2014/main" id="{E9BACEAB-C1E8-2B54-FA12-5B9A355CA911}"/>
                  </a:ext>
                </a:extLst>
              </p:cNvPr>
              <p:cNvSpPr txBox="1">
                <a:spLocks noRot="1" noChangeAspect="1" noMove="1" noResize="1" noEditPoints="1" noAdjustHandles="1" noChangeArrowheads="1" noChangeShapeType="1" noTextEdit="1"/>
              </p:cNvSpPr>
              <p:nvPr/>
            </p:nvSpPr>
            <p:spPr>
              <a:xfrm>
                <a:off x="6432554" y="1831015"/>
                <a:ext cx="1497243" cy="552421"/>
              </a:xfrm>
              <a:prstGeom prst="rect">
                <a:avLst/>
              </a:prstGeom>
              <a:blipFill>
                <a:blip r:embed="rId4"/>
                <a:stretch>
                  <a:fillRect l="-9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4">
                <a:extLst>
                  <a:ext uri="{FF2B5EF4-FFF2-40B4-BE49-F238E27FC236}">
                    <a16:creationId xmlns:a16="http://schemas.microsoft.com/office/drawing/2014/main" id="{88D95206-4D9C-BD3E-2666-EC0FD6B694DA}"/>
                  </a:ext>
                </a:extLst>
              </p:cNvPr>
              <p:cNvSpPr txBox="1">
                <a:spLocks/>
              </p:cNvSpPr>
              <p:nvPr/>
            </p:nvSpPr>
            <p:spPr>
              <a:xfrm>
                <a:off x="8233753" y="1831015"/>
                <a:ext cx="2476985" cy="268102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16−2</m:t>
                      </m:r>
                      <m:r>
                        <a:rPr lang="en-AU"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6</m:t>
                      </m:r>
                    </m:oMath>
                    <m:oMath xmlns:m="http://schemas.openxmlformats.org/officeDocument/2006/math">
                      <m:r>
                        <a:rPr lang="en-AU" b="0" i="1" smtClean="0">
                          <a:latin typeface="Cambria Math" panose="02040503050406030204" pitchFamily="18" charset="0"/>
                        </a:rPr>
                        <m:t>16</m:t>
                      </m:r>
                      <m:r>
                        <a:rPr lang="en-AU" b="0" i="1" smtClean="0">
                          <a:solidFill>
                            <a:srgbClr val="00B050"/>
                          </a:solidFill>
                          <a:latin typeface="Cambria Math" panose="02040503050406030204" pitchFamily="18" charset="0"/>
                        </a:rPr>
                        <m:t>−16</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=6−16</m:t>
                      </m:r>
                    </m:oMath>
                    <m:oMath xmlns:m="http://schemas.openxmlformats.org/officeDocument/2006/math">
                      <m:r>
                        <a:rPr lang="en-AU" i="1" dirty="0" smtClean="0">
                          <a:latin typeface="Cambria Math" panose="02040503050406030204" pitchFamily="18" charset="0"/>
                        </a:rPr>
                        <m:t>−2</m:t>
                      </m:r>
                      <m:r>
                        <a:rPr lang="en-AU"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−10</m:t>
                      </m:r>
                    </m:oMath>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𝑥</m:t>
                          </m:r>
                        </m:num>
                        <m:den>
                          <m:r>
                            <a:rPr lang="en-AU"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2</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2</m:t>
                          </m:r>
                        </m:den>
                      </m:f>
                    </m:oMath>
                    <m:oMath xmlns:m="http://schemas.openxmlformats.org/officeDocument/2006/math">
                      <m:r>
                        <a:rPr lang="en-AU"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5</m:t>
                      </m:r>
                    </m:oMath>
                  </m:oMathPara>
                </a14:m>
                <a:endParaRPr lang="en-AU" dirty="0"/>
              </a:p>
            </p:txBody>
          </p:sp>
        </mc:Choice>
        <mc:Fallback xmlns="">
          <p:sp>
            <p:nvSpPr>
              <p:cNvPr id="8" name="Content Placeholder 4">
                <a:extLst>
                  <a:ext uri="{FF2B5EF4-FFF2-40B4-BE49-F238E27FC236}">
                    <a16:creationId xmlns:a16="http://schemas.microsoft.com/office/drawing/2014/main" id="{88D95206-4D9C-BD3E-2666-EC0FD6B694DA}"/>
                  </a:ext>
                </a:extLst>
              </p:cNvPr>
              <p:cNvSpPr txBox="1">
                <a:spLocks noRot="1" noChangeAspect="1" noMove="1" noResize="1" noEditPoints="1" noAdjustHandles="1" noChangeArrowheads="1" noChangeShapeType="1" noTextEdit="1"/>
              </p:cNvSpPr>
              <p:nvPr/>
            </p:nvSpPr>
            <p:spPr>
              <a:xfrm>
                <a:off x="8233753" y="1831015"/>
                <a:ext cx="2476985" cy="2681024"/>
              </a:xfrm>
              <a:prstGeom prst="rect">
                <a:avLst/>
              </a:prstGeom>
              <a:blipFill>
                <a:blip r:embed="rId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85333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Explore</a:t>
            </a:r>
          </a:p>
        </p:txBody>
      </p:sp>
      <p:pic>
        <p:nvPicPr>
          <p:cNvPr id="3" name="Picture 2" descr="Backtracking diagram">
            <a:extLst>
              <a:ext uri="{FF2B5EF4-FFF2-40B4-BE49-F238E27FC236}">
                <a16:creationId xmlns:a16="http://schemas.microsoft.com/office/drawing/2014/main" id="{02F3780E-8C4D-6173-136D-8F9F19396454}"/>
              </a:ext>
            </a:extLst>
          </p:cNvPr>
          <p:cNvPicPr>
            <a:picLocks noChangeAspect="1"/>
          </p:cNvPicPr>
          <p:nvPr/>
        </p:nvPicPr>
        <p:blipFill>
          <a:blip r:embed="rId2"/>
          <a:stretch>
            <a:fillRect/>
          </a:stretch>
        </p:blipFill>
        <p:spPr>
          <a:xfrm>
            <a:off x="2434844" y="3113208"/>
            <a:ext cx="7322312" cy="132983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A7BD2A54-CECD-B41E-A3B4-C0ADD43C7F17}"/>
                  </a:ext>
                </a:extLst>
              </p:cNvPr>
              <p:cNvSpPr txBox="1">
                <a:spLocks/>
              </p:cNvSpPr>
              <p:nvPr/>
            </p:nvSpPr>
            <p:spPr>
              <a:xfrm>
                <a:off x="2591539" y="1831015"/>
                <a:ext cx="1345462" cy="83588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7" name="Content Placeholder 4">
                <a:extLst>
                  <a:ext uri="{FF2B5EF4-FFF2-40B4-BE49-F238E27FC236}">
                    <a16:creationId xmlns:a16="http://schemas.microsoft.com/office/drawing/2014/main" id="{A7BD2A54-CECD-B41E-A3B4-C0ADD43C7F17}"/>
                  </a:ext>
                </a:extLst>
              </p:cNvPr>
              <p:cNvSpPr txBox="1">
                <a:spLocks noRot="1" noChangeAspect="1" noMove="1" noResize="1" noEditPoints="1" noAdjustHandles="1" noChangeArrowheads="1" noChangeShapeType="1" noTextEdit="1"/>
              </p:cNvSpPr>
              <p:nvPr/>
            </p:nvSpPr>
            <p:spPr>
              <a:xfrm>
                <a:off x="2591539" y="1831015"/>
                <a:ext cx="1345462" cy="835889"/>
              </a:xfrm>
              <a:prstGeom prst="rect">
                <a:avLst/>
              </a:prstGeom>
              <a:blipFill>
                <a:blip r:embed="rId2"/>
                <a:stretch>
                  <a:fillRect l="-1040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54184" y="1831015"/>
                <a:ext cx="2476985" cy="2537785"/>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9</m:t>
                      </m:r>
                    </m:oMath>
                    <m:oMath xmlns:m="http://schemas.openxmlformats.org/officeDocument/2006/math">
                      <m:r>
                        <a:rPr lang="en-US" b="0" i="1" smtClean="0">
                          <a:solidFill>
                            <a:srgbClr val="00B050"/>
                          </a:solidFill>
                          <a:latin typeface="Cambria Math" panose="02040503050406030204" pitchFamily="18" charset="0"/>
                        </a:rPr>
                        <m:t>+1</m:t>
                      </m:r>
                      <m:r>
                        <m:rPr>
                          <m:aln/>
                        </m:rPr>
                        <a:rPr lang="en-US" b="0" i="1" smtClean="0">
                          <a:solidFill>
                            <a:schemeClr val="bg1"/>
                          </a:solidFill>
                          <a:latin typeface="Cambria Math" panose="02040503050406030204" pitchFamily="18" charset="0"/>
                        </a:rPr>
                        <m:t>=</m:t>
                      </m:r>
                      <m:r>
                        <a:rPr lang="en-US" b="0" i="1" smtClean="0">
                          <a:solidFill>
                            <a:srgbClr val="00B050"/>
                          </a:solidFill>
                          <a:latin typeface="Cambria Math" panose="02040503050406030204" pitchFamily="18" charset="0"/>
                        </a:rPr>
                        <m:t>+1</m:t>
                      </m:r>
                    </m:oMath>
                    <m:oMath xmlns:m="http://schemas.openxmlformats.org/officeDocument/2006/math">
                      <m:r>
                        <a:rPr lang="en-AU" b="0" i="1" smtClean="0">
                          <a:solidFill>
                            <a:schemeClr val="tx1"/>
                          </a:solidFill>
                          <a:latin typeface="Cambria Math" panose="02040503050406030204" pitchFamily="18" charset="0"/>
                        </a:rPr>
                        <m:t>5</m:t>
                      </m:r>
                      <m:r>
                        <a:rPr lang="en-AU" b="0" i="1" smtClean="0">
                          <a:solidFill>
                            <a:schemeClr val="tx1"/>
                          </a:solidFill>
                          <a:latin typeface="Cambria Math" panose="02040503050406030204" pitchFamily="18" charset="0"/>
                        </a:rPr>
                        <m:t>𝑥</m:t>
                      </m:r>
                      <m:r>
                        <m:rPr>
                          <m:aln/>
                        </m:rP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10</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𝑥</m:t>
                          </m:r>
                        </m:num>
                        <m:den>
                          <m:r>
                            <a:rPr lang="en-AU" b="0" i="1" smtClean="0">
                              <a:solidFill>
                                <a:srgbClr val="00B050"/>
                              </a:solidFill>
                              <a:latin typeface="Cambria Math" panose="02040503050406030204" pitchFamily="18" charset="0"/>
                              <a:ea typeface="Cambria Math" panose="02040503050406030204" pitchFamily="18" charset="0"/>
                            </a:rPr>
                            <m:t>÷5</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solidFill>
                                <a:srgbClr val="00B050"/>
                              </a:solidFill>
                              <a:latin typeface="Cambria Math" panose="02040503050406030204" pitchFamily="18" charset="0"/>
                              <a:ea typeface="Cambria Math" panose="02040503050406030204" pitchFamily="18" charset="0"/>
                            </a:rPr>
                            <m:t>÷5</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m:t>
                      </m:r>
                    </m:oMath>
                  </m:oMathPara>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54184" y="1831015"/>
                <a:ext cx="2476985" cy="2537785"/>
              </a:xfrm>
              <a:blipFill>
                <a:blip r:embed="rId3"/>
                <a:stretch>
                  <a:fillRect/>
                </a:stretch>
              </a:blipFill>
            </p:spPr>
            <p:txBody>
              <a:bodyPr/>
              <a:lstStyle/>
              <a:p>
                <a:r>
                  <a:rPr lang="en-AU">
                    <a:noFill/>
                  </a:rPr>
                  <a:t> </a:t>
                </a:r>
              </a:p>
            </p:txBody>
          </p:sp>
        </mc:Fallback>
      </mc:AlternateContent>
      <p:pic>
        <p:nvPicPr>
          <p:cNvPr id="10" name="Picture 9" descr="Backtracking diagram showing the equation 5x-1=9">
            <a:extLst>
              <a:ext uri="{FF2B5EF4-FFF2-40B4-BE49-F238E27FC236}">
                <a16:creationId xmlns:a16="http://schemas.microsoft.com/office/drawing/2014/main" id="{52686B2A-A0EA-8E96-897C-E01FA53B5675}"/>
              </a:ext>
            </a:extLst>
          </p:cNvPr>
          <p:cNvPicPr>
            <a:picLocks noChangeAspect="1"/>
          </p:cNvPicPr>
          <p:nvPr/>
        </p:nvPicPr>
        <p:blipFill>
          <a:blip r:embed="rId4"/>
          <a:stretch>
            <a:fillRect/>
          </a:stretch>
        </p:blipFill>
        <p:spPr>
          <a:xfrm>
            <a:off x="2767245" y="5039591"/>
            <a:ext cx="4602556" cy="83588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 – self-explanation prompts</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A7BD2A54-CECD-B41E-A3B4-C0ADD43C7F17}"/>
                  </a:ext>
                </a:extLst>
              </p:cNvPr>
              <p:cNvSpPr txBox="1">
                <a:spLocks/>
              </p:cNvSpPr>
              <p:nvPr/>
            </p:nvSpPr>
            <p:spPr>
              <a:xfrm>
                <a:off x="2591538" y="1831015"/>
                <a:ext cx="1365865" cy="62125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7" name="Content Placeholder 4">
                <a:extLst>
                  <a:ext uri="{FF2B5EF4-FFF2-40B4-BE49-F238E27FC236}">
                    <a16:creationId xmlns:a16="http://schemas.microsoft.com/office/drawing/2014/main" id="{A7BD2A54-CECD-B41E-A3B4-C0ADD43C7F17}"/>
                  </a:ext>
                </a:extLst>
              </p:cNvPr>
              <p:cNvSpPr txBox="1">
                <a:spLocks noRot="1" noChangeAspect="1" noMove="1" noResize="1" noEditPoints="1" noAdjustHandles="1" noChangeArrowheads="1" noChangeShapeType="1" noTextEdit="1"/>
              </p:cNvSpPr>
              <p:nvPr/>
            </p:nvSpPr>
            <p:spPr>
              <a:xfrm>
                <a:off x="2591538" y="1831015"/>
                <a:ext cx="1365865" cy="621251"/>
              </a:xfrm>
              <a:prstGeom prst="rect">
                <a:avLst/>
              </a:prstGeom>
              <a:blipFill>
                <a:blip r:embed="rId2"/>
                <a:stretch>
                  <a:fillRect l="-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54184" y="1831015"/>
                <a:ext cx="2476985" cy="2572128"/>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9</m:t>
                      </m:r>
                    </m:oMath>
                    <m:oMath xmlns:m="http://schemas.openxmlformats.org/officeDocument/2006/math">
                      <m:r>
                        <a:rPr lang="en-US" b="0" i="1" smtClean="0">
                          <a:solidFill>
                            <a:srgbClr val="00B050"/>
                          </a:solidFill>
                          <a:latin typeface="Cambria Math" panose="02040503050406030204" pitchFamily="18" charset="0"/>
                        </a:rPr>
                        <m:t>+1</m:t>
                      </m:r>
                      <m:r>
                        <m:rPr>
                          <m:aln/>
                        </m:rPr>
                        <a:rPr lang="en-US" b="0" i="1" smtClean="0">
                          <a:solidFill>
                            <a:schemeClr val="bg1"/>
                          </a:solidFill>
                          <a:latin typeface="Cambria Math" panose="02040503050406030204" pitchFamily="18" charset="0"/>
                        </a:rPr>
                        <m:t>=</m:t>
                      </m:r>
                      <m:r>
                        <a:rPr lang="en-US" b="0" i="1" smtClean="0">
                          <a:solidFill>
                            <a:srgbClr val="00B050"/>
                          </a:solidFill>
                          <a:latin typeface="Cambria Math" panose="02040503050406030204" pitchFamily="18" charset="0"/>
                        </a:rPr>
                        <m:t>+1</m:t>
                      </m:r>
                    </m:oMath>
                    <m:oMath xmlns:m="http://schemas.openxmlformats.org/officeDocument/2006/math">
                      <m:r>
                        <a:rPr lang="en-AU" b="0" i="1" smtClean="0">
                          <a:solidFill>
                            <a:schemeClr val="tx1"/>
                          </a:solidFill>
                          <a:latin typeface="Cambria Math" panose="02040503050406030204" pitchFamily="18" charset="0"/>
                        </a:rPr>
                        <m:t>5</m:t>
                      </m:r>
                      <m:r>
                        <a:rPr lang="en-AU" b="0" i="1" smtClean="0">
                          <a:solidFill>
                            <a:schemeClr val="tx1"/>
                          </a:solidFill>
                          <a:latin typeface="Cambria Math" panose="02040503050406030204" pitchFamily="18" charset="0"/>
                        </a:rPr>
                        <m:t>𝑥</m:t>
                      </m:r>
                      <m:r>
                        <m:rPr>
                          <m:aln/>
                        </m:rP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10</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𝑥</m:t>
                          </m:r>
                        </m:num>
                        <m:den>
                          <m:r>
                            <a:rPr lang="en-AU" b="0" i="1" smtClean="0">
                              <a:solidFill>
                                <a:srgbClr val="00B050"/>
                              </a:solidFill>
                              <a:latin typeface="Cambria Math" panose="02040503050406030204" pitchFamily="18" charset="0"/>
                              <a:ea typeface="Cambria Math" panose="02040503050406030204" pitchFamily="18" charset="0"/>
                            </a:rPr>
                            <m:t>÷5</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solidFill>
                                <a:srgbClr val="00B050"/>
                              </a:solidFill>
                              <a:latin typeface="Cambria Math" panose="02040503050406030204" pitchFamily="18" charset="0"/>
                              <a:ea typeface="Cambria Math" panose="02040503050406030204" pitchFamily="18" charset="0"/>
                            </a:rPr>
                            <m:t>÷5</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m:t>
                      </m:r>
                    </m:oMath>
                  </m:oMathPara>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54184" y="1831015"/>
                <a:ext cx="2476985" cy="2572128"/>
              </a:xfrm>
              <a:blipFill>
                <a:blip r:embed="rId3"/>
                <a:stretch>
                  <a:fillRect/>
                </a:stretch>
              </a:blipFill>
            </p:spPr>
            <p:txBody>
              <a:bodyPr/>
              <a:lstStyle/>
              <a:p>
                <a:r>
                  <a:rPr lang="en-AU">
                    <a:noFill/>
                  </a:rPr>
                  <a:t> </a:t>
                </a:r>
              </a:p>
            </p:txBody>
          </p:sp>
        </mc:Fallback>
      </mc:AlternateContent>
      <p:sp>
        <p:nvSpPr>
          <p:cNvPr id="8" name="Speech Bubble: Oval 7">
            <a:extLst>
              <a:ext uri="{FF2B5EF4-FFF2-40B4-BE49-F238E27FC236}">
                <a16:creationId xmlns:a16="http://schemas.microsoft.com/office/drawing/2014/main" id="{92E9980F-B0A7-896B-FF32-663B6CDB969F}"/>
              </a:ext>
            </a:extLst>
          </p:cNvPr>
          <p:cNvSpPr/>
          <p:nvPr/>
        </p:nvSpPr>
        <p:spPr>
          <a:xfrm>
            <a:off x="949569" y="2839200"/>
            <a:ext cx="2827952" cy="1566535"/>
          </a:xfrm>
          <a:prstGeom prst="wedgeRoundRectCallout">
            <a:avLst>
              <a:gd name="adj1" fmla="val 70869"/>
              <a:gd name="adj2" fmla="val -4180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would you draw this equation in a backtracking diagram?</a:t>
            </a:r>
          </a:p>
        </p:txBody>
      </p:sp>
      <p:sp>
        <p:nvSpPr>
          <p:cNvPr id="3" name="Speech Bubble: Oval 2">
            <a:extLst>
              <a:ext uri="{FF2B5EF4-FFF2-40B4-BE49-F238E27FC236}">
                <a16:creationId xmlns:a16="http://schemas.microsoft.com/office/drawing/2014/main" id="{23BC35B0-98F6-127E-A790-1C0EA1FCB543}"/>
              </a:ext>
            </a:extLst>
          </p:cNvPr>
          <p:cNvSpPr/>
          <p:nvPr/>
        </p:nvSpPr>
        <p:spPr>
          <a:xfrm>
            <a:off x="6609506" y="2792841"/>
            <a:ext cx="2684395" cy="1610302"/>
          </a:xfrm>
          <a:prstGeom prst="wedgeRoundRectCallout">
            <a:avLst>
              <a:gd name="adj1" fmla="val -73883"/>
              <a:gd name="adj2" fmla="val -266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are the inverse operations performed on both sides?</a:t>
            </a:r>
          </a:p>
        </p:txBody>
      </p:sp>
      <p:pic>
        <p:nvPicPr>
          <p:cNvPr id="9" name="Picture 8" descr="Backtracking diagram showing the equation 5x-1=9">
            <a:extLst>
              <a:ext uri="{FF2B5EF4-FFF2-40B4-BE49-F238E27FC236}">
                <a16:creationId xmlns:a16="http://schemas.microsoft.com/office/drawing/2014/main" id="{D8C2E981-9DA2-0EB3-93FC-78A4EA66EB7E}"/>
              </a:ext>
            </a:extLst>
          </p:cNvPr>
          <p:cNvPicPr>
            <a:picLocks noChangeAspect="1"/>
          </p:cNvPicPr>
          <p:nvPr/>
        </p:nvPicPr>
        <p:blipFill>
          <a:blip r:embed="rId4"/>
          <a:stretch>
            <a:fillRect/>
          </a:stretch>
        </p:blipFill>
        <p:spPr>
          <a:xfrm>
            <a:off x="2767245" y="5039591"/>
            <a:ext cx="4602556" cy="83588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4043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problem 1</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57074BEB-4CE4-B5ED-9807-A27B2823A413}"/>
                  </a:ext>
                </a:extLst>
              </p:cNvPr>
              <p:cNvSpPr txBox="1">
                <a:spLocks/>
              </p:cNvSpPr>
              <p:nvPr/>
            </p:nvSpPr>
            <p:spPr>
              <a:xfrm>
                <a:off x="2591539" y="1831015"/>
                <a:ext cx="1332762" cy="7343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7" name="Content Placeholder 4">
                <a:extLst>
                  <a:ext uri="{FF2B5EF4-FFF2-40B4-BE49-F238E27FC236}">
                    <a16:creationId xmlns:a16="http://schemas.microsoft.com/office/drawing/2014/main" id="{57074BEB-4CE4-B5ED-9807-A27B2823A413}"/>
                  </a:ext>
                </a:extLst>
              </p:cNvPr>
              <p:cNvSpPr txBox="1">
                <a:spLocks noRot="1" noChangeAspect="1" noMove="1" noResize="1" noEditPoints="1" noAdjustHandles="1" noChangeArrowheads="1" noChangeShapeType="1" noTextEdit="1"/>
              </p:cNvSpPr>
              <p:nvPr/>
            </p:nvSpPr>
            <p:spPr>
              <a:xfrm>
                <a:off x="2591539" y="1831015"/>
                <a:ext cx="1332762" cy="734385"/>
              </a:xfrm>
              <a:prstGeom prst="rect">
                <a:avLst/>
              </a:prstGeom>
              <a:blipFill>
                <a:blip r:embed="rId2"/>
                <a:stretch>
                  <a:fillRect l="-1050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54184" y="1831015"/>
                <a:ext cx="2476985" cy="734385"/>
              </a:xfrm>
            </p:spPr>
            <p:txBody>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m:rPr>
                          <m:aln/>
                        </m:rPr>
                        <a:rPr lang="en-AU" b="0" i="1" smtClean="0">
                          <a:latin typeface="Cambria Math" panose="02040503050406030204" pitchFamily="18" charset="0"/>
                        </a:rPr>
                        <m:t>=</m:t>
                      </m:r>
                      <m:r>
                        <a:rPr lang="en-AU" b="0" i="1" smtClean="0">
                          <a:latin typeface="Cambria Math" panose="02040503050406030204" pitchFamily="18" charset="0"/>
                        </a:rPr>
                        <m:t>10</m:t>
                      </m:r>
                    </m:oMath>
                  </m:oMathPara>
                </a14:m>
                <a:br>
                  <a:rPr lang="en-AU" dirty="0"/>
                </a:br>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54184" y="1831015"/>
                <a:ext cx="2476985" cy="734385"/>
              </a:xfr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17654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738F698E-F059-BD89-24D5-3F04984FAB0E}"/>
                  </a:ext>
                </a:extLst>
              </p:cNvPr>
              <p:cNvSpPr txBox="1">
                <a:spLocks/>
              </p:cNvSpPr>
              <p:nvPr/>
            </p:nvSpPr>
            <p:spPr>
              <a:xfrm>
                <a:off x="2591539" y="1831015"/>
                <a:ext cx="1421662" cy="6200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7" name="Content Placeholder 4">
                <a:extLst>
                  <a:ext uri="{FF2B5EF4-FFF2-40B4-BE49-F238E27FC236}">
                    <a16:creationId xmlns:a16="http://schemas.microsoft.com/office/drawing/2014/main" id="{738F698E-F059-BD89-24D5-3F04984FAB0E}"/>
                  </a:ext>
                </a:extLst>
              </p:cNvPr>
              <p:cNvSpPr txBox="1">
                <a:spLocks noRot="1" noChangeAspect="1" noMove="1" noResize="1" noEditPoints="1" noAdjustHandles="1" noChangeArrowheads="1" noChangeShapeType="1" noTextEdit="1"/>
              </p:cNvSpPr>
              <p:nvPr/>
            </p:nvSpPr>
            <p:spPr>
              <a:xfrm>
                <a:off x="2591539" y="1831015"/>
                <a:ext cx="1421662" cy="620085"/>
              </a:xfrm>
              <a:prstGeom prst="rect">
                <a:avLst/>
              </a:prstGeom>
              <a:blipFill>
                <a:blip r:embed="rId2"/>
                <a:stretch>
                  <a:fillRect l="-98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54184" y="1831015"/>
                <a:ext cx="2476985" cy="2461585"/>
              </a:xfrm>
            </p:spPr>
            <p:txBody>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m:rPr>
                          <m:aln/>
                        </m:rPr>
                        <a:rPr lang="en-AU" b="0" i="1" smtClean="0">
                          <a:latin typeface="Cambria Math" panose="02040503050406030204" pitchFamily="18" charset="0"/>
                        </a:rPr>
                        <m:t>=</m:t>
                      </m:r>
                      <m:r>
                        <a:rPr lang="en-AU" b="0" i="1" smtClean="0">
                          <a:latin typeface="Cambria Math" panose="02040503050406030204" pitchFamily="18" charset="0"/>
                        </a:rPr>
                        <m:t>10</m:t>
                      </m:r>
                    </m:oMath>
                    <m:oMath xmlns:m="http://schemas.openxmlformats.org/officeDocument/2006/math">
                      <m:r>
                        <a:rPr lang="en-US" b="0" i="1" dirty="0" smtClean="0">
                          <a:solidFill>
                            <a:srgbClr val="00B050"/>
                          </a:solidFill>
                          <a:latin typeface="Cambria Math" panose="02040503050406030204" pitchFamily="18" charset="0"/>
                        </a:rPr>
                        <m:t>−4</m:t>
                      </m:r>
                      <m:r>
                        <m:rPr>
                          <m:aln/>
                        </m:rPr>
                        <a:rPr lang="en-US" i="1">
                          <a:solidFill>
                            <a:schemeClr val="bg1"/>
                          </a:solidFill>
                          <a:latin typeface="Cambria Math" panose="02040503050406030204" pitchFamily="18" charset="0"/>
                        </a:rPr>
                        <m:t>=</m:t>
                      </m:r>
                      <m:r>
                        <a:rPr lang="en-US" b="0" i="1" smtClean="0">
                          <a:solidFill>
                            <a:srgbClr val="00B050"/>
                          </a:solidFill>
                          <a:latin typeface="Cambria Math" panose="02040503050406030204" pitchFamily="18" charset="0"/>
                        </a:rPr>
                        <m:t>−4</m:t>
                      </m:r>
                    </m:oMath>
                    <m:oMath xmlns:m="http://schemas.openxmlformats.org/officeDocument/2006/math">
                      <m:r>
                        <a:rPr lang="en-AU" b="0" i="1" smtClean="0">
                          <a:solidFill>
                            <a:schemeClr val="tx1"/>
                          </a:solidFill>
                          <a:latin typeface="Cambria Math" panose="02040503050406030204" pitchFamily="18" charset="0"/>
                        </a:rPr>
                        <m:t>3</m:t>
                      </m:r>
                      <m:r>
                        <a:rPr lang="en-AU" b="0" i="1" smtClean="0">
                          <a:solidFill>
                            <a:schemeClr val="tx1"/>
                          </a:solidFill>
                          <a:latin typeface="Cambria Math" panose="02040503050406030204" pitchFamily="18" charset="0"/>
                        </a:rPr>
                        <m:t>𝑥</m:t>
                      </m:r>
                      <m:r>
                        <m:rPr>
                          <m:aln/>
                        </m:rP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6</m:t>
                      </m:r>
                    </m:oMath>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3</m:t>
                          </m:r>
                        </m:den>
                      </m:f>
                      <m:r>
                        <m:rPr>
                          <m:aln/>
                        </m:rPr>
                        <a:rPr lang="en-AU" i="1">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6</m:t>
                          </m:r>
                        </m:num>
                        <m:den>
                          <m:r>
                            <a:rPr lang="en-AU"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3</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m:t>
                      </m:r>
                    </m:oMath>
                  </m:oMathPara>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54184" y="1831015"/>
                <a:ext cx="2476985" cy="2461585"/>
              </a:xfrm>
              <a:blipFill>
                <a:blip r:embed="rId3"/>
                <a:stretch>
                  <a:fillRect/>
                </a:stretch>
              </a:blipFill>
            </p:spPr>
            <p:txBody>
              <a:bodyPr/>
              <a:lstStyle/>
              <a:p>
                <a:r>
                  <a:rPr lang="en-AU">
                    <a:noFill/>
                  </a:rPr>
                  <a:t> </a:t>
                </a:r>
              </a:p>
            </p:txBody>
          </p:sp>
        </mc:Fallback>
      </mc:AlternateContent>
      <p:pic>
        <p:nvPicPr>
          <p:cNvPr id="8" name="Picture 7" descr="Backtracking diagram showing the equation 3x+4=10">
            <a:extLst>
              <a:ext uri="{FF2B5EF4-FFF2-40B4-BE49-F238E27FC236}">
                <a16:creationId xmlns:a16="http://schemas.microsoft.com/office/drawing/2014/main" id="{8A0ECAEF-B321-BD76-550C-2F148763985F}"/>
              </a:ext>
            </a:extLst>
          </p:cNvPr>
          <p:cNvPicPr>
            <a:picLocks noChangeAspect="1"/>
          </p:cNvPicPr>
          <p:nvPr/>
        </p:nvPicPr>
        <p:blipFill>
          <a:blip r:embed="rId4"/>
          <a:stretch>
            <a:fillRect/>
          </a:stretch>
        </p:blipFill>
        <p:spPr>
          <a:xfrm>
            <a:off x="2929741" y="4978212"/>
            <a:ext cx="4940518" cy="89726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4039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Ways of working – equations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A7BD2A54-CECD-B41E-A3B4-C0ADD43C7F17}"/>
                  </a:ext>
                </a:extLst>
              </p:cNvPr>
              <p:cNvSpPr txBox="1">
                <a:spLocks/>
              </p:cNvSpPr>
              <p:nvPr/>
            </p:nvSpPr>
            <p:spPr>
              <a:xfrm>
                <a:off x="1618523" y="1831015"/>
                <a:ext cx="2476985"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i="1" dirty="0"/>
                  <a:t>Solve for </a:t>
                </a:r>
                <a14:m>
                  <m:oMath xmlns:m="http://schemas.openxmlformats.org/officeDocument/2006/math">
                    <m:r>
                      <a:rPr lang="en-AU" b="0" i="1" smtClean="0">
                        <a:latin typeface="Cambria Math" panose="02040503050406030204" pitchFamily="18" charset="0"/>
                      </a:rPr>
                      <m:t>𝑥</m:t>
                    </m:r>
                  </m:oMath>
                </a14:m>
                <a:endParaRPr lang="en-AU" dirty="0"/>
              </a:p>
            </p:txBody>
          </p:sp>
        </mc:Choice>
        <mc:Fallback xmlns="">
          <p:sp>
            <p:nvSpPr>
              <p:cNvPr id="7" name="Content Placeholder 4">
                <a:extLst>
                  <a:ext uri="{FF2B5EF4-FFF2-40B4-BE49-F238E27FC236}">
                    <a16:creationId xmlns:a16="http://schemas.microsoft.com/office/drawing/2014/main" id="{A7BD2A54-CECD-B41E-A3B4-C0ADD43C7F17}"/>
                  </a:ext>
                </a:extLst>
              </p:cNvPr>
              <p:cNvSpPr txBox="1">
                <a:spLocks noRot="1" noChangeAspect="1" noMove="1" noResize="1" noEditPoints="1" noAdjustHandles="1" noChangeArrowheads="1" noChangeShapeType="1" noTextEdit="1"/>
              </p:cNvSpPr>
              <p:nvPr/>
            </p:nvSpPr>
            <p:spPr>
              <a:xfrm>
                <a:off x="1618523" y="1831015"/>
                <a:ext cx="2476985" cy="4536000"/>
              </a:xfrm>
              <a:prstGeom prst="rect">
                <a:avLst/>
              </a:prstGeom>
              <a:blipFill>
                <a:blip r:embed="rId4"/>
                <a:stretch>
                  <a:fillRect l="-59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54184" y="1831015"/>
                <a:ext cx="2476985" cy="4536000"/>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7+3</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28</m:t>
                      </m:r>
                    </m:oMath>
                    <m:oMath xmlns:m="http://schemas.openxmlformats.org/officeDocument/2006/math">
                      <m:r>
                        <a:rPr lang="en-AU" i="1">
                          <a:latin typeface="Cambria Math" panose="02040503050406030204" pitchFamily="18" charset="0"/>
                        </a:rPr>
                        <m:t>7</m:t>
                      </m:r>
                      <m:r>
                        <a:rPr lang="en-AU" b="0" i="1" smtClean="0">
                          <a:solidFill>
                            <a:srgbClr val="00B050"/>
                          </a:solidFill>
                          <a:latin typeface="Cambria Math" panose="02040503050406030204" pitchFamily="18" charset="0"/>
                        </a:rPr>
                        <m:t>−7</m:t>
                      </m:r>
                      <m:r>
                        <a:rPr lang="en-AU" b="0" i="1" smtClean="0">
                          <a:solidFill>
                            <a:schemeClr val="tx1"/>
                          </a:solidFill>
                          <a:latin typeface="Cambria Math" panose="02040503050406030204" pitchFamily="18" charset="0"/>
                        </a:rPr>
                        <m:t>+</m:t>
                      </m:r>
                      <m:r>
                        <a:rPr lang="en-AU" i="1">
                          <a:latin typeface="Cambria Math" panose="02040503050406030204" pitchFamily="18" charset="0"/>
                        </a:rPr>
                        <m:t>3</m:t>
                      </m:r>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28</m:t>
                      </m:r>
                      <m:r>
                        <a:rPr lang="en-AU" b="0" i="1" smtClean="0">
                          <a:solidFill>
                            <a:srgbClr val="00B050"/>
                          </a:solidFill>
                          <a:latin typeface="Cambria Math" panose="02040503050406030204" pitchFamily="18" charset="0"/>
                        </a:rPr>
                        <m:t>−7</m:t>
                      </m:r>
                    </m:oMath>
                    <m:oMath xmlns:m="http://schemas.openxmlformats.org/officeDocument/2006/math">
                      <m:r>
                        <a:rPr lang="en-AU" i="1">
                          <a:latin typeface="Cambria Math" panose="02040503050406030204" pitchFamily="18" charset="0"/>
                        </a:rPr>
                        <m:t>3</m:t>
                      </m:r>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2</m:t>
                      </m:r>
                      <m:r>
                        <a:rPr lang="en-AU" b="0" i="1" smtClean="0">
                          <a:latin typeface="Cambria Math" panose="02040503050406030204" pitchFamily="18" charset="0"/>
                        </a:rPr>
                        <m:t>1</m:t>
                      </m:r>
                    </m:oMath>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US" b="0" i="1" smtClean="0">
                              <a:solidFill>
                                <a:srgbClr val="00B050"/>
                              </a:solidFill>
                              <a:latin typeface="Cambria Math" panose="02040503050406030204" pitchFamily="18" charset="0"/>
                            </a:rPr>
                            <m:t>3</m:t>
                          </m:r>
                        </m:den>
                      </m:f>
                      <m:r>
                        <m:rPr>
                          <m:aln/>
                        </m:rPr>
                        <a:rPr lang="en-AU" i="1">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21</m:t>
                          </m:r>
                        </m:num>
                        <m:den>
                          <m:r>
                            <a:rPr lang="en-US" b="0" i="1" smtClean="0">
                              <a:solidFill>
                                <a:srgbClr val="00B050"/>
                              </a:solidFill>
                              <a:latin typeface="Cambria Math" panose="02040503050406030204" pitchFamily="18" charset="0"/>
                            </a:rPr>
                            <m:t>3</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7</m:t>
                      </m:r>
                    </m:oMath>
                  </m:oMathPara>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54184" y="1831015"/>
                <a:ext cx="2476985" cy="4536000"/>
              </a:xfrm>
              <a:blipFill>
                <a:blip r:embed="rId5"/>
                <a:stretch>
                  <a:fillRect/>
                </a:stretch>
              </a:blipFill>
            </p:spPr>
            <p:txBody>
              <a:bodyPr/>
              <a:lstStyle/>
              <a:p>
                <a:r>
                  <a:rPr lang="en-AU">
                    <a:noFill/>
                  </a:rPr>
                  <a:t> </a:t>
                </a:r>
              </a:p>
            </p:txBody>
          </p:sp>
        </mc:Fallback>
      </mc:AlternateContent>
      <p:pic>
        <p:nvPicPr>
          <p:cNvPr id="9" name="Picture 8" descr="Backtracking diagram showing the equation 7+3x=28">
            <a:extLst>
              <a:ext uri="{FF2B5EF4-FFF2-40B4-BE49-F238E27FC236}">
                <a16:creationId xmlns:a16="http://schemas.microsoft.com/office/drawing/2014/main" id="{6C383F29-D11B-0300-CEF1-B9EBC9792186}"/>
              </a:ext>
            </a:extLst>
          </p:cNvPr>
          <p:cNvPicPr>
            <a:picLocks noChangeAspect="1"/>
          </p:cNvPicPr>
          <p:nvPr/>
        </p:nvPicPr>
        <p:blipFill>
          <a:blip r:embed="rId6"/>
          <a:stretch>
            <a:fillRect/>
          </a:stretch>
        </p:blipFill>
        <p:spPr>
          <a:xfrm>
            <a:off x="2559166" y="5326544"/>
            <a:ext cx="5108346" cy="92774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96101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2</TotalTime>
  <Words>765</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Public Sans Light</vt:lpstr>
      <vt:lpstr>Public Sans</vt:lpstr>
      <vt:lpstr>Cambria Math</vt:lpstr>
      <vt:lpstr>Times New Roman</vt:lpstr>
      <vt:lpstr>Public Sans SemiBold</vt:lpstr>
      <vt:lpstr>NSWG Corporate</vt:lpstr>
      <vt:lpstr>Ways of working – equations</vt:lpstr>
      <vt:lpstr>Explore</vt:lpstr>
      <vt:lpstr>Ways of working – equations (1)</vt:lpstr>
      <vt:lpstr>Summarise</vt:lpstr>
      <vt:lpstr>Ways of working – equations (2)</vt:lpstr>
      <vt:lpstr>Ways of working – equations (3)</vt:lpstr>
      <vt:lpstr>Ways of working – equations (4)</vt:lpstr>
      <vt:lpstr>Ways of working – equations (5)</vt:lpstr>
      <vt:lpstr>Ways of working – equations (6)</vt:lpstr>
      <vt:lpstr>Ways of working – equations (7)</vt:lpstr>
      <vt:lpstr>Ways of working – equations (8)</vt:lpstr>
      <vt:lpstr>Ways of working – equations (9)</vt:lpstr>
      <vt:lpstr>Ways of working – equations (10)</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of working – equations</dc:title>
  <dc:subject/>
  <dc:creator>NSW Department of NSW</dc:creator>
  <cp:keywords/>
  <dc:description/>
  <cp:revision>1</cp:revision>
  <dcterms:created xsi:type="dcterms:W3CDTF">2024-06-18T05:42:25Z</dcterms:created>
  <dcterms:modified xsi:type="dcterms:W3CDTF">2024-06-26T05:19:39Z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2024-06-18T05:42:36Z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ad5c7648-4175-4ac4-a99f-8be7490ae0e7</vt:lpwstr>
  </property>
  <property fmtid="{D5CDD505-2E9C-101B-9397-08002B2CF9AE}" pid="8" name="MSIP_Label_b603dfd7-d93a-4381-a340-2995d8282205_ContentBits">
    <vt:lpwstr>0</vt:lpwstr>
  </property>
</Properties>
</file>