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7" r:id="rId2"/>
    <p:sldId id="381" r:id="rId3"/>
    <p:sldId id="272" r:id="rId4"/>
    <p:sldId id="393" r:id="rId5"/>
    <p:sldId id="390" r:id="rId6"/>
    <p:sldId id="391" r:id="rId7"/>
    <p:sldId id="392" r:id="rId8"/>
    <p:sldId id="377" r:id="rId9"/>
    <p:sldId id="378" r:id="rId10"/>
    <p:sldId id="386" r:id="rId11"/>
    <p:sldId id="368" r:id="rId12"/>
    <p:sldId id="369" r:id="rId13"/>
    <p:sldId id="370" r:id="rId14"/>
    <p:sldId id="387" r:id="rId15"/>
    <p:sldId id="388" r:id="rId16"/>
    <p:sldId id="389" r:id="rId17"/>
    <p:sldId id="394"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
      <p:font typeface="Public Sans SemiBold"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C45B0-7E34-FC40-A26D-F1A9E733515C}" v="27" dt="2024-06-18T01:40:52.698"/>
    <p1510:client id="{BF0E5B46-B00F-412D-A4C3-9B59D9A29FB1}" v="7" dt="2024-06-18T06:13:09.65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86329" autoAdjust="0"/>
  </p:normalViewPr>
  <p:slideViewPr>
    <p:cSldViewPr snapToGrid="0">
      <p:cViewPr varScale="1">
        <p:scale>
          <a:sx n="92" d="100"/>
          <a:sy n="92" d="100"/>
        </p:scale>
        <p:origin x="1254"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1" Type="http://schemas.openxmlformats.org/officeDocument/2006/relationships/slideLayout" Target="../slideLayouts/slideLayout1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Quadratic equations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2004951" cy="4536000"/>
              </a:xfrm>
            </p:spPr>
            <p:txBody>
              <a:bodyPr/>
              <a:lstStyle/>
              <a:p>
                <a:r>
                  <a:rPr lang="en-US" b="0" dirty="0"/>
                  <a:t>Solve</a:t>
                </a:r>
                <a:r>
                  <a:rPr lang="en-US" b="0" i="1"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=49</m:t>
                    </m:r>
                  </m:oMath>
                </a14:m>
                <a:endParaRPr lang="en-US" b="0" i="1" dirty="0"/>
              </a:p>
              <a:p>
                <a:pP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=49</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49</m:t>
                          </m:r>
                        </m:e>
                      </m:rad>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=7, </m:t>
                      </m:r>
                      <m:r>
                        <a:rPr lang="en-US" b="0" i="1" smtClean="0">
                          <a:latin typeface="Cambria Math" panose="02040503050406030204" pitchFamily="18" charset="0"/>
                        </a:rPr>
                        <m:t>𝑥</m:t>
                      </m:r>
                      <m:r>
                        <a:rPr lang="en-US" b="0" i="1" smtClean="0">
                          <a:latin typeface="Cambria Math" panose="02040503050406030204" pitchFamily="18" charset="0"/>
                        </a:rPr>
                        <m:t>=−7</m:t>
                      </m:r>
                    </m:oMath>
                  </m:oMathPara>
                </a14:m>
                <a:endParaRPr lang="en-US" b="0" dirty="0"/>
              </a:p>
              <a:p>
                <a:endParaRPr lang="en-US" b="0"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2004951" cy="4536000"/>
              </a:xfrm>
              <a:blipFill>
                <a:blip r:embed="rId2"/>
                <a:stretch>
                  <a:fillRect l="-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Oval 6">
                <a:extLst>
                  <a:ext uri="{FF2B5EF4-FFF2-40B4-BE49-F238E27FC236}">
                    <a16:creationId xmlns:a16="http://schemas.microsoft.com/office/drawing/2014/main" id="{751F55D6-6939-285F-554A-3BFD77375524}"/>
                  </a:ext>
                </a:extLst>
              </p:cNvPr>
              <p:cNvSpPr/>
              <p:nvPr/>
            </p:nvSpPr>
            <p:spPr>
              <a:xfrm>
                <a:off x="2802653" y="2408510"/>
                <a:ext cx="3053862" cy="1231333"/>
              </a:xfrm>
              <a:prstGeom prst="wedgeRoundRectCallout">
                <a:avLst>
                  <a:gd name="adj1" fmla="val -74017"/>
                  <a:gd name="adj2" fmla="val 4773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could you verify that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=7 </m:t>
                    </m:r>
                  </m:oMath>
                </a14:m>
                <a:r>
                  <a:rPr lang="en-AU" sz="1800" dirty="0"/>
                  <a:t>or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=−7</m:t>
                    </m:r>
                  </m:oMath>
                </a14:m>
                <a:r>
                  <a:rPr lang="en-AU" sz="1800" dirty="0"/>
                  <a:t> ? </a:t>
                </a:r>
              </a:p>
            </p:txBody>
          </p:sp>
        </mc:Choice>
        <mc:Fallback xmlns="">
          <p:sp>
            <p:nvSpPr>
              <p:cNvPr id="7" name="Speech Bubble: Oval 6">
                <a:extLst>
                  <a:ext uri="{FF2B5EF4-FFF2-40B4-BE49-F238E27FC236}">
                    <a16:creationId xmlns:a16="http://schemas.microsoft.com/office/drawing/2014/main" id="{751F55D6-6939-285F-554A-3BFD77375524}"/>
                  </a:ext>
                </a:extLst>
              </p:cNvPr>
              <p:cNvSpPr>
                <a:spLocks noRot="1" noChangeAspect="1" noMove="1" noResize="1" noEditPoints="1" noAdjustHandles="1" noChangeArrowheads="1" noChangeShapeType="1" noTextEdit="1"/>
              </p:cNvSpPr>
              <p:nvPr/>
            </p:nvSpPr>
            <p:spPr>
              <a:xfrm>
                <a:off x="2802653" y="2408510"/>
                <a:ext cx="3053862" cy="1231333"/>
              </a:xfrm>
              <a:prstGeom prst="wedgeRoundRectCallout">
                <a:avLst>
                  <a:gd name="adj1" fmla="val -74017"/>
                  <a:gd name="adj2" fmla="val 47734"/>
                  <a:gd name="adj3" fmla="val 16667"/>
                </a:avLst>
              </a:prstGeom>
              <a:blipFill>
                <a:blip r:embed="rId3"/>
                <a:stretch>
                  <a:fillRect/>
                </a:stretch>
              </a:blipFill>
              <a:ln>
                <a:noFill/>
              </a:ln>
            </p:spPr>
            <p:txBody>
              <a:bodyPr/>
              <a:lstStyle/>
              <a:p>
                <a:r>
                  <a:rPr lang="en-AU">
                    <a:noFill/>
                  </a:rPr>
                  <a:t> </a:t>
                </a:r>
              </a:p>
            </p:txBody>
          </p:sp>
        </mc:Fallback>
      </mc:AlternateContent>
      <p:sp>
        <p:nvSpPr>
          <p:cNvPr id="8" name="Speech Bubble: Oval 7">
            <a:extLst>
              <a:ext uri="{FF2B5EF4-FFF2-40B4-BE49-F238E27FC236}">
                <a16:creationId xmlns:a16="http://schemas.microsoft.com/office/drawing/2014/main" id="{54F9DBD1-9C21-FA9F-D00C-45EEFAB96A7D}"/>
              </a:ext>
            </a:extLst>
          </p:cNvPr>
          <p:cNvSpPr/>
          <p:nvPr/>
        </p:nvSpPr>
        <p:spPr>
          <a:xfrm>
            <a:off x="1995251" y="4099908"/>
            <a:ext cx="3861264" cy="1145471"/>
          </a:xfrm>
          <a:prstGeom prst="wedgeRoundRectCallout">
            <a:avLst>
              <a:gd name="adj1" fmla="val -49307"/>
              <a:gd name="adj2" fmla="val -7719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are there 2 solutions to this equation?</a:t>
            </a:r>
          </a:p>
        </p:txBody>
      </p:sp>
      <p:pic>
        <p:nvPicPr>
          <p:cNvPr id="9" name="Picture 8" descr="A square with area 49 and side length 7">
            <a:extLst>
              <a:ext uri="{FF2B5EF4-FFF2-40B4-BE49-F238E27FC236}">
                <a16:creationId xmlns:a16="http://schemas.microsoft.com/office/drawing/2014/main" id="{0D7162A0-71FE-7047-BAFE-71F6A2D3F119}"/>
              </a:ext>
            </a:extLst>
          </p:cNvPr>
          <p:cNvPicPr>
            <a:picLocks noChangeAspect="1"/>
          </p:cNvPicPr>
          <p:nvPr/>
        </p:nvPicPr>
        <p:blipFill>
          <a:blip r:embed="rId4"/>
          <a:stretch>
            <a:fillRect/>
          </a:stretch>
        </p:blipFill>
        <p:spPr>
          <a:xfrm>
            <a:off x="7910443" y="2562460"/>
            <a:ext cx="1994182" cy="2268060"/>
          </a:xfrm>
          <a:prstGeom prst="rect">
            <a:avLst/>
          </a:prstGeom>
        </p:spPr>
      </p:pic>
      <p:sp>
        <p:nvSpPr>
          <p:cNvPr id="3" name="Speech Bubble: Oval 2">
            <a:extLst>
              <a:ext uri="{FF2B5EF4-FFF2-40B4-BE49-F238E27FC236}">
                <a16:creationId xmlns:a16="http://schemas.microsoft.com/office/drawing/2014/main" id="{0747FCC1-83D9-1834-B350-8993C0C8BEA2}"/>
              </a:ext>
            </a:extLst>
          </p:cNvPr>
          <p:cNvSpPr/>
          <p:nvPr/>
        </p:nvSpPr>
        <p:spPr>
          <a:xfrm>
            <a:off x="8974912" y="4982150"/>
            <a:ext cx="2857088" cy="1043221"/>
          </a:xfrm>
          <a:prstGeom prst="wedgeRoundRectCallout">
            <a:avLst>
              <a:gd name="adj1" fmla="val -36339"/>
              <a:gd name="adj2" fmla="val -8671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are the limitations of the model?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87103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r>
                  <a:rPr lang="en-US" b="0" dirty="0"/>
                  <a:t>Solve</a:t>
                </a:r>
                <a:r>
                  <a:rPr lang="en-US" b="0" i="1"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=36</m:t>
                    </m:r>
                  </m:oMath>
                </a14:m>
                <a:endParaRPr lang="en-US" b="0" i="1"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3954092" cy="4536000"/>
              </a:xfrm>
            </p:spPr>
            <p:txBody>
              <a:bodyPr/>
              <a:lstStyle/>
              <a:p>
                <a:pPr/>
                <a:r>
                  <a:rPr lang="en-US" b="0" dirty="0"/>
                  <a:t>Solve</a:t>
                </a:r>
                <a:r>
                  <a:rPr lang="en-US" b="0" i="1"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=36</m:t>
                    </m:r>
                  </m:oMath>
                </a14:m>
                <a:br>
                  <a:rPr lang="en-US" b="0" i="1" dirty="0">
                    <a:latin typeface="Cambria Math" panose="02040503050406030204" pitchFamily="18" charset="0"/>
                  </a:rPr>
                </a:b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=36</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36</m:t>
                          </m:r>
                        </m:e>
                      </m:rad>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=6, </m:t>
                      </m:r>
                      <m:r>
                        <a:rPr lang="en-US" b="0" i="1" smtClean="0">
                          <a:latin typeface="Cambria Math" panose="02040503050406030204" pitchFamily="18" charset="0"/>
                        </a:rPr>
                        <m:t>𝑥</m:t>
                      </m:r>
                      <m:r>
                        <a:rPr lang="en-US" b="0" i="1" smtClean="0">
                          <a:latin typeface="Cambria Math" panose="02040503050406030204" pitchFamily="18" charset="0"/>
                        </a:rPr>
                        <m:t>=−6</m:t>
                      </m:r>
                    </m:oMath>
                  </m:oMathPara>
                </a14:m>
                <a:endParaRPr lang="en-US" b="0" dirty="0"/>
              </a:p>
              <a:p>
                <a:endParaRPr lang="en-US" b="0"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3954092" cy="4536000"/>
              </a:xfrm>
              <a:blipFill>
                <a:blip r:embed="rId2"/>
                <a:stretch>
                  <a:fillRect l="-3526"/>
                </a:stretch>
              </a:blipFill>
            </p:spPr>
            <p:txBody>
              <a:bodyPr/>
              <a:lstStyle/>
              <a:p>
                <a:r>
                  <a:rPr lang="en-US">
                    <a:noFill/>
                  </a:rPr>
                  <a:t> </a:t>
                </a:r>
              </a:p>
            </p:txBody>
          </p:sp>
        </mc:Fallback>
      </mc:AlternateContent>
      <p:pic>
        <p:nvPicPr>
          <p:cNvPr id="8" name="Picture 7" descr="A square with area 36 and side length 6">
            <a:extLst>
              <a:ext uri="{FF2B5EF4-FFF2-40B4-BE49-F238E27FC236}">
                <a16:creationId xmlns:a16="http://schemas.microsoft.com/office/drawing/2014/main" id="{8F32A49D-0282-6F5D-F00E-A4980BA714E1}"/>
              </a:ext>
            </a:extLst>
          </p:cNvPr>
          <p:cNvPicPr>
            <a:picLocks noChangeAspect="1"/>
          </p:cNvPicPr>
          <p:nvPr/>
        </p:nvPicPr>
        <p:blipFill>
          <a:blip r:embed="rId3"/>
          <a:stretch>
            <a:fillRect/>
          </a:stretch>
        </p:blipFill>
        <p:spPr>
          <a:xfrm>
            <a:off x="7877911" y="2364843"/>
            <a:ext cx="2012786" cy="228922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4000985" cy="4536000"/>
              </a:xfrm>
            </p:spPr>
            <p:txBody>
              <a:bodyPr/>
              <a:lstStyle/>
              <a:p>
                <a:r>
                  <a:rPr lang="en-US" b="0" dirty="0"/>
                  <a:t>Solve</a:t>
                </a:r>
                <a:r>
                  <a:rPr lang="en-US" b="0" i="1" dirty="0"/>
                  <a:t>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=125</m:t>
                    </m:r>
                  </m:oMath>
                </a14:m>
                <a:endParaRPr lang="en-US" b="0" i="1" dirty="0"/>
              </a:p>
              <a:p>
                <a:pP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125</m:t>
                          </m:r>
                        </m:num>
                        <m:den>
                          <m:r>
                            <a:rPr lang="en-US" b="0" i="1" smtClean="0">
                              <a:latin typeface="Cambria Math" panose="02040503050406030204" pitchFamily="18" charset="0"/>
                            </a:rPr>
                            <m:t>5</m:t>
                          </m:r>
                        </m:den>
                      </m:f>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=25</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25</m:t>
                          </m:r>
                        </m:e>
                      </m:rad>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=5, </m:t>
                      </m:r>
                      <m:r>
                        <a:rPr lang="en-US" b="0" i="1" smtClean="0">
                          <a:latin typeface="Cambria Math" panose="02040503050406030204" pitchFamily="18" charset="0"/>
                        </a:rPr>
                        <m:t>𝑥</m:t>
                      </m:r>
                      <m:r>
                        <a:rPr lang="en-US" b="0" i="1" smtClean="0">
                          <a:latin typeface="Cambria Math" panose="02040503050406030204" pitchFamily="18" charset="0"/>
                        </a:rPr>
                        <m:t>=−5</m:t>
                      </m:r>
                    </m:oMath>
                  </m:oMathPara>
                </a14:m>
                <a:endParaRPr lang="en-US" b="0"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4000985" cy="4536000"/>
              </a:xfrm>
              <a:blipFill>
                <a:blip r:embed="rId2"/>
                <a:stretch>
                  <a:fillRect l="-3481"/>
                </a:stretch>
              </a:blipFill>
            </p:spPr>
            <p:txBody>
              <a:bodyPr/>
              <a:lstStyle/>
              <a:p>
                <a:r>
                  <a:rPr lang="en-US">
                    <a:noFill/>
                  </a:rPr>
                  <a:t> </a:t>
                </a:r>
              </a:p>
            </p:txBody>
          </p:sp>
        </mc:Fallback>
      </mc:AlternateContent>
      <p:pic>
        <p:nvPicPr>
          <p:cNvPr id="8" name="Picture 7" descr="A square with area 25 and side length 5">
            <a:extLst>
              <a:ext uri="{FF2B5EF4-FFF2-40B4-BE49-F238E27FC236}">
                <a16:creationId xmlns:a16="http://schemas.microsoft.com/office/drawing/2014/main" id="{9536D87B-7D6C-6F39-8444-67CB3E774F5B}"/>
              </a:ext>
            </a:extLst>
          </p:cNvPr>
          <p:cNvPicPr>
            <a:picLocks noChangeAspect="1"/>
          </p:cNvPicPr>
          <p:nvPr/>
        </p:nvPicPr>
        <p:blipFill>
          <a:blip r:embed="rId3"/>
          <a:stretch>
            <a:fillRect/>
          </a:stretch>
        </p:blipFill>
        <p:spPr>
          <a:xfrm>
            <a:off x="4433870" y="2763428"/>
            <a:ext cx="1479626" cy="1682836"/>
          </a:xfrm>
          <a:prstGeom prst="rect">
            <a:avLst/>
          </a:prstGeom>
        </p:spPr>
      </p:pic>
      <p:pic>
        <p:nvPicPr>
          <p:cNvPr id="9" name="Picture 8" descr="A square with area 25 and side length 5">
            <a:extLst>
              <a:ext uri="{FF2B5EF4-FFF2-40B4-BE49-F238E27FC236}">
                <a16:creationId xmlns:a16="http://schemas.microsoft.com/office/drawing/2014/main" id="{48EAD362-B00D-A866-4291-D056066E93E0}"/>
              </a:ext>
            </a:extLst>
          </p:cNvPr>
          <p:cNvPicPr>
            <a:picLocks noChangeAspect="1"/>
          </p:cNvPicPr>
          <p:nvPr/>
        </p:nvPicPr>
        <p:blipFill>
          <a:blip r:embed="rId3"/>
          <a:stretch>
            <a:fillRect/>
          </a:stretch>
        </p:blipFill>
        <p:spPr>
          <a:xfrm>
            <a:off x="5913496" y="2763428"/>
            <a:ext cx="1479626" cy="1682836"/>
          </a:xfrm>
          <a:prstGeom prst="rect">
            <a:avLst/>
          </a:prstGeom>
        </p:spPr>
      </p:pic>
      <p:pic>
        <p:nvPicPr>
          <p:cNvPr id="10" name="Picture 9" descr="A square with area 25 and side length 5">
            <a:extLst>
              <a:ext uri="{FF2B5EF4-FFF2-40B4-BE49-F238E27FC236}">
                <a16:creationId xmlns:a16="http://schemas.microsoft.com/office/drawing/2014/main" id="{CA54D9E5-977B-6562-8543-A5067C9B0EAD}"/>
              </a:ext>
            </a:extLst>
          </p:cNvPr>
          <p:cNvPicPr>
            <a:picLocks noChangeAspect="1"/>
          </p:cNvPicPr>
          <p:nvPr/>
        </p:nvPicPr>
        <p:blipFill>
          <a:blip r:embed="rId3"/>
          <a:stretch>
            <a:fillRect/>
          </a:stretch>
        </p:blipFill>
        <p:spPr>
          <a:xfrm>
            <a:off x="7393122" y="2775954"/>
            <a:ext cx="1479626" cy="1682836"/>
          </a:xfrm>
          <a:prstGeom prst="rect">
            <a:avLst/>
          </a:prstGeom>
        </p:spPr>
      </p:pic>
      <p:pic>
        <p:nvPicPr>
          <p:cNvPr id="11" name="Picture 10" descr="A square with area 25 and side length 5">
            <a:extLst>
              <a:ext uri="{FF2B5EF4-FFF2-40B4-BE49-F238E27FC236}">
                <a16:creationId xmlns:a16="http://schemas.microsoft.com/office/drawing/2014/main" id="{1C0C209D-0C96-39FC-55A4-78DC607EBC83}"/>
              </a:ext>
            </a:extLst>
          </p:cNvPr>
          <p:cNvPicPr>
            <a:picLocks noChangeAspect="1"/>
          </p:cNvPicPr>
          <p:nvPr/>
        </p:nvPicPr>
        <p:blipFill>
          <a:blip r:embed="rId3"/>
          <a:stretch>
            <a:fillRect/>
          </a:stretch>
        </p:blipFill>
        <p:spPr>
          <a:xfrm>
            <a:off x="8872748" y="2763428"/>
            <a:ext cx="1479626" cy="1682836"/>
          </a:xfrm>
          <a:prstGeom prst="rect">
            <a:avLst/>
          </a:prstGeom>
        </p:spPr>
      </p:pic>
      <p:pic>
        <p:nvPicPr>
          <p:cNvPr id="12" name="Picture 11" descr="A square with area 25 and side length 5">
            <a:extLst>
              <a:ext uri="{FF2B5EF4-FFF2-40B4-BE49-F238E27FC236}">
                <a16:creationId xmlns:a16="http://schemas.microsoft.com/office/drawing/2014/main" id="{B6483593-D225-68F8-E1FC-3AB5DD332057}"/>
              </a:ext>
            </a:extLst>
          </p:cNvPr>
          <p:cNvPicPr>
            <a:picLocks noChangeAspect="1"/>
          </p:cNvPicPr>
          <p:nvPr/>
        </p:nvPicPr>
        <p:blipFill>
          <a:blip r:embed="rId3"/>
          <a:stretch>
            <a:fillRect/>
          </a:stretch>
        </p:blipFill>
        <p:spPr>
          <a:xfrm>
            <a:off x="10352374" y="2763428"/>
            <a:ext cx="1479626" cy="168283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894685" cy="4536000"/>
              </a:xfrm>
            </p:spPr>
            <p:txBody>
              <a:bodyPr/>
              <a:lstStyle/>
              <a:p>
                <a:r>
                  <a:rPr lang="en-US" b="0" dirty="0"/>
                  <a:t>Solve</a:t>
                </a:r>
                <a:r>
                  <a:rPr lang="en-US" b="0" i="1" dirty="0"/>
                  <a:t>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=125</m:t>
                    </m:r>
                  </m:oMath>
                </a14:m>
                <a:endParaRPr lang="en-US" b="0" i="1" dirty="0"/>
              </a:p>
              <a:p>
                <a:pP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125</m:t>
                          </m:r>
                        </m:num>
                        <m:den>
                          <m:r>
                            <a:rPr lang="en-US" b="0" i="1" smtClean="0">
                              <a:latin typeface="Cambria Math" panose="02040503050406030204" pitchFamily="18" charset="0"/>
                            </a:rPr>
                            <m:t>5</m:t>
                          </m:r>
                        </m:den>
                      </m:f>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=25</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25</m:t>
                          </m:r>
                        </m:e>
                      </m:rad>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=5, </m:t>
                      </m:r>
                      <m:r>
                        <a:rPr lang="en-US" b="0" i="1" smtClean="0">
                          <a:latin typeface="Cambria Math" panose="02040503050406030204" pitchFamily="18" charset="0"/>
                        </a:rPr>
                        <m:t>𝑥</m:t>
                      </m:r>
                      <m:r>
                        <a:rPr lang="en-US" b="0" i="1" smtClean="0">
                          <a:latin typeface="Cambria Math" panose="02040503050406030204" pitchFamily="18" charset="0"/>
                        </a:rPr>
                        <m:t>=−5</m:t>
                      </m:r>
                    </m:oMath>
                  </m:oMathPara>
                </a14:m>
                <a:endParaRPr lang="en-US" b="0"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1894685" cy="4536000"/>
              </a:xfrm>
              <a:blipFill>
                <a:blip r:embed="rId2"/>
                <a:stretch>
                  <a:fillRect l="-7395"/>
                </a:stretch>
              </a:blipFill>
            </p:spPr>
            <p:txBody>
              <a:bodyPr/>
              <a:lstStyle/>
              <a:p>
                <a:r>
                  <a:rPr lang="en-AU">
                    <a:noFill/>
                  </a:rPr>
                  <a:t> </a:t>
                </a:r>
              </a:p>
            </p:txBody>
          </p:sp>
        </mc:Fallback>
      </mc:AlternateContent>
      <p:sp>
        <p:nvSpPr>
          <p:cNvPr id="3" name="Speech Bubble: Oval 2">
            <a:extLst>
              <a:ext uri="{FF2B5EF4-FFF2-40B4-BE49-F238E27FC236}">
                <a16:creationId xmlns:a16="http://schemas.microsoft.com/office/drawing/2014/main" id="{77E5AFE1-C2E8-36E7-24C5-A67F486299EA}"/>
              </a:ext>
            </a:extLst>
          </p:cNvPr>
          <p:cNvSpPr/>
          <p:nvPr/>
        </p:nvSpPr>
        <p:spPr>
          <a:xfrm>
            <a:off x="2952523" y="1562014"/>
            <a:ext cx="3535364" cy="1044489"/>
          </a:xfrm>
          <a:prstGeom prst="wedgeRoundRectCallout">
            <a:avLst>
              <a:gd name="adj1" fmla="val -60012"/>
              <a:gd name="adj2" fmla="val -1566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800" dirty="0"/>
              <a:t>Could you first find the square root, then divide by 5?</a:t>
            </a:r>
            <a:endParaRPr lang="en-AU" sz="1800" dirty="0"/>
          </a:p>
        </p:txBody>
      </p:sp>
      <p:pic>
        <p:nvPicPr>
          <p:cNvPr id="9" name="Picture 8" descr="A square with area 25 and side length 5">
            <a:extLst>
              <a:ext uri="{FF2B5EF4-FFF2-40B4-BE49-F238E27FC236}">
                <a16:creationId xmlns:a16="http://schemas.microsoft.com/office/drawing/2014/main" id="{1846B73A-8851-77AF-F6CF-5FAB2C7A1ABE}"/>
              </a:ext>
            </a:extLst>
          </p:cNvPr>
          <p:cNvPicPr>
            <a:picLocks noChangeAspect="1"/>
          </p:cNvPicPr>
          <p:nvPr/>
        </p:nvPicPr>
        <p:blipFill>
          <a:blip r:embed="rId3"/>
          <a:stretch>
            <a:fillRect/>
          </a:stretch>
        </p:blipFill>
        <p:spPr>
          <a:xfrm>
            <a:off x="4433870" y="2763428"/>
            <a:ext cx="1479626" cy="1682836"/>
          </a:xfrm>
          <a:prstGeom prst="rect">
            <a:avLst/>
          </a:prstGeom>
        </p:spPr>
      </p:pic>
      <p:pic>
        <p:nvPicPr>
          <p:cNvPr id="10" name="Picture 9" descr="A square with area 25 and side length 5">
            <a:extLst>
              <a:ext uri="{FF2B5EF4-FFF2-40B4-BE49-F238E27FC236}">
                <a16:creationId xmlns:a16="http://schemas.microsoft.com/office/drawing/2014/main" id="{3C8F8EF0-938E-0109-9686-F7B11C4AE4C5}"/>
              </a:ext>
            </a:extLst>
          </p:cNvPr>
          <p:cNvPicPr>
            <a:picLocks noChangeAspect="1"/>
          </p:cNvPicPr>
          <p:nvPr/>
        </p:nvPicPr>
        <p:blipFill>
          <a:blip r:embed="rId3"/>
          <a:stretch>
            <a:fillRect/>
          </a:stretch>
        </p:blipFill>
        <p:spPr>
          <a:xfrm>
            <a:off x="5913496" y="2763428"/>
            <a:ext cx="1479626" cy="1682836"/>
          </a:xfrm>
          <a:prstGeom prst="rect">
            <a:avLst/>
          </a:prstGeom>
        </p:spPr>
      </p:pic>
      <p:pic>
        <p:nvPicPr>
          <p:cNvPr id="11" name="Picture 10" descr="A square with area 25 and side length 5">
            <a:extLst>
              <a:ext uri="{FF2B5EF4-FFF2-40B4-BE49-F238E27FC236}">
                <a16:creationId xmlns:a16="http://schemas.microsoft.com/office/drawing/2014/main" id="{A63880AB-15AB-817E-4A63-481FF872E5E4}"/>
              </a:ext>
            </a:extLst>
          </p:cNvPr>
          <p:cNvPicPr>
            <a:picLocks noChangeAspect="1"/>
          </p:cNvPicPr>
          <p:nvPr/>
        </p:nvPicPr>
        <p:blipFill>
          <a:blip r:embed="rId3"/>
          <a:stretch>
            <a:fillRect/>
          </a:stretch>
        </p:blipFill>
        <p:spPr>
          <a:xfrm>
            <a:off x="7393122" y="2763428"/>
            <a:ext cx="1479626" cy="1682836"/>
          </a:xfrm>
          <a:prstGeom prst="rect">
            <a:avLst/>
          </a:prstGeom>
        </p:spPr>
      </p:pic>
      <p:pic>
        <p:nvPicPr>
          <p:cNvPr id="12" name="Picture 11" descr="A square with area 25 and side length 5">
            <a:extLst>
              <a:ext uri="{FF2B5EF4-FFF2-40B4-BE49-F238E27FC236}">
                <a16:creationId xmlns:a16="http://schemas.microsoft.com/office/drawing/2014/main" id="{9B9DD29F-ADB0-B163-07DB-EAB47DC13077}"/>
              </a:ext>
            </a:extLst>
          </p:cNvPr>
          <p:cNvPicPr>
            <a:picLocks noChangeAspect="1"/>
          </p:cNvPicPr>
          <p:nvPr/>
        </p:nvPicPr>
        <p:blipFill>
          <a:blip r:embed="rId3"/>
          <a:stretch>
            <a:fillRect/>
          </a:stretch>
        </p:blipFill>
        <p:spPr>
          <a:xfrm>
            <a:off x="8872748" y="2763428"/>
            <a:ext cx="1479626" cy="1682836"/>
          </a:xfrm>
          <a:prstGeom prst="rect">
            <a:avLst/>
          </a:prstGeom>
        </p:spPr>
      </p:pic>
      <p:pic>
        <p:nvPicPr>
          <p:cNvPr id="13" name="Picture 12" descr="A square with area 25 and side length 5">
            <a:extLst>
              <a:ext uri="{FF2B5EF4-FFF2-40B4-BE49-F238E27FC236}">
                <a16:creationId xmlns:a16="http://schemas.microsoft.com/office/drawing/2014/main" id="{17A30600-F135-0BC6-3FE7-780AF3FCFB15}"/>
              </a:ext>
            </a:extLst>
          </p:cNvPr>
          <p:cNvPicPr>
            <a:picLocks noChangeAspect="1"/>
          </p:cNvPicPr>
          <p:nvPr/>
        </p:nvPicPr>
        <p:blipFill>
          <a:blip r:embed="rId3"/>
          <a:stretch>
            <a:fillRect/>
          </a:stretch>
        </p:blipFill>
        <p:spPr>
          <a:xfrm>
            <a:off x="10352374" y="2763428"/>
            <a:ext cx="1479626" cy="1682836"/>
          </a:xfrm>
          <a:prstGeom prst="rect">
            <a:avLst/>
          </a:prstGeom>
        </p:spPr>
      </p:pic>
      <p:sp>
        <p:nvSpPr>
          <p:cNvPr id="8" name="Speech Bubble: Oval 7">
            <a:extLst>
              <a:ext uri="{FF2B5EF4-FFF2-40B4-BE49-F238E27FC236}">
                <a16:creationId xmlns:a16="http://schemas.microsoft.com/office/drawing/2014/main" id="{D2263880-9FB7-BBD4-8AD3-76444AD5B3CE}"/>
              </a:ext>
            </a:extLst>
          </p:cNvPr>
          <p:cNvSpPr/>
          <p:nvPr/>
        </p:nvSpPr>
        <p:spPr>
          <a:xfrm>
            <a:off x="4096555" y="4842031"/>
            <a:ext cx="2707016" cy="1371955"/>
          </a:xfrm>
          <a:prstGeom prst="wedgeRoundRectCallout">
            <a:avLst>
              <a:gd name="adj1" fmla="val 37606"/>
              <a:gd name="adj2" fmla="val -7596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800" dirty="0"/>
              <a:t>How does the visual representation explain the worked example?</a:t>
            </a:r>
            <a:endParaRPr lang="en-AU" sz="1800" dirty="0"/>
          </a:p>
        </p:txBody>
      </p:sp>
      <p:sp>
        <p:nvSpPr>
          <p:cNvPr id="7" name="Speech Bubble: Oval 6">
            <a:extLst>
              <a:ext uri="{FF2B5EF4-FFF2-40B4-BE49-F238E27FC236}">
                <a16:creationId xmlns:a16="http://schemas.microsoft.com/office/drawing/2014/main" id="{75C6ADFD-B5B2-7B06-DFB9-885C1DB56AE4}"/>
              </a:ext>
            </a:extLst>
          </p:cNvPr>
          <p:cNvSpPr/>
          <p:nvPr/>
        </p:nvSpPr>
        <p:spPr>
          <a:xfrm>
            <a:off x="8132935" y="4842031"/>
            <a:ext cx="3171563" cy="1371955"/>
          </a:xfrm>
          <a:prstGeom prst="wedgeRoundRectCallout">
            <a:avLst>
              <a:gd name="adj1" fmla="val -42278"/>
              <a:gd name="adj2" fmla="val -7688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is the limitation of the visual representation?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6937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4000985" cy="4536000"/>
              </a:xfrm>
            </p:spPr>
            <p:txBody>
              <a:bodyPr/>
              <a:lstStyle/>
              <a:p>
                <a:r>
                  <a:rPr lang="en-US" b="0" dirty="0"/>
                  <a:t>Solve</a:t>
                </a:r>
                <a:r>
                  <a:rPr lang="en-US" b="0" i="1" dirty="0"/>
                  <a:t>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=12</m:t>
                    </m:r>
                  </m:oMath>
                </a14:m>
                <a:endParaRPr lang="en-US" b="0" i="1" dirty="0"/>
              </a:p>
              <a:p>
                <a:br>
                  <a:rPr lang="en-US" b="0" i="1" dirty="0">
                    <a:latin typeface="Cambria Math" panose="02040503050406030204" pitchFamily="18" charset="0"/>
                  </a:rPr>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4000985" cy="4536000"/>
              </a:xfrm>
              <a:blipFill>
                <a:blip r:embed="rId2"/>
                <a:stretch>
                  <a:fillRect l="-350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6184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4000985" cy="4536000"/>
              </a:xfrm>
            </p:spPr>
            <p:txBody>
              <a:bodyPr/>
              <a:lstStyle/>
              <a:p>
                <a:r>
                  <a:rPr lang="en-US" b="0" dirty="0"/>
                  <a:t>Solve</a:t>
                </a:r>
                <a:r>
                  <a:rPr lang="en-US" b="0" i="1" dirty="0"/>
                  <a:t>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=12</m:t>
                    </m:r>
                  </m:oMath>
                </a14:m>
                <a:endParaRPr lang="en-US" b="0" i="1" dirty="0"/>
              </a:p>
              <a:p>
                <a:pPr/>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3</m:t>
                          </m:r>
                        </m:den>
                      </m:f>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m:t>
                          </m:r>
                        </m:e>
                      </m:rad>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US" b="0"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4000985" cy="4536000"/>
              </a:xfrm>
              <a:blipFill>
                <a:blip r:embed="rId2"/>
                <a:stretch>
                  <a:fillRect l="-3481"/>
                </a:stretch>
              </a:blipFill>
            </p:spPr>
            <p:txBody>
              <a:bodyPr/>
              <a:lstStyle/>
              <a:p>
                <a:r>
                  <a:rPr lang="en-US">
                    <a:noFill/>
                  </a:rPr>
                  <a:t> </a:t>
                </a:r>
              </a:p>
            </p:txBody>
          </p:sp>
        </mc:Fallback>
      </mc:AlternateContent>
      <p:pic>
        <p:nvPicPr>
          <p:cNvPr id="8" name="Picture 7" descr="A square with area 4 and side length 2">
            <a:extLst>
              <a:ext uri="{FF2B5EF4-FFF2-40B4-BE49-F238E27FC236}">
                <a16:creationId xmlns:a16="http://schemas.microsoft.com/office/drawing/2014/main" id="{78A41504-8BFA-6A7D-B2CC-D0D786F8D03C}"/>
              </a:ext>
            </a:extLst>
          </p:cNvPr>
          <p:cNvPicPr>
            <a:picLocks noChangeAspect="1"/>
          </p:cNvPicPr>
          <p:nvPr/>
        </p:nvPicPr>
        <p:blipFill>
          <a:blip r:embed="rId3"/>
          <a:stretch>
            <a:fillRect/>
          </a:stretch>
        </p:blipFill>
        <p:spPr>
          <a:xfrm>
            <a:off x="6096000" y="3046582"/>
            <a:ext cx="1479626" cy="1682836"/>
          </a:xfrm>
          <a:prstGeom prst="rect">
            <a:avLst/>
          </a:prstGeom>
        </p:spPr>
      </p:pic>
      <p:pic>
        <p:nvPicPr>
          <p:cNvPr id="9" name="Picture 8" descr="A square with area 4 and side length 2">
            <a:extLst>
              <a:ext uri="{FF2B5EF4-FFF2-40B4-BE49-F238E27FC236}">
                <a16:creationId xmlns:a16="http://schemas.microsoft.com/office/drawing/2014/main" id="{D202CAAC-3FEF-6E1A-454C-B18437DF6B47}"/>
              </a:ext>
            </a:extLst>
          </p:cNvPr>
          <p:cNvPicPr>
            <a:picLocks noChangeAspect="1"/>
          </p:cNvPicPr>
          <p:nvPr/>
        </p:nvPicPr>
        <p:blipFill>
          <a:blip r:embed="rId3"/>
          <a:stretch>
            <a:fillRect/>
          </a:stretch>
        </p:blipFill>
        <p:spPr>
          <a:xfrm>
            <a:off x="7575626" y="3046582"/>
            <a:ext cx="1479626" cy="1682836"/>
          </a:xfrm>
          <a:prstGeom prst="rect">
            <a:avLst/>
          </a:prstGeom>
        </p:spPr>
      </p:pic>
      <p:pic>
        <p:nvPicPr>
          <p:cNvPr id="10" name="Picture 9" descr="A square with area 4 and side length 2">
            <a:extLst>
              <a:ext uri="{FF2B5EF4-FFF2-40B4-BE49-F238E27FC236}">
                <a16:creationId xmlns:a16="http://schemas.microsoft.com/office/drawing/2014/main" id="{75C0C2B0-F851-24E2-A742-69C958711AD1}"/>
              </a:ext>
            </a:extLst>
          </p:cNvPr>
          <p:cNvPicPr>
            <a:picLocks noChangeAspect="1"/>
          </p:cNvPicPr>
          <p:nvPr/>
        </p:nvPicPr>
        <p:blipFill>
          <a:blip r:embed="rId3"/>
          <a:stretch>
            <a:fillRect/>
          </a:stretch>
        </p:blipFill>
        <p:spPr>
          <a:xfrm>
            <a:off x="9055252" y="3046582"/>
            <a:ext cx="1479626" cy="168283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39137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29418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3652-95BF-1F4E-3255-445DD4120F10}"/>
              </a:ext>
            </a:extLst>
          </p:cNvPr>
          <p:cNvSpPr>
            <a:spLocks noGrp="1"/>
          </p:cNvSpPr>
          <p:nvPr>
            <p:ph type="title"/>
          </p:nvPr>
        </p:nvSpPr>
        <p:spPr/>
        <p:txBody>
          <a:bodyPr/>
          <a:lstStyle/>
          <a:p>
            <a:r>
              <a:rPr lang="en-US" dirty="0"/>
              <a:t>Warm up</a:t>
            </a:r>
            <a:endParaRPr lang="en-AU" dirty="0"/>
          </a:p>
        </p:txBody>
      </p:sp>
      <p:sp>
        <p:nvSpPr>
          <p:cNvPr id="5" name="Text Placeholder 4">
            <a:extLst>
              <a:ext uri="{FF2B5EF4-FFF2-40B4-BE49-F238E27FC236}">
                <a16:creationId xmlns:a16="http://schemas.microsoft.com/office/drawing/2014/main" id="{3195EA64-155A-83DF-CFD5-B2CF6D8BE070}"/>
              </a:ext>
            </a:extLst>
          </p:cNvPr>
          <p:cNvSpPr>
            <a:spLocks noGrp="1"/>
          </p:cNvSpPr>
          <p:nvPr>
            <p:ph type="body" sz="quarter" idx="18"/>
          </p:nvPr>
        </p:nvSpPr>
        <p:spPr/>
        <p:txBody>
          <a:bodyPr/>
          <a:lstStyle/>
          <a:p>
            <a:r>
              <a:rPr lang="en-US" dirty="0"/>
              <a:t>Square root ranking</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8B7BD5-8974-F4C8-A0FD-41C24575C68E}"/>
                  </a:ext>
                </a:extLst>
              </p:cNvPr>
              <p:cNvSpPr>
                <a:spLocks noGrp="1"/>
              </p:cNvSpPr>
              <p:nvPr>
                <p:ph idx="1"/>
              </p:nvPr>
            </p:nvSpPr>
            <p:spPr/>
            <p:txBody>
              <a:bodyPr/>
              <a:lstStyle/>
              <a:p>
                <a:r>
                  <a:rPr lang="en-US" dirty="0">
                    <a:ea typeface="Calibri" panose="020F0502020204030204" pitchFamily="34" charset="0"/>
                  </a:rPr>
                  <a:t>Place the following square roots on a number line:</a:t>
                </a:r>
              </a:p>
              <a:p>
                <a:endParaRPr lang="en-US" dirty="0">
                  <a:effectLst/>
                  <a:ea typeface="Calibri" panose="020F0502020204030204" pitchFamily="34" charset="0"/>
                </a:endParaRPr>
              </a:p>
              <a:p>
                <a14:m>
                  <m:oMath xmlns:m="http://schemas.openxmlformats.org/officeDocument/2006/math">
                    <m:rad>
                      <m:radPr>
                        <m:degHide m:val="on"/>
                        <m:ctrlPr>
                          <a:rPr lang="en-AU" i="1" smtClean="0">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4</m:t>
                        </m:r>
                      </m:e>
                    </m:rad>
                    <m:r>
                      <a:rPr lang="en-AU" i="1">
                        <a:effectLst/>
                        <a:latin typeface="Cambria Math" panose="02040503050406030204" pitchFamily="18" charset="0"/>
                        <a:ea typeface="Calibri" panose="020F0502020204030204" pitchFamily="34" charset="0"/>
                      </a:rPr>
                      <m:t>, </m:t>
                    </m:r>
                    <m:r>
                      <a:rPr lang="en-US" b="0" i="1"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US" b="0" i="1" smtClean="0">
                            <a:effectLst/>
                            <a:latin typeface="Cambria Math" panose="02040503050406030204" pitchFamily="18" charset="0"/>
                            <a:ea typeface="Calibri" panose="020F0502020204030204" pitchFamily="34" charset="0"/>
                          </a:rPr>
                          <m:t>9</m:t>
                        </m:r>
                      </m:e>
                    </m:rad>
                  </m:oMath>
                </a14:m>
                <a:r>
                  <a:rPr lang="en-AU" dirty="0">
                    <a:effectLst/>
                    <a:latin typeface="Arial" panose="020B0604020202020204" pitchFamily="34" charset="0"/>
                    <a:ea typeface="Yu Mincho" panose="02020400000000000000" pitchFamily="18" charset="-128"/>
                  </a:rPr>
                  <a:t>, </a:t>
                </a:r>
                <a14:m>
                  <m:oMath xmlns:m="http://schemas.openxmlformats.org/officeDocument/2006/math">
                    <m:r>
                      <a:rPr lang="en-US" b="0" i="0"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US" b="0" i="1" smtClean="0">
                            <a:effectLst/>
                            <a:latin typeface="Cambria Math" panose="02040503050406030204" pitchFamily="18" charset="0"/>
                            <a:ea typeface="Calibri" panose="020F0502020204030204" pitchFamily="34" charset="0"/>
                          </a:rPr>
                          <m:t>16</m:t>
                        </m:r>
                      </m:e>
                    </m:rad>
                  </m:oMath>
                </a14:m>
                <a:r>
                  <a:rPr lang="en-AU" dirty="0">
                    <a:effectLst/>
                    <a:latin typeface="Arial" panose="020B0604020202020204" pitchFamily="34" charset="0"/>
                    <a:ea typeface="Yu Mincho" panose="02020400000000000000" pitchFamily="18" charset="-128"/>
                  </a:rPr>
                  <a:t>, </a:t>
                </a:r>
                <a14:m>
                  <m:oMath xmlns:m="http://schemas.openxmlformats.org/officeDocument/2006/math">
                    <m:r>
                      <a:rPr lang="en-US" b="0" i="0"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2</m:t>
                        </m:r>
                      </m:e>
                    </m:rad>
                    <m:r>
                      <a:rPr lang="en-AU" i="1">
                        <a:effectLst/>
                        <a:latin typeface="Cambria Math" panose="02040503050406030204" pitchFamily="18" charset="0"/>
                        <a:ea typeface="Calibri" panose="020F0502020204030204" pitchFamily="34" charset="0"/>
                      </a:rPr>
                      <m:t>,</m:t>
                    </m:r>
                  </m:oMath>
                </a14:m>
                <a:r>
                  <a:rPr lang="en-AU" dirty="0">
                    <a:ea typeface="Calibri" panose="020F0502020204030204" pitchFamily="34" charset="0"/>
                  </a:rPr>
                  <a:t> </a:t>
                </a:r>
                <a14:m>
                  <m:oMath xmlns:m="http://schemas.openxmlformats.org/officeDocument/2006/math">
                    <m:r>
                      <a:rPr lang="en-US" b="0" i="0" smtClean="0">
                        <a:latin typeface="Cambria Math" panose="02040503050406030204" pitchFamily="18" charset="0"/>
                        <a:ea typeface="Calibri" panose="020F0502020204030204" pitchFamily="34" charset="0"/>
                      </a:rPr>
                      <m:t> </m:t>
                    </m:r>
                    <m:rad>
                      <m:radPr>
                        <m:degHide m:val="on"/>
                        <m:ctrlPr>
                          <a:rPr lang="en-AU" i="1">
                            <a:latin typeface="Cambria Math" panose="02040503050406030204" pitchFamily="18" charset="0"/>
                            <a:ea typeface="Calibri" panose="020F0502020204030204" pitchFamily="34" charset="0"/>
                          </a:rPr>
                        </m:ctrlPr>
                      </m:radPr>
                      <m:deg/>
                      <m:e>
                        <m:r>
                          <a:rPr lang="en-AU" i="1">
                            <a:latin typeface="Cambria Math" panose="02040503050406030204" pitchFamily="18" charset="0"/>
                            <a:ea typeface="Calibri" panose="020F0502020204030204" pitchFamily="34" charset="0"/>
                          </a:rPr>
                          <m:t>25</m:t>
                        </m:r>
                      </m:e>
                    </m:rad>
                  </m:oMath>
                </a14:m>
                <a:r>
                  <a:rPr lang="en-AU" dirty="0">
                    <a:effectLst/>
                    <a:latin typeface="Arial" panose="020B0604020202020204" pitchFamily="34" charset="0"/>
                    <a:ea typeface="Yu Mincho" panose="02020400000000000000" pitchFamily="18" charset="-128"/>
                  </a:rPr>
                  <a:t>, </a:t>
                </a:r>
                <a14:m>
                  <m:oMath xmlns:m="http://schemas.openxmlformats.org/officeDocument/2006/math">
                    <m:r>
                      <a:rPr lang="en-US" b="0" i="0"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1</m:t>
                        </m:r>
                      </m:e>
                    </m:rad>
                  </m:oMath>
                </a14:m>
                <a:r>
                  <a:rPr lang="en-AU" dirty="0">
                    <a:effectLst/>
                    <a:latin typeface="Arial" panose="020B0604020202020204" pitchFamily="34" charset="0"/>
                    <a:ea typeface="Yu Mincho" panose="02020400000000000000" pitchFamily="18" charset="-128"/>
                  </a:rPr>
                  <a:t>, </a:t>
                </a:r>
                <a14:m>
                  <m:oMath xmlns:m="http://schemas.openxmlformats.org/officeDocument/2006/math">
                    <m:r>
                      <a:rPr lang="en-US" b="0" i="0"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100</m:t>
                        </m:r>
                      </m:e>
                    </m:rad>
                    <m:r>
                      <a:rPr lang="en-AU" i="1">
                        <a:effectLst/>
                        <a:latin typeface="Cambria Math" panose="02040503050406030204" pitchFamily="18" charset="0"/>
                        <a:ea typeface="Calibri" panose="020F0502020204030204" pitchFamily="34" charset="0"/>
                      </a:rPr>
                      <m:t>, </m:t>
                    </m:r>
                    <m:r>
                      <a:rPr lang="en-US" b="0" i="1"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101</m:t>
                        </m:r>
                      </m:e>
                    </m:rad>
                    <m:r>
                      <a:rPr lang="en-US" b="0" i="1" smtClean="0">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10</m:t>
                        </m:r>
                      </m:e>
                    </m:rad>
                  </m:oMath>
                </a14:m>
                <a:r>
                  <a:rPr lang="en-AU" dirty="0">
                    <a:effectLst/>
                    <a:latin typeface="Arial" panose="020B0604020202020204" pitchFamily="34" charset="0"/>
                    <a:ea typeface="Yu Mincho" panose="02020400000000000000" pitchFamily="18" charset="-128"/>
                  </a:rPr>
                  <a:t>, </a:t>
                </a:r>
                <a14:m>
                  <m:oMath xmlns:m="http://schemas.openxmlformats.org/officeDocument/2006/math">
                    <m:r>
                      <a:rPr lang="en-US" b="0" i="0"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50</m:t>
                        </m:r>
                      </m:e>
                    </m:rad>
                    <m:r>
                      <a:rPr lang="en-AU" i="1">
                        <a:effectLst/>
                        <a:latin typeface="Cambria Math" panose="02040503050406030204" pitchFamily="18" charset="0"/>
                        <a:ea typeface="Calibri" panose="020F0502020204030204" pitchFamily="34" charset="0"/>
                      </a:rPr>
                      <m:t>, </m:t>
                    </m:r>
                    <m:r>
                      <a:rPr lang="en-US" b="0" i="1" smtClean="0">
                        <a:effectLst/>
                        <a:latin typeface="Cambria Math" panose="02040503050406030204" pitchFamily="18" charset="0"/>
                        <a:ea typeface="Calibri" panose="020F0502020204030204" pitchFamily="34" charset="0"/>
                      </a:rPr>
                      <m:t> </m:t>
                    </m:r>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49</m:t>
                        </m:r>
                      </m:e>
                    </m:rad>
                  </m:oMath>
                </a14:m>
                <a:r>
                  <a:rPr lang="en-AU" dirty="0">
                    <a:effectLst/>
                    <a:latin typeface="Arial" panose="020B0604020202020204" pitchFamily="34" charset="0"/>
                    <a:ea typeface="Yu Mincho" panose="02020400000000000000" pitchFamily="18" charset="-128"/>
                  </a:rPr>
                  <a:t>,  </a:t>
                </a:r>
                <a14:m>
                  <m:oMath xmlns:m="http://schemas.openxmlformats.org/officeDocument/2006/math">
                    <m:rad>
                      <m:radPr>
                        <m:degHide m:val="on"/>
                        <m:ctrlPr>
                          <a:rPr lang="en-AU" i="1">
                            <a:effectLst/>
                            <a:latin typeface="Cambria Math" panose="02040503050406030204" pitchFamily="18" charset="0"/>
                            <a:ea typeface="Calibri" panose="020F0502020204030204" pitchFamily="34" charset="0"/>
                          </a:rPr>
                        </m:ctrlPr>
                      </m:radPr>
                      <m:deg/>
                      <m:e>
                        <m:r>
                          <a:rPr lang="en-AU" i="1">
                            <a:effectLst/>
                            <a:latin typeface="Cambria Math" panose="02040503050406030204" pitchFamily="18" charset="0"/>
                            <a:ea typeface="Calibri" panose="020F0502020204030204" pitchFamily="34" charset="0"/>
                          </a:rPr>
                          <m:t>0</m:t>
                        </m:r>
                      </m:e>
                    </m:rad>
                  </m:oMath>
                </a14:m>
                <a:endParaRPr lang="en-AU" dirty="0">
                  <a:effectLst/>
                  <a:latin typeface="Arial" panose="020B0604020202020204" pitchFamily="34" charset="0"/>
                  <a:ea typeface="Calibri" panose="020F0502020204030204" pitchFamily="34" charset="0"/>
                </a:endParaRPr>
              </a:p>
              <a:p>
                <a:pPr algn="ctr"/>
                <a:endParaRPr lang="en-AU" dirty="0"/>
              </a:p>
            </p:txBody>
          </p:sp>
        </mc:Choice>
        <mc:Fallback xmlns="">
          <p:sp>
            <p:nvSpPr>
              <p:cNvPr id="3" name="Content Placeholder 2">
                <a:extLst>
                  <a:ext uri="{FF2B5EF4-FFF2-40B4-BE49-F238E27FC236}">
                    <a16:creationId xmlns:a16="http://schemas.microsoft.com/office/drawing/2014/main" id="{9B8B7BD5-8974-F4C8-A0FD-41C24575C68E}"/>
                  </a:ext>
                </a:extLst>
              </p:cNvPr>
              <p:cNvSpPr>
                <a:spLocks noGrp="1" noRot="1" noChangeAspect="1" noMove="1" noResize="1" noEditPoints="1" noAdjustHandles="1" noChangeArrowheads="1" noChangeShapeType="1" noTextEdit="1"/>
              </p:cNvSpPr>
              <p:nvPr>
                <p:ph idx="1"/>
              </p:nvPr>
            </p:nvSpPr>
            <p:spPr>
              <a:blipFill>
                <a:blip r:embed="rId2"/>
                <a:stretch>
                  <a:fillRect l="-12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9669D5-F4EF-DD5F-0CD3-E7956CA368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54305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Statements</a:t>
            </a:r>
          </a:p>
        </p:txBody>
      </p:sp>
      <mc:AlternateContent xmlns:mc="http://schemas.openxmlformats.org/markup-compatibility/2006" xmlns:a14="http://schemas.microsoft.com/office/drawing/2010/main">
        <mc:Choice Requires="a14">
          <p:sp>
            <p:nvSpPr>
              <p:cNvPr id="24" name="Thought Bubble: Cloud 23">
                <a:extLst>
                  <a:ext uri="{FF2B5EF4-FFF2-40B4-BE49-F238E27FC236}">
                    <a16:creationId xmlns:a16="http://schemas.microsoft.com/office/drawing/2014/main" id="{60550C7C-E032-09BA-E340-63D4168BAC5F}"/>
                  </a:ext>
                </a:extLst>
              </p:cNvPr>
              <p:cNvSpPr/>
              <p:nvPr/>
            </p:nvSpPr>
            <p:spPr>
              <a:xfrm flipH="1">
                <a:off x="360000" y="1793531"/>
                <a:ext cx="3334680" cy="1320060"/>
              </a:xfrm>
              <a:prstGeom prst="wedgeRoundRectCallout">
                <a:avLst>
                  <a:gd name="adj1" fmla="val -72898"/>
                  <a:gd name="adj2" fmla="val 291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b="0" dirty="0"/>
                  <a:t>The equation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=225</m:t>
                    </m:r>
                  </m:oMath>
                </a14:m>
                <a:r>
                  <a:rPr lang="en-AU" sz="1800" dirty="0"/>
                  <a:t> has 2 solutions for the value of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endParaRPr lang="en-AU" sz="1800" dirty="0"/>
              </a:p>
            </p:txBody>
          </p:sp>
        </mc:Choice>
        <mc:Fallback xmlns="">
          <p:sp>
            <p:nvSpPr>
              <p:cNvPr id="24" name="Thought Bubble: Cloud 23">
                <a:extLst>
                  <a:ext uri="{FF2B5EF4-FFF2-40B4-BE49-F238E27FC236}">
                    <a16:creationId xmlns:a16="http://schemas.microsoft.com/office/drawing/2014/main" id="{60550C7C-E032-09BA-E340-63D4168BAC5F}"/>
                  </a:ext>
                </a:extLst>
              </p:cNvPr>
              <p:cNvSpPr>
                <a:spLocks noRot="1" noChangeAspect="1" noMove="1" noResize="1" noEditPoints="1" noAdjustHandles="1" noChangeArrowheads="1" noChangeShapeType="1" noTextEdit="1"/>
              </p:cNvSpPr>
              <p:nvPr/>
            </p:nvSpPr>
            <p:spPr>
              <a:xfrm flipH="1">
                <a:off x="360000" y="1793531"/>
                <a:ext cx="3334680" cy="1320060"/>
              </a:xfrm>
              <a:prstGeom prst="wedgeRoundRectCallout">
                <a:avLst>
                  <a:gd name="adj1" fmla="val -72898"/>
                  <a:gd name="adj2" fmla="val 29180"/>
                  <a:gd name="adj3" fmla="val 16667"/>
                </a:avLst>
              </a:prstGeom>
              <a:blipFill>
                <a:blip r:embed="rId4"/>
                <a:stretch>
                  <a:fillRect/>
                </a:stretch>
              </a:blipFill>
            </p:spPr>
            <p:txBody>
              <a:bodyPr/>
              <a:lstStyle/>
              <a:p>
                <a:r>
                  <a:rPr lang="en-US">
                    <a:noFill/>
                  </a:rPr>
                  <a:t> </a:t>
                </a:r>
              </a:p>
            </p:txBody>
          </p:sp>
        </mc:Fallback>
      </mc:AlternateContent>
      <p:pic>
        <p:nvPicPr>
          <p:cNvPr id="13" name="Picture 12" descr="Person 1">
            <a:extLst>
              <a:ext uri="{FF2B5EF4-FFF2-40B4-BE49-F238E27FC236}">
                <a16:creationId xmlns:a16="http://schemas.microsoft.com/office/drawing/2014/main" id="{EED98DE9-D924-407C-BE65-F5B692160685}"/>
              </a:ext>
            </a:extLst>
          </p:cNvPr>
          <p:cNvPicPr>
            <a:picLocks noChangeAspect="1"/>
          </p:cNvPicPr>
          <p:nvPr/>
        </p:nvPicPr>
        <p:blipFill>
          <a:blip r:embed="rId5"/>
          <a:stretch>
            <a:fillRect/>
          </a:stretch>
        </p:blipFill>
        <p:spPr>
          <a:xfrm>
            <a:off x="4353824" y="2178094"/>
            <a:ext cx="1619250" cy="4295775"/>
          </a:xfrm>
          <a:prstGeom prst="rect">
            <a:avLst/>
          </a:prstGeom>
        </p:spPr>
      </p:pic>
      <p:pic>
        <p:nvPicPr>
          <p:cNvPr id="23" name="Picture 22" descr="Person 2">
            <a:extLst>
              <a:ext uri="{FF2B5EF4-FFF2-40B4-BE49-F238E27FC236}">
                <a16:creationId xmlns:a16="http://schemas.microsoft.com/office/drawing/2014/main" id="{9914992D-2684-DE2A-574A-ABAA97928C83}"/>
              </a:ext>
            </a:extLst>
          </p:cNvPr>
          <p:cNvPicPr>
            <a:picLocks noChangeAspect="1"/>
          </p:cNvPicPr>
          <p:nvPr/>
        </p:nvPicPr>
        <p:blipFill>
          <a:blip r:embed="rId6"/>
          <a:stretch>
            <a:fillRect/>
          </a:stretch>
        </p:blipFill>
        <p:spPr>
          <a:xfrm>
            <a:off x="6287732" y="2978143"/>
            <a:ext cx="2924175" cy="3667125"/>
          </a:xfrm>
          <a:prstGeom prst="rect">
            <a:avLst/>
          </a:prstGeom>
        </p:spPr>
      </p:pic>
      <p:sp>
        <p:nvSpPr>
          <p:cNvPr id="25" name="Thought Bubble: Cloud 24">
            <a:extLst>
              <a:ext uri="{FF2B5EF4-FFF2-40B4-BE49-F238E27FC236}">
                <a16:creationId xmlns:a16="http://schemas.microsoft.com/office/drawing/2014/main" id="{CF72F646-1AD9-C98E-9BBC-C70073BE1DB4}"/>
              </a:ext>
            </a:extLst>
          </p:cNvPr>
          <p:cNvSpPr/>
          <p:nvPr/>
        </p:nvSpPr>
        <p:spPr>
          <a:xfrm>
            <a:off x="8924522" y="1793940"/>
            <a:ext cx="2199478" cy="1221755"/>
          </a:xfrm>
          <a:prstGeom prst="wedgeRoundRectCallout">
            <a:avLst>
              <a:gd name="adj1" fmla="val -69335"/>
              <a:gd name="adj2" fmla="val 4913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bg1"/>
                </a:solidFill>
              </a:rPr>
              <a:t>I think it only has one solution</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1016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9918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A720-3CBD-6CAB-6357-6957470C7C7C}"/>
              </a:ext>
            </a:extLst>
          </p:cNvPr>
          <p:cNvSpPr>
            <a:spLocks noGrp="1"/>
          </p:cNvSpPr>
          <p:nvPr>
            <p:ph type="title"/>
          </p:nvPr>
        </p:nvSpPr>
        <p:spPr/>
        <p:txBody>
          <a:bodyPr/>
          <a:lstStyle/>
          <a:p>
            <a:r>
              <a:rPr lang="en-AU" dirty="0"/>
              <a:t>Quadratic equations (2)</a:t>
            </a:r>
          </a:p>
        </p:txBody>
      </p:sp>
      <p:sp>
        <p:nvSpPr>
          <p:cNvPr id="5" name="Text Placeholder 4">
            <a:extLst>
              <a:ext uri="{FF2B5EF4-FFF2-40B4-BE49-F238E27FC236}">
                <a16:creationId xmlns:a16="http://schemas.microsoft.com/office/drawing/2014/main" id="{0DD89A5B-C5F1-DE89-F672-B6DF702990FE}"/>
              </a:ext>
            </a:extLst>
          </p:cNvPr>
          <p:cNvSpPr>
            <a:spLocks noGrp="1"/>
          </p:cNvSpPr>
          <p:nvPr>
            <p:ph type="body" sz="quarter" idx="18"/>
          </p:nvPr>
        </p:nvSpPr>
        <p:spPr/>
        <p:txBody>
          <a:bodyPr/>
          <a:lstStyle/>
          <a:p>
            <a:r>
              <a:rPr lang="en-US" dirty="0"/>
              <a:t>Squares</a:t>
            </a:r>
            <a:endParaRPr lang="en-AU"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C1B25F-D638-C130-72D3-9BA5BF344868}"/>
                  </a:ext>
                </a:extLst>
              </p:cNvPr>
              <p:cNvSpPr txBox="1"/>
              <p:nvPr/>
            </p:nvSpPr>
            <p:spPr>
              <a:xfrm>
                <a:off x="56726" y="3468065"/>
                <a:ext cx="3341594" cy="310015"/>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oMath>
                  </m:oMathPara>
                </a14:m>
                <a:endParaRPr lang="en-AU" sz="1800" dirty="0"/>
              </a:p>
            </p:txBody>
          </p:sp>
        </mc:Choice>
        <mc:Fallback xmlns="">
          <p:sp>
            <p:nvSpPr>
              <p:cNvPr id="15" name="TextBox 14">
                <a:extLst>
                  <a:ext uri="{FF2B5EF4-FFF2-40B4-BE49-F238E27FC236}">
                    <a16:creationId xmlns:a16="http://schemas.microsoft.com/office/drawing/2014/main" id="{B5C1B25F-D638-C130-72D3-9BA5BF344868}"/>
                  </a:ext>
                </a:extLst>
              </p:cNvPr>
              <p:cNvSpPr txBox="1">
                <a:spLocks noRot="1" noChangeAspect="1" noMove="1" noResize="1" noEditPoints="1" noAdjustHandles="1" noChangeArrowheads="1" noChangeShapeType="1" noTextEdit="1"/>
              </p:cNvSpPr>
              <p:nvPr/>
            </p:nvSpPr>
            <p:spPr>
              <a:xfrm>
                <a:off x="56726" y="3468065"/>
                <a:ext cx="3341594" cy="310015"/>
              </a:xfrm>
              <a:prstGeom prst="rect">
                <a:avLst/>
              </a:prstGeom>
              <a:blipFill>
                <a:blip r:embed="rId2"/>
                <a:stretch>
                  <a:fillRect/>
                </a:stretch>
              </a:blipFill>
            </p:spPr>
            <p:txBody>
              <a:bodyPr/>
              <a:lstStyle/>
              <a:p>
                <a:r>
                  <a:rPr lang="en-US">
                    <a:noFill/>
                  </a:rPr>
                  <a:t> </a:t>
                </a:r>
              </a:p>
            </p:txBody>
          </p:sp>
        </mc:Fallback>
      </mc:AlternateContent>
      <p:sp>
        <p:nvSpPr>
          <p:cNvPr id="14" name="Rectangle 13" descr="square area x squared">
            <a:extLst>
              <a:ext uri="{FF2B5EF4-FFF2-40B4-BE49-F238E27FC236}">
                <a16:creationId xmlns:a16="http://schemas.microsoft.com/office/drawing/2014/main" id="{343C63EA-FDD1-B50C-E687-9CAFD29F24E7}"/>
              </a:ext>
            </a:extLst>
          </p:cNvPr>
          <p:cNvSpPr/>
          <p:nvPr/>
        </p:nvSpPr>
        <p:spPr>
          <a:xfrm>
            <a:off x="1958789" y="2117911"/>
            <a:ext cx="2984400" cy="29852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C5B3659-9AAE-308E-0B0B-CA434DBE420E}"/>
                  </a:ext>
                </a:extLst>
              </p:cNvPr>
              <p:cNvSpPr txBox="1"/>
              <p:nvPr/>
            </p:nvSpPr>
            <p:spPr>
              <a:xfrm>
                <a:off x="2334883" y="3468065"/>
                <a:ext cx="2232212" cy="9614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𝐴</m:t>
                      </m:r>
                      <m:r>
                        <m:rPr>
                          <m:aln/>
                        </m:rPr>
                        <a:rPr lang="en-AU" sz="1800" b="0" i="1" smtClean="0">
                          <a:solidFill>
                            <a:schemeClr val="bg1"/>
                          </a:solidFill>
                          <a:latin typeface="Cambria Math" panose="02040503050406030204" pitchFamily="18" charset="0"/>
                        </a:rPr>
                        <m:t>=</m:t>
                      </m:r>
                      <m:sSup>
                        <m:sSupPr>
                          <m:ctrlPr>
                            <a:rPr lang="en-AU" sz="1800" b="0" i="1" smtClean="0">
                              <a:solidFill>
                                <a:schemeClr val="bg1"/>
                              </a:solidFill>
                              <a:latin typeface="Cambria Math" panose="02040503050406030204" pitchFamily="18" charset="0"/>
                            </a:rPr>
                          </m:ctrlPr>
                        </m:sSupPr>
                        <m:e>
                          <m:r>
                            <a:rPr lang="en-AU" sz="1800" b="0" i="1" smtClean="0">
                              <a:solidFill>
                                <a:schemeClr val="bg1"/>
                              </a:solidFill>
                              <a:latin typeface="Cambria Math" panose="02040503050406030204" pitchFamily="18" charset="0"/>
                            </a:rPr>
                            <m:t>𝑥</m:t>
                          </m:r>
                        </m:e>
                        <m:sup>
                          <m:r>
                            <a:rPr lang="en-AU" sz="1800" b="0" i="1" smtClean="0">
                              <a:solidFill>
                                <a:schemeClr val="bg1"/>
                              </a:solidFill>
                              <a:latin typeface="Cambria Math" panose="02040503050406030204" pitchFamily="18" charset="0"/>
                            </a:rPr>
                            <m:t>2</m:t>
                          </m:r>
                        </m:sup>
                      </m:sSup>
                    </m:oMath>
                  </m:oMathPara>
                </a14:m>
                <a:endParaRPr lang="en-AU" sz="1800" dirty="0">
                  <a:solidFill>
                    <a:schemeClr val="bg1"/>
                  </a:solidFill>
                </a:endParaRPr>
              </a:p>
            </p:txBody>
          </p:sp>
        </mc:Choice>
        <mc:Fallback xmlns="">
          <p:sp>
            <p:nvSpPr>
              <p:cNvPr id="16" name="TextBox 15">
                <a:extLst>
                  <a:ext uri="{FF2B5EF4-FFF2-40B4-BE49-F238E27FC236}">
                    <a16:creationId xmlns:a16="http://schemas.microsoft.com/office/drawing/2014/main" id="{EC5B3659-9AAE-308E-0B0B-CA434DBE420E}"/>
                  </a:ext>
                </a:extLst>
              </p:cNvPr>
              <p:cNvSpPr txBox="1">
                <a:spLocks noRot="1" noChangeAspect="1" noMove="1" noResize="1" noEditPoints="1" noAdjustHandles="1" noChangeArrowheads="1" noChangeShapeType="1" noTextEdit="1"/>
              </p:cNvSpPr>
              <p:nvPr/>
            </p:nvSpPr>
            <p:spPr>
              <a:xfrm>
                <a:off x="2334883" y="3468065"/>
                <a:ext cx="2232212" cy="961465"/>
              </a:xfrm>
              <a:prstGeom prst="rect">
                <a:avLst/>
              </a:prstGeom>
              <a:blipFill>
                <a:blip r:embed="rId3"/>
                <a:stretch>
                  <a:fillRect t="-131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31A71F1-4796-6584-57EF-D69D6DFD1533}"/>
              </a:ext>
            </a:extLst>
          </p:cNvPr>
          <p:cNvSpPr txBox="1"/>
          <p:nvPr/>
        </p:nvSpPr>
        <p:spPr>
          <a:xfrm>
            <a:off x="6157910" y="3468065"/>
            <a:ext cx="253776" cy="439912"/>
          </a:xfrm>
          <a:prstGeom prst="rect">
            <a:avLst/>
          </a:prstGeom>
          <a:noFill/>
        </p:spPr>
        <p:txBody>
          <a:bodyPr wrap="square" lIns="0" tIns="0" rIns="0" bIns="0" rtlCol="0">
            <a:noAutofit/>
          </a:bodyPr>
          <a:lstStyle/>
          <a:p>
            <a:pPr algn="l"/>
            <a:r>
              <a:rPr lang="en-AU" sz="1800" b="0" dirty="0"/>
              <a:t>5</a:t>
            </a:r>
            <a:endParaRPr lang="en-AU" sz="1800" dirty="0"/>
          </a:p>
        </p:txBody>
      </p:sp>
      <p:sp>
        <p:nvSpPr>
          <p:cNvPr id="9" name="Rectangle 8" descr="square area 25">
            <a:extLst>
              <a:ext uri="{FF2B5EF4-FFF2-40B4-BE49-F238E27FC236}">
                <a16:creationId xmlns:a16="http://schemas.microsoft.com/office/drawing/2014/main" id="{38CFEE3A-E6B6-EC7D-93BE-79382C66FE9E}"/>
              </a:ext>
            </a:extLst>
          </p:cNvPr>
          <p:cNvSpPr/>
          <p:nvPr/>
        </p:nvSpPr>
        <p:spPr>
          <a:xfrm>
            <a:off x="6546478" y="2117911"/>
            <a:ext cx="2984400" cy="29852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E5449-6DAE-2720-BA24-29D659B6804A}"/>
                  </a:ext>
                </a:extLst>
              </p:cNvPr>
              <p:cNvSpPr txBox="1"/>
              <p:nvPr/>
            </p:nvSpPr>
            <p:spPr>
              <a:xfrm>
                <a:off x="6922572" y="3468065"/>
                <a:ext cx="2232212" cy="9614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𝐴</m:t>
                      </m:r>
                      <m:r>
                        <m:rPr>
                          <m:aln/>
                        </m:rP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25</m:t>
                      </m:r>
                    </m:oMath>
                  </m:oMathPara>
                </a14:m>
                <a:endParaRPr lang="en-AU" sz="1800" dirty="0">
                  <a:solidFill>
                    <a:schemeClr val="bg1"/>
                  </a:solidFill>
                </a:endParaRPr>
              </a:p>
            </p:txBody>
          </p:sp>
        </mc:Choice>
        <mc:Fallback xmlns="">
          <p:sp>
            <p:nvSpPr>
              <p:cNvPr id="13" name="TextBox 12">
                <a:extLst>
                  <a:ext uri="{FF2B5EF4-FFF2-40B4-BE49-F238E27FC236}">
                    <a16:creationId xmlns:a16="http://schemas.microsoft.com/office/drawing/2014/main" id="{905E5449-6DAE-2720-BA24-29D659B6804A}"/>
                  </a:ext>
                </a:extLst>
              </p:cNvPr>
              <p:cNvSpPr txBox="1">
                <a:spLocks noRot="1" noChangeAspect="1" noMove="1" noResize="1" noEditPoints="1" noAdjustHandles="1" noChangeArrowheads="1" noChangeShapeType="1" noTextEdit="1"/>
              </p:cNvSpPr>
              <p:nvPr/>
            </p:nvSpPr>
            <p:spPr>
              <a:xfrm>
                <a:off x="6922572" y="3468065"/>
                <a:ext cx="2232212" cy="961465"/>
              </a:xfrm>
              <a:prstGeom prst="rect">
                <a:avLst/>
              </a:prstGeom>
              <a:blipFill>
                <a:blip r:embed="rId4"/>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43CF36-4F28-3B0B-20A4-B73B38A419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52229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A720-3CBD-6CAB-6357-6957470C7C7C}"/>
              </a:ext>
            </a:extLst>
          </p:cNvPr>
          <p:cNvSpPr>
            <a:spLocks noGrp="1"/>
          </p:cNvSpPr>
          <p:nvPr>
            <p:ph type="title"/>
          </p:nvPr>
        </p:nvSpPr>
        <p:spPr/>
        <p:txBody>
          <a:bodyPr/>
          <a:lstStyle/>
          <a:p>
            <a:r>
              <a:rPr lang="en-AU" dirty="0"/>
              <a:t>Quadratic equations (3)</a:t>
            </a:r>
          </a:p>
        </p:txBody>
      </p:sp>
      <p:sp>
        <p:nvSpPr>
          <p:cNvPr id="5" name="Text Placeholder 4">
            <a:extLst>
              <a:ext uri="{FF2B5EF4-FFF2-40B4-BE49-F238E27FC236}">
                <a16:creationId xmlns:a16="http://schemas.microsoft.com/office/drawing/2014/main" id="{0DD89A5B-C5F1-DE89-F672-B6DF702990FE}"/>
              </a:ext>
            </a:extLst>
          </p:cNvPr>
          <p:cNvSpPr>
            <a:spLocks noGrp="1"/>
          </p:cNvSpPr>
          <p:nvPr>
            <p:ph type="body" sz="quarter" idx="18"/>
          </p:nvPr>
        </p:nvSpPr>
        <p:spPr/>
        <p:txBody>
          <a:bodyPr/>
          <a:lstStyle/>
          <a:p>
            <a:r>
              <a:rPr lang="en-US" dirty="0"/>
              <a:t>Quadratic equations – area model</a:t>
            </a:r>
            <a:endParaRPr lang="en-AU"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C1B25F-D638-C130-72D3-9BA5BF344868}"/>
                  </a:ext>
                </a:extLst>
              </p:cNvPr>
              <p:cNvSpPr txBox="1"/>
              <p:nvPr/>
            </p:nvSpPr>
            <p:spPr>
              <a:xfrm>
                <a:off x="56726" y="3446293"/>
                <a:ext cx="3341594" cy="545601"/>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oMath>
                  </m:oMathPara>
                </a14:m>
                <a:endParaRPr lang="en-AU" sz="1800" dirty="0"/>
              </a:p>
            </p:txBody>
          </p:sp>
        </mc:Choice>
        <mc:Fallback xmlns="">
          <p:sp>
            <p:nvSpPr>
              <p:cNvPr id="15" name="TextBox 14">
                <a:extLst>
                  <a:ext uri="{FF2B5EF4-FFF2-40B4-BE49-F238E27FC236}">
                    <a16:creationId xmlns:a16="http://schemas.microsoft.com/office/drawing/2014/main" id="{B5C1B25F-D638-C130-72D3-9BA5BF344868}"/>
                  </a:ext>
                </a:extLst>
              </p:cNvPr>
              <p:cNvSpPr txBox="1">
                <a:spLocks noRot="1" noChangeAspect="1" noMove="1" noResize="1" noEditPoints="1" noAdjustHandles="1" noChangeArrowheads="1" noChangeShapeType="1" noTextEdit="1"/>
              </p:cNvSpPr>
              <p:nvPr/>
            </p:nvSpPr>
            <p:spPr>
              <a:xfrm>
                <a:off x="56726" y="3446293"/>
                <a:ext cx="3341594" cy="545601"/>
              </a:xfrm>
              <a:prstGeom prst="rect">
                <a:avLst/>
              </a:prstGeom>
              <a:blipFill>
                <a:blip r:embed="rId2"/>
                <a:stretch>
                  <a:fillRect/>
                </a:stretch>
              </a:blipFill>
            </p:spPr>
            <p:txBody>
              <a:bodyPr/>
              <a:lstStyle/>
              <a:p>
                <a:r>
                  <a:rPr lang="en-US">
                    <a:noFill/>
                  </a:rPr>
                  <a:t> </a:t>
                </a:r>
              </a:p>
            </p:txBody>
          </p:sp>
        </mc:Fallback>
      </mc:AlternateContent>
      <p:sp>
        <p:nvSpPr>
          <p:cNvPr id="14" name="Rectangle 13" descr="square area x squared">
            <a:extLst>
              <a:ext uri="{FF2B5EF4-FFF2-40B4-BE49-F238E27FC236}">
                <a16:creationId xmlns:a16="http://schemas.microsoft.com/office/drawing/2014/main" id="{343C63EA-FDD1-B50C-E687-9CAFD29F24E7}"/>
              </a:ext>
            </a:extLst>
          </p:cNvPr>
          <p:cNvSpPr/>
          <p:nvPr/>
        </p:nvSpPr>
        <p:spPr>
          <a:xfrm>
            <a:off x="1958789" y="2117911"/>
            <a:ext cx="2984400" cy="29852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C5B3659-9AAE-308E-0B0B-CA434DBE420E}"/>
                  </a:ext>
                </a:extLst>
              </p:cNvPr>
              <p:cNvSpPr txBox="1"/>
              <p:nvPr/>
            </p:nvSpPr>
            <p:spPr>
              <a:xfrm>
                <a:off x="2334883" y="3446293"/>
                <a:ext cx="2232212" cy="9614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solidFill>
                                <a:schemeClr val="bg1"/>
                              </a:solidFill>
                              <a:latin typeface="Cambria Math" panose="02040503050406030204" pitchFamily="18" charset="0"/>
                            </a:rPr>
                          </m:ctrlPr>
                        </m:sSupPr>
                        <m:e>
                          <m:r>
                            <a:rPr lang="en-AU" sz="1800" b="0" i="1" smtClean="0">
                              <a:solidFill>
                                <a:schemeClr val="bg1"/>
                              </a:solidFill>
                              <a:latin typeface="Cambria Math" panose="02040503050406030204" pitchFamily="18" charset="0"/>
                            </a:rPr>
                            <m:t>𝑥</m:t>
                          </m:r>
                        </m:e>
                        <m:sup>
                          <m:r>
                            <a:rPr lang="en-AU" sz="1800" b="0" i="1" smtClean="0">
                              <a:solidFill>
                                <a:schemeClr val="bg1"/>
                              </a:solidFill>
                              <a:latin typeface="Cambria Math" panose="02040503050406030204" pitchFamily="18" charset="0"/>
                            </a:rPr>
                            <m:t>2</m:t>
                          </m:r>
                        </m:sup>
                      </m:sSup>
                    </m:oMath>
                  </m:oMathPara>
                </a14:m>
                <a:endParaRPr lang="en-AU" sz="1800" dirty="0">
                  <a:solidFill>
                    <a:schemeClr val="bg1"/>
                  </a:solidFill>
                </a:endParaRPr>
              </a:p>
            </p:txBody>
          </p:sp>
        </mc:Choice>
        <mc:Fallback xmlns="">
          <p:sp>
            <p:nvSpPr>
              <p:cNvPr id="16" name="TextBox 15">
                <a:extLst>
                  <a:ext uri="{FF2B5EF4-FFF2-40B4-BE49-F238E27FC236}">
                    <a16:creationId xmlns:a16="http://schemas.microsoft.com/office/drawing/2014/main" id="{EC5B3659-9AAE-308E-0B0B-CA434DBE420E}"/>
                  </a:ext>
                </a:extLst>
              </p:cNvPr>
              <p:cNvSpPr txBox="1">
                <a:spLocks noRot="1" noChangeAspect="1" noMove="1" noResize="1" noEditPoints="1" noAdjustHandles="1" noChangeArrowheads="1" noChangeShapeType="1" noTextEdit="1"/>
              </p:cNvSpPr>
              <p:nvPr/>
            </p:nvSpPr>
            <p:spPr>
              <a:xfrm>
                <a:off x="2334883" y="3446293"/>
                <a:ext cx="2232212" cy="961465"/>
              </a:xfrm>
              <a:prstGeom prst="rect">
                <a:avLst/>
              </a:prstGeom>
              <a:blipFill>
                <a:blip r:embed="rId3"/>
                <a:stretch>
                  <a:fillRect t="-1299"/>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31A71F1-4796-6584-57EF-D69D6DFD1533}"/>
              </a:ext>
            </a:extLst>
          </p:cNvPr>
          <p:cNvSpPr txBox="1"/>
          <p:nvPr/>
        </p:nvSpPr>
        <p:spPr>
          <a:xfrm>
            <a:off x="6157910" y="3446293"/>
            <a:ext cx="267942" cy="545601"/>
          </a:xfrm>
          <a:prstGeom prst="rect">
            <a:avLst/>
          </a:prstGeom>
          <a:noFill/>
        </p:spPr>
        <p:txBody>
          <a:bodyPr wrap="square" lIns="0" tIns="0" rIns="0" bIns="0" rtlCol="0">
            <a:noAutofit/>
          </a:bodyPr>
          <a:lstStyle/>
          <a:p>
            <a:pPr algn="l"/>
            <a:r>
              <a:rPr lang="en-AU" sz="1800" b="0" dirty="0"/>
              <a:t>5</a:t>
            </a:r>
            <a:endParaRPr lang="en-AU" sz="1800" dirty="0"/>
          </a:p>
        </p:txBody>
      </p:sp>
      <p:sp>
        <p:nvSpPr>
          <p:cNvPr id="9" name="Rectangle 8" descr="square area 25">
            <a:extLst>
              <a:ext uri="{FF2B5EF4-FFF2-40B4-BE49-F238E27FC236}">
                <a16:creationId xmlns:a16="http://schemas.microsoft.com/office/drawing/2014/main" id="{38CFEE3A-E6B6-EC7D-93BE-79382C66FE9E}"/>
              </a:ext>
            </a:extLst>
          </p:cNvPr>
          <p:cNvSpPr/>
          <p:nvPr/>
        </p:nvSpPr>
        <p:spPr>
          <a:xfrm>
            <a:off x="6546478" y="2117911"/>
            <a:ext cx="2984400" cy="29852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E5449-6DAE-2720-BA24-29D659B6804A}"/>
                  </a:ext>
                </a:extLst>
              </p:cNvPr>
              <p:cNvSpPr txBox="1"/>
              <p:nvPr/>
            </p:nvSpPr>
            <p:spPr>
              <a:xfrm>
                <a:off x="6922572" y="3446293"/>
                <a:ext cx="2232212" cy="9614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25</m:t>
                      </m:r>
                    </m:oMath>
                  </m:oMathPara>
                </a14:m>
                <a:endParaRPr lang="en-AU" sz="1800" dirty="0">
                  <a:solidFill>
                    <a:schemeClr val="bg1"/>
                  </a:solidFill>
                </a:endParaRPr>
              </a:p>
            </p:txBody>
          </p:sp>
        </mc:Choice>
        <mc:Fallback xmlns="">
          <p:sp>
            <p:nvSpPr>
              <p:cNvPr id="13" name="TextBox 12">
                <a:extLst>
                  <a:ext uri="{FF2B5EF4-FFF2-40B4-BE49-F238E27FC236}">
                    <a16:creationId xmlns:a16="http://schemas.microsoft.com/office/drawing/2014/main" id="{905E5449-6DAE-2720-BA24-29D659B6804A}"/>
                  </a:ext>
                </a:extLst>
              </p:cNvPr>
              <p:cNvSpPr txBox="1">
                <a:spLocks noRot="1" noChangeAspect="1" noMove="1" noResize="1" noEditPoints="1" noAdjustHandles="1" noChangeArrowheads="1" noChangeShapeType="1" noTextEdit="1"/>
              </p:cNvSpPr>
              <p:nvPr/>
            </p:nvSpPr>
            <p:spPr>
              <a:xfrm>
                <a:off x="6922572" y="3446293"/>
                <a:ext cx="2232212" cy="961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692063-6A85-5169-F004-AE27A6E424A9}"/>
                  </a:ext>
                </a:extLst>
              </p:cNvPr>
              <p:cNvSpPr txBox="1"/>
              <p:nvPr/>
            </p:nvSpPr>
            <p:spPr>
              <a:xfrm>
                <a:off x="3630706" y="5508170"/>
                <a:ext cx="4323229" cy="69092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=25</m:t>
                      </m:r>
                    </m:oMath>
                  </m:oMathPara>
                </a14:m>
                <a:endParaRPr lang="en-AU" sz="1800" dirty="0"/>
              </a:p>
            </p:txBody>
          </p:sp>
        </mc:Choice>
        <mc:Fallback xmlns="">
          <p:sp>
            <p:nvSpPr>
              <p:cNvPr id="3" name="TextBox 2">
                <a:extLst>
                  <a:ext uri="{FF2B5EF4-FFF2-40B4-BE49-F238E27FC236}">
                    <a16:creationId xmlns:a16="http://schemas.microsoft.com/office/drawing/2014/main" id="{23692063-6A85-5169-F004-AE27A6E424A9}"/>
                  </a:ext>
                </a:extLst>
              </p:cNvPr>
              <p:cNvSpPr txBox="1">
                <a:spLocks noRot="1" noChangeAspect="1" noMove="1" noResize="1" noEditPoints="1" noAdjustHandles="1" noChangeArrowheads="1" noChangeShapeType="1" noTextEdit="1"/>
              </p:cNvSpPr>
              <p:nvPr/>
            </p:nvSpPr>
            <p:spPr>
              <a:xfrm>
                <a:off x="3630706" y="5508170"/>
                <a:ext cx="4323229" cy="690923"/>
              </a:xfrm>
              <a:prstGeom prst="rect">
                <a:avLst/>
              </a:prstGeom>
              <a:blipFill>
                <a:blip r:embed="rId5"/>
                <a:stretch>
                  <a:fillRect t="-17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43CF36-4F28-3B0B-20A4-B73B38A419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1754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300506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Quadratic equations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4153385" cy="4536000"/>
              </a:xfrm>
            </p:spPr>
            <p:txBody>
              <a:bodyPr/>
              <a:lstStyle/>
              <a:p>
                <a:r>
                  <a:rPr lang="en-US" b="0" dirty="0"/>
                  <a:t>Solve</a:t>
                </a:r>
                <a:r>
                  <a:rPr lang="en-US" b="0" i="1"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=49</m:t>
                    </m:r>
                  </m:oMath>
                </a14:m>
                <a:endParaRPr lang="en-US" b="0" i="1" dirty="0"/>
              </a:p>
              <a:p>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=49</m:t>
                      </m:r>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49</m:t>
                          </m:r>
                        </m:e>
                      </m:rad>
                    </m:oMath>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=7, </m:t>
                      </m:r>
                      <m:r>
                        <a:rPr lang="en-US" b="0" i="1" smtClean="0">
                          <a:latin typeface="Cambria Math" panose="02040503050406030204" pitchFamily="18" charset="0"/>
                        </a:rPr>
                        <m:t>𝑥</m:t>
                      </m:r>
                      <m:r>
                        <a:rPr lang="en-US" b="0" i="1" smtClean="0">
                          <a:latin typeface="Cambria Math" panose="02040503050406030204" pitchFamily="18" charset="0"/>
                        </a:rPr>
                        <m:t>=−7</m:t>
                      </m:r>
                    </m:oMath>
                  </m:oMathPara>
                </a14:m>
                <a:endParaRPr lang="en-US" b="0" dirty="0"/>
              </a:p>
              <a:p>
                <a:endParaRPr lang="en-US" b="0"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4153385" cy="4536000"/>
              </a:xfrm>
              <a:blipFill>
                <a:blip r:embed="rId3"/>
                <a:stretch>
                  <a:fillRect l="-3377"/>
                </a:stretch>
              </a:blipFill>
            </p:spPr>
            <p:txBody>
              <a:bodyPr/>
              <a:lstStyle/>
              <a:p>
                <a:r>
                  <a:rPr lang="en-AU">
                    <a:noFill/>
                  </a:rPr>
                  <a:t> </a:t>
                </a:r>
              </a:p>
            </p:txBody>
          </p:sp>
        </mc:Fallback>
      </mc:AlternateContent>
      <p:pic>
        <p:nvPicPr>
          <p:cNvPr id="8" name="Picture 7" descr="A square with area 49 and side length 7">
            <a:extLst>
              <a:ext uri="{FF2B5EF4-FFF2-40B4-BE49-F238E27FC236}">
                <a16:creationId xmlns:a16="http://schemas.microsoft.com/office/drawing/2014/main" id="{39BC539A-ED92-9FDE-A2C4-0B7F87B2B480}"/>
              </a:ext>
            </a:extLst>
          </p:cNvPr>
          <p:cNvPicPr>
            <a:picLocks noChangeAspect="1"/>
          </p:cNvPicPr>
          <p:nvPr/>
        </p:nvPicPr>
        <p:blipFill>
          <a:blip r:embed="rId4"/>
          <a:stretch>
            <a:fillRect/>
          </a:stretch>
        </p:blipFill>
        <p:spPr>
          <a:xfrm>
            <a:off x="7946987" y="2693089"/>
            <a:ext cx="1994182" cy="226806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8723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1</TotalTime>
  <Words>744</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Arial</vt:lpstr>
      <vt:lpstr>Public Sans Light</vt:lpstr>
      <vt:lpstr>Public Sans</vt:lpstr>
      <vt:lpstr>Cambria Math</vt:lpstr>
      <vt:lpstr>Times New Roman</vt:lpstr>
      <vt:lpstr>Public Sans SemiBold</vt:lpstr>
      <vt:lpstr>NSWG Corporate</vt:lpstr>
      <vt:lpstr>Quadratic equations</vt:lpstr>
      <vt:lpstr>Warm up</vt:lpstr>
      <vt:lpstr>Launch</vt:lpstr>
      <vt:lpstr>Quadratic equations (1)</vt:lpstr>
      <vt:lpstr>Explore</vt:lpstr>
      <vt:lpstr>Quadratic equations (2)</vt:lpstr>
      <vt:lpstr>Quadratic equations (3)</vt:lpstr>
      <vt:lpstr>Summarise</vt:lpstr>
      <vt:lpstr>Quadratic equations (4)</vt:lpstr>
      <vt:lpstr>Quadratic equations (5)</vt:lpstr>
      <vt:lpstr>Quadratic equations (6)</vt:lpstr>
      <vt:lpstr>Quadratic equations (7)</vt:lpstr>
      <vt:lpstr>Quadratic equations (8)</vt:lpstr>
      <vt:lpstr>Quadratic equations (9)</vt:lpstr>
      <vt:lpstr>Quadratic equations (10)</vt:lpstr>
      <vt:lpstr>Quadratic equations (11)</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 equations</dc:title>
  <dc:subject/>
  <dc:creator>NSW Department of Education</dc:creator>
  <cp:keywords/>
  <dc:description/>
  <cp:revision>1</cp:revision>
  <dcterms:created xsi:type="dcterms:W3CDTF">2024-06-18T06:12:23Z</dcterms:created>
  <dcterms:modified xsi:type="dcterms:W3CDTF">2024-06-26T05:21:28Z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2024-06-18T06:12:35Z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c4cd524e-3a90-4afe-839e-444634233131</vt:lpwstr>
  </property>
  <property fmtid="{D5CDD505-2E9C-101B-9397-08002B2CF9AE}" pid="8" name="MSIP_Label_b603dfd7-d93a-4381-a340-2995d8282205_ContentBits">
    <vt:lpwstr>0</vt:lpwstr>
  </property>
</Properties>
</file>