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7" r:id="rId2"/>
    <p:sldId id="272" r:id="rId3"/>
    <p:sldId id="376" r:id="rId4"/>
    <p:sldId id="375" r:id="rId5"/>
    <p:sldId id="366" r:id="rId6"/>
    <p:sldId id="380" r:id="rId7"/>
    <p:sldId id="381" r:id="rId8"/>
    <p:sldId id="382" r:id="rId9"/>
    <p:sldId id="383" r:id="rId10"/>
    <p:sldId id="377" r:id="rId11"/>
    <p:sldId id="378" r:id="rId12"/>
    <p:sldId id="379" r:id="rId13"/>
    <p:sldId id="368" r:id="rId14"/>
    <p:sldId id="384" r:id="rId15"/>
    <p:sldId id="385" r:id="rId16"/>
    <p:sldId id="394"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
      <p:font typeface="Public Sans SemiBold"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267A5-57D6-9F4B-856C-89355D61F1D9}" v="15" dt="2024-06-18T01:51:22.365"/>
    <p1510:client id="{E7E64375-75A2-4903-8786-70A7CFA58645}" v="7" dt="2024-06-18T06:31:41.81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2"/>
    <p:restoredTop sz="94694"/>
  </p:normalViewPr>
  <p:slideViewPr>
    <p:cSldViewPr snapToGrid="0">
      <p:cViewPr varScale="1">
        <p:scale>
          <a:sx n="101" d="100"/>
          <a:sy n="101" d="100"/>
        </p:scale>
        <p:origin x="960"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11"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7" Type="http://schemas.openxmlformats.org/officeDocument/2006/relationships/image" Target="../media/image16.png"/><Relationship Id="rId16" Type="http://schemas.openxmlformats.org/officeDocument/2006/relationships/image" Target="../media/image18.png"/><Relationship Id="rId1" Type="http://schemas.openxmlformats.org/officeDocument/2006/relationships/slideLayout" Target="../slideLayouts/slideLayout14.xml"/><Relationship Id="rId11" Type="http://schemas.openxmlformats.org/officeDocument/2006/relationships/image" Target="../media/image14.png"/><Relationship Id="rId15" Type="http://schemas.openxmlformats.org/officeDocument/2006/relationships/image" Target="../media/image15.png"/><Relationship Id="rId10" Type="http://schemas.openxmlformats.org/officeDocument/2006/relationships/image" Target="../media/image13.png"/><Relationship Id="rId9" Type="http://schemas.openxmlformats.org/officeDocument/2006/relationships/image" Target="../media/image190.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Pythagoras’ theorem</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Example 2</a:t>
            </a:r>
            <a:endParaRPr lang="en-AU" dirty="0"/>
          </a:p>
        </p:txBody>
      </p:sp>
      <p:pic>
        <p:nvPicPr>
          <p:cNvPr id="15" name="Picture 14" descr="A right-angled triangle with legs 3 and 4 cm and hypotenuse h cm.">
            <a:extLst>
              <a:ext uri="{FF2B5EF4-FFF2-40B4-BE49-F238E27FC236}">
                <a16:creationId xmlns:a16="http://schemas.microsoft.com/office/drawing/2014/main" id="{D1DB15D4-CE77-FD43-9350-1900A9FC4D0A}"/>
              </a:ext>
            </a:extLst>
          </p:cNvPr>
          <p:cNvPicPr>
            <a:picLocks noChangeAspect="1"/>
          </p:cNvPicPr>
          <p:nvPr/>
        </p:nvPicPr>
        <p:blipFill>
          <a:blip r:embed="rId2"/>
          <a:stretch>
            <a:fillRect/>
          </a:stretch>
        </p:blipFill>
        <p:spPr>
          <a:xfrm>
            <a:off x="317960" y="2396675"/>
            <a:ext cx="4140214" cy="2714200"/>
          </a:xfrm>
          <a:prstGeom prst="rect">
            <a:avLst/>
          </a:prstGeom>
        </p:spPr>
      </p:pic>
      <mc:AlternateContent xmlns:mc="http://schemas.openxmlformats.org/markup-compatibility/2006" xmlns:a14="http://schemas.microsoft.com/office/drawing/2010/main">
        <mc:Choice Requires="a14">
          <p:sp>
            <p:nvSpPr>
              <p:cNvPr id="11" name="Content Placeholder 4">
                <a:extLst>
                  <a:ext uri="{FF2B5EF4-FFF2-40B4-BE49-F238E27FC236}">
                    <a16:creationId xmlns:a16="http://schemas.microsoft.com/office/drawing/2014/main" id="{260536D9-A191-7CFE-C537-E523AD7736C4}"/>
                  </a:ext>
                </a:extLst>
              </p:cNvPr>
              <p:cNvSpPr txBox="1">
                <a:spLocks/>
              </p:cNvSpPr>
              <p:nvPr/>
            </p:nvSpPr>
            <p:spPr>
              <a:xfrm>
                <a:off x="4667122" y="2865748"/>
                <a:ext cx="3676454" cy="32902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𝑎</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=25</m:t>
                      </m:r>
                    </m:oMath>
                    <m:oMath xmlns:m="http://schemas.openxmlformats.org/officeDocument/2006/math">
                      <m:r>
                        <a:rPr lang="en-US" i="1">
                          <a:latin typeface="Cambria Math" panose="02040503050406030204" pitchFamily="18" charset="0"/>
                        </a:rPr>
                        <m:t>h</m:t>
                      </m:r>
                      <m:r>
                        <m:rPr>
                          <m:aln/>
                        </m:rP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25</m:t>
                          </m:r>
                        </m:e>
                      </m:rad>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5 </m:t>
                      </m:r>
                      <m:r>
                        <a:rPr lang="en-US" b="0" i="1" smtClean="0">
                          <a:latin typeface="Cambria Math" panose="02040503050406030204" pitchFamily="18" charset="0"/>
                        </a:rPr>
                        <m:t>𝑐𝑚</m:t>
                      </m:r>
                    </m:oMath>
                  </m:oMathPara>
                </a14:m>
                <a:endParaRPr lang="en-US" b="0" dirty="0"/>
              </a:p>
            </p:txBody>
          </p:sp>
        </mc:Choice>
        <mc:Fallback xmlns="">
          <p:sp>
            <p:nvSpPr>
              <p:cNvPr id="11" name="Content Placeholder 4">
                <a:extLst>
                  <a:ext uri="{FF2B5EF4-FFF2-40B4-BE49-F238E27FC236}">
                    <a16:creationId xmlns:a16="http://schemas.microsoft.com/office/drawing/2014/main" id="{260536D9-A191-7CFE-C537-E523AD7736C4}"/>
                  </a:ext>
                </a:extLst>
              </p:cNvPr>
              <p:cNvSpPr txBox="1">
                <a:spLocks noRot="1" noChangeAspect="1" noMove="1" noResize="1" noEditPoints="1" noAdjustHandles="1" noChangeArrowheads="1" noChangeShapeType="1" noTextEdit="1"/>
              </p:cNvSpPr>
              <p:nvPr/>
            </p:nvSpPr>
            <p:spPr>
              <a:xfrm>
                <a:off x="4667122" y="2865748"/>
                <a:ext cx="3676454" cy="3290252"/>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8393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Example 2 – self-explanation prompts</a:t>
            </a:r>
            <a:endParaRPr lang="en-AU" dirty="0"/>
          </a:p>
        </p:txBody>
      </p:sp>
      <p:pic>
        <p:nvPicPr>
          <p:cNvPr id="8" name="Picture 7" descr="A right-angled triangle with legs 3 and 4 cm and hypotenuse h cm.">
            <a:extLst>
              <a:ext uri="{FF2B5EF4-FFF2-40B4-BE49-F238E27FC236}">
                <a16:creationId xmlns:a16="http://schemas.microsoft.com/office/drawing/2014/main" id="{C2A941AA-6475-8E40-35A5-E22F8DFBA745}"/>
              </a:ext>
            </a:extLst>
          </p:cNvPr>
          <p:cNvPicPr>
            <a:picLocks noChangeAspect="1"/>
          </p:cNvPicPr>
          <p:nvPr/>
        </p:nvPicPr>
        <p:blipFill>
          <a:blip r:embed="rId2"/>
          <a:stretch>
            <a:fillRect/>
          </a:stretch>
        </p:blipFill>
        <p:spPr>
          <a:xfrm>
            <a:off x="317960" y="2396675"/>
            <a:ext cx="4140214" cy="2714200"/>
          </a:xfrm>
          <a:prstGeom prst="rect">
            <a:avLst/>
          </a:prstGeom>
        </p:spPr>
      </p:pic>
      <mc:AlternateContent xmlns:mc="http://schemas.openxmlformats.org/markup-compatibility/2006" xmlns:a14="http://schemas.microsoft.com/office/drawing/2010/main">
        <mc:Choice Requires="a14">
          <p:sp>
            <p:nvSpPr>
              <p:cNvPr id="9" name="Content Placeholder 4">
                <a:extLst>
                  <a:ext uri="{FF2B5EF4-FFF2-40B4-BE49-F238E27FC236}">
                    <a16:creationId xmlns:a16="http://schemas.microsoft.com/office/drawing/2014/main" id="{9CC3C498-712E-634F-1FEE-B6CE1F82F8E3}"/>
                  </a:ext>
                </a:extLst>
              </p:cNvPr>
              <p:cNvSpPr txBox="1">
                <a:spLocks/>
              </p:cNvSpPr>
              <p:nvPr/>
            </p:nvSpPr>
            <p:spPr>
              <a:xfrm>
                <a:off x="4667122" y="2865748"/>
                <a:ext cx="3676454" cy="32902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𝑎</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=25</m:t>
                      </m:r>
                    </m:oMath>
                    <m:oMath xmlns:m="http://schemas.openxmlformats.org/officeDocument/2006/math">
                      <m:r>
                        <a:rPr lang="en-US" i="1">
                          <a:latin typeface="Cambria Math" panose="02040503050406030204" pitchFamily="18" charset="0"/>
                        </a:rPr>
                        <m:t>h</m:t>
                      </m:r>
                      <m:r>
                        <m:rPr>
                          <m:aln/>
                        </m:rP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25</m:t>
                          </m:r>
                        </m:e>
                      </m:rad>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5 </m:t>
                      </m:r>
                      <m:r>
                        <a:rPr lang="en-US" b="0" i="1" smtClean="0">
                          <a:latin typeface="Cambria Math" panose="02040503050406030204" pitchFamily="18" charset="0"/>
                        </a:rPr>
                        <m:t>𝑐𝑚</m:t>
                      </m:r>
                    </m:oMath>
                  </m:oMathPara>
                </a14:m>
                <a:endParaRPr lang="en-US" b="0" dirty="0"/>
              </a:p>
            </p:txBody>
          </p:sp>
        </mc:Choice>
        <mc:Fallback xmlns="">
          <p:sp>
            <p:nvSpPr>
              <p:cNvPr id="9" name="Content Placeholder 4">
                <a:extLst>
                  <a:ext uri="{FF2B5EF4-FFF2-40B4-BE49-F238E27FC236}">
                    <a16:creationId xmlns:a16="http://schemas.microsoft.com/office/drawing/2014/main" id="{9CC3C498-712E-634F-1FEE-B6CE1F82F8E3}"/>
                  </a:ext>
                </a:extLst>
              </p:cNvPr>
              <p:cNvSpPr txBox="1">
                <a:spLocks noRot="1" noChangeAspect="1" noMove="1" noResize="1" noEditPoints="1" noAdjustHandles="1" noChangeArrowheads="1" noChangeShapeType="1" noTextEdit="1"/>
              </p:cNvSpPr>
              <p:nvPr/>
            </p:nvSpPr>
            <p:spPr>
              <a:xfrm>
                <a:off x="4667122" y="2865748"/>
                <a:ext cx="3676454" cy="32902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peech Bubble: Oval 2">
                <a:extLst>
                  <a:ext uri="{FF2B5EF4-FFF2-40B4-BE49-F238E27FC236}">
                    <a16:creationId xmlns:a16="http://schemas.microsoft.com/office/drawing/2014/main" id="{B15F1CD7-9A8D-EC44-431B-A924ED0167A3}"/>
                  </a:ext>
                </a:extLst>
              </p:cNvPr>
              <p:cNvSpPr/>
              <p:nvPr/>
            </p:nvSpPr>
            <p:spPr>
              <a:xfrm>
                <a:off x="8163026" y="1750182"/>
                <a:ext cx="2536505" cy="1292986"/>
              </a:xfrm>
              <a:prstGeom prst="wedgeRoundRectCallout">
                <a:avLst>
                  <a:gd name="adj1" fmla="val -79673"/>
                  <a:gd name="adj2" fmla="val 5355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Does it matter which side is </a:t>
                </a:r>
                <a14:m>
                  <m:oMath xmlns:m="http://schemas.openxmlformats.org/officeDocument/2006/math">
                    <m:r>
                      <a:rPr lang="en-US" sz="1800" b="0" i="1" smtClean="0">
                        <a:latin typeface="Cambria Math" panose="02040503050406030204" pitchFamily="18" charset="0"/>
                      </a:rPr>
                      <m:t>𝑎</m:t>
                    </m:r>
                  </m:oMath>
                </a14:m>
                <a:r>
                  <a:rPr lang="en-AU" sz="1800" dirty="0"/>
                  <a:t> or </a:t>
                </a:r>
                <a14:m>
                  <m:oMath xmlns:m="http://schemas.openxmlformats.org/officeDocument/2006/math">
                    <m:r>
                      <a:rPr lang="en-US" sz="1800" b="0" i="1" smtClean="0">
                        <a:latin typeface="Cambria Math" panose="02040503050406030204" pitchFamily="18" charset="0"/>
                      </a:rPr>
                      <m:t>𝑏</m:t>
                    </m:r>
                  </m:oMath>
                </a14:m>
                <a:r>
                  <a:rPr lang="en-AU" sz="1800" dirty="0"/>
                  <a:t>?</a:t>
                </a:r>
              </a:p>
            </p:txBody>
          </p:sp>
        </mc:Choice>
        <mc:Fallback xmlns="">
          <p:sp>
            <p:nvSpPr>
              <p:cNvPr id="3" name="Speech Bubble: Oval 2">
                <a:extLst>
                  <a:ext uri="{FF2B5EF4-FFF2-40B4-BE49-F238E27FC236}">
                    <a16:creationId xmlns:a16="http://schemas.microsoft.com/office/drawing/2014/main" id="{B15F1CD7-9A8D-EC44-431B-A924ED0167A3}"/>
                  </a:ext>
                </a:extLst>
              </p:cNvPr>
              <p:cNvSpPr>
                <a:spLocks noRot="1" noChangeAspect="1" noMove="1" noResize="1" noEditPoints="1" noAdjustHandles="1" noChangeArrowheads="1" noChangeShapeType="1" noTextEdit="1"/>
              </p:cNvSpPr>
              <p:nvPr/>
            </p:nvSpPr>
            <p:spPr>
              <a:xfrm>
                <a:off x="8163026" y="1750182"/>
                <a:ext cx="2536505" cy="1292986"/>
              </a:xfrm>
              <a:prstGeom prst="wedgeRoundRectCallout">
                <a:avLst>
                  <a:gd name="adj1" fmla="val -79673"/>
                  <a:gd name="adj2" fmla="val 53559"/>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Oval 4">
                <a:extLst>
                  <a:ext uri="{FF2B5EF4-FFF2-40B4-BE49-F238E27FC236}">
                    <a16:creationId xmlns:a16="http://schemas.microsoft.com/office/drawing/2014/main" id="{3F595ACA-92AC-53CE-E473-B869682930A5}"/>
                  </a:ext>
                </a:extLst>
              </p:cNvPr>
              <p:cNvSpPr/>
              <p:nvPr/>
            </p:nvSpPr>
            <p:spPr>
              <a:xfrm>
                <a:off x="7738557" y="4158734"/>
                <a:ext cx="2960974" cy="1647825"/>
              </a:xfrm>
              <a:prstGeom prst="wedgeRoundRectCallout">
                <a:avLst>
                  <a:gd name="adj1" fmla="val -71238"/>
                  <a:gd name="adj2" fmla="val -33813"/>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dirty="0"/>
                  <a:t>Why is it useful to write Pythagoras’ theorem as </a:t>
                </a:r>
                <a:br>
                  <a:rPr lang="en-US" sz="1800" b="0" i="1" dirty="0">
                    <a:latin typeface="Cambria Math" panose="02040503050406030204" pitchFamily="18" charset="0"/>
                  </a:rPr>
                </a:b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2</m:t>
                        </m:r>
                      </m:sup>
                    </m:sSup>
                  </m:oMath>
                </a14:m>
                <a:r>
                  <a:rPr lang="en-AU" sz="1800" dirty="0"/>
                  <a:t> ?</a:t>
                </a:r>
              </a:p>
            </p:txBody>
          </p:sp>
        </mc:Choice>
        <mc:Fallback xmlns="">
          <p:sp>
            <p:nvSpPr>
              <p:cNvPr id="5" name="Speech Bubble: Oval 4">
                <a:extLst>
                  <a:ext uri="{FF2B5EF4-FFF2-40B4-BE49-F238E27FC236}">
                    <a16:creationId xmlns:a16="http://schemas.microsoft.com/office/drawing/2014/main" id="{3F595ACA-92AC-53CE-E473-B869682930A5}"/>
                  </a:ext>
                </a:extLst>
              </p:cNvPr>
              <p:cNvSpPr>
                <a:spLocks noRot="1" noChangeAspect="1" noMove="1" noResize="1" noEditPoints="1" noAdjustHandles="1" noChangeArrowheads="1" noChangeShapeType="1" noTextEdit="1"/>
              </p:cNvSpPr>
              <p:nvPr/>
            </p:nvSpPr>
            <p:spPr>
              <a:xfrm>
                <a:off x="7738557" y="4158734"/>
                <a:ext cx="2960974" cy="1647825"/>
              </a:xfrm>
              <a:prstGeom prst="wedgeRoundRectCallout">
                <a:avLst>
                  <a:gd name="adj1" fmla="val -71238"/>
                  <a:gd name="adj2" fmla="val -33813"/>
                  <a:gd name="adj3" fmla="val 16667"/>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3577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problem 2</a:t>
            </a:r>
          </a:p>
        </p:txBody>
      </p:sp>
      <p:pic>
        <p:nvPicPr>
          <p:cNvPr id="7" name="Picture 6" descr="A right-angled triangle with legs 8 and 15 cm and hypotenuse h cm.">
            <a:extLst>
              <a:ext uri="{FF2B5EF4-FFF2-40B4-BE49-F238E27FC236}">
                <a16:creationId xmlns:a16="http://schemas.microsoft.com/office/drawing/2014/main" id="{88865340-F3C8-ED41-1AF4-6C9F9FBC717E}"/>
              </a:ext>
            </a:extLst>
          </p:cNvPr>
          <p:cNvPicPr>
            <a:picLocks noChangeAspect="1"/>
          </p:cNvPicPr>
          <p:nvPr/>
        </p:nvPicPr>
        <p:blipFill>
          <a:blip r:embed="rId2"/>
          <a:stretch>
            <a:fillRect/>
          </a:stretch>
        </p:blipFill>
        <p:spPr>
          <a:xfrm>
            <a:off x="286429" y="2417908"/>
            <a:ext cx="2708875" cy="320046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8101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p:pic>
        <p:nvPicPr>
          <p:cNvPr id="3" name="Picture 2" descr="A right-angled triangle with legs 8 and 15 cm and hypotenuse h cm.">
            <a:extLst>
              <a:ext uri="{FF2B5EF4-FFF2-40B4-BE49-F238E27FC236}">
                <a16:creationId xmlns:a16="http://schemas.microsoft.com/office/drawing/2014/main" id="{C6F53E8F-D987-A85B-62B7-5940515B6167}"/>
              </a:ext>
            </a:extLst>
          </p:cNvPr>
          <p:cNvPicPr>
            <a:picLocks noChangeAspect="1"/>
          </p:cNvPicPr>
          <p:nvPr/>
        </p:nvPicPr>
        <p:blipFill>
          <a:blip r:embed="rId2"/>
          <a:stretch>
            <a:fillRect/>
          </a:stretch>
        </p:blipFill>
        <p:spPr>
          <a:xfrm>
            <a:off x="286429" y="2417908"/>
            <a:ext cx="2708875" cy="3200468"/>
          </a:xfrm>
          <a:prstGeom prst="rect">
            <a:avLst/>
          </a:prstGeom>
        </p:spPr>
      </p:pic>
      <mc:AlternateContent xmlns:mc="http://schemas.openxmlformats.org/markup-compatibility/2006" xmlns:a14="http://schemas.microsoft.com/office/drawing/2010/main">
        <mc:Choice Requires="a14">
          <p:sp>
            <p:nvSpPr>
              <p:cNvPr id="8" name="Content Placeholder 4">
                <a:extLst>
                  <a:ext uri="{FF2B5EF4-FFF2-40B4-BE49-F238E27FC236}">
                    <a16:creationId xmlns:a16="http://schemas.microsoft.com/office/drawing/2014/main" id="{B57B6CE2-B0D4-0E5D-86EF-B23299C82B92}"/>
                  </a:ext>
                </a:extLst>
              </p:cNvPr>
              <p:cNvSpPr txBox="1">
                <a:spLocks/>
              </p:cNvSpPr>
              <p:nvPr/>
            </p:nvSpPr>
            <p:spPr>
              <a:xfrm>
                <a:off x="3864231" y="2865748"/>
                <a:ext cx="3676454" cy="32902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𝑎</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oMath>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=289</m:t>
                      </m:r>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289</m:t>
                          </m:r>
                        </m:e>
                      </m:rad>
                    </m:oMath>
                    <m:oMath xmlns:m="http://schemas.openxmlformats.org/officeDocument/2006/math">
                      <m:r>
                        <a:rPr lang="en-US" b="0" i="1" smtClean="0">
                          <a:latin typeface="Cambria Math" panose="02040503050406030204" pitchFamily="18" charset="0"/>
                        </a:rPr>
                        <m:t>h</m:t>
                      </m:r>
                      <m:r>
                        <m:rPr>
                          <m:aln/>
                        </m:rPr>
                        <a:rPr lang="en-US" b="0" i="1" smtClean="0">
                          <a:latin typeface="Cambria Math" panose="02040503050406030204" pitchFamily="18" charset="0"/>
                        </a:rPr>
                        <m:t>=</m:t>
                      </m:r>
                      <m:r>
                        <a:rPr lang="en-US" b="0" i="1" smtClean="0">
                          <a:latin typeface="Cambria Math" panose="02040503050406030204" pitchFamily="18" charset="0"/>
                        </a:rPr>
                        <m:t>17 </m:t>
                      </m:r>
                      <m:r>
                        <a:rPr lang="en-US" b="0" i="1" smtClean="0">
                          <a:latin typeface="Cambria Math" panose="02040503050406030204" pitchFamily="18" charset="0"/>
                        </a:rPr>
                        <m:t>𝑐𝑚</m:t>
                      </m:r>
                    </m:oMath>
                  </m:oMathPara>
                </a14:m>
                <a:endParaRPr lang="en-US" b="0" dirty="0"/>
              </a:p>
            </p:txBody>
          </p:sp>
        </mc:Choice>
        <mc:Fallback xmlns="">
          <p:sp>
            <p:nvSpPr>
              <p:cNvPr id="8" name="Content Placeholder 4">
                <a:extLst>
                  <a:ext uri="{FF2B5EF4-FFF2-40B4-BE49-F238E27FC236}">
                    <a16:creationId xmlns:a16="http://schemas.microsoft.com/office/drawing/2014/main" id="{B57B6CE2-B0D4-0E5D-86EF-B23299C82B92}"/>
                  </a:ext>
                </a:extLst>
              </p:cNvPr>
              <p:cNvSpPr txBox="1">
                <a:spLocks noRot="1" noChangeAspect="1" noMove="1" noResize="1" noEditPoints="1" noAdjustHandles="1" noChangeArrowheads="1" noChangeShapeType="1" noTextEdit="1"/>
              </p:cNvSpPr>
              <p:nvPr/>
            </p:nvSpPr>
            <p:spPr>
              <a:xfrm>
                <a:off x="3864231" y="2865748"/>
                <a:ext cx="3676454" cy="3290252"/>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26006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Apply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Wall frame</a:t>
            </a:r>
          </a:p>
        </p:txBody>
      </p:sp>
      <p:pic>
        <p:nvPicPr>
          <p:cNvPr id="3" name="Picture 2" descr="A wall frame with a diagonal brace.">
            <a:extLst>
              <a:ext uri="{FF2B5EF4-FFF2-40B4-BE49-F238E27FC236}">
                <a16:creationId xmlns:a16="http://schemas.microsoft.com/office/drawing/2014/main" id="{B5043836-9A7A-90A3-FCBD-9354690593CA}"/>
              </a:ext>
            </a:extLst>
          </p:cNvPr>
          <p:cNvPicPr>
            <a:picLocks noChangeAspect="1"/>
          </p:cNvPicPr>
          <p:nvPr/>
        </p:nvPicPr>
        <p:blipFill rotWithShape="1">
          <a:blip r:embed="rId2">
            <a:extLst>
              <a:ext uri="{28A0092B-C50C-407E-A947-70E740481C1C}">
                <a14:useLocalDpi xmlns:a14="http://schemas.microsoft.com/office/drawing/2010/main" val="0"/>
              </a:ext>
            </a:extLst>
          </a:blip>
          <a:srcRect l="24648" t="32142" r="41407" b="43713"/>
          <a:stretch/>
        </p:blipFill>
        <p:spPr bwMode="auto">
          <a:xfrm>
            <a:off x="4249438" y="1935054"/>
            <a:ext cx="3693123" cy="3714588"/>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557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29418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Warm up</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Warm up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Which one doesn’t belong?</a:t>
            </a:r>
          </a:p>
        </p:txBody>
      </p:sp>
      <p:pic>
        <p:nvPicPr>
          <p:cNvPr id="3" name="Picture 2" descr="4 triangles.&#10;Triangle 1 is right angled and has legs 4cm and 7cm and hypotenuse 6cm.&#10;Triangle 2 is right angled and has legs 4cm and 4cm and hypotenuse 4cm.&#10;Triangle 3 has an angle of 102 degrees opposite side length 11 cm. It also has side lengths of 4cm and 12 cm.&#10;Triangle 4 is right angled and has legs 4cm and 3cm and hypotenuse 5cm.">
            <a:extLst>
              <a:ext uri="{FF2B5EF4-FFF2-40B4-BE49-F238E27FC236}">
                <a16:creationId xmlns:a16="http://schemas.microsoft.com/office/drawing/2014/main" id="{C16BF50D-0C34-2941-F280-6175760BB878}"/>
              </a:ext>
            </a:extLst>
          </p:cNvPr>
          <p:cNvPicPr>
            <a:picLocks noChangeAspect="1"/>
          </p:cNvPicPr>
          <p:nvPr/>
        </p:nvPicPr>
        <p:blipFill>
          <a:blip r:embed="rId2"/>
          <a:stretch>
            <a:fillRect/>
          </a:stretch>
        </p:blipFill>
        <p:spPr>
          <a:xfrm>
            <a:off x="2618234" y="1945212"/>
            <a:ext cx="6955531" cy="401109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Terminology</a:t>
            </a:r>
            <a:endParaRPr lang="en-AU" dirty="0"/>
          </a:p>
        </p:txBody>
      </p:sp>
      <p:pic>
        <p:nvPicPr>
          <p:cNvPr id="13" name="Picture 12" descr="Right-angled triangle with sides a,b,c">
            <a:extLst>
              <a:ext uri="{FF2B5EF4-FFF2-40B4-BE49-F238E27FC236}">
                <a16:creationId xmlns:a16="http://schemas.microsoft.com/office/drawing/2014/main" id="{33B4FE3E-E3D0-3806-A610-F78665DFE098}"/>
              </a:ext>
            </a:extLst>
          </p:cNvPr>
          <p:cNvPicPr>
            <a:picLocks noChangeAspect="1"/>
          </p:cNvPicPr>
          <p:nvPr/>
        </p:nvPicPr>
        <p:blipFill>
          <a:blip r:embed="rId2"/>
          <a:stretch>
            <a:fillRect/>
          </a:stretch>
        </p:blipFill>
        <p:spPr>
          <a:xfrm>
            <a:off x="3330761" y="2633865"/>
            <a:ext cx="3937546" cy="2908666"/>
          </a:xfrm>
          <a:prstGeom prst="rect">
            <a:avLst/>
          </a:prstGeom>
        </p:spPr>
      </p:pic>
      <p:sp>
        <p:nvSpPr>
          <p:cNvPr id="10" name="Speech Bubble: Oval 9">
            <a:extLst>
              <a:ext uri="{FF2B5EF4-FFF2-40B4-BE49-F238E27FC236}">
                <a16:creationId xmlns:a16="http://schemas.microsoft.com/office/drawing/2014/main" id="{77679325-882B-9C7E-2EDF-BA111D4CB3E3}"/>
              </a:ext>
            </a:extLst>
          </p:cNvPr>
          <p:cNvSpPr/>
          <p:nvPr/>
        </p:nvSpPr>
        <p:spPr>
          <a:xfrm>
            <a:off x="6997916" y="2393829"/>
            <a:ext cx="1704650" cy="870657"/>
          </a:xfrm>
          <a:prstGeom prst="wedgeRoundRectCallout">
            <a:avLst>
              <a:gd name="adj1" fmla="val -89889"/>
              <a:gd name="adj2" fmla="val 6250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 Hypotenuse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Summarise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Example 1</a:t>
            </a:r>
            <a:endParaRPr lang="en-AU"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DE7E744-63DD-0CEB-83BE-F4D577CA896F}"/>
                  </a:ext>
                </a:extLst>
              </p:cNvPr>
              <p:cNvSpPr txBox="1">
                <a:spLocks/>
              </p:cNvSpPr>
              <p:nvPr/>
            </p:nvSpPr>
            <p:spPr>
              <a:xfrm>
                <a:off x="360000" y="1562752"/>
                <a:ext cx="6198524"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Pythagoras’ theorem to find the value of </a:t>
                </a:r>
                <a14:m>
                  <m:oMath xmlns:m="http://schemas.openxmlformats.org/officeDocument/2006/math">
                    <m:r>
                      <a:rPr lang="en-US" b="0" i="1" smtClean="0">
                        <a:latin typeface="Cambria Math" panose="02040503050406030204" pitchFamily="18" charset="0"/>
                      </a:rPr>
                      <m:t>𝑐</m:t>
                    </m:r>
                  </m:oMath>
                </a14:m>
                <a:endParaRPr lang="en-US" b="0" dirty="0"/>
              </a:p>
            </p:txBody>
          </p:sp>
        </mc:Choice>
        <mc:Fallback xmlns="">
          <p:sp>
            <p:nvSpPr>
              <p:cNvPr id="5" name="Content Placeholder 4">
                <a:extLst>
                  <a:ext uri="{FF2B5EF4-FFF2-40B4-BE49-F238E27FC236}">
                    <a16:creationId xmlns:a16="http://schemas.microsoft.com/office/drawing/2014/main" id="{7DE7E744-63DD-0CEB-83BE-F4D577CA896F}"/>
                  </a:ext>
                </a:extLst>
              </p:cNvPr>
              <p:cNvSpPr txBox="1">
                <a:spLocks noRot="1" noChangeAspect="1" noMove="1" noResize="1" noEditPoints="1" noAdjustHandles="1" noChangeArrowheads="1" noChangeShapeType="1" noTextEdit="1"/>
              </p:cNvSpPr>
              <p:nvPr/>
            </p:nvSpPr>
            <p:spPr>
              <a:xfrm>
                <a:off x="360000" y="1562752"/>
                <a:ext cx="6198524" cy="539258"/>
              </a:xfrm>
              <a:prstGeom prst="rect">
                <a:avLst/>
              </a:prstGeom>
              <a:blipFill>
                <a:blip r:embed="rId2"/>
                <a:stretch>
                  <a:fillRect l="-2249"/>
                </a:stretch>
              </a:blipFill>
            </p:spPr>
            <p:txBody>
              <a:bodyPr/>
              <a:lstStyle/>
              <a:p>
                <a:r>
                  <a:rPr lang="en-US">
                    <a:noFill/>
                  </a:rPr>
                  <a:t> </a:t>
                </a:r>
              </a:p>
            </p:txBody>
          </p:sp>
        </mc:Fallback>
      </mc:AlternateContent>
      <p:pic>
        <p:nvPicPr>
          <p:cNvPr id="20" name="Picture 19" descr="A right-angled triangle with legs 6 cm and 8 cm is rotated 4 times to create an inside square with side length c cm.">
            <a:extLst>
              <a:ext uri="{FF2B5EF4-FFF2-40B4-BE49-F238E27FC236}">
                <a16:creationId xmlns:a16="http://schemas.microsoft.com/office/drawing/2014/main" id="{12D96A2A-D0D2-068A-29C3-5B9A5931E2F4}"/>
              </a:ext>
            </a:extLst>
          </p:cNvPr>
          <p:cNvPicPr>
            <a:picLocks noChangeAspect="1"/>
          </p:cNvPicPr>
          <p:nvPr/>
        </p:nvPicPr>
        <p:blipFill>
          <a:blip r:embed="rId3"/>
          <a:stretch>
            <a:fillRect/>
          </a:stretch>
        </p:blipFill>
        <p:spPr>
          <a:xfrm>
            <a:off x="360000" y="2435506"/>
            <a:ext cx="2770074" cy="2590200"/>
          </a:xfrm>
          <a:prstGeom prst="rect">
            <a:avLst/>
          </a:prstGeom>
        </p:spPr>
      </p:pic>
      <p:pic>
        <p:nvPicPr>
          <p:cNvPr id="7" name="Picture 6" descr="A right-angled triangle with legs 6 cm and 8 cm is rotated to create 2 rectangles. The empty space is 64 and 36 square centimetres.">
            <a:extLst>
              <a:ext uri="{FF2B5EF4-FFF2-40B4-BE49-F238E27FC236}">
                <a16:creationId xmlns:a16="http://schemas.microsoft.com/office/drawing/2014/main" id="{33C6D342-47FF-86E5-BF72-922086AC0BBB}"/>
              </a:ext>
            </a:extLst>
          </p:cNvPr>
          <p:cNvPicPr>
            <a:picLocks noChangeAspect="1"/>
          </p:cNvPicPr>
          <p:nvPr/>
        </p:nvPicPr>
        <p:blipFill>
          <a:blip r:embed="rId4"/>
          <a:stretch>
            <a:fillRect/>
          </a:stretch>
        </p:blipFill>
        <p:spPr>
          <a:xfrm>
            <a:off x="3258292" y="2435506"/>
            <a:ext cx="2796049" cy="2614487"/>
          </a:xfrm>
          <a:prstGeom prst="rect">
            <a:avLst/>
          </a:prstGeom>
        </p:spPr>
      </p:pic>
      <mc:AlternateContent xmlns:mc="http://schemas.openxmlformats.org/markup-compatibility/2006" xmlns:a14="http://schemas.microsoft.com/office/drawing/2010/main">
        <mc:Choice Requires="a14">
          <p:sp>
            <p:nvSpPr>
              <p:cNvPr id="27" name="Content Placeholder 4">
                <a:extLst>
                  <a:ext uri="{FF2B5EF4-FFF2-40B4-BE49-F238E27FC236}">
                    <a16:creationId xmlns:a16="http://schemas.microsoft.com/office/drawing/2014/main" id="{85B6DC90-50D8-1C51-AF97-3ABF48AFFBAE}"/>
                  </a:ext>
                </a:extLst>
              </p:cNvPr>
              <p:cNvSpPr txBox="1">
                <a:spLocks/>
              </p:cNvSpPr>
              <p:nvPr/>
            </p:nvSpPr>
            <p:spPr>
              <a:xfrm>
                <a:off x="3752192"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27" name="Content Placeholder 4">
                <a:extLst>
                  <a:ext uri="{FF2B5EF4-FFF2-40B4-BE49-F238E27FC236}">
                    <a16:creationId xmlns:a16="http://schemas.microsoft.com/office/drawing/2014/main" id="{85B6DC90-50D8-1C51-AF97-3ABF48AFFBAE}"/>
                  </a:ext>
                </a:extLst>
              </p:cNvPr>
              <p:cNvSpPr txBox="1">
                <a:spLocks noRot="1" noChangeAspect="1" noMove="1" noResize="1" noEditPoints="1" noAdjustHandles="1" noChangeArrowheads="1" noChangeShapeType="1" noTextEdit="1"/>
              </p:cNvSpPr>
              <p:nvPr/>
            </p:nvSpPr>
            <p:spPr>
              <a:xfrm>
                <a:off x="3752192" y="5502122"/>
                <a:ext cx="2207173" cy="539258"/>
              </a:xfrm>
              <a:prstGeom prst="rect">
                <a:avLst/>
              </a:prstGeom>
              <a:blipFill>
                <a:blip r:embed="rId7"/>
                <a:stretch>
                  <a:fillRect/>
                </a:stretch>
              </a:blipFill>
            </p:spPr>
            <p:txBody>
              <a:bodyPr/>
              <a:lstStyle/>
              <a:p>
                <a:r>
                  <a:rPr lang="en-US">
                    <a:noFill/>
                  </a:rPr>
                  <a:t> </a:t>
                </a:r>
              </a:p>
            </p:txBody>
          </p:sp>
        </mc:Fallback>
      </mc:AlternateContent>
      <p:pic>
        <p:nvPicPr>
          <p:cNvPr id="3" name="Picture 2" descr="A right-angled triangle with legs 6 cm and 8 cm is rotated 4 times to create an inside square with area 100 square centimetres.">
            <a:extLst>
              <a:ext uri="{FF2B5EF4-FFF2-40B4-BE49-F238E27FC236}">
                <a16:creationId xmlns:a16="http://schemas.microsoft.com/office/drawing/2014/main" id="{BE6B8688-098D-9931-7630-4C12FEEC2BC8}"/>
              </a:ext>
            </a:extLst>
          </p:cNvPr>
          <p:cNvPicPr>
            <a:picLocks noChangeAspect="1"/>
          </p:cNvPicPr>
          <p:nvPr/>
        </p:nvPicPr>
        <p:blipFill>
          <a:blip r:embed="rId8"/>
          <a:stretch>
            <a:fillRect/>
          </a:stretch>
        </p:blipFill>
        <p:spPr>
          <a:xfrm>
            <a:off x="6202736" y="2435506"/>
            <a:ext cx="2756945" cy="2614489"/>
          </a:xfrm>
          <a:prstGeom prst="rect">
            <a:avLst/>
          </a:prstGeom>
        </p:spPr>
      </p:pic>
      <mc:AlternateContent xmlns:mc="http://schemas.openxmlformats.org/markup-compatibility/2006" xmlns:a14="http://schemas.microsoft.com/office/drawing/2010/main">
        <mc:Choice Requires="a14">
          <p:sp>
            <p:nvSpPr>
              <p:cNvPr id="28" name="Content Placeholder 4">
                <a:extLst>
                  <a:ext uri="{FF2B5EF4-FFF2-40B4-BE49-F238E27FC236}">
                    <a16:creationId xmlns:a16="http://schemas.microsoft.com/office/drawing/2014/main" id="{88DB0186-DC44-57AD-428C-6ACD581A375E}"/>
                  </a:ext>
                </a:extLst>
              </p:cNvPr>
              <p:cNvSpPr txBox="1">
                <a:spLocks/>
              </p:cNvSpPr>
              <p:nvPr/>
            </p:nvSpPr>
            <p:spPr>
              <a:xfrm>
                <a:off x="6653048"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28" name="Content Placeholder 4">
                <a:extLst>
                  <a:ext uri="{FF2B5EF4-FFF2-40B4-BE49-F238E27FC236}">
                    <a16:creationId xmlns:a16="http://schemas.microsoft.com/office/drawing/2014/main" id="{88DB0186-DC44-57AD-428C-6ACD581A375E}"/>
                  </a:ext>
                </a:extLst>
              </p:cNvPr>
              <p:cNvSpPr txBox="1">
                <a:spLocks noRot="1" noChangeAspect="1" noMove="1" noResize="1" noEditPoints="1" noAdjustHandles="1" noChangeArrowheads="1" noChangeShapeType="1" noTextEdit="1"/>
              </p:cNvSpPr>
              <p:nvPr/>
            </p:nvSpPr>
            <p:spPr>
              <a:xfrm>
                <a:off x="6653048" y="5502122"/>
                <a:ext cx="2207173" cy="539258"/>
              </a:xfrm>
              <a:prstGeom prst="rect">
                <a:avLst/>
              </a:prstGeom>
              <a:blipFill>
                <a:blip r:embed="rId9"/>
                <a:stretch>
                  <a:fillRect/>
                </a:stretch>
              </a:blipFill>
            </p:spPr>
            <p:txBody>
              <a:bodyPr/>
              <a:lstStyle/>
              <a:p>
                <a:r>
                  <a:rPr lang="en-US">
                    <a:noFill/>
                  </a:rPr>
                  <a:t> </a:t>
                </a:r>
              </a:p>
            </p:txBody>
          </p:sp>
        </mc:Fallback>
      </mc:AlternateContent>
      <p:pic>
        <p:nvPicPr>
          <p:cNvPr id="26" name="Picture 25" descr="A right-angled triangle with legs 6 cm and 8 cm is rotated 4 times to create an inside square with side length 10 cm.">
            <a:extLst>
              <a:ext uri="{FF2B5EF4-FFF2-40B4-BE49-F238E27FC236}">
                <a16:creationId xmlns:a16="http://schemas.microsoft.com/office/drawing/2014/main" id="{A65635BA-F6C0-101F-9654-AD7F281F40F8}"/>
              </a:ext>
            </a:extLst>
          </p:cNvPr>
          <p:cNvPicPr>
            <a:picLocks noChangeAspect="1"/>
          </p:cNvPicPr>
          <p:nvPr/>
        </p:nvPicPr>
        <p:blipFill>
          <a:blip r:embed="rId10"/>
          <a:stretch>
            <a:fillRect/>
          </a:stretch>
        </p:blipFill>
        <p:spPr>
          <a:xfrm>
            <a:off x="9087056" y="2435506"/>
            <a:ext cx="2756944" cy="2614488"/>
          </a:xfrm>
          <a:prstGeom prst="rect">
            <a:avLst/>
          </a:prstGeom>
        </p:spPr>
      </p:pic>
      <mc:AlternateContent xmlns:mc="http://schemas.openxmlformats.org/markup-compatibility/2006" xmlns:a14="http://schemas.microsoft.com/office/drawing/2010/main">
        <mc:Choice Requires="a14">
          <p:sp>
            <p:nvSpPr>
              <p:cNvPr id="29" name="Content Placeholder 4">
                <a:extLst>
                  <a:ext uri="{FF2B5EF4-FFF2-40B4-BE49-F238E27FC236}">
                    <a16:creationId xmlns:a16="http://schemas.microsoft.com/office/drawing/2014/main" id="{9DC7CB2C-10E9-95AF-823E-E28ECF109FD2}"/>
                  </a:ext>
                </a:extLst>
              </p:cNvPr>
              <p:cNvSpPr txBox="1">
                <a:spLocks/>
              </p:cNvSpPr>
              <p:nvPr/>
            </p:nvSpPr>
            <p:spPr>
              <a:xfrm>
                <a:off x="9579739"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=10 </m:t>
                      </m:r>
                      <m:r>
                        <a:rPr lang="en-US" b="0" i="1" smtClean="0">
                          <a:latin typeface="Cambria Math" panose="02040503050406030204" pitchFamily="18" charset="0"/>
                        </a:rPr>
                        <m:t>𝑐𝑚</m:t>
                      </m:r>
                    </m:oMath>
                  </m:oMathPara>
                </a14:m>
                <a:br>
                  <a:rPr lang="en-US" b="0" i="1" dirty="0">
                    <a:latin typeface="Cambria Math" panose="02040503050406030204" pitchFamily="18" charset="0"/>
                  </a:rPr>
                </a:br>
                <a:endParaRPr lang="en-US" b="0" dirty="0"/>
              </a:p>
            </p:txBody>
          </p:sp>
        </mc:Choice>
        <mc:Fallback xmlns="">
          <p:sp>
            <p:nvSpPr>
              <p:cNvPr id="29" name="Content Placeholder 4">
                <a:extLst>
                  <a:ext uri="{FF2B5EF4-FFF2-40B4-BE49-F238E27FC236}">
                    <a16:creationId xmlns:a16="http://schemas.microsoft.com/office/drawing/2014/main" id="{9DC7CB2C-10E9-95AF-823E-E28ECF109FD2}"/>
                  </a:ext>
                </a:extLst>
              </p:cNvPr>
              <p:cNvSpPr txBox="1">
                <a:spLocks noRot="1" noChangeAspect="1" noMove="1" noResize="1" noEditPoints="1" noAdjustHandles="1" noChangeArrowheads="1" noChangeShapeType="1" noTextEdit="1"/>
              </p:cNvSpPr>
              <p:nvPr/>
            </p:nvSpPr>
            <p:spPr>
              <a:xfrm>
                <a:off x="9579739" y="5502122"/>
                <a:ext cx="2207173" cy="539258"/>
              </a:xfrm>
              <a:prstGeom prst="rect">
                <a:avLst/>
              </a:prstGeom>
              <a:blipFill>
                <a:blip r:embed="rId11"/>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41466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Summarise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Example 1 – self-explanation prompts</a:t>
            </a:r>
            <a:endParaRPr lang="en-AU" dirty="0"/>
          </a:p>
        </p:txBody>
      </p:sp>
      <mc:AlternateContent xmlns:mc="http://schemas.openxmlformats.org/markup-compatibility/2006" xmlns:a14="http://schemas.microsoft.com/office/drawing/2010/main">
        <mc:Choice Requires="a14">
          <p:sp>
            <p:nvSpPr>
              <p:cNvPr id="16" name="Content Placeholder 4">
                <a:extLst>
                  <a:ext uri="{FF2B5EF4-FFF2-40B4-BE49-F238E27FC236}">
                    <a16:creationId xmlns:a16="http://schemas.microsoft.com/office/drawing/2014/main" id="{5294F8EE-1099-9C7B-F5C0-9EDC4C28A937}"/>
                  </a:ext>
                </a:extLst>
              </p:cNvPr>
              <p:cNvSpPr txBox="1">
                <a:spLocks/>
              </p:cNvSpPr>
              <p:nvPr/>
            </p:nvSpPr>
            <p:spPr>
              <a:xfrm>
                <a:off x="360000" y="1562752"/>
                <a:ext cx="6198524"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Pythagoras’ theorem to find the value of </a:t>
                </a:r>
                <a14:m>
                  <m:oMath xmlns:m="http://schemas.openxmlformats.org/officeDocument/2006/math">
                    <m:r>
                      <a:rPr lang="en-US" b="0" i="1" smtClean="0">
                        <a:latin typeface="Cambria Math" panose="02040503050406030204" pitchFamily="18" charset="0"/>
                      </a:rPr>
                      <m:t>𝑐</m:t>
                    </m:r>
                  </m:oMath>
                </a14:m>
                <a:endParaRPr lang="en-US" b="0" dirty="0"/>
              </a:p>
            </p:txBody>
          </p:sp>
        </mc:Choice>
        <mc:Fallback xmlns="">
          <p:sp>
            <p:nvSpPr>
              <p:cNvPr id="16" name="Content Placeholder 4">
                <a:extLst>
                  <a:ext uri="{FF2B5EF4-FFF2-40B4-BE49-F238E27FC236}">
                    <a16:creationId xmlns:a16="http://schemas.microsoft.com/office/drawing/2014/main" id="{5294F8EE-1099-9C7B-F5C0-9EDC4C28A937}"/>
                  </a:ext>
                </a:extLst>
              </p:cNvPr>
              <p:cNvSpPr txBox="1">
                <a:spLocks noRot="1" noChangeAspect="1" noMove="1" noResize="1" noEditPoints="1" noAdjustHandles="1" noChangeArrowheads="1" noChangeShapeType="1" noTextEdit="1"/>
              </p:cNvSpPr>
              <p:nvPr/>
            </p:nvSpPr>
            <p:spPr>
              <a:xfrm>
                <a:off x="360000" y="1562752"/>
                <a:ext cx="6198524" cy="539258"/>
              </a:xfrm>
              <a:prstGeom prst="rect">
                <a:avLst/>
              </a:prstGeom>
              <a:blipFill>
                <a:blip r:embed="rId9"/>
                <a:stretch>
                  <a:fillRect l="-2262"/>
                </a:stretch>
              </a:blipFill>
            </p:spPr>
            <p:txBody>
              <a:bodyPr/>
              <a:lstStyle/>
              <a:p>
                <a:r>
                  <a:rPr lang="en-AU">
                    <a:noFill/>
                  </a:rPr>
                  <a:t> </a:t>
                </a:r>
              </a:p>
            </p:txBody>
          </p:sp>
        </mc:Fallback>
      </mc:AlternateContent>
      <p:pic>
        <p:nvPicPr>
          <p:cNvPr id="8" name="Picture 7" descr="A right-angled triangle with legs 6 cm and 8 cm is rotated 4 times to create an inside square with side length c cm.">
            <a:extLst>
              <a:ext uri="{FF2B5EF4-FFF2-40B4-BE49-F238E27FC236}">
                <a16:creationId xmlns:a16="http://schemas.microsoft.com/office/drawing/2014/main" id="{509B69AB-3B44-2400-F3AD-F15CAA2D5316}"/>
              </a:ext>
            </a:extLst>
          </p:cNvPr>
          <p:cNvPicPr>
            <a:picLocks noChangeAspect="1"/>
          </p:cNvPicPr>
          <p:nvPr/>
        </p:nvPicPr>
        <p:blipFill>
          <a:blip r:embed="rId10"/>
          <a:stretch>
            <a:fillRect/>
          </a:stretch>
        </p:blipFill>
        <p:spPr>
          <a:xfrm>
            <a:off x="360000" y="2435506"/>
            <a:ext cx="2770074" cy="2590200"/>
          </a:xfrm>
          <a:prstGeom prst="rect">
            <a:avLst/>
          </a:prstGeom>
        </p:spPr>
      </p:pic>
      <p:pic>
        <p:nvPicPr>
          <p:cNvPr id="9" name="Picture 8" descr="A right-angled triangle with legs 6 cm and 8 cm is rotated to create 2 rectangles. The empty space is 64 and 36 square centimetres.">
            <a:extLst>
              <a:ext uri="{FF2B5EF4-FFF2-40B4-BE49-F238E27FC236}">
                <a16:creationId xmlns:a16="http://schemas.microsoft.com/office/drawing/2014/main" id="{D81C34ED-8DB0-7A5D-7121-31D332E9EB6D}"/>
              </a:ext>
            </a:extLst>
          </p:cNvPr>
          <p:cNvPicPr>
            <a:picLocks noChangeAspect="1"/>
          </p:cNvPicPr>
          <p:nvPr/>
        </p:nvPicPr>
        <p:blipFill>
          <a:blip r:embed="rId11"/>
          <a:stretch>
            <a:fillRect/>
          </a:stretch>
        </p:blipFill>
        <p:spPr>
          <a:xfrm>
            <a:off x="3258292" y="2435506"/>
            <a:ext cx="2796049" cy="2614487"/>
          </a:xfrm>
          <a:prstGeom prst="rect">
            <a:avLst/>
          </a:prstGeom>
        </p:spPr>
      </p:pic>
      <mc:AlternateContent xmlns:mc="http://schemas.openxmlformats.org/markup-compatibility/2006" xmlns:a14="http://schemas.microsoft.com/office/drawing/2010/main">
        <mc:Choice Requires="a14">
          <p:sp>
            <p:nvSpPr>
              <p:cNvPr id="19" name="Content Placeholder 4">
                <a:extLst>
                  <a:ext uri="{FF2B5EF4-FFF2-40B4-BE49-F238E27FC236}">
                    <a16:creationId xmlns:a16="http://schemas.microsoft.com/office/drawing/2014/main" id="{81963C65-0F84-FC19-95D6-F66F48C648F4}"/>
                  </a:ext>
                </a:extLst>
              </p:cNvPr>
              <p:cNvSpPr txBox="1">
                <a:spLocks/>
              </p:cNvSpPr>
              <p:nvPr/>
            </p:nvSpPr>
            <p:spPr>
              <a:xfrm>
                <a:off x="3752192"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19" name="Content Placeholder 4">
                <a:extLst>
                  <a:ext uri="{FF2B5EF4-FFF2-40B4-BE49-F238E27FC236}">
                    <a16:creationId xmlns:a16="http://schemas.microsoft.com/office/drawing/2014/main" id="{81963C65-0F84-FC19-95D6-F66F48C648F4}"/>
                  </a:ext>
                </a:extLst>
              </p:cNvPr>
              <p:cNvSpPr txBox="1">
                <a:spLocks noRot="1" noChangeAspect="1" noMove="1" noResize="1" noEditPoints="1" noAdjustHandles="1" noChangeArrowheads="1" noChangeShapeType="1" noTextEdit="1"/>
              </p:cNvSpPr>
              <p:nvPr/>
            </p:nvSpPr>
            <p:spPr>
              <a:xfrm>
                <a:off x="3752192" y="5502122"/>
                <a:ext cx="2207173" cy="539258"/>
              </a:xfrm>
              <a:prstGeom prst="rect">
                <a:avLst/>
              </a:prstGeom>
              <a:blipFill>
                <a:blip r:embed="rId14"/>
                <a:stretch>
                  <a:fillRect/>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9372749C-2AC0-DC6B-0DE5-15F1303EBC11}"/>
              </a:ext>
            </a:extLst>
          </p:cNvPr>
          <p:cNvSpPr/>
          <p:nvPr/>
        </p:nvSpPr>
        <p:spPr>
          <a:xfrm>
            <a:off x="360000" y="5173405"/>
            <a:ext cx="3153444" cy="954247"/>
          </a:xfrm>
          <a:prstGeom prst="wedgeRoundRectCallout">
            <a:avLst>
              <a:gd name="adj1" fmla="val 57825"/>
              <a:gd name="adj2" fmla="val 192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800" dirty="0"/>
              <a:t>How do you know that the white spaces are squares?</a:t>
            </a:r>
            <a:endParaRPr lang="en-AU" sz="1800" dirty="0"/>
          </a:p>
        </p:txBody>
      </p:sp>
      <p:pic>
        <p:nvPicPr>
          <p:cNvPr id="17" name="Picture 16" descr="A right-angled triangle with legs 6 cm and 8 cm is rotated 4 times to create an inside square with area 100 square centimetres.">
            <a:extLst>
              <a:ext uri="{FF2B5EF4-FFF2-40B4-BE49-F238E27FC236}">
                <a16:creationId xmlns:a16="http://schemas.microsoft.com/office/drawing/2014/main" id="{8696EA5A-78B9-85A6-7848-973368E58309}"/>
              </a:ext>
            </a:extLst>
          </p:cNvPr>
          <p:cNvPicPr>
            <a:picLocks noChangeAspect="1"/>
          </p:cNvPicPr>
          <p:nvPr/>
        </p:nvPicPr>
        <p:blipFill>
          <a:blip r:embed="rId15"/>
          <a:stretch>
            <a:fillRect/>
          </a:stretch>
        </p:blipFill>
        <p:spPr>
          <a:xfrm>
            <a:off x="6202736" y="2435506"/>
            <a:ext cx="2756945" cy="2614489"/>
          </a:xfrm>
          <a:prstGeom prst="rect">
            <a:avLst/>
          </a:prstGeom>
        </p:spPr>
      </p:pic>
      <mc:AlternateContent xmlns:mc="http://schemas.openxmlformats.org/markup-compatibility/2006" xmlns:a14="http://schemas.microsoft.com/office/drawing/2010/main">
        <mc:Choice Requires="a14">
          <p:sp>
            <p:nvSpPr>
              <p:cNvPr id="20" name="Content Placeholder 4">
                <a:extLst>
                  <a:ext uri="{FF2B5EF4-FFF2-40B4-BE49-F238E27FC236}">
                    <a16:creationId xmlns:a16="http://schemas.microsoft.com/office/drawing/2014/main" id="{42DB9A66-BF2B-A0A2-AE0D-FDCCB04A8C59}"/>
                  </a:ext>
                </a:extLst>
              </p:cNvPr>
              <p:cNvSpPr txBox="1">
                <a:spLocks/>
              </p:cNvSpPr>
              <p:nvPr/>
            </p:nvSpPr>
            <p:spPr>
              <a:xfrm>
                <a:off x="6653048"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20" name="Content Placeholder 4">
                <a:extLst>
                  <a:ext uri="{FF2B5EF4-FFF2-40B4-BE49-F238E27FC236}">
                    <a16:creationId xmlns:a16="http://schemas.microsoft.com/office/drawing/2014/main" id="{42DB9A66-BF2B-A0A2-AE0D-FDCCB04A8C59}"/>
                  </a:ext>
                </a:extLst>
              </p:cNvPr>
              <p:cNvSpPr txBox="1">
                <a:spLocks noRot="1" noChangeAspect="1" noMove="1" noResize="1" noEditPoints="1" noAdjustHandles="1" noChangeArrowheads="1" noChangeShapeType="1" noTextEdit="1"/>
              </p:cNvSpPr>
              <p:nvPr/>
            </p:nvSpPr>
            <p:spPr>
              <a:xfrm>
                <a:off x="6653048" y="5502122"/>
                <a:ext cx="2207173" cy="539258"/>
              </a:xfrm>
              <a:prstGeom prst="rect">
                <a:avLst/>
              </a:prstGeom>
              <a:blipFill>
                <a:blip r:embed="rId16"/>
                <a:stretch>
                  <a:fillRect/>
                </a:stretch>
              </a:blipFill>
            </p:spPr>
            <p:txBody>
              <a:bodyPr/>
              <a:lstStyle/>
              <a:p>
                <a:r>
                  <a:rPr lang="en-US">
                    <a:noFill/>
                  </a:rPr>
                  <a:t> </a:t>
                </a:r>
              </a:p>
            </p:txBody>
          </p:sp>
        </mc:Fallback>
      </mc:AlternateContent>
      <p:pic>
        <p:nvPicPr>
          <p:cNvPr id="18" name="Picture 17" descr="A right-angled triangle with legs 6 cm and 8 cm is rotated 4 times to create an inside square with side length 10 cm.">
            <a:extLst>
              <a:ext uri="{FF2B5EF4-FFF2-40B4-BE49-F238E27FC236}">
                <a16:creationId xmlns:a16="http://schemas.microsoft.com/office/drawing/2014/main" id="{4FE84E6C-8E52-E04E-8FFA-B54FF3AEDA41}"/>
              </a:ext>
            </a:extLst>
          </p:cNvPr>
          <p:cNvPicPr>
            <a:picLocks noChangeAspect="1"/>
          </p:cNvPicPr>
          <p:nvPr/>
        </p:nvPicPr>
        <p:blipFill>
          <a:blip r:embed="rId17"/>
          <a:stretch>
            <a:fillRect/>
          </a:stretch>
        </p:blipFill>
        <p:spPr>
          <a:xfrm>
            <a:off x="9087056" y="2435506"/>
            <a:ext cx="2756944" cy="2614488"/>
          </a:xfrm>
          <a:prstGeom prst="rect">
            <a:avLst/>
          </a:prstGeom>
        </p:spPr>
      </p:pic>
      <mc:AlternateContent xmlns:mc="http://schemas.openxmlformats.org/markup-compatibility/2006" xmlns:a14="http://schemas.microsoft.com/office/drawing/2010/main">
        <mc:Choice Requires="a14">
          <p:sp>
            <p:nvSpPr>
              <p:cNvPr id="21" name="Content Placeholder 4">
                <a:extLst>
                  <a:ext uri="{FF2B5EF4-FFF2-40B4-BE49-F238E27FC236}">
                    <a16:creationId xmlns:a16="http://schemas.microsoft.com/office/drawing/2014/main" id="{9AEDE865-2F3A-37F5-7DE5-023096E6D629}"/>
                  </a:ext>
                </a:extLst>
              </p:cNvPr>
              <p:cNvSpPr txBox="1">
                <a:spLocks/>
              </p:cNvSpPr>
              <p:nvPr/>
            </p:nvSpPr>
            <p:spPr>
              <a:xfrm>
                <a:off x="9579739" y="5502122"/>
                <a:ext cx="2207173"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=10 </m:t>
                      </m:r>
                      <m:r>
                        <a:rPr lang="en-US" b="0" i="1" smtClean="0">
                          <a:latin typeface="Cambria Math" panose="02040503050406030204" pitchFamily="18" charset="0"/>
                        </a:rPr>
                        <m:t>𝑐𝑚</m:t>
                      </m:r>
                    </m:oMath>
                  </m:oMathPara>
                </a14:m>
                <a:br>
                  <a:rPr lang="en-US" b="0" i="1" dirty="0">
                    <a:latin typeface="Cambria Math" panose="02040503050406030204" pitchFamily="18" charset="0"/>
                  </a:rPr>
                </a:br>
                <a:endParaRPr lang="en-US" b="0" dirty="0"/>
              </a:p>
            </p:txBody>
          </p:sp>
        </mc:Choice>
        <mc:Fallback xmlns="">
          <p:sp>
            <p:nvSpPr>
              <p:cNvPr id="21" name="Content Placeholder 4">
                <a:extLst>
                  <a:ext uri="{FF2B5EF4-FFF2-40B4-BE49-F238E27FC236}">
                    <a16:creationId xmlns:a16="http://schemas.microsoft.com/office/drawing/2014/main" id="{9AEDE865-2F3A-37F5-7DE5-023096E6D629}"/>
                  </a:ext>
                </a:extLst>
              </p:cNvPr>
              <p:cNvSpPr txBox="1">
                <a:spLocks noRot="1" noChangeAspect="1" noMove="1" noResize="1" noEditPoints="1" noAdjustHandles="1" noChangeArrowheads="1" noChangeShapeType="1" noTextEdit="1"/>
              </p:cNvSpPr>
              <p:nvPr/>
            </p:nvSpPr>
            <p:spPr>
              <a:xfrm>
                <a:off x="9579739" y="5502122"/>
                <a:ext cx="2207173" cy="539258"/>
              </a:xfrm>
              <a:prstGeom prst="rect">
                <a:avLst/>
              </a:prstGeom>
              <a:blipFill>
                <a:blip r:embed="rId9"/>
                <a:stretch>
                  <a:fillRect/>
                </a:stretch>
              </a:blipFill>
            </p:spPr>
            <p:txBody>
              <a:bodyPr/>
              <a:lstStyle/>
              <a:p>
                <a:r>
                  <a:rPr lang="en-US">
                    <a:noFill/>
                  </a:rPr>
                  <a:t> </a:t>
                </a:r>
              </a:p>
            </p:txBody>
          </p:sp>
        </mc:Fallback>
      </mc:AlternateContent>
      <p:sp>
        <p:nvSpPr>
          <p:cNvPr id="5" name="Speech Bubble: Oval 4">
            <a:extLst>
              <a:ext uri="{FF2B5EF4-FFF2-40B4-BE49-F238E27FC236}">
                <a16:creationId xmlns:a16="http://schemas.microsoft.com/office/drawing/2014/main" id="{B7FA1E25-3B06-40FD-A6E7-2E73914FFA93}"/>
              </a:ext>
            </a:extLst>
          </p:cNvPr>
          <p:cNvSpPr/>
          <p:nvPr/>
        </p:nvSpPr>
        <p:spPr>
          <a:xfrm>
            <a:off x="8829748" y="1450808"/>
            <a:ext cx="3002252" cy="941819"/>
          </a:xfrm>
          <a:prstGeom prst="wedgeRoundRectCallout">
            <a:avLst>
              <a:gd name="adj1" fmla="val 16626"/>
              <a:gd name="adj2" fmla="val 6919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nSpc>
                <a:spcPct val="150000"/>
              </a:lnSpc>
            </a:pPr>
            <a:r>
              <a:rPr lang="en-US" sz="1800" dirty="0"/>
              <a:t>How do we know that the hypotenuse is 10 cm?</a:t>
            </a:r>
            <a:endParaRPr lang="en-AU" sz="18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08008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943-9C7E-4109-DD5E-9E1833F371B6}"/>
              </a:ext>
            </a:extLst>
          </p:cNvPr>
          <p:cNvSpPr>
            <a:spLocks noGrp="1"/>
          </p:cNvSpPr>
          <p:nvPr>
            <p:ph type="title"/>
          </p:nvPr>
        </p:nvSpPr>
        <p:spPr/>
        <p:txBody>
          <a:bodyPr/>
          <a:lstStyle/>
          <a:p>
            <a:r>
              <a:rPr lang="en-AU" dirty="0"/>
              <a:t>Summarise (4)</a:t>
            </a:r>
          </a:p>
        </p:txBody>
      </p:sp>
      <p:sp>
        <p:nvSpPr>
          <p:cNvPr id="5" name="Text Placeholder 4">
            <a:extLst>
              <a:ext uri="{FF2B5EF4-FFF2-40B4-BE49-F238E27FC236}">
                <a16:creationId xmlns:a16="http://schemas.microsoft.com/office/drawing/2014/main" id="{AF55BDB8-C1E9-CB29-D4BF-2BD29F6DB9DF}"/>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6" name="Content Placeholder 4">
                <a:extLst>
                  <a:ext uri="{FF2B5EF4-FFF2-40B4-BE49-F238E27FC236}">
                    <a16:creationId xmlns:a16="http://schemas.microsoft.com/office/drawing/2014/main" id="{B2295218-55D4-BAC1-A520-7A11E07F3642}"/>
                  </a:ext>
                </a:extLst>
              </p:cNvPr>
              <p:cNvSpPr txBox="1">
                <a:spLocks/>
              </p:cNvSpPr>
              <p:nvPr/>
            </p:nvSpPr>
            <p:spPr>
              <a:xfrm>
                <a:off x="360000" y="1562752"/>
                <a:ext cx="6198524"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Pythagoras’ theorem to find the value of </a:t>
                </a:r>
                <a14:m>
                  <m:oMath xmlns:m="http://schemas.openxmlformats.org/officeDocument/2006/math">
                    <m:r>
                      <a:rPr lang="en-US" b="0" i="1" smtClean="0">
                        <a:latin typeface="Cambria Math" panose="02040503050406030204" pitchFamily="18" charset="0"/>
                      </a:rPr>
                      <m:t>h</m:t>
                    </m:r>
                  </m:oMath>
                </a14:m>
                <a:endParaRPr lang="en-US" b="0" dirty="0"/>
              </a:p>
            </p:txBody>
          </p:sp>
        </mc:Choice>
        <mc:Fallback xmlns="">
          <p:sp>
            <p:nvSpPr>
              <p:cNvPr id="6" name="Content Placeholder 4">
                <a:extLst>
                  <a:ext uri="{FF2B5EF4-FFF2-40B4-BE49-F238E27FC236}">
                    <a16:creationId xmlns:a16="http://schemas.microsoft.com/office/drawing/2014/main" id="{B2295218-55D4-BAC1-A520-7A11E07F3642}"/>
                  </a:ext>
                </a:extLst>
              </p:cNvPr>
              <p:cNvSpPr txBox="1">
                <a:spLocks noRot="1" noChangeAspect="1" noMove="1" noResize="1" noEditPoints="1" noAdjustHandles="1" noChangeArrowheads="1" noChangeShapeType="1" noTextEdit="1"/>
              </p:cNvSpPr>
              <p:nvPr/>
            </p:nvSpPr>
            <p:spPr>
              <a:xfrm>
                <a:off x="360000" y="1562752"/>
                <a:ext cx="6198524" cy="539258"/>
              </a:xfrm>
              <a:prstGeom prst="rect">
                <a:avLst/>
              </a:prstGeom>
              <a:blipFill>
                <a:blip r:embed="rId3"/>
                <a:stretch>
                  <a:fillRect l="-2262"/>
                </a:stretch>
              </a:blipFill>
            </p:spPr>
            <p:txBody>
              <a:bodyPr/>
              <a:lstStyle/>
              <a:p>
                <a:r>
                  <a:rPr lang="en-AU">
                    <a:noFill/>
                  </a:rPr>
                  <a:t> </a:t>
                </a:r>
              </a:p>
            </p:txBody>
          </p:sp>
        </mc:Fallback>
      </mc:AlternateContent>
      <p:pic>
        <p:nvPicPr>
          <p:cNvPr id="7" name="Picture 6" descr="A right-angled triangle with legs 9 cm and 12 cm is rotated 4 times to create an inside square with side length h cm.">
            <a:extLst>
              <a:ext uri="{FF2B5EF4-FFF2-40B4-BE49-F238E27FC236}">
                <a16:creationId xmlns:a16="http://schemas.microsoft.com/office/drawing/2014/main" id="{6EB76CF1-CAAC-DAE8-3D18-AE4344E5804B}"/>
              </a:ext>
            </a:extLst>
          </p:cNvPr>
          <p:cNvPicPr>
            <a:picLocks noChangeAspect="1"/>
          </p:cNvPicPr>
          <p:nvPr/>
        </p:nvPicPr>
        <p:blipFill>
          <a:blip r:embed="rId4"/>
          <a:stretch>
            <a:fillRect/>
          </a:stretch>
        </p:blipFill>
        <p:spPr>
          <a:xfrm>
            <a:off x="360000" y="2430600"/>
            <a:ext cx="3229141" cy="2914800"/>
          </a:xfrm>
          <a:prstGeom prst="rect">
            <a:avLst/>
          </a:prstGeom>
        </p:spPr>
      </p:pic>
      <p:sp>
        <p:nvSpPr>
          <p:cNvPr id="4" name="Slide Number Placeholder 3">
            <a:extLst>
              <a:ext uri="{FF2B5EF4-FFF2-40B4-BE49-F238E27FC236}">
                <a16:creationId xmlns:a16="http://schemas.microsoft.com/office/drawing/2014/main" id="{C7F90898-F131-F558-497D-04229F5F297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42940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943-9C7E-4109-DD5E-9E1833F371B6}"/>
              </a:ext>
            </a:extLst>
          </p:cNvPr>
          <p:cNvSpPr>
            <a:spLocks noGrp="1"/>
          </p:cNvSpPr>
          <p:nvPr>
            <p:ph type="title"/>
          </p:nvPr>
        </p:nvSpPr>
        <p:spPr/>
        <p:txBody>
          <a:bodyPr/>
          <a:lstStyle/>
          <a:p>
            <a:r>
              <a:rPr lang="en-AU" dirty="0"/>
              <a:t>Summarise (5)</a:t>
            </a:r>
          </a:p>
        </p:txBody>
      </p:sp>
      <p:sp>
        <p:nvSpPr>
          <p:cNvPr id="5" name="Text Placeholder 4">
            <a:extLst>
              <a:ext uri="{FF2B5EF4-FFF2-40B4-BE49-F238E27FC236}">
                <a16:creationId xmlns:a16="http://schemas.microsoft.com/office/drawing/2014/main" id="{AF55BDB8-C1E9-CB29-D4BF-2BD29F6DB9DF}"/>
              </a:ext>
            </a:extLst>
          </p:cNvPr>
          <p:cNvSpPr>
            <a:spLocks noGrp="1"/>
          </p:cNvSpPr>
          <p:nvPr>
            <p:ph type="body" sz="quarter" idx="18"/>
          </p:nvPr>
        </p:nvSpPr>
        <p:spPr/>
        <p:txBody>
          <a:bodyPr/>
          <a:lstStyle/>
          <a:p>
            <a:r>
              <a:rPr lang="en-AU" dirty="0"/>
              <a:t>Your turn 1 –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368479-1FDA-EE2C-4D52-829A6EEFB949}"/>
                  </a:ext>
                </a:extLst>
              </p:cNvPr>
              <p:cNvSpPr>
                <a:spLocks noGrp="1"/>
              </p:cNvSpPr>
              <p:nvPr>
                <p:ph idx="1"/>
              </p:nvPr>
            </p:nvSpPr>
            <p:spPr>
              <a:xfrm>
                <a:off x="360000" y="1620000"/>
                <a:ext cx="5168281" cy="436968"/>
              </a:xfrm>
            </p:spPr>
            <p:txBody>
              <a:bodyPr/>
              <a:lstStyle/>
              <a:p>
                <a:r>
                  <a:rPr lang="en-US" dirty="0"/>
                  <a:t>Use Pythagoras’ theorem to find the value of </a:t>
                </a:r>
                <a14:m>
                  <m:oMath xmlns:m="http://schemas.openxmlformats.org/officeDocument/2006/math">
                    <m:r>
                      <a:rPr lang="en-US" b="0" i="1" smtClean="0">
                        <a:latin typeface="Cambria Math" panose="02040503050406030204" pitchFamily="18" charset="0"/>
                      </a:rPr>
                      <m:t>h</m:t>
                    </m:r>
                  </m:oMath>
                </a14:m>
                <a:r>
                  <a:rPr lang="en-AU" dirty="0"/>
                  <a:t>.</a:t>
                </a:r>
              </a:p>
            </p:txBody>
          </p:sp>
        </mc:Choice>
        <mc:Fallback xmlns="">
          <p:sp>
            <p:nvSpPr>
              <p:cNvPr id="3" name="Content Placeholder 2">
                <a:extLst>
                  <a:ext uri="{FF2B5EF4-FFF2-40B4-BE49-F238E27FC236}">
                    <a16:creationId xmlns:a16="http://schemas.microsoft.com/office/drawing/2014/main" id="{64368479-1FDA-EE2C-4D52-829A6EEFB949}"/>
                  </a:ext>
                </a:extLst>
              </p:cNvPr>
              <p:cNvSpPr>
                <a:spLocks noGrp="1" noRot="1" noChangeAspect="1" noMove="1" noResize="1" noEditPoints="1" noAdjustHandles="1" noChangeArrowheads="1" noChangeShapeType="1" noTextEdit="1"/>
              </p:cNvSpPr>
              <p:nvPr>
                <p:ph idx="1"/>
              </p:nvPr>
            </p:nvSpPr>
            <p:spPr>
              <a:xfrm>
                <a:off x="360000" y="1620000"/>
                <a:ext cx="5168281" cy="436968"/>
              </a:xfrm>
              <a:blipFill>
                <a:blip r:embed="rId2"/>
                <a:stretch>
                  <a:fillRect l="-2696" b="-14286"/>
                </a:stretch>
              </a:blipFill>
            </p:spPr>
            <p:txBody>
              <a:bodyPr/>
              <a:lstStyle/>
              <a:p>
                <a:r>
                  <a:rPr lang="en-US">
                    <a:noFill/>
                  </a:rPr>
                  <a:t> </a:t>
                </a:r>
              </a:p>
            </p:txBody>
          </p:sp>
        </mc:Fallback>
      </mc:AlternateContent>
      <p:pic>
        <p:nvPicPr>
          <p:cNvPr id="6" name="Picture 5" descr="A right-angled triangle with legs 9 cm and 12 cm is rotated 4 times to create an inside square with side length h cm.">
            <a:extLst>
              <a:ext uri="{FF2B5EF4-FFF2-40B4-BE49-F238E27FC236}">
                <a16:creationId xmlns:a16="http://schemas.microsoft.com/office/drawing/2014/main" id="{04D56519-063A-6D28-4254-40FEBE6D64D4}"/>
              </a:ext>
            </a:extLst>
          </p:cNvPr>
          <p:cNvPicPr>
            <a:picLocks noChangeAspect="1"/>
          </p:cNvPicPr>
          <p:nvPr/>
        </p:nvPicPr>
        <p:blipFill>
          <a:blip r:embed="rId3"/>
          <a:stretch>
            <a:fillRect/>
          </a:stretch>
        </p:blipFill>
        <p:spPr>
          <a:xfrm>
            <a:off x="360000" y="2430600"/>
            <a:ext cx="2497657" cy="2254522"/>
          </a:xfrm>
          <a:prstGeom prst="rect">
            <a:avLst/>
          </a:prstGeom>
        </p:spPr>
      </p:pic>
      <p:pic>
        <p:nvPicPr>
          <p:cNvPr id="8" name="Picture 7" descr="A right-angled triangle with legs 9 cm and 12 cm is rotated to create 2 rectangles. The empty space is 81 and 144 square centimetres.">
            <a:extLst>
              <a:ext uri="{FF2B5EF4-FFF2-40B4-BE49-F238E27FC236}">
                <a16:creationId xmlns:a16="http://schemas.microsoft.com/office/drawing/2014/main" id="{58EC4C22-89F0-DB4D-20AC-F02E68705842}"/>
              </a:ext>
            </a:extLst>
          </p:cNvPr>
          <p:cNvPicPr>
            <a:picLocks noChangeAspect="1"/>
          </p:cNvPicPr>
          <p:nvPr/>
        </p:nvPicPr>
        <p:blipFill>
          <a:blip r:embed="rId4"/>
          <a:stretch>
            <a:fillRect/>
          </a:stretch>
        </p:blipFill>
        <p:spPr>
          <a:xfrm>
            <a:off x="3325594" y="2443902"/>
            <a:ext cx="2512392" cy="2254522"/>
          </a:xfrm>
          <a:prstGeom prst="rect">
            <a:avLst/>
          </a:prstGeom>
        </p:spPr>
      </p:pic>
      <mc:AlternateContent xmlns:mc="http://schemas.openxmlformats.org/markup-compatibility/2006" xmlns:a14="http://schemas.microsoft.com/office/drawing/2010/main">
        <mc:Choice Requires="a14">
          <p:sp>
            <p:nvSpPr>
              <p:cNvPr id="13" name="Content Placeholder 4">
                <a:extLst>
                  <a:ext uri="{FF2B5EF4-FFF2-40B4-BE49-F238E27FC236}">
                    <a16:creationId xmlns:a16="http://schemas.microsoft.com/office/drawing/2014/main" id="{908F484A-46B8-9E47-B929-5745A773C302}"/>
                  </a:ext>
                </a:extLst>
              </p:cNvPr>
              <p:cNvSpPr txBox="1">
                <a:spLocks/>
              </p:cNvSpPr>
              <p:nvPr/>
            </p:nvSpPr>
            <p:spPr>
              <a:xfrm>
                <a:off x="3781306" y="5114751"/>
                <a:ext cx="1971121"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2</m:t>
                          </m:r>
                        </m:sup>
                      </m:sSup>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13" name="Content Placeholder 4">
                <a:extLst>
                  <a:ext uri="{FF2B5EF4-FFF2-40B4-BE49-F238E27FC236}">
                    <a16:creationId xmlns:a16="http://schemas.microsoft.com/office/drawing/2014/main" id="{908F484A-46B8-9E47-B929-5745A773C302}"/>
                  </a:ext>
                </a:extLst>
              </p:cNvPr>
              <p:cNvSpPr txBox="1">
                <a:spLocks noRot="1" noChangeAspect="1" noMove="1" noResize="1" noEditPoints="1" noAdjustHandles="1" noChangeArrowheads="1" noChangeShapeType="1" noTextEdit="1"/>
              </p:cNvSpPr>
              <p:nvPr/>
            </p:nvSpPr>
            <p:spPr>
              <a:xfrm>
                <a:off x="3781306" y="5114751"/>
                <a:ext cx="1971121" cy="539258"/>
              </a:xfrm>
              <a:prstGeom prst="rect">
                <a:avLst/>
              </a:prstGeom>
              <a:blipFill>
                <a:blip r:embed="rId6"/>
                <a:stretch>
                  <a:fillRect/>
                </a:stretch>
              </a:blipFill>
            </p:spPr>
            <p:txBody>
              <a:bodyPr/>
              <a:lstStyle/>
              <a:p>
                <a:r>
                  <a:rPr lang="en-US">
                    <a:noFill/>
                  </a:rPr>
                  <a:t> </a:t>
                </a:r>
              </a:p>
            </p:txBody>
          </p:sp>
        </mc:Fallback>
      </mc:AlternateContent>
      <p:pic>
        <p:nvPicPr>
          <p:cNvPr id="10" name="Picture 9" descr="A right-angled triangle with legs 9 cm and 12 cm is rotated 4 times to create an inside square with area 225 square centimetres.">
            <a:extLst>
              <a:ext uri="{FF2B5EF4-FFF2-40B4-BE49-F238E27FC236}">
                <a16:creationId xmlns:a16="http://schemas.microsoft.com/office/drawing/2014/main" id="{1DD4BA57-D858-EAB9-3978-09649FDE957E}"/>
              </a:ext>
            </a:extLst>
          </p:cNvPr>
          <p:cNvPicPr>
            <a:picLocks noChangeAspect="1"/>
          </p:cNvPicPr>
          <p:nvPr/>
        </p:nvPicPr>
        <p:blipFill>
          <a:blip r:embed="rId7"/>
          <a:stretch>
            <a:fillRect/>
          </a:stretch>
        </p:blipFill>
        <p:spPr>
          <a:xfrm>
            <a:off x="6183786" y="2430600"/>
            <a:ext cx="2512393" cy="2267824"/>
          </a:xfrm>
          <a:prstGeom prst="rect">
            <a:avLst/>
          </a:prstGeom>
        </p:spPr>
      </p:pic>
      <mc:AlternateContent xmlns:mc="http://schemas.openxmlformats.org/markup-compatibility/2006" xmlns:a14="http://schemas.microsoft.com/office/drawing/2010/main">
        <mc:Choice Requires="a14">
          <p:sp>
            <p:nvSpPr>
              <p:cNvPr id="14" name="Content Placeholder 4">
                <a:extLst>
                  <a:ext uri="{FF2B5EF4-FFF2-40B4-BE49-F238E27FC236}">
                    <a16:creationId xmlns:a16="http://schemas.microsoft.com/office/drawing/2014/main" id="{36CD6A53-A438-C496-5FB8-12701A9A4E1D}"/>
                  </a:ext>
                </a:extLst>
              </p:cNvPr>
              <p:cNvSpPr txBox="1">
                <a:spLocks/>
              </p:cNvSpPr>
              <p:nvPr/>
            </p:nvSpPr>
            <p:spPr>
              <a:xfrm>
                <a:off x="6674068" y="5114751"/>
                <a:ext cx="1946900"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225</m:t>
                      </m:r>
                      <m:r>
                        <m:rPr>
                          <m:aln/>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oMath>
                  </m:oMathPara>
                </a14:m>
                <a:br>
                  <a:rPr lang="en-US" b="0" i="1" dirty="0">
                    <a:latin typeface="Cambria Math" panose="02040503050406030204" pitchFamily="18" charset="0"/>
                  </a:rPr>
                </a:br>
                <a:endParaRPr lang="en-US" b="0" dirty="0"/>
              </a:p>
            </p:txBody>
          </p:sp>
        </mc:Choice>
        <mc:Fallback xmlns="">
          <p:sp>
            <p:nvSpPr>
              <p:cNvPr id="14" name="Content Placeholder 4">
                <a:extLst>
                  <a:ext uri="{FF2B5EF4-FFF2-40B4-BE49-F238E27FC236}">
                    <a16:creationId xmlns:a16="http://schemas.microsoft.com/office/drawing/2014/main" id="{36CD6A53-A438-C496-5FB8-12701A9A4E1D}"/>
                  </a:ext>
                </a:extLst>
              </p:cNvPr>
              <p:cNvSpPr txBox="1">
                <a:spLocks noRot="1" noChangeAspect="1" noMove="1" noResize="1" noEditPoints="1" noAdjustHandles="1" noChangeArrowheads="1" noChangeShapeType="1" noTextEdit="1"/>
              </p:cNvSpPr>
              <p:nvPr/>
            </p:nvSpPr>
            <p:spPr>
              <a:xfrm>
                <a:off x="6674068" y="5114751"/>
                <a:ext cx="1946900" cy="539258"/>
              </a:xfrm>
              <a:prstGeom prst="rect">
                <a:avLst/>
              </a:prstGeom>
              <a:blipFill>
                <a:blip r:embed="rId8"/>
                <a:stretch>
                  <a:fillRect/>
                </a:stretch>
              </a:blipFill>
            </p:spPr>
            <p:txBody>
              <a:bodyPr/>
              <a:lstStyle/>
              <a:p>
                <a:r>
                  <a:rPr lang="en-US">
                    <a:noFill/>
                  </a:rPr>
                  <a:t> </a:t>
                </a:r>
              </a:p>
            </p:txBody>
          </p:sp>
        </mc:Fallback>
      </mc:AlternateContent>
      <p:pic>
        <p:nvPicPr>
          <p:cNvPr id="12" name="Picture 11" descr="A right-angled triangle with legs 9 cm and 12 cm is rotated 4 times to create an inside square with side length 15 cm">
            <a:extLst>
              <a:ext uri="{FF2B5EF4-FFF2-40B4-BE49-F238E27FC236}">
                <a16:creationId xmlns:a16="http://schemas.microsoft.com/office/drawing/2014/main" id="{8F5D5578-24A5-54DE-0BC7-FA57A1DADCF3}"/>
              </a:ext>
            </a:extLst>
          </p:cNvPr>
          <p:cNvPicPr>
            <a:picLocks noChangeAspect="1"/>
          </p:cNvPicPr>
          <p:nvPr/>
        </p:nvPicPr>
        <p:blipFill>
          <a:blip r:embed="rId9"/>
          <a:stretch>
            <a:fillRect/>
          </a:stretch>
        </p:blipFill>
        <p:spPr>
          <a:xfrm>
            <a:off x="9164116" y="2430600"/>
            <a:ext cx="2507453" cy="2267824"/>
          </a:xfrm>
          <a:prstGeom prst="rect">
            <a:avLst/>
          </a:prstGeom>
        </p:spPr>
      </p:pic>
      <mc:AlternateContent xmlns:mc="http://schemas.openxmlformats.org/markup-compatibility/2006" xmlns:a14="http://schemas.microsoft.com/office/drawing/2010/main">
        <mc:Choice Requires="a14">
          <p:sp>
            <p:nvSpPr>
              <p:cNvPr id="15" name="Content Placeholder 4">
                <a:extLst>
                  <a:ext uri="{FF2B5EF4-FFF2-40B4-BE49-F238E27FC236}">
                    <a16:creationId xmlns:a16="http://schemas.microsoft.com/office/drawing/2014/main" id="{0999D353-4235-4255-483C-8AE7BB6D512F}"/>
                  </a:ext>
                </a:extLst>
              </p:cNvPr>
              <p:cNvSpPr txBox="1">
                <a:spLocks/>
              </p:cNvSpPr>
              <p:nvPr/>
            </p:nvSpPr>
            <p:spPr>
              <a:xfrm>
                <a:off x="9664746" y="5067954"/>
                <a:ext cx="1946900" cy="5392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=15 </m:t>
                      </m:r>
                      <m:r>
                        <a:rPr lang="en-US" b="0" i="1" smtClean="0">
                          <a:latin typeface="Cambria Math" panose="02040503050406030204" pitchFamily="18" charset="0"/>
                        </a:rPr>
                        <m:t>𝑐𝑚</m:t>
                      </m:r>
                    </m:oMath>
                  </m:oMathPara>
                </a14:m>
                <a:endParaRPr lang="en-US" b="0" dirty="0"/>
              </a:p>
            </p:txBody>
          </p:sp>
        </mc:Choice>
        <mc:Fallback xmlns="">
          <p:sp>
            <p:nvSpPr>
              <p:cNvPr id="15" name="Content Placeholder 4">
                <a:extLst>
                  <a:ext uri="{FF2B5EF4-FFF2-40B4-BE49-F238E27FC236}">
                    <a16:creationId xmlns:a16="http://schemas.microsoft.com/office/drawing/2014/main" id="{0999D353-4235-4255-483C-8AE7BB6D512F}"/>
                  </a:ext>
                </a:extLst>
              </p:cNvPr>
              <p:cNvSpPr txBox="1">
                <a:spLocks noRot="1" noChangeAspect="1" noMove="1" noResize="1" noEditPoints="1" noAdjustHandles="1" noChangeArrowheads="1" noChangeShapeType="1" noTextEdit="1"/>
              </p:cNvSpPr>
              <p:nvPr/>
            </p:nvSpPr>
            <p:spPr>
              <a:xfrm>
                <a:off x="9664746" y="5067954"/>
                <a:ext cx="1946900" cy="539258"/>
              </a:xfrm>
              <a:prstGeom prst="rect">
                <a:avLst/>
              </a:prstGeom>
              <a:blipFill>
                <a:blip r:embed="rId10"/>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F90898-F131-F558-497D-04229F5F297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73265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1</TotalTime>
  <Words>653</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Public Sans Light</vt:lpstr>
      <vt:lpstr>Public Sans</vt:lpstr>
      <vt:lpstr>Cambria Math</vt:lpstr>
      <vt:lpstr>Times New Roman</vt:lpstr>
      <vt:lpstr>Public Sans SemiBold</vt:lpstr>
      <vt:lpstr>NSWG Corporate</vt:lpstr>
      <vt:lpstr>Pythagoras’ theorem</vt:lpstr>
      <vt:lpstr>Warm up</vt:lpstr>
      <vt:lpstr>Warm up (1)</vt:lpstr>
      <vt:lpstr>Summarise</vt:lpstr>
      <vt:lpstr>Summarise (1)</vt:lpstr>
      <vt:lpstr>Summarise (2)</vt:lpstr>
      <vt:lpstr>Summarise (3)</vt:lpstr>
      <vt:lpstr>Summarise (4)</vt:lpstr>
      <vt:lpstr>Summarise (5)</vt:lpstr>
      <vt:lpstr>Summarise (6)</vt:lpstr>
      <vt:lpstr>Summarise (7)</vt:lpstr>
      <vt:lpstr>Summarise (8)</vt:lpstr>
      <vt:lpstr>Summarise (9)</vt:lpstr>
      <vt:lpstr>Apply</vt:lpstr>
      <vt:lpstr>Apply (1)</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Pythagoras’ theorem</dc:title>
  <dc:subject/>
  <dc:creator>NSW Department of Education</dc:creator>
  <cp:keywords/>
  <dc:description/>
  <cp:revision>1</cp:revision>
  <dcterms:created xsi:type="dcterms:W3CDTF">2024-06-18T06:31:10Z</dcterms:created>
  <dcterms:modified xsi:type="dcterms:W3CDTF">2024-06-26T05:25:14Z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2024-06-18T06:31:21Z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fb726b95-16c7-4d54-99e6-659cddb3a994</vt:lpwstr>
  </property>
  <property fmtid="{D5CDD505-2E9C-101B-9397-08002B2CF9AE}" pid="8" name="MSIP_Label_b603dfd7-d93a-4381-a340-2995d8282205_ContentBits">
    <vt:lpwstr>0</vt:lpwstr>
  </property>
</Properties>
</file>