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7" r:id="rId2"/>
    <p:sldId id="386" r:id="rId3"/>
    <p:sldId id="387" r:id="rId4"/>
    <p:sldId id="375" r:id="rId5"/>
    <p:sldId id="388" r:id="rId6"/>
    <p:sldId id="396" r:id="rId7"/>
    <p:sldId id="397" r:id="rId8"/>
    <p:sldId id="389" r:id="rId9"/>
    <p:sldId id="398" r:id="rId10"/>
    <p:sldId id="399" r:id="rId11"/>
    <p:sldId id="400" r:id="rId12"/>
    <p:sldId id="401" r:id="rId13"/>
    <p:sldId id="402" r:id="rId14"/>
    <p:sldId id="403" r:id="rId15"/>
    <p:sldId id="404" r:id="rId16"/>
    <p:sldId id="384" r:id="rId17"/>
    <p:sldId id="385"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
      <p:font typeface="Public Sans Light" pitchFamily="2" charset="0"/>
      <p:regular r:id="rId27"/>
      <p:italic r:id="rId28"/>
    </p:embeddedFont>
    <p:embeddedFont>
      <p:font typeface="Public Sans SemiBold" pitchFamily="2" charset="0"/>
      <p:regular r:id="rId29"/>
      <p:bold r:id="rId30"/>
      <p:italic r:id="rId31"/>
      <p:bold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userDrawn="1">
          <p15:clr>
            <a:srgbClr val="A4A3A4"/>
          </p15:clr>
        </p15:guide>
        <p15:guide id="2" pos="46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8D035-7B64-594C-AAE3-D7E31674AF2E}" v="17" dt="2024-06-18T02:29:20.651"/>
    <p1510:client id="{951471BC-8380-4DF7-8D9C-E72FEF2FE85B}" v="8" dt="2024-06-18T23:12:49.57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94"/>
  </p:normalViewPr>
  <p:slideViewPr>
    <p:cSldViewPr snapToGrid="0">
      <p:cViewPr varScale="1">
        <p:scale>
          <a:sx n="101" d="100"/>
          <a:sy n="101" d="100"/>
        </p:scale>
        <p:origin x="954" y="102"/>
      </p:cViewPr>
      <p:guideLst>
        <p:guide orient="horz" pos="1094"/>
        <p:guide pos="465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3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26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260.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 uri="{C183D7F6-B498-43B3-948B-1728B52AA6E4}">
                <adec:decorative xmlns:adec="http://schemas.microsoft.com/office/drawing/2017/decorative" val="0"/>
              </a:ext>
            </a:extLst>
          </p:cNvPr>
          <p:cNvSpPr>
            <a:spLocks noGrp="1"/>
          </p:cNvSpPr>
          <p:nvPr>
            <p:ph type="ctrTitle"/>
          </p:nvPr>
        </p:nvSpPr>
        <p:spPr/>
        <p:txBody>
          <a:bodyPr/>
          <a:lstStyle/>
          <a:p>
            <a:r>
              <a:rPr lang="en-AU" dirty="0"/>
              <a:t>Almost exactly</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a:t>NSW Department of Education</a:t>
            </a:r>
            <a:endParaRPr lang="en-AU"/>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111E-85E2-1CE1-2D32-D60D7860B44D}"/>
              </a:ext>
            </a:extLst>
          </p:cNvPr>
          <p:cNvSpPr>
            <a:spLocks noGrp="1"/>
          </p:cNvSpPr>
          <p:nvPr>
            <p:ph type="title"/>
          </p:nvPr>
        </p:nvSpPr>
        <p:spPr/>
        <p:txBody>
          <a:bodyPr/>
          <a:lstStyle/>
          <a:p>
            <a:r>
              <a:rPr lang="en-US" dirty="0" err="1"/>
              <a:t>Summarise</a:t>
            </a:r>
            <a:r>
              <a:rPr lang="en-US" dirty="0"/>
              <a:t> (6)</a:t>
            </a:r>
            <a:endParaRPr lang="en-AU" dirty="0"/>
          </a:p>
        </p:txBody>
      </p:sp>
      <p:sp>
        <p:nvSpPr>
          <p:cNvPr id="5" name="Text Placeholder 4">
            <a:extLst>
              <a:ext uri="{FF2B5EF4-FFF2-40B4-BE49-F238E27FC236}">
                <a16:creationId xmlns:a16="http://schemas.microsoft.com/office/drawing/2014/main" id="{7831573A-FD33-8FBD-E081-CC7871086037}"/>
              </a:ext>
            </a:extLst>
          </p:cNvPr>
          <p:cNvSpPr>
            <a:spLocks noGrp="1"/>
          </p:cNvSpPr>
          <p:nvPr>
            <p:ph type="body" sz="quarter" idx="18"/>
          </p:nvPr>
        </p:nvSpPr>
        <p:spPr/>
        <p:txBody>
          <a:bodyPr/>
          <a:lstStyle/>
          <a:p>
            <a:r>
              <a:rPr lang="en-US" dirty="0"/>
              <a:t>Your turn </a:t>
            </a:r>
            <a:r>
              <a:rPr lang="en-AU" dirty="0"/>
              <a:t>–</a:t>
            </a:r>
            <a:r>
              <a:rPr lang="en-US" dirty="0"/>
              <a:t> problem 1</a:t>
            </a:r>
            <a:endParaRPr lang="en-AU" dirty="0"/>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235940C1-496E-3209-CDB2-84019412E6EA}"/>
                  </a:ext>
                </a:extLst>
              </p:cNvPr>
              <p:cNvSpPr>
                <a:spLocks noGrp="1"/>
              </p:cNvSpPr>
              <p:nvPr>
                <p:ph idx="1"/>
              </p:nvPr>
            </p:nvSpPr>
            <p:spPr>
              <a:xfrm>
                <a:off x="360000" y="1620000"/>
                <a:ext cx="8969057" cy="514905"/>
              </a:xfrm>
            </p:spPr>
            <p:txBody>
              <a:bodyPr/>
              <a:lstStyle/>
              <a:p>
                <a:r>
                  <a:rPr lang="en-US" dirty="0"/>
                  <a:t>Find the length of the hypotenuse of triangle </a:t>
                </a:r>
                <a14:m>
                  <m:oMath xmlns:m="http://schemas.openxmlformats.org/officeDocument/2006/math">
                    <m:r>
                      <a:rPr lang="en-US" b="0" i="1" smtClean="0">
                        <a:latin typeface="Cambria Math" panose="02040503050406030204" pitchFamily="18" charset="0"/>
                      </a:rPr>
                      <m:t>𝑃𝑄𝑅</m:t>
                    </m:r>
                    <m:r>
                      <a:rPr lang="en-AU" b="0" i="0" smtClean="0">
                        <a:latin typeface="Cambria Math" panose="02040503050406030204" pitchFamily="18" charset="0"/>
                      </a:rPr>
                      <m:t>. </m:t>
                    </m:r>
                    <m:r>
                      <m:rPr>
                        <m:sty m:val="p"/>
                      </m:rPr>
                      <a:rPr lang="en-AU" b="0" i="0" smtClean="0">
                        <a:latin typeface="Cambria Math" panose="02040503050406030204" pitchFamily="18" charset="0"/>
                      </a:rPr>
                      <m:t>G</m:t>
                    </m:r>
                  </m:oMath>
                </a14:m>
                <a:r>
                  <a:rPr lang="en-AU" dirty="0" err="1"/>
                  <a:t>ive</a:t>
                </a:r>
                <a:r>
                  <a:rPr lang="en-AU" dirty="0"/>
                  <a:t> your answer in exact form.</a:t>
                </a:r>
              </a:p>
            </p:txBody>
          </p:sp>
        </mc:Choice>
        <mc:Fallback xmlns="">
          <p:sp>
            <p:nvSpPr>
              <p:cNvPr id="13" name="Content Placeholder 12">
                <a:extLst>
                  <a:ext uri="{FF2B5EF4-FFF2-40B4-BE49-F238E27FC236}">
                    <a16:creationId xmlns:a16="http://schemas.microsoft.com/office/drawing/2014/main" id="{235940C1-496E-3209-CDB2-84019412E6EA}"/>
                  </a:ext>
                </a:extLst>
              </p:cNvPr>
              <p:cNvSpPr>
                <a:spLocks noGrp="1" noRot="1" noChangeAspect="1" noMove="1" noResize="1" noEditPoints="1" noAdjustHandles="1" noChangeArrowheads="1" noChangeShapeType="1" noTextEdit="1"/>
              </p:cNvSpPr>
              <p:nvPr>
                <p:ph idx="1"/>
              </p:nvPr>
            </p:nvSpPr>
            <p:spPr>
              <a:xfrm>
                <a:off x="360000" y="1620000"/>
                <a:ext cx="8969057" cy="514905"/>
              </a:xfrm>
              <a:blipFill>
                <a:blip r:embed="rId2"/>
                <a:stretch>
                  <a:fillRect l="-1556"/>
                </a:stretch>
              </a:blipFill>
            </p:spPr>
            <p:txBody>
              <a:bodyPr/>
              <a:lstStyle/>
              <a:p>
                <a:r>
                  <a:rPr lang="en-US">
                    <a:noFill/>
                  </a:rPr>
                  <a:t> </a:t>
                </a:r>
              </a:p>
            </p:txBody>
          </p:sp>
        </mc:Fallback>
      </mc:AlternateContent>
      <p:pic>
        <p:nvPicPr>
          <p:cNvPr id="8" name="Picture 7" descr="A right-angled triangle PQR with PQ=15 m and QR=9 m.">
            <a:extLst>
              <a:ext uri="{FF2B5EF4-FFF2-40B4-BE49-F238E27FC236}">
                <a16:creationId xmlns:a16="http://schemas.microsoft.com/office/drawing/2014/main" id="{036E6C22-95AB-8E6B-8182-BA7B35C900C4}"/>
              </a:ext>
            </a:extLst>
          </p:cNvPr>
          <p:cNvPicPr>
            <a:picLocks noChangeAspect="1"/>
          </p:cNvPicPr>
          <p:nvPr/>
        </p:nvPicPr>
        <p:blipFill>
          <a:blip r:embed="rId3"/>
          <a:stretch>
            <a:fillRect/>
          </a:stretch>
        </p:blipFill>
        <p:spPr>
          <a:xfrm>
            <a:off x="581257" y="2521839"/>
            <a:ext cx="3423584" cy="3346966"/>
          </a:xfrm>
          <a:prstGeom prst="rect">
            <a:avLst/>
          </a:prstGeom>
        </p:spPr>
      </p:pic>
      <p:sp>
        <p:nvSpPr>
          <p:cNvPr id="4" name="Slide Number Placeholder 3">
            <a:extLst>
              <a:ext uri="{FF2B5EF4-FFF2-40B4-BE49-F238E27FC236}">
                <a16:creationId xmlns:a16="http://schemas.microsoft.com/office/drawing/2014/main" id="{889CEAFD-D8FB-9EF4-DA99-26460EDF243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07038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111E-85E2-1CE1-2D32-D60D7860B44D}"/>
              </a:ext>
            </a:extLst>
          </p:cNvPr>
          <p:cNvSpPr>
            <a:spLocks noGrp="1"/>
          </p:cNvSpPr>
          <p:nvPr>
            <p:ph type="title"/>
          </p:nvPr>
        </p:nvSpPr>
        <p:spPr/>
        <p:txBody>
          <a:bodyPr/>
          <a:lstStyle/>
          <a:p>
            <a:r>
              <a:rPr lang="en-US" dirty="0" err="1"/>
              <a:t>Summarise</a:t>
            </a:r>
            <a:r>
              <a:rPr lang="en-US" dirty="0"/>
              <a:t> (7)</a:t>
            </a:r>
            <a:endParaRPr lang="en-AU" dirty="0"/>
          </a:p>
        </p:txBody>
      </p:sp>
      <p:sp>
        <p:nvSpPr>
          <p:cNvPr id="5" name="Text Placeholder 4">
            <a:extLst>
              <a:ext uri="{FF2B5EF4-FFF2-40B4-BE49-F238E27FC236}">
                <a16:creationId xmlns:a16="http://schemas.microsoft.com/office/drawing/2014/main" id="{7831573A-FD33-8FBD-E081-CC7871086037}"/>
              </a:ext>
            </a:extLst>
          </p:cNvPr>
          <p:cNvSpPr>
            <a:spLocks noGrp="1"/>
          </p:cNvSpPr>
          <p:nvPr>
            <p:ph type="body" sz="quarter" idx="18"/>
          </p:nvPr>
        </p:nvSpPr>
        <p:spPr/>
        <p:txBody>
          <a:bodyPr/>
          <a:lstStyle/>
          <a:p>
            <a:r>
              <a:rPr lang="en-US" dirty="0"/>
              <a:t>Your turn </a:t>
            </a:r>
            <a:r>
              <a:rPr lang="en-AU" dirty="0"/>
              <a:t>–</a:t>
            </a:r>
            <a:r>
              <a:rPr lang="en-US" dirty="0"/>
              <a:t> solution 1</a:t>
            </a:r>
            <a:endParaRPr lang="en-AU" dirty="0"/>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235940C1-496E-3209-CDB2-84019412E6EA}"/>
                  </a:ext>
                </a:extLst>
              </p:cNvPr>
              <p:cNvSpPr>
                <a:spLocks noGrp="1"/>
              </p:cNvSpPr>
              <p:nvPr>
                <p:ph idx="1"/>
              </p:nvPr>
            </p:nvSpPr>
            <p:spPr>
              <a:xfrm>
                <a:off x="360000" y="1620000"/>
                <a:ext cx="9132343" cy="514905"/>
              </a:xfrm>
            </p:spPr>
            <p:txBody>
              <a:bodyPr/>
              <a:lstStyle/>
              <a:p>
                <a:r>
                  <a:rPr lang="en-US" dirty="0"/>
                  <a:t>Find the length of the hypotenuse of triangle </a:t>
                </a:r>
                <a14:m>
                  <m:oMath xmlns:m="http://schemas.openxmlformats.org/officeDocument/2006/math">
                    <m:r>
                      <a:rPr lang="en-US" b="0" i="1" smtClean="0">
                        <a:latin typeface="Cambria Math" panose="02040503050406030204" pitchFamily="18" charset="0"/>
                      </a:rPr>
                      <m:t>𝑃𝑄𝑅</m:t>
                    </m:r>
                    <m:r>
                      <a:rPr lang="en-AU" b="0" i="0" smtClean="0">
                        <a:latin typeface="Cambria Math" panose="02040503050406030204" pitchFamily="18" charset="0"/>
                      </a:rPr>
                      <m:t>. </m:t>
                    </m:r>
                    <m:r>
                      <m:rPr>
                        <m:sty m:val="p"/>
                      </m:rPr>
                      <a:rPr lang="en-AU" b="0" i="0" smtClean="0">
                        <a:latin typeface="Cambria Math" panose="02040503050406030204" pitchFamily="18" charset="0"/>
                      </a:rPr>
                      <m:t>G</m:t>
                    </m:r>
                  </m:oMath>
                </a14:m>
                <a:r>
                  <a:rPr lang="en-AU" dirty="0" err="1"/>
                  <a:t>ive</a:t>
                </a:r>
                <a:r>
                  <a:rPr lang="en-AU" dirty="0"/>
                  <a:t> your answer in exact form.</a:t>
                </a:r>
              </a:p>
            </p:txBody>
          </p:sp>
        </mc:Choice>
        <mc:Fallback xmlns="">
          <p:sp>
            <p:nvSpPr>
              <p:cNvPr id="13" name="Content Placeholder 12">
                <a:extLst>
                  <a:ext uri="{FF2B5EF4-FFF2-40B4-BE49-F238E27FC236}">
                    <a16:creationId xmlns:a16="http://schemas.microsoft.com/office/drawing/2014/main" id="{235940C1-496E-3209-CDB2-84019412E6EA}"/>
                  </a:ext>
                </a:extLst>
              </p:cNvPr>
              <p:cNvSpPr>
                <a:spLocks noGrp="1" noRot="1" noChangeAspect="1" noMove="1" noResize="1" noEditPoints="1" noAdjustHandles="1" noChangeArrowheads="1" noChangeShapeType="1" noTextEdit="1"/>
              </p:cNvSpPr>
              <p:nvPr>
                <p:ph idx="1"/>
              </p:nvPr>
            </p:nvSpPr>
            <p:spPr>
              <a:xfrm>
                <a:off x="360000" y="1620000"/>
                <a:ext cx="9132343" cy="514905"/>
              </a:xfrm>
              <a:blipFill>
                <a:blip r:embed="rId2"/>
                <a:stretch>
                  <a:fillRect l="-1535"/>
                </a:stretch>
              </a:blipFill>
            </p:spPr>
            <p:txBody>
              <a:bodyPr/>
              <a:lstStyle/>
              <a:p>
                <a:r>
                  <a:rPr lang="en-AU">
                    <a:noFill/>
                  </a:rPr>
                  <a:t> </a:t>
                </a:r>
              </a:p>
            </p:txBody>
          </p:sp>
        </mc:Fallback>
      </mc:AlternateContent>
      <p:pic>
        <p:nvPicPr>
          <p:cNvPr id="8" name="Picture 7" descr="A right-angled triangle PQR with PQ=15 m and QR=9 m.">
            <a:extLst>
              <a:ext uri="{FF2B5EF4-FFF2-40B4-BE49-F238E27FC236}">
                <a16:creationId xmlns:a16="http://schemas.microsoft.com/office/drawing/2014/main" id="{036E6C22-95AB-8E6B-8182-BA7B35C900C4}"/>
              </a:ext>
            </a:extLst>
          </p:cNvPr>
          <p:cNvPicPr>
            <a:picLocks noChangeAspect="1"/>
          </p:cNvPicPr>
          <p:nvPr/>
        </p:nvPicPr>
        <p:blipFill>
          <a:blip r:embed="rId3"/>
          <a:stretch>
            <a:fillRect/>
          </a:stretch>
        </p:blipFill>
        <p:spPr>
          <a:xfrm>
            <a:off x="581257" y="2521839"/>
            <a:ext cx="3423584" cy="3346966"/>
          </a:xfrm>
          <a:prstGeom prst="rect">
            <a:avLst/>
          </a:prstGeom>
        </p:spPr>
      </p:pic>
      <mc:AlternateContent xmlns:mc="http://schemas.openxmlformats.org/markup-compatibility/2006" xmlns:a14="http://schemas.microsoft.com/office/drawing/2010/main">
        <mc:Choice Requires="a14">
          <p:sp>
            <p:nvSpPr>
              <p:cNvPr id="16" name="Content Placeholder 12">
                <a:extLst>
                  <a:ext uri="{FF2B5EF4-FFF2-40B4-BE49-F238E27FC236}">
                    <a16:creationId xmlns:a16="http://schemas.microsoft.com/office/drawing/2014/main" id="{1258B7C3-05CC-4B9C-3B7A-62DA5012E73A}"/>
                  </a:ext>
                </a:extLst>
              </p:cNvPr>
              <p:cNvSpPr txBox="1">
                <a:spLocks/>
              </p:cNvSpPr>
              <p:nvPr/>
            </p:nvSpPr>
            <p:spPr>
              <a:xfrm>
                <a:off x="5400000" y="3280466"/>
                <a:ext cx="6023863" cy="91485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r>
                            <a:rPr lang="en-US" b="0" i="1" smtClean="0">
                              <a:latin typeface="Cambria Math" panose="02040503050406030204" pitchFamily="18" charset="0"/>
                            </a:rPr>
                            <m:t>15</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9</m:t>
                          </m:r>
                        </m:e>
                        <m:sup>
                          <m:r>
                            <a:rPr lang="en-US" b="0" i="1" smtClean="0">
                              <a:latin typeface="Cambria Math" panose="02040503050406030204" pitchFamily="18" charset="0"/>
                            </a:rPr>
                            <m:t>2</m:t>
                          </m:r>
                        </m:sup>
                      </m:sSup>
                    </m:oMath>
                    <m:oMath xmlns:m="http://schemas.openxmlformats.org/officeDocument/2006/math">
                      <m:r>
                        <a:rPr lang="en-US" b="0" i="1" smtClean="0">
                          <a:latin typeface="Cambria Math" panose="02040503050406030204" pitchFamily="18" charset="0"/>
                        </a:rPr>
                        <m:t>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r>
                        <a:rPr lang="en-US" b="0" i="1" smtClean="0">
                          <a:latin typeface="Cambria Math" panose="02040503050406030204" pitchFamily="18" charset="0"/>
                        </a:rPr>
                        <m:t>306</m:t>
                      </m:r>
                    </m:oMath>
                    <m:oMath xmlns:m="http://schemas.openxmlformats.org/officeDocument/2006/math">
                      <m:r>
                        <a:rPr lang="en-US" b="0" i="1" smtClean="0">
                          <a:latin typeface="Cambria Math" panose="02040503050406030204" pitchFamily="18" charset="0"/>
                        </a:rPr>
                        <m:t>𝑃𝑅</m:t>
                      </m:r>
                      <m:r>
                        <m:rPr>
                          <m:aln/>
                        </m:rP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306</m:t>
                          </m:r>
                        </m:e>
                      </m:rad>
                      <m:r>
                        <a:rPr lang="en-US" b="0" i="1" smtClean="0">
                          <a:latin typeface="Cambria Math" panose="02040503050406030204" pitchFamily="18" charset="0"/>
                        </a:rPr>
                        <m:t> </m:t>
                      </m:r>
                      <m:r>
                        <a:rPr lang="en-US" b="0" i="1" smtClean="0">
                          <a:latin typeface="Cambria Math" panose="02040503050406030204" pitchFamily="18" charset="0"/>
                        </a:rPr>
                        <m:t>𝑚</m:t>
                      </m:r>
                    </m:oMath>
                  </m:oMathPara>
                </a14:m>
                <a:endParaRPr lang="en-US" b="0" dirty="0"/>
              </a:p>
            </p:txBody>
          </p:sp>
        </mc:Choice>
        <mc:Fallback xmlns="">
          <p:sp>
            <p:nvSpPr>
              <p:cNvPr id="16" name="Content Placeholder 12">
                <a:extLst>
                  <a:ext uri="{FF2B5EF4-FFF2-40B4-BE49-F238E27FC236}">
                    <a16:creationId xmlns:a16="http://schemas.microsoft.com/office/drawing/2014/main" id="{1258B7C3-05CC-4B9C-3B7A-62DA5012E73A}"/>
                  </a:ext>
                </a:extLst>
              </p:cNvPr>
              <p:cNvSpPr txBox="1">
                <a:spLocks noRot="1" noChangeAspect="1" noMove="1" noResize="1" noEditPoints="1" noAdjustHandles="1" noChangeArrowheads="1" noChangeShapeType="1" noTextEdit="1"/>
              </p:cNvSpPr>
              <p:nvPr/>
            </p:nvSpPr>
            <p:spPr>
              <a:xfrm>
                <a:off x="5400000" y="3280466"/>
                <a:ext cx="6023863" cy="914856"/>
              </a:xfrm>
              <a:prstGeom prst="rect">
                <a:avLst/>
              </a:prstGeom>
              <a:blipFill>
                <a:blip r:embed="rId5"/>
                <a:stretch>
                  <a:fillRect b="-30667"/>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889CEAFD-D8FB-9EF4-DA99-26460EDF243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16647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111E-85E2-1CE1-2D32-D60D7860B44D}"/>
              </a:ext>
            </a:extLst>
          </p:cNvPr>
          <p:cNvSpPr>
            <a:spLocks noGrp="1"/>
          </p:cNvSpPr>
          <p:nvPr>
            <p:ph type="title"/>
          </p:nvPr>
        </p:nvSpPr>
        <p:spPr/>
        <p:txBody>
          <a:bodyPr/>
          <a:lstStyle/>
          <a:p>
            <a:r>
              <a:rPr lang="en-US" dirty="0" err="1"/>
              <a:t>Summarise</a:t>
            </a:r>
            <a:r>
              <a:rPr lang="en-US" dirty="0"/>
              <a:t> (8)</a:t>
            </a:r>
            <a:endParaRPr lang="en-AU" dirty="0"/>
          </a:p>
        </p:txBody>
      </p:sp>
      <p:sp>
        <p:nvSpPr>
          <p:cNvPr id="5" name="Text Placeholder 4">
            <a:extLst>
              <a:ext uri="{FF2B5EF4-FFF2-40B4-BE49-F238E27FC236}">
                <a16:creationId xmlns:a16="http://schemas.microsoft.com/office/drawing/2014/main" id="{7831573A-FD33-8FBD-E081-CC7871086037}"/>
              </a:ext>
            </a:extLst>
          </p:cNvPr>
          <p:cNvSpPr>
            <a:spLocks noGrp="1"/>
          </p:cNvSpPr>
          <p:nvPr>
            <p:ph type="body" sz="quarter" idx="18"/>
          </p:nvPr>
        </p:nvSpPr>
        <p:spPr/>
        <p:txBody>
          <a:bodyPr/>
          <a:lstStyle/>
          <a:p>
            <a:r>
              <a:rPr lang="en-US" dirty="0"/>
              <a:t>Example 2</a:t>
            </a:r>
            <a:endParaRPr lang="en-AU" dirty="0"/>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235940C1-496E-3209-CDB2-84019412E6EA}"/>
                  </a:ext>
                </a:extLst>
              </p:cNvPr>
              <p:cNvSpPr>
                <a:spLocks noGrp="1"/>
              </p:cNvSpPr>
              <p:nvPr>
                <p:ph idx="1"/>
              </p:nvPr>
            </p:nvSpPr>
            <p:spPr>
              <a:xfrm>
                <a:off x="360000" y="1620000"/>
                <a:ext cx="6241216" cy="684789"/>
              </a:xfrm>
            </p:spPr>
            <p:txBody>
              <a:bodyPr/>
              <a:lstStyle/>
              <a:p>
                <a:r>
                  <a:rPr lang="en-US" dirty="0"/>
                  <a:t>Find the value of </a:t>
                </a:r>
                <a14:m>
                  <m:oMath xmlns:m="http://schemas.openxmlformats.org/officeDocument/2006/math">
                    <m:r>
                      <a:rPr lang="en-US" b="0" i="1" smtClean="0">
                        <a:latin typeface="Cambria Math" panose="02040503050406030204" pitchFamily="18" charset="0"/>
                      </a:rPr>
                      <m:t>𝑙</m:t>
                    </m:r>
                    <m:r>
                      <a:rPr lang="en-US" b="0" i="0" smtClean="0">
                        <a:latin typeface="Cambria Math" panose="02040503050406030204" pitchFamily="18" charset="0"/>
                      </a:rPr>
                      <m:t>,</m:t>
                    </m:r>
                  </m:oMath>
                </a14:m>
                <a:r>
                  <a:rPr lang="en-AU" dirty="0"/>
                  <a:t> giving your answer in exact form.</a:t>
                </a:r>
              </a:p>
            </p:txBody>
          </p:sp>
        </mc:Choice>
        <mc:Fallback xmlns="">
          <p:sp>
            <p:nvSpPr>
              <p:cNvPr id="13" name="Content Placeholder 12">
                <a:extLst>
                  <a:ext uri="{FF2B5EF4-FFF2-40B4-BE49-F238E27FC236}">
                    <a16:creationId xmlns:a16="http://schemas.microsoft.com/office/drawing/2014/main" id="{235940C1-496E-3209-CDB2-84019412E6EA}"/>
                  </a:ext>
                </a:extLst>
              </p:cNvPr>
              <p:cNvSpPr>
                <a:spLocks noGrp="1" noRot="1" noChangeAspect="1" noMove="1" noResize="1" noEditPoints="1" noAdjustHandles="1" noChangeArrowheads="1" noChangeShapeType="1" noTextEdit="1"/>
              </p:cNvSpPr>
              <p:nvPr>
                <p:ph idx="1"/>
              </p:nvPr>
            </p:nvSpPr>
            <p:spPr>
              <a:xfrm>
                <a:off x="360000" y="1620000"/>
                <a:ext cx="6241216" cy="684789"/>
              </a:xfrm>
              <a:blipFill>
                <a:blip r:embed="rId2"/>
                <a:stretch>
                  <a:fillRect l="-2246"/>
                </a:stretch>
              </a:blipFill>
            </p:spPr>
            <p:txBody>
              <a:bodyPr/>
              <a:lstStyle/>
              <a:p>
                <a:r>
                  <a:rPr lang="en-AU">
                    <a:noFill/>
                  </a:rPr>
                  <a:t> </a:t>
                </a:r>
              </a:p>
            </p:txBody>
          </p:sp>
        </mc:Fallback>
      </mc:AlternateContent>
      <p:pic>
        <p:nvPicPr>
          <p:cNvPr id="8" name="Picture 7" descr="2 right-angled triangles stacked to share the hypotenuse of the first and a leg of the second.&#10;Triangle 1 has legs 4m and 8 m.&#10;Triangle 2 has legs h and 7 m.">
            <a:extLst>
              <a:ext uri="{FF2B5EF4-FFF2-40B4-BE49-F238E27FC236}">
                <a16:creationId xmlns:a16="http://schemas.microsoft.com/office/drawing/2014/main" id="{193D8D80-4F5A-F373-42FD-F38330D95BDB}"/>
              </a:ext>
            </a:extLst>
          </p:cNvPr>
          <p:cNvPicPr>
            <a:picLocks noChangeAspect="1"/>
          </p:cNvPicPr>
          <p:nvPr/>
        </p:nvPicPr>
        <p:blipFill>
          <a:blip r:embed="rId3"/>
          <a:stretch>
            <a:fillRect/>
          </a:stretch>
        </p:blipFill>
        <p:spPr>
          <a:xfrm>
            <a:off x="498896" y="2995086"/>
            <a:ext cx="5438717" cy="2656118"/>
          </a:xfrm>
          <a:prstGeom prst="rect">
            <a:avLst/>
          </a:prstGeom>
        </p:spPr>
      </p:pic>
      <mc:AlternateContent xmlns:mc="http://schemas.openxmlformats.org/markup-compatibility/2006" xmlns:a14="http://schemas.microsoft.com/office/drawing/2010/main">
        <mc:Choice Requires="a14">
          <p:sp>
            <p:nvSpPr>
              <p:cNvPr id="16" name="Content Placeholder 12">
                <a:extLst>
                  <a:ext uri="{FF2B5EF4-FFF2-40B4-BE49-F238E27FC236}">
                    <a16:creationId xmlns:a16="http://schemas.microsoft.com/office/drawing/2014/main" id="{1258B7C3-05CC-4B9C-3B7A-62DA5012E73A}"/>
                  </a:ext>
                </a:extLst>
              </p:cNvPr>
              <p:cNvSpPr txBox="1">
                <a:spLocks/>
              </p:cNvSpPr>
              <p:nvPr/>
            </p:nvSpPr>
            <p:spPr>
              <a:xfrm>
                <a:off x="7151911" y="1854534"/>
                <a:ext cx="1785258" cy="449106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r>
                  <a:rPr lang="en-US" b="0" i="1" dirty="0">
                    <a:latin typeface="Cambria Math" panose="02040503050406030204" pitchFamily="18" charset="0"/>
                  </a:rPr>
                </a:b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8</m:t>
                          </m:r>
                        </m:e>
                        <m:sup>
                          <m:r>
                            <a:rPr lang="en-US" b="0" i="1"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a:rPr lang="en-US" b="0" i="1" smtClean="0">
                          <a:latin typeface="Cambria Math" panose="02040503050406030204" pitchFamily="18" charset="0"/>
                        </a:rPr>
                        <m:t>=80</m:t>
                      </m:r>
                    </m:oMath>
                    <m:oMath xmlns:m="http://schemas.openxmlformats.org/officeDocument/2006/math">
                      <m:r>
                        <a:rPr lang="en-US" b="0" i="1" smtClean="0">
                          <a:latin typeface="Cambria Math" panose="02040503050406030204" pitchFamily="18" charset="0"/>
                        </a:rPr>
                        <m:t>h</m:t>
                      </m:r>
                      <m:r>
                        <m:rPr>
                          <m:aln/>
                        </m:rP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80</m:t>
                          </m:r>
                        </m:e>
                      </m:rad>
                      <m:r>
                        <a:rPr lang="en-US" b="0" i="1" smtClean="0">
                          <a:latin typeface="Cambria Math" panose="02040503050406030204" pitchFamily="18" charset="0"/>
                        </a:rPr>
                        <m:t>  </m:t>
                      </m:r>
                      <m:r>
                        <a:rPr lang="en-US" b="0" i="1" smtClean="0">
                          <a:latin typeface="Cambria Math" panose="02040503050406030204" pitchFamily="18" charset="0"/>
                        </a:rPr>
                        <m:t>𝑚</m:t>
                      </m:r>
                    </m:oMath>
                  </m:oMathPara>
                </a14:m>
                <a:endParaRPr lang="en-US" b="0" dirty="0"/>
              </a:p>
              <a:p>
                <a:endParaRPr lang="en-US" b="0" dirty="0"/>
              </a:p>
              <a:p>
                <a:pP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7</m:t>
                          </m:r>
                        </m:e>
                        <m:sup>
                          <m:r>
                            <a:rPr lang="en-US" b="0" i="1"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80</m:t>
                              </m:r>
                            </m:e>
                          </m:ra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7</m:t>
                          </m:r>
                        </m:e>
                        <m:sup>
                          <m:r>
                            <a:rPr lang="en-US" b="0" i="1"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r>
                        <a:rPr lang="en-US" b="0" i="1" smtClean="0">
                          <a:latin typeface="Cambria Math" panose="02040503050406030204" pitchFamily="18" charset="0"/>
                        </a:rPr>
                        <m:t>=129</m:t>
                      </m:r>
                    </m:oMath>
                    <m:oMath xmlns:m="http://schemas.openxmlformats.org/officeDocument/2006/math">
                      <m:r>
                        <a:rPr lang="en-US" b="0" i="1" smtClean="0">
                          <a:latin typeface="Cambria Math" panose="02040503050406030204" pitchFamily="18" charset="0"/>
                        </a:rPr>
                        <m:t>𝑙</m:t>
                      </m:r>
                      <m:r>
                        <m:rPr>
                          <m:aln/>
                        </m:rP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129</m:t>
                          </m:r>
                        </m:e>
                      </m:rad>
                      <m:r>
                        <a:rPr lang="en-US" b="0" i="1" smtClean="0">
                          <a:latin typeface="Cambria Math" panose="02040503050406030204" pitchFamily="18" charset="0"/>
                        </a:rPr>
                        <m:t>  </m:t>
                      </m:r>
                      <m:r>
                        <a:rPr lang="en-US" b="0" i="1" smtClean="0">
                          <a:latin typeface="Cambria Math" panose="02040503050406030204" pitchFamily="18" charset="0"/>
                        </a:rPr>
                        <m:t>𝑚</m:t>
                      </m:r>
                    </m:oMath>
                  </m:oMathPara>
                </a14:m>
                <a:br>
                  <a:rPr lang="en-US" b="0" dirty="0"/>
                </a:br>
                <a:br>
                  <a:rPr lang="en-US" b="0" dirty="0"/>
                </a:br>
                <a:endParaRPr lang="en-US" b="0" dirty="0"/>
              </a:p>
            </p:txBody>
          </p:sp>
        </mc:Choice>
        <mc:Fallback xmlns="">
          <p:sp>
            <p:nvSpPr>
              <p:cNvPr id="16" name="Content Placeholder 12">
                <a:extLst>
                  <a:ext uri="{FF2B5EF4-FFF2-40B4-BE49-F238E27FC236}">
                    <a16:creationId xmlns:a16="http://schemas.microsoft.com/office/drawing/2014/main" id="{1258B7C3-05CC-4B9C-3B7A-62DA5012E73A}"/>
                  </a:ext>
                </a:extLst>
              </p:cNvPr>
              <p:cNvSpPr txBox="1">
                <a:spLocks noRot="1" noChangeAspect="1" noMove="1" noResize="1" noEditPoints="1" noAdjustHandles="1" noChangeArrowheads="1" noChangeShapeType="1" noTextEdit="1"/>
              </p:cNvSpPr>
              <p:nvPr/>
            </p:nvSpPr>
            <p:spPr>
              <a:xfrm>
                <a:off x="7151911" y="1854534"/>
                <a:ext cx="1785258" cy="4491066"/>
              </a:xfrm>
              <a:prstGeom prst="rect">
                <a:avLst/>
              </a:prstGeom>
              <a:blipFill>
                <a:blip r:embed="rId4"/>
                <a:stretch>
                  <a:fillRect l="-49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89CEAFD-D8FB-9EF4-DA99-26460EDF243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48034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111E-85E2-1CE1-2D32-D60D7860B44D}"/>
              </a:ext>
            </a:extLst>
          </p:cNvPr>
          <p:cNvSpPr>
            <a:spLocks noGrp="1"/>
          </p:cNvSpPr>
          <p:nvPr>
            <p:ph type="title"/>
          </p:nvPr>
        </p:nvSpPr>
        <p:spPr/>
        <p:txBody>
          <a:bodyPr/>
          <a:lstStyle/>
          <a:p>
            <a:r>
              <a:rPr lang="en-US" dirty="0" err="1"/>
              <a:t>Summarise</a:t>
            </a:r>
            <a:r>
              <a:rPr lang="en-US" dirty="0"/>
              <a:t> (9)</a:t>
            </a:r>
            <a:endParaRPr lang="en-AU" dirty="0"/>
          </a:p>
        </p:txBody>
      </p:sp>
      <p:sp>
        <p:nvSpPr>
          <p:cNvPr id="5" name="Text Placeholder 4">
            <a:extLst>
              <a:ext uri="{FF2B5EF4-FFF2-40B4-BE49-F238E27FC236}">
                <a16:creationId xmlns:a16="http://schemas.microsoft.com/office/drawing/2014/main" id="{7831573A-FD33-8FBD-E081-CC7871086037}"/>
              </a:ext>
            </a:extLst>
          </p:cNvPr>
          <p:cNvSpPr>
            <a:spLocks noGrp="1"/>
          </p:cNvSpPr>
          <p:nvPr>
            <p:ph type="body" sz="quarter" idx="18"/>
          </p:nvPr>
        </p:nvSpPr>
        <p:spPr/>
        <p:txBody>
          <a:bodyPr/>
          <a:lstStyle/>
          <a:p>
            <a:r>
              <a:rPr lang="en-US" dirty="0"/>
              <a:t>Example 2 – self-explanation prompts</a:t>
            </a:r>
            <a:endParaRPr lang="en-AU" dirty="0"/>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235940C1-496E-3209-CDB2-84019412E6EA}"/>
                  </a:ext>
                </a:extLst>
              </p:cNvPr>
              <p:cNvSpPr>
                <a:spLocks noGrp="1"/>
              </p:cNvSpPr>
              <p:nvPr>
                <p:ph idx="1"/>
              </p:nvPr>
            </p:nvSpPr>
            <p:spPr>
              <a:xfrm>
                <a:off x="360000" y="1620000"/>
                <a:ext cx="5942829" cy="557143"/>
              </a:xfrm>
            </p:spPr>
            <p:txBody>
              <a:bodyPr/>
              <a:lstStyle/>
              <a:p>
                <a:r>
                  <a:rPr lang="en-US" dirty="0"/>
                  <a:t>Find the value of </a:t>
                </a:r>
                <a14:m>
                  <m:oMath xmlns:m="http://schemas.openxmlformats.org/officeDocument/2006/math">
                    <m:r>
                      <a:rPr lang="en-US" b="0" i="1" smtClean="0">
                        <a:latin typeface="Cambria Math" panose="02040503050406030204" pitchFamily="18" charset="0"/>
                      </a:rPr>
                      <m:t>𝑙</m:t>
                    </m:r>
                    <m:r>
                      <a:rPr lang="en-US" b="0" i="0" smtClean="0">
                        <a:latin typeface="Cambria Math" panose="02040503050406030204" pitchFamily="18" charset="0"/>
                      </a:rPr>
                      <m:t>,</m:t>
                    </m:r>
                  </m:oMath>
                </a14:m>
                <a:r>
                  <a:rPr lang="en-AU" dirty="0"/>
                  <a:t> giving your answer in exact form.</a:t>
                </a:r>
              </a:p>
            </p:txBody>
          </p:sp>
        </mc:Choice>
        <mc:Fallback xmlns="">
          <p:sp>
            <p:nvSpPr>
              <p:cNvPr id="13" name="Content Placeholder 12">
                <a:extLst>
                  <a:ext uri="{FF2B5EF4-FFF2-40B4-BE49-F238E27FC236}">
                    <a16:creationId xmlns:a16="http://schemas.microsoft.com/office/drawing/2014/main" id="{235940C1-496E-3209-CDB2-84019412E6EA}"/>
                  </a:ext>
                </a:extLst>
              </p:cNvPr>
              <p:cNvSpPr>
                <a:spLocks noGrp="1" noRot="1" noChangeAspect="1" noMove="1" noResize="1" noEditPoints="1" noAdjustHandles="1" noChangeArrowheads="1" noChangeShapeType="1" noTextEdit="1"/>
              </p:cNvSpPr>
              <p:nvPr>
                <p:ph idx="1"/>
              </p:nvPr>
            </p:nvSpPr>
            <p:spPr>
              <a:xfrm>
                <a:off x="360000" y="1620000"/>
                <a:ext cx="5942829" cy="557143"/>
              </a:xfrm>
              <a:blipFill>
                <a:blip r:embed="rId2"/>
                <a:stretch>
                  <a:fillRect l="-2345"/>
                </a:stretch>
              </a:blipFill>
            </p:spPr>
            <p:txBody>
              <a:bodyPr/>
              <a:lstStyle/>
              <a:p>
                <a:r>
                  <a:rPr lang="en-US">
                    <a:noFill/>
                  </a:rPr>
                  <a:t> </a:t>
                </a:r>
              </a:p>
            </p:txBody>
          </p:sp>
        </mc:Fallback>
      </mc:AlternateContent>
      <p:pic>
        <p:nvPicPr>
          <p:cNvPr id="7" name="Picture 6" descr="2 right-angled triangles stacked to share the hypotenuse of the first and a leg of the second.&#10;Triangle 1 has legs 4m and 8 m.&#10;Triangle 2 has legs h and 7 m.">
            <a:extLst>
              <a:ext uri="{FF2B5EF4-FFF2-40B4-BE49-F238E27FC236}">
                <a16:creationId xmlns:a16="http://schemas.microsoft.com/office/drawing/2014/main" id="{EA61A878-7503-78F5-0A77-6FAE95CD72C7}"/>
              </a:ext>
            </a:extLst>
          </p:cNvPr>
          <p:cNvPicPr>
            <a:picLocks noChangeAspect="1"/>
          </p:cNvPicPr>
          <p:nvPr/>
        </p:nvPicPr>
        <p:blipFill>
          <a:blip r:embed="rId3"/>
          <a:stretch>
            <a:fillRect/>
          </a:stretch>
        </p:blipFill>
        <p:spPr>
          <a:xfrm>
            <a:off x="498896" y="2995086"/>
            <a:ext cx="5438717" cy="2656118"/>
          </a:xfrm>
          <a:prstGeom prst="rect">
            <a:avLst/>
          </a:prstGeom>
        </p:spPr>
      </p:pic>
      <mc:AlternateContent xmlns:mc="http://schemas.openxmlformats.org/markup-compatibility/2006" xmlns:a14="http://schemas.microsoft.com/office/drawing/2010/main">
        <mc:Choice Requires="a14">
          <p:sp>
            <p:nvSpPr>
              <p:cNvPr id="9" name="Content Placeholder 12">
                <a:extLst>
                  <a:ext uri="{FF2B5EF4-FFF2-40B4-BE49-F238E27FC236}">
                    <a16:creationId xmlns:a16="http://schemas.microsoft.com/office/drawing/2014/main" id="{BA5633C3-8D9D-C59A-D305-F724837655BF}"/>
                  </a:ext>
                </a:extLst>
              </p:cNvPr>
              <p:cNvSpPr txBox="1">
                <a:spLocks/>
              </p:cNvSpPr>
              <p:nvPr/>
            </p:nvSpPr>
            <p:spPr>
              <a:xfrm>
                <a:off x="7151911" y="1854534"/>
                <a:ext cx="1785258" cy="449106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r>
                  <a:rPr lang="en-US" b="0" i="1" dirty="0">
                    <a:latin typeface="Cambria Math" panose="02040503050406030204" pitchFamily="18" charset="0"/>
                  </a:rPr>
                </a:b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8</m:t>
                          </m:r>
                        </m:e>
                        <m:sup>
                          <m:r>
                            <a:rPr lang="en-US" b="0" i="1"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a:rPr lang="en-US" b="0" i="1" smtClean="0">
                          <a:latin typeface="Cambria Math" panose="02040503050406030204" pitchFamily="18" charset="0"/>
                        </a:rPr>
                        <m:t>=80</m:t>
                      </m:r>
                    </m:oMath>
                    <m:oMath xmlns:m="http://schemas.openxmlformats.org/officeDocument/2006/math">
                      <m:r>
                        <a:rPr lang="en-US" b="0" i="1" smtClean="0">
                          <a:latin typeface="Cambria Math" panose="02040503050406030204" pitchFamily="18" charset="0"/>
                        </a:rPr>
                        <m:t>h</m:t>
                      </m:r>
                      <m:r>
                        <m:rPr>
                          <m:aln/>
                        </m:rP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80</m:t>
                          </m:r>
                        </m:e>
                      </m:rad>
                      <m:r>
                        <a:rPr lang="en-US" b="0" i="1" smtClean="0">
                          <a:latin typeface="Cambria Math" panose="02040503050406030204" pitchFamily="18" charset="0"/>
                        </a:rPr>
                        <m:t>  </m:t>
                      </m:r>
                      <m:r>
                        <a:rPr lang="en-US" b="0" i="1" smtClean="0">
                          <a:latin typeface="Cambria Math" panose="02040503050406030204" pitchFamily="18" charset="0"/>
                        </a:rPr>
                        <m:t>𝑚</m:t>
                      </m:r>
                    </m:oMath>
                  </m:oMathPara>
                </a14:m>
                <a:endParaRPr lang="en-US" b="0" dirty="0"/>
              </a:p>
              <a:p>
                <a:endParaRPr lang="en-US" b="0" dirty="0"/>
              </a:p>
              <a:p>
                <a:pP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7</m:t>
                          </m:r>
                        </m:e>
                        <m:sup>
                          <m:r>
                            <a:rPr lang="en-US" b="0" i="1"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80</m:t>
                              </m:r>
                            </m:e>
                          </m:ra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7</m:t>
                          </m:r>
                        </m:e>
                        <m:sup>
                          <m:r>
                            <a:rPr lang="en-US" b="0" i="1"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r>
                        <a:rPr lang="en-US" b="0" i="1" smtClean="0">
                          <a:latin typeface="Cambria Math" panose="02040503050406030204" pitchFamily="18" charset="0"/>
                        </a:rPr>
                        <m:t>=129</m:t>
                      </m:r>
                    </m:oMath>
                    <m:oMath xmlns:m="http://schemas.openxmlformats.org/officeDocument/2006/math">
                      <m:r>
                        <a:rPr lang="en-US" b="0" i="1" smtClean="0">
                          <a:latin typeface="Cambria Math" panose="02040503050406030204" pitchFamily="18" charset="0"/>
                        </a:rPr>
                        <m:t>𝑙</m:t>
                      </m:r>
                      <m:r>
                        <m:rPr>
                          <m:aln/>
                        </m:rP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129</m:t>
                          </m:r>
                        </m:e>
                      </m:rad>
                      <m:r>
                        <a:rPr lang="en-US" b="0" i="1" smtClean="0">
                          <a:latin typeface="Cambria Math" panose="02040503050406030204" pitchFamily="18" charset="0"/>
                        </a:rPr>
                        <m:t>  </m:t>
                      </m:r>
                      <m:r>
                        <a:rPr lang="en-US" b="0" i="1" smtClean="0">
                          <a:latin typeface="Cambria Math" panose="02040503050406030204" pitchFamily="18" charset="0"/>
                        </a:rPr>
                        <m:t>𝑚</m:t>
                      </m:r>
                    </m:oMath>
                  </m:oMathPara>
                </a14:m>
                <a:br>
                  <a:rPr lang="en-US" b="0" dirty="0"/>
                </a:br>
                <a:br>
                  <a:rPr lang="en-US" b="0" dirty="0"/>
                </a:br>
                <a:endParaRPr lang="en-US" b="0" dirty="0"/>
              </a:p>
            </p:txBody>
          </p:sp>
        </mc:Choice>
        <mc:Fallback xmlns="">
          <p:sp>
            <p:nvSpPr>
              <p:cNvPr id="9" name="Content Placeholder 12">
                <a:extLst>
                  <a:ext uri="{FF2B5EF4-FFF2-40B4-BE49-F238E27FC236}">
                    <a16:creationId xmlns:a16="http://schemas.microsoft.com/office/drawing/2014/main" id="{BA5633C3-8D9D-C59A-D305-F724837655BF}"/>
                  </a:ext>
                </a:extLst>
              </p:cNvPr>
              <p:cNvSpPr txBox="1">
                <a:spLocks noRot="1" noChangeAspect="1" noMove="1" noResize="1" noEditPoints="1" noAdjustHandles="1" noChangeArrowheads="1" noChangeShapeType="1" noTextEdit="1"/>
              </p:cNvSpPr>
              <p:nvPr/>
            </p:nvSpPr>
            <p:spPr>
              <a:xfrm>
                <a:off x="7151911" y="1854534"/>
                <a:ext cx="1785258" cy="4491066"/>
              </a:xfrm>
              <a:prstGeom prst="rect">
                <a:avLst/>
              </a:prstGeom>
              <a:blipFill>
                <a:blip r:embed="rId5"/>
                <a:stretch>
                  <a:fillRect l="-49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peech Bubble: Rectangle with Corners Rounded 2">
                <a:extLst>
                  <a:ext uri="{FF2B5EF4-FFF2-40B4-BE49-F238E27FC236}">
                    <a16:creationId xmlns:a16="http://schemas.microsoft.com/office/drawing/2014/main" id="{A881327A-DE91-F069-1AB7-B7147A08DBC0}"/>
                  </a:ext>
                </a:extLst>
              </p:cNvPr>
              <p:cNvSpPr/>
              <p:nvPr/>
            </p:nvSpPr>
            <p:spPr>
              <a:xfrm>
                <a:off x="9046029" y="2382054"/>
                <a:ext cx="2863016" cy="1536804"/>
              </a:xfrm>
              <a:prstGeom prst="wedgeRoundRectCallout">
                <a:avLst>
                  <a:gd name="adj1" fmla="val -63901"/>
                  <a:gd name="adj2" fmla="val 1745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Would the value of </a:t>
                </a:r>
                <a14:m>
                  <m:oMath xmlns:m="http://schemas.openxmlformats.org/officeDocument/2006/math">
                    <m:r>
                      <a:rPr lang="en-US" sz="1800" b="0" i="1" smtClean="0">
                        <a:latin typeface="Cambria Math" panose="02040503050406030204" pitchFamily="18" charset="0"/>
                      </a:rPr>
                      <m:t>𝑙</m:t>
                    </m:r>
                  </m:oMath>
                </a14:m>
                <a:r>
                  <a:rPr lang="en-US" sz="1800" dirty="0"/>
                  <a:t> be different if we rounded </a:t>
                </a:r>
                <a14:m>
                  <m:oMath xmlns:m="http://schemas.openxmlformats.org/officeDocument/2006/math">
                    <m:r>
                      <a:rPr lang="en-US" sz="1800" b="0" i="1" smtClean="0">
                        <a:latin typeface="Cambria Math" panose="02040503050406030204" pitchFamily="18" charset="0"/>
                      </a:rPr>
                      <m:t>h</m:t>
                    </m:r>
                  </m:oMath>
                </a14:m>
                <a:r>
                  <a:rPr lang="en-US" sz="1800" dirty="0"/>
                  <a:t> to 2 decimal places? </a:t>
                </a:r>
                <a:endParaRPr lang="en-AU" sz="1800" dirty="0"/>
              </a:p>
            </p:txBody>
          </p:sp>
        </mc:Choice>
        <mc:Fallback xmlns="">
          <p:sp>
            <p:nvSpPr>
              <p:cNvPr id="3" name="Speech Bubble: Rectangle with Corners Rounded 2">
                <a:extLst>
                  <a:ext uri="{FF2B5EF4-FFF2-40B4-BE49-F238E27FC236}">
                    <a16:creationId xmlns:a16="http://schemas.microsoft.com/office/drawing/2014/main" id="{A881327A-DE91-F069-1AB7-B7147A08DBC0}"/>
                  </a:ext>
                </a:extLst>
              </p:cNvPr>
              <p:cNvSpPr>
                <a:spLocks noRot="1" noChangeAspect="1" noMove="1" noResize="1" noEditPoints="1" noAdjustHandles="1" noChangeArrowheads="1" noChangeShapeType="1" noTextEdit="1"/>
              </p:cNvSpPr>
              <p:nvPr/>
            </p:nvSpPr>
            <p:spPr>
              <a:xfrm>
                <a:off x="9046029" y="2382054"/>
                <a:ext cx="2863016" cy="1536804"/>
              </a:xfrm>
              <a:prstGeom prst="wedgeRoundRectCallout">
                <a:avLst>
                  <a:gd name="adj1" fmla="val -63901"/>
                  <a:gd name="adj2" fmla="val 17454"/>
                  <a:gd name="adj3" fmla="val 16667"/>
                </a:avLst>
              </a:prstGeom>
              <a:blipFill>
                <a:blip r:embed="rId4"/>
                <a:stretch>
                  <a:fillRect/>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185886F1-5D17-8F9A-2647-C298C14356EF}"/>
              </a:ext>
            </a:extLst>
          </p:cNvPr>
          <p:cNvSpPr/>
          <p:nvPr/>
        </p:nvSpPr>
        <p:spPr>
          <a:xfrm>
            <a:off x="9046029" y="4449026"/>
            <a:ext cx="2863016" cy="1536805"/>
          </a:xfrm>
          <a:prstGeom prst="wedgeRoundRectCallout">
            <a:avLst>
              <a:gd name="adj1" fmla="val -62409"/>
              <a:gd name="adj2" fmla="val -3717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Why is it useful to use exact form for this example?</a:t>
            </a:r>
            <a:endParaRPr lang="en-AU" sz="1800" dirty="0"/>
          </a:p>
        </p:txBody>
      </p:sp>
      <p:sp>
        <p:nvSpPr>
          <p:cNvPr id="4" name="Slide Number Placeholder 3">
            <a:extLst>
              <a:ext uri="{FF2B5EF4-FFF2-40B4-BE49-F238E27FC236}">
                <a16:creationId xmlns:a16="http://schemas.microsoft.com/office/drawing/2014/main" id="{889CEAFD-D8FB-9EF4-DA99-26460EDF243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7983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111E-85E2-1CE1-2D32-D60D7860B44D}"/>
              </a:ext>
            </a:extLst>
          </p:cNvPr>
          <p:cNvSpPr>
            <a:spLocks noGrp="1"/>
          </p:cNvSpPr>
          <p:nvPr>
            <p:ph type="title"/>
          </p:nvPr>
        </p:nvSpPr>
        <p:spPr/>
        <p:txBody>
          <a:bodyPr/>
          <a:lstStyle/>
          <a:p>
            <a:r>
              <a:rPr lang="en-US" dirty="0" err="1"/>
              <a:t>Summarise</a:t>
            </a:r>
            <a:r>
              <a:rPr lang="en-US" dirty="0"/>
              <a:t> (10)</a:t>
            </a:r>
            <a:endParaRPr lang="en-AU" dirty="0"/>
          </a:p>
        </p:txBody>
      </p:sp>
      <p:sp>
        <p:nvSpPr>
          <p:cNvPr id="5" name="Text Placeholder 4">
            <a:extLst>
              <a:ext uri="{FF2B5EF4-FFF2-40B4-BE49-F238E27FC236}">
                <a16:creationId xmlns:a16="http://schemas.microsoft.com/office/drawing/2014/main" id="{7831573A-FD33-8FBD-E081-CC7871086037}"/>
              </a:ext>
            </a:extLst>
          </p:cNvPr>
          <p:cNvSpPr>
            <a:spLocks noGrp="1"/>
          </p:cNvSpPr>
          <p:nvPr>
            <p:ph type="body" sz="quarter" idx="18"/>
          </p:nvPr>
        </p:nvSpPr>
        <p:spPr/>
        <p:txBody>
          <a:bodyPr/>
          <a:lstStyle/>
          <a:p>
            <a:r>
              <a:rPr lang="en-US" dirty="0"/>
              <a:t>Your turn </a:t>
            </a:r>
            <a:r>
              <a:rPr lang="en-AU" dirty="0"/>
              <a:t>–</a:t>
            </a:r>
            <a:r>
              <a:rPr lang="en-US" dirty="0"/>
              <a:t> problem 2</a:t>
            </a:r>
            <a:endParaRPr lang="en-AU" dirty="0"/>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235940C1-496E-3209-CDB2-84019412E6EA}"/>
                  </a:ext>
                </a:extLst>
              </p:cNvPr>
              <p:cNvSpPr>
                <a:spLocks noGrp="1"/>
              </p:cNvSpPr>
              <p:nvPr>
                <p:ph idx="1"/>
              </p:nvPr>
            </p:nvSpPr>
            <p:spPr>
              <a:xfrm>
                <a:off x="360000" y="1620000"/>
                <a:ext cx="11484000" cy="914856"/>
              </a:xfrm>
            </p:spPr>
            <p:txBody>
              <a:bodyPr/>
              <a:lstStyle/>
              <a:p>
                <a:r>
                  <a:rPr lang="en-US" dirty="0"/>
                  <a:t>Find the value of </a:t>
                </a:r>
                <a14:m>
                  <m:oMath xmlns:m="http://schemas.openxmlformats.org/officeDocument/2006/math">
                    <m:r>
                      <m:rPr>
                        <m:sty m:val="p"/>
                      </m:rPr>
                      <a:rPr lang="en-US" b="0" i="0" smtClean="0">
                        <a:latin typeface="Cambria Math" panose="02040503050406030204" pitchFamily="18" charset="0"/>
                      </a:rPr>
                      <m:t>d</m:t>
                    </m:r>
                    <m:r>
                      <a:rPr lang="en-US">
                        <a:latin typeface="Cambria Math" panose="02040503050406030204" pitchFamily="18" charset="0"/>
                      </a:rPr>
                      <m:t>,</m:t>
                    </m:r>
                  </m:oMath>
                </a14:m>
                <a:r>
                  <a:rPr lang="en-AU" dirty="0"/>
                  <a:t> giving your answer in exact form.</a:t>
                </a:r>
              </a:p>
            </p:txBody>
          </p:sp>
        </mc:Choice>
        <mc:Fallback xmlns="">
          <p:sp>
            <p:nvSpPr>
              <p:cNvPr id="13" name="Content Placeholder 12">
                <a:extLst>
                  <a:ext uri="{FF2B5EF4-FFF2-40B4-BE49-F238E27FC236}">
                    <a16:creationId xmlns:a16="http://schemas.microsoft.com/office/drawing/2014/main" id="{235940C1-496E-3209-CDB2-84019412E6EA}"/>
                  </a:ext>
                </a:extLst>
              </p:cNvPr>
              <p:cNvSpPr>
                <a:spLocks noGrp="1" noRot="1" noChangeAspect="1" noMove="1" noResize="1" noEditPoints="1" noAdjustHandles="1" noChangeArrowheads="1" noChangeShapeType="1" noTextEdit="1"/>
              </p:cNvSpPr>
              <p:nvPr>
                <p:ph idx="1"/>
              </p:nvPr>
            </p:nvSpPr>
            <p:spPr>
              <a:xfrm>
                <a:off x="360000" y="1620000"/>
                <a:ext cx="11484000" cy="914856"/>
              </a:xfrm>
              <a:blipFill>
                <a:blip r:embed="rId2"/>
                <a:stretch>
                  <a:fillRect l="-1221"/>
                </a:stretch>
              </a:blipFill>
            </p:spPr>
            <p:txBody>
              <a:bodyPr/>
              <a:lstStyle/>
              <a:p>
                <a:r>
                  <a:rPr lang="en-AU">
                    <a:noFill/>
                  </a:rPr>
                  <a:t> </a:t>
                </a:r>
              </a:p>
            </p:txBody>
          </p:sp>
        </mc:Fallback>
      </mc:AlternateContent>
      <p:pic>
        <p:nvPicPr>
          <p:cNvPr id="7" name="Picture 6" descr="Right-angled triangle with legs 5 m and 10 m has hypotenuse c which is a leg of another right-angled triangle with other leg 9 m and hypotenuse d.">
            <a:extLst>
              <a:ext uri="{FF2B5EF4-FFF2-40B4-BE49-F238E27FC236}">
                <a16:creationId xmlns:a16="http://schemas.microsoft.com/office/drawing/2014/main" id="{96CB719E-1077-75A7-D342-9C786E00112A}"/>
              </a:ext>
            </a:extLst>
          </p:cNvPr>
          <p:cNvPicPr>
            <a:picLocks noChangeAspect="1"/>
          </p:cNvPicPr>
          <p:nvPr/>
        </p:nvPicPr>
        <p:blipFill>
          <a:blip r:embed="rId3"/>
          <a:stretch>
            <a:fillRect/>
          </a:stretch>
        </p:blipFill>
        <p:spPr>
          <a:xfrm>
            <a:off x="498471" y="2677100"/>
            <a:ext cx="5281233" cy="2560900"/>
          </a:xfrm>
          <a:prstGeom prst="rect">
            <a:avLst/>
          </a:prstGeom>
        </p:spPr>
      </p:pic>
      <p:sp>
        <p:nvSpPr>
          <p:cNvPr id="4" name="Slide Number Placeholder 3">
            <a:extLst>
              <a:ext uri="{FF2B5EF4-FFF2-40B4-BE49-F238E27FC236}">
                <a16:creationId xmlns:a16="http://schemas.microsoft.com/office/drawing/2014/main" id="{889CEAFD-D8FB-9EF4-DA99-26460EDF243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53408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111E-85E2-1CE1-2D32-D60D7860B44D}"/>
              </a:ext>
            </a:extLst>
          </p:cNvPr>
          <p:cNvSpPr>
            <a:spLocks noGrp="1"/>
          </p:cNvSpPr>
          <p:nvPr>
            <p:ph type="title"/>
          </p:nvPr>
        </p:nvSpPr>
        <p:spPr/>
        <p:txBody>
          <a:bodyPr/>
          <a:lstStyle/>
          <a:p>
            <a:r>
              <a:rPr lang="en-US" dirty="0" err="1"/>
              <a:t>Summarise</a:t>
            </a:r>
            <a:r>
              <a:rPr lang="en-US" dirty="0"/>
              <a:t> (11)</a:t>
            </a:r>
            <a:endParaRPr lang="en-AU" dirty="0"/>
          </a:p>
        </p:txBody>
      </p:sp>
      <p:sp>
        <p:nvSpPr>
          <p:cNvPr id="5" name="Text Placeholder 4">
            <a:extLst>
              <a:ext uri="{FF2B5EF4-FFF2-40B4-BE49-F238E27FC236}">
                <a16:creationId xmlns:a16="http://schemas.microsoft.com/office/drawing/2014/main" id="{7831573A-FD33-8FBD-E081-CC7871086037}"/>
              </a:ext>
            </a:extLst>
          </p:cNvPr>
          <p:cNvSpPr>
            <a:spLocks noGrp="1"/>
          </p:cNvSpPr>
          <p:nvPr>
            <p:ph type="body" sz="quarter" idx="18"/>
          </p:nvPr>
        </p:nvSpPr>
        <p:spPr/>
        <p:txBody>
          <a:bodyPr/>
          <a:lstStyle/>
          <a:p>
            <a:r>
              <a:rPr lang="en-US" dirty="0"/>
              <a:t>Your turn </a:t>
            </a:r>
            <a:r>
              <a:rPr lang="en-AU" dirty="0"/>
              <a:t>–</a:t>
            </a:r>
            <a:r>
              <a:rPr lang="en-US" dirty="0"/>
              <a:t> solution 2</a:t>
            </a:r>
            <a:endParaRPr lang="en-AU" dirty="0"/>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235940C1-496E-3209-CDB2-84019412E6EA}"/>
                  </a:ext>
                </a:extLst>
              </p:cNvPr>
              <p:cNvSpPr>
                <a:spLocks noGrp="1"/>
              </p:cNvSpPr>
              <p:nvPr>
                <p:ph idx="1"/>
              </p:nvPr>
            </p:nvSpPr>
            <p:spPr>
              <a:xfrm>
                <a:off x="360000" y="1620000"/>
                <a:ext cx="6225857" cy="513600"/>
              </a:xfrm>
            </p:spPr>
            <p:txBody>
              <a:bodyPr/>
              <a:lstStyle/>
              <a:p>
                <a:r>
                  <a:rPr lang="en-US" dirty="0"/>
                  <a:t>Find the value of </a:t>
                </a:r>
                <a14:m>
                  <m:oMath xmlns:m="http://schemas.openxmlformats.org/officeDocument/2006/math">
                    <m:r>
                      <m:rPr>
                        <m:sty m:val="p"/>
                      </m:rPr>
                      <a:rPr lang="en-US" b="0" i="0" smtClean="0">
                        <a:latin typeface="Cambria Math" panose="02040503050406030204" pitchFamily="18" charset="0"/>
                      </a:rPr>
                      <m:t>d</m:t>
                    </m:r>
                    <m:r>
                      <a:rPr lang="en-US">
                        <a:latin typeface="Cambria Math" panose="02040503050406030204" pitchFamily="18" charset="0"/>
                      </a:rPr>
                      <m:t>,</m:t>
                    </m:r>
                  </m:oMath>
                </a14:m>
                <a:r>
                  <a:rPr lang="en-AU" dirty="0"/>
                  <a:t> giving your answer in exact form.</a:t>
                </a:r>
              </a:p>
            </p:txBody>
          </p:sp>
        </mc:Choice>
        <mc:Fallback xmlns="">
          <p:sp>
            <p:nvSpPr>
              <p:cNvPr id="13" name="Content Placeholder 12">
                <a:extLst>
                  <a:ext uri="{FF2B5EF4-FFF2-40B4-BE49-F238E27FC236}">
                    <a16:creationId xmlns:a16="http://schemas.microsoft.com/office/drawing/2014/main" id="{235940C1-496E-3209-CDB2-84019412E6EA}"/>
                  </a:ext>
                </a:extLst>
              </p:cNvPr>
              <p:cNvSpPr>
                <a:spLocks noGrp="1" noRot="1" noChangeAspect="1" noMove="1" noResize="1" noEditPoints="1" noAdjustHandles="1" noChangeArrowheads="1" noChangeShapeType="1" noTextEdit="1"/>
              </p:cNvSpPr>
              <p:nvPr>
                <p:ph idx="1"/>
              </p:nvPr>
            </p:nvSpPr>
            <p:spPr>
              <a:xfrm>
                <a:off x="360000" y="1620000"/>
                <a:ext cx="6225857" cy="513600"/>
              </a:xfrm>
              <a:blipFill>
                <a:blip r:embed="rId2"/>
                <a:stretch>
                  <a:fillRect l="-2240"/>
                </a:stretch>
              </a:blipFill>
            </p:spPr>
            <p:txBody>
              <a:bodyPr/>
              <a:lstStyle/>
              <a:p>
                <a:r>
                  <a:rPr lang="en-US">
                    <a:noFill/>
                  </a:rPr>
                  <a:t> </a:t>
                </a:r>
              </a:p>
            </p:txBody>
          </p:sp>
        </mc:Fallback>
      </mc:AlternateContent>
      <p:pic>
        <p:nvPicPr>
          <p:cNvPr id="7" name="Picture 6" descr="Right-angled triangle with legs 5 m and 10 m has hypotenuse c which is a leg of another right-angled triangle with other leg 9 m and hypotenuse d.">
            <a:extLst>
              <a:ext uri="{FF2B5EF4-FFF2-40B4-BE49-F238E27FC236}">
                <a16:creationId xmlns:a16="http://schemas.microsoft.com/office/drawing/2014/main" id="{96CB719E-1077-75A7-D342-9C786E00112A}"/>
              </a:ext>
            </a:extLst>
          </p:cNvPr>
          <p:cNvPicPr>
            <a:picLocks noChangeAspect="1"/>
          </p:cNvPicPr>
          <p:nvPr/>
        </p:nvPicPr>
        <p:blipFill>
          <a:blip r:embed="rId3"/>
          <a:stretch>
            <a:fillRect/>
          </a:stretch>
        </p:blipFill>
        <p:spPr>
          <a:xfrm>
            <a:off x="498471" y="2677100"/>
            <a:ext cx="5281233" cy="2560900"/>
          </a:xfrm>
          <a:prstGeom prst="rect">
            <a:avLst/>
          </a:prstGeom>
        </p:spPr>
      </p:pic>
      <mc:AlternateContent xmlns:mc="http://schemas.openxmlformats.org/markup-compatibility/2006" xmlns:a14="http://schemas.microsoft.com/office/drawing/2010/main">
        <mc:Choice Requires="a14">
          <p:sp>
            <p:nvSpPr>
              <p:cNvPr id="3" name="Content Placeholder 12">
                <a:extLst>
                  <a:ext uri="{FF2B5EF4-FFF2-40B4-BE49-F238E27FC236}">
                    <a16:creationId xmlns:a16="http://schemas.microsoft.com/office/drawing/2014/main" id="{CB9E0308-B4FE-4291-CA89-AD8C1B58E548}"/>
                  </a:ext>
                </a:extLst>
              </p:cNvPr>
              <p:cNvSpPr txBox="1">
                <a:spLocks/>
              </p:cNvSpPr>
              <p:nvPr/>
            </p:nvSpPr>
            <p:spPr>
              <a:xfrm>
                <a:off x="4733846" y="2006934"/>
                <a:ext cx="6023863" cy="91485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r>
                  <a:rPr lang="en-US"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5</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m:oMath xmlns:m="http://schemas.openxmlformats.org/officeDocument/2006/math">
                      <m:r>
                        <a:rPr lang="en-US" b="0" i="0" smtClean="0">
                          <a:latin typeface="Cambria Math" panose="02040503050406030204" pitchFamily="18" charset="0"/>
                        </a:rPr>
                        <m:t>125</m:t>
                      </m:r>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m:oMath xmlns:m="http://schemas.openxmlformats.org/officeDocument/2006/math">
                      <m:r>
                        <m:rPr>
                          <m:sty m:val="p"/>
                        </m:rPr>
                        <a:rPr lang="en-US" b="0" i="0" smtClean="0">
                          <a:latin typeface="Cambria Math" panose="02040503050406030204" pitchFamily="18" charset="0"/>
                        </a:rPr>
                        <m:t>c</m:t>
                      </m:r>
                      <m:r>
                        <m:rPr>
                          <m:aln/>
                        </m:rP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125</m:t>
                          </m:r>
                        </m:e>
                      </m:rad>
                      <m:r>
                        <a:rPr lang="en-US" b="0" i="1" smtClean="0">
                          <a:latin typeface="Cambria Math" panose="02040503050406030204" pitchFamily="18" charset="0"/>
                        </a:rPr>
                        <m:t>  </m:t>
                      </m:r>
                      <m:r>
                        <a:rPr lang="en-US" b="0" i="1" smtClean="0">
                          <a:latin typeface="Cambria Math" panose="02040503050406030204" pitchFamily="18" charset="0"/>
                        </a:rPr>
                        <m:t>𝑚</m:t>
                      </m:r>
                    </m:oMath>
                  </m:oMathPara>
                </a14:m>
                <a:endParaRPr lang="en-US" b="0" dirty="0"/>
              </a:p>
              <a:p>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9</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125</m:t>
                              </m:r>
                            </m:e>
                          </m:ra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9</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oMath>
                    <m:oMath xmlns:m="http://schemas.openxmlformats.org/officeDocument/2006/math">
                      <m:r>
                        <a:rPr lang="en-US" b="0" i="0" smtClean="0">
                          <a:latin typeface="Cambria Math" panose="02040503050406030204" pitchFamily="18" charset="0"/>
                        </a:rPr>
                        <m:t>206</m:t>
                      </m:r>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oMath>
                    <m:oMath xmlns:m="http://schemas.openxmlformats.org/officeDocument/2006/math">
                      <m:r>
                        <m:rPr>
                          <m:sty m:val="p"/>
                        </m:rPr>
                        <a:rPr lang="en-US" b="0" i="0" smtClean="0">
                          <a:latin typeface="Cambria Math" panose="02040503050406030204" pitchFamily="18" charset="0"/>
                        </a:rPr>
                        <m:t>d</m:t>
                      </m:r>
                      <m:r>
                        <m:rPr>
                          <m:aln/>
                        </m:rP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206</m:t>
                          </m:r>
                        </m:e>
                      </m:rad>
                      <m:r>
                        <a:rPr lang="en-US" b="0" i="1" smtClean="0">
                          <a:latin typeface="Cambria Math" panose="02040503050406030204" pitchFamily="18" charset="0"/>
                        </a:rPr>
                        <m:t>  </m:t>
                      </m:r>
                      <m:r>
                        <a:rPr lang="en-US" b="0" i="1" smtClean="0">
                          <a:latin typeface="Cambria Math" panose="02040503050406030204" pitchFamily="18" charset="0"/>
                        </a:rPr>
                        <m:t>𝑚</m:t>
                      </m:r>
                    </m:oMath>
                  </m:oMathPara>
                </a14:m>
                <a:br>
                  <a:rPr lang="en-US" b="0" dirty="0"/>
                </a:br>
                <a:br>
                  <a:rPr lang="en-US" b="0" dirty="0"/>
                </a:br>
                <a:endParaRPr lang="en-US" b="0" dirty="0"/>
              </a:p>
            </p:txBody>
          </p:sp>
        </mc:Choice>
        <mc:Fallback xmlns="">
          <p:sp>
            <p:nvSpPr>
              <p:cNvPr id="3" name="Content Placeholder 12">
                <a:extLst>
                  <a:ext uri="{FF2B5EF4-FFF2-40B4-BE49-F238E27FC236}">
                    <a16:creationId xmlns:a16="http://schemas.microsoft.com/office/drawing/2014/main" id="{CB9E0308-B4FE-4291-CA89-AD8C1B58E548}"/>
                  </a:ext>
                </a:extLst>
              </p:cNvPr>
              <p:cNvSpPr txBox="1">
                <a:spLocks noRot="1" noChangeAspect="1" noMove="1" noResize="1" noEditPoints="1" noAdjustHandles="1" noChangeArrowheads="1" noChangeShapeType="1" noTextEdit="1"/>
              </p:cNvSpPr>
              <p:nvPr/>
            </p:nvSpPr>
            <p:spPr>
              <a:xfrm>
                <a:off x="4733846" y="2006934"/>
                <a:ext cx="6023863" cy="914856"/>
              </a:xfrm>
              <a:prstGeom prst="rect">
                <a:avLst/>
              </a:prstGeom>
              <a:blipFill>
                <a:blip r:embed="rId4"/>
                <a:stretch>
                  <a:fillRect b="-355333"/>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889CEAFD-D8FB-9EF4-DA99-26460EDF243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74091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Apply</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26006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Apply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Triangle stack</a:t>
            </a:r>
          </a:p>
        </p:txBody>
      </p:sp>
      <p:pic>
        <p:nvPicPr>
          <p:cNvPr id="3" name="Picture 2" descr="A stack of right-angled triangles. Ask for assistance interpreting this image or a similar task could be provided.">
            <a:extLst>
              <a:ext uri="{FF2B5EF4-FFF2-40B4-BE49-F238E27FC236}">
                <a16:creationId xmlns:a16="http://schemas.microsoft.com/office/drawing/2014/main" id="{265CE108-5E6A-D500-E829-866206635BE5}"/>
              </a:ext>
            </a:extLst>
          </p:cNvPr>
          <p:cNvPicPr>
            <a:picLocks noChangeAspect="1"/>
          </p:cNvPicPr>
          <p:nvPr/>
        </p:nvPicPr>
        <p:blipFill>
          <a:blip r:embed="rId2"/>
          <a:stretch>
            <a:fillRect/>
          </a:stretch>
        </p:blipFill>
        <p:spPr>
          <a:xfrm>
            <a:off x="3700462" y="1184200"/>
            <a:ext cx="4791075" cy="551180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5577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a:t>
            </a:r>
            <a:r>
              <a:rPr lang="en-AU" u="sng" dirty="0"/>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a:t>
            </a:r>
            <a:r>
              <a:rPr lang="en-AU" sz="1200">
                <a:solidFill>
                  <a:schemeClr val="bg1"/>
                </a:solidFill>
              </a:rPr>
              <a:t>), 2024.</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37518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Explore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US" dirty="0"/>
              <a:t>Find the length of d?</a:t>
            </a:r>
            <a:endParaRPr lang="en-AU" dirty="0"/>
          </a:p>
        </p:txBody>
      </p:sp>
      <p:pic>
        <p:nvPicPr>
          <p:cNvPr id="3" name="Picture 2" descr="Triangle that has legs 6 cm, 15 cm and hypotenuse d.">
            <a:extLst>
              <a:ext uri="{FF2B5EF4-FFF2-40B4-BE49-F238E27FC236}">
                <a16:creationId xmlns:a16="http://schemas.microsoft.com/office/drawing/2014/main" id="{A012268D-6DA8-03BA-EE8A-16251F996573}"/>
              </a:ext>
            </a:extLst>
          </p:cNvPr>
          <p:cNvPicPr>
            <a:picLocks noChangeAspect="1"/>
          </p:cNvPicPr>
          <p:nvPr/>
        </p:nvPicPr>
        <p:blipFill rotWithShape="1">
          <a:blip r:embed="rId2"/>
          <a:srcRect l="68805"/>
          <a:stretch/>
        </p:blipFill>
        <p:spPr>
          <a:xfrm>
            <a:off x="4471577" y="2024443"/>
            <a:ext cx="3248845" cy="2809113"/>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53736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BDB7-8FD1-D129-264E-F0A1B9F9F4AE}"/>
              </a:ext>
            </a:extLst>
          </p:cNvPr>
          <p:cNvSpPr>
            <a:spLocks noGrp="1"/>
          </p:cNvSpPr>
          <p:nvPr>
            <p:ph type="title"/>
          </p:nvPr>
        </p:nvSpPr>
        <p:spPr/>
        <p:txBody>
          <a:bodyPr/>
          <a:lstStyle/>
          <a:p>
            <a:r>
              <a:rPr lang="en-US" dirty="0" err="1"/>
              <a:t>Summarise</a:t>
            </a:r>
            <a:r>
              <a:rPr lang="en-US" dirty="0"/>
              <a:t> (1)</a:t>
            </a:r>
            <a:endParaRPr lang="en-AU" dirty="0"/>
          </a:p>
        </p:txBody>
      </p:sp>
      <p:sp>
        <p:nvSpPr>
          <p:cNvPr id="5" name="Text Placeholder 4">
            <a:extLst>
              <a:ext uri="{FF2B5EF4-FFF2-40B4-BE49-F238E27FC236}">
                <a16:creationId xmlns:a16="http://schemas.microsoft.com/office/drawing/2014/main" id="{B9BC9DD1-3A3D-3A00-DC4D-89A8812685EC}"/>
              </a:ext>
            </a:extLst>
          </p:cNvPr>
          <p:cNvSpPr>
            <a:spLocks noGrp="1"/>
          </p:cNvSpPr>
          <p:nvPr>
            <p:ph type="body" sz="quarter" idx="18"/>
          </p:nvPr>
        </p:nvSpPr>
        <p:spPr/>
        <p:txBody>
          <a:bodyPr/>
          <a:lstStyle/>
          <a:p>
            <a:r>
              <a:rPr lang="en-US" dirty="0"/>
              <a:t>Exact form or decimal approximation</a:t>
            </a:r>
            <a:endParaRPr lang="en-AU" dirty="0"/>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8B64A375-EDC6-A98A-9028-CDE1EE8FDD1C}"/>
                  </a:ext>
                </a:extLst>
              </p:cNvPr>
              <p:cNvSpPr/>
              <p:nvPr/>
            </p:nvSpPr>
            <p:spPr>
              <a:xfrm>
                <a:off x="360000" y="1741441"/>
                <a:ext cx="4637987" cy="2912883"/>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dirty="0"/>
                  <a:t>Exact form</a:t>
                </a:r>
                <a:endParaRPr lang="en-US" sz="1800" b="0" i="1" dirty="0">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oMath>
                  </m:oMathPara>
                </a14:m>
                <a:endParaRPr lang="en-AU" sz="1800" dirty="0"/>
              </a:p>
            </p:txBody>
          </p:sp>
        </mc:Choice>
        <mc:Fallback xmlns="">
          <p:sp>
            <p:nvSpPr>
              <p:cNvPr id="8" name="Rectangle: Rounded Corners 7">
                <a:extLst>
                  <a:ext uri="{FF2B5EF4-FFF2-40B4-BE49-F238E27FC236}">
                    <a16:creationId xmlns:a16="http://schemas.microsoft.com/office/drawing/2014/main" id="{8B64A375-EDC6-A98A-9028-CDE1EE8FDD1C}"/>
                  </a:ext>
                </a:extLst>
              </p:cNvPr>
              <p:cNvSpPr>
                <a:spLocks noRot="1" noChangeAspect="1" noMove="1" noResize="1" noEditPoints="1" noAdjustHandles="1" noChangeArrowheads="1" noChangeShapeType="1" noTextEdit="1"/>
              </p:cNvSpPr>
              <p:nvPr/>
            </p:nvSpPr>
            <p:spPr>
              <a:xfrm>
                <a:off x="360000" y="1741441"/>
                <a:ext cx="4637987" cy="2912883"/>
              </a:xfrm>
              <a:prstGeom prst="round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FFFEC443-3CFA-3305-50FA-079AEB853F4A}"/>
                  </a:ext>
                </a:extLst>
              </p:cNvPr>
              <p:cNvSpPr/>
              <p:nvPr/>
            </p:nvSpPr>
            <p:spPr>
              <a:xfrm>
                <a:off x="5576165" y="1741440"/>
                <a:ext cx="4637987" cy="291288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dirty="0"/>
                  <a:t>Decimal approximation</a:t>
                </a:r>
                <a:endParaRPr lang="en-US" sz="1800" b="0" i="1" dirty="0">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1.73</m:t>
                      </m:r>
                    </m:oMath>
                  </m:oMathPara>
                </a14:m>
                <a:endParaRPr lang="en-AU" sz="1800" dirty="0"/>
              </a:p>
            </p:txBody>
          </p:sp>
        </mc:Choice>
        <mc:Fallback xmlns="">
          <p:sp>
            <p:nvSpPr>
              <p:cNvPr id="9" name="Rectangle: Rounded Corners 8">
                <a:extLst>
                  <a:ext uri="{FF2B5EF4-FFF2-40B4-BE49-F238E27FC236}">
                    <a16:creationId xmlns:a16="http://schemas.microsoft.com/office/drawing/2014/main" id="{FFFEC443-3CFA-3305-50FA-079AEB853F4A}"/>
                  </a:ext>
                </a:extLst>
              </p:cNvPr>
              <p:cNvSpPr>
                <a:spLocks noRot="1" noChangeAspect="1" noMove="1" noResize="1" noEditPoints="1" noAdjustHandles="1" noChangeArrowheads="1" noChangeShapeType="1" noTextEdit="1"/>
              </p:cNvSpPr>
              <p:nvPr/>
            </p:nvSpPr>
            <p:spPr>
              <a:xfrm>
                <a:off x="5576165" y="1741440"/>
                <a:ext cx="4637987" cy="2912883"/>
              </a:xfrm>
              <a:prstGeom prst="roundRect">
                <a:avLst/>
              </a:prstGeom>
              <a:blipFill>
                <a:blip r:embed="rId3"/>
                <a:stretch>
                  <a:fillRect/>
                </a:stretch>
              </a:blipFill>
              <a:ln>
                <a:noFill/>
              </a:ln>
            </p:spPr>
            <p:txBody>
              <a:bodyPr/>
              <a:lstStyle/>
              <a:p>
                <a:r>
                  <a:rPr lang="en-US">
                    <a:noFill/>
                  </a:rPr>
                  <a:t> </a:t>
                </a:r>
              </a:p>
            </p:txBody>
          </p:sp>
        </mc:Fallback>
      </mc:AlternateContent>
      <p:sp>
        <p:nvSpPr>
          <p:cNvPr id="3" name="Speech Bubble: Rectangle with Corners Rounded 2">
            <a:extLst>
              <a:ext uri="{FF2B5EF4-FFF2-40B4-BE49-F238E27FC236}">
                <a16:creationId xmlns:a16="http://schemas.microsoft.com/office/drawing/2014/main" id="{08A7F03E-C700-C422-17B6-F579D5954FC4}"/>
              </a:ext>
            </a:extLst>
          </p:cNvPr>
          <p:cNvSpPr/>
          <p:nvPr/>
        </p:nvSpPr>
        <p:spPr>
          <a:xfrm>
            <a:off x="3283880" y="5098355"/>
            <a:ext cx="4006392" cy="980387"/>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What’s the difference?</a:t>
            </a:r>
            <a:endParaRPr lang="en-AU" sz="1800" dirty="0"/>
          </a:p>
        </p:txBody>
      </p:sp>
      <p:sp>
        <p:nvSpPr>
          <p:cNvPr id="10" name="Triangle 9">
            <a:extLst>
              <a:ext uri="{FF2B5EF4-FFF2-40B4-BE49-F238E27FC236}">
                <a16:creationId xmlns:a16="http://schemas.microsoft.com/office/drawing/2014/main" id="{58BBC5C9-2196-D9C4-B32B-24F56F7CDE0C}"/>
              </a:ext>
              <a:ext uri="{C183D7F6-B498-43B3-948B-1728B52AA6E4}">
                <adec:decorative xmlns:adec="http://schemas.microsoft.com/office/drawing/2017/decorative" val="1"/>
              </a:ext>
            </a:extLst>
          </p:cNvPr>
          <p:cNvSpPr/>
          <p:nvPr/>
        </p:nvSpPr>
        <p:spPr>
          <a:xfrm>
            <a:off x="4997987" y="4791017"/>
            <a:ext cx="515007" cy="443972"/>
          </a:xfrm>
          <a:prstGeom prst="triangle">
            <a:avLst>
              <a:gd name="adj" fmla="val 4795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F26FF7A-F081-D9A0-DA95-8CC77508275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9425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BDB7-8FD1-D129-264E-F0A1B9F9F4AE}"/>
              </a:ext>
            </a:extLst>
          </p:cNvPr>
          <p:cNvSpPr>
            <a:spLocks noGrp="1"/>
          </p:cNvSpPr>
          <p:nvPr>
            <p:ph type="title"/>
          </p:nvPr>
        </p:nvSpPr>
        <p:spPr/>
        <p:txBody>
          <a:bodyPr/>
          <a:lstStyle/>
          <a:p>
            <a:r>
              <a:rPr lang="en-US" dirty="0" err="1"/>
              <a:t>Summarise</a:t>
            </a:r>
            <a:r>
              <a:rPr lang="en-US" dirty="0"/>
              <a:t> (2)</a:t>
            </a:r>
            <a:endParaRPr lang="en-AU" dirty="0"/>
          </a:p>
        </p:txBody>
      </p:sp>
      <p:sp>
        <p:nvSpPr>
          <p:cNvPr id="5" name="Text Placeholder 4">
            <a:extLst>
              <a:ext uri="{FF2B5EF4-FFF2-40B4-BE49-F238E27FC236}">
                <a16:creationId xmlns:a16="http://schemas.microsoft.com/office/drawing/2014/main" id="{B9BC9DD1-3A3D-3A00-DC4D-89A8812685EC}"/>
              </a:ext>
            </a:extLst>
          </p:cNvPr>
          <p:cNvSpPr>
            <a:spLocks noGrp="1"/>
          </p:cNvSpPr>
          <p:nvPr>
            <p:ph type="body" sz="quarter" idx="18"/>
          </p:nvPr>
        </p:nvSpPr>
        <p:spPr/>
        <p:txBody>
          <a:bodyPr/>
          <a:lstStyle/>
          <a:p>
            <a:r>
              <a:rPr lang="en-US" dirty="0"/>
              <a:t>Exact form or decimal approximation</a:t>
            </a:r>
            <a:endParaRPr lang="en-AU" dirty="0"/>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8B64A375-EDC6-A98A-9028-CDE1EE8FDD1C}"/>
                  </a:ext>
                </a:extLst>
              </p:cNvPr>
              <p:cNvSpPr/>
              <p:nvPr/>
            </p:nvSpPr>
            <p:spPr>
              <a:xfrm>
                <a:off x="360000" y="1737874"/>
                <a:ext cx="4637987" cy="291288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dirty="0"/>
                  <a:t>Exact form</a:t>
                </a:r>
                <a:endParaRPr lang="en-US" sz="1800" b="0" i="1" dirty="0">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9</m:t>
                          </m:r>
                        </m:e>
                      </m:rad>
                    </m:oMath>
                  </m:oMathPara>
                </a14:m>
                <a:endParaRPr lang="en-AU" sz="1800" dirty="0"/>
              </a:p>
            </p:txBody>
          </p:sp>
        </mc:Choice>
        <mc:Fallback xmlns="">
          <p:sp>
            <p:nvSpPr>
              <p:cNvPr id="8" name="Rectangle: Rounded Corners 7">
                <a:extLst>
                  <a:ext uri="{FF2B5EF4-FFF2-40B4-BE49-F238E27FC236}">
                    <a16:creationId xmlns:a16="http://schemas.microsoft.com/office/drawing/2014/main" id="{8B64A375-EDC6-A98A-9028-CDE1EE8FDD1C}"/>
                  </a:ext>
                </a:extLst>
              </p:cNvPr>
              <p:cNvSpPr>
                <a:spLocks noRot="1" noChangeAspect="1" noMove="1" noResize="1" noEditPoints="1" noAdjustHandles="1" noChangeArrowheads="1" noChangeShapeType="1" noTextEdit="1"/>
              </p:cNvSpPr>
              <p:nvPr/>
            </p:nvSpPr>
            <p:spPr>
              <a:xfrm>
                <a:off x="360000" y="1737874"/>
                <a:ext cx="4637987" cy="2912883"/>
              </a:xfrm>
              <a:prstGeom prst="round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FFFEC443-3CFA-3305-50FA-079AEB853F4A}"/>
                  </a:ext>
                </a:extLst>
              </p:cNvPr>
              <p:cNvSpPr/>
              <p:nvPr/>
            </p:nvSpPr>
            <p:spPr>
              <a:xfrm>
                <a:off x="5576165" y="1737873"/>
                <a:ext cx="4637987" cy="2912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dirty="0"/>
                  <a:t>Decimal approximation</a:t>
                </a:r>
                <a:endParaRPr lang="en-US" sz="1800" b="0" i="1" dirty="0">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1.73</m:t>
                      </m:r>
                      <m:r>
                        <a:rPr lang="en-US" sz="1800" b="0" i="1" smtClean="0">
                          <a:latin typeface="Cambria Math" panose="02040503050406030204" pitchFamily="18" charset="0"/>
                          <a:ea typeface="Cambria Math" panose="02040503050406030204" pitchFamily="18" charset="0"/>
                        </a:rPr>
                        <m:t>×</m:t>
                      </m:r>
                      <m:r>
                        <a:rPr lang="en-AU" sz="1800" i="1">
                          <a:latin typeface="Cambria Math" panose="02040503050406030204" pitchFamily="18" charset="0"/>
                        </a:rPr>
                        <m:t>1.73</m:t>
                      </m:r>
                      <m:r>
                        <a:rPr lang="en-US"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2.9929</m:t>
                      </m:r>
                    </m:oMath>
                  </m:oMathPara>
                </a14:m>
                <a:endParaRPr lang="en-AU" sz="1800" dirty="0"/>
              </a:p>
            </p:txBody>
          </p:sp>
        </mc:Choice>
        <mc:Fallback xmlns="">
          <p:sp>
            <p:nvSpPr>
              <p:cNvPr id="9" name="Rectangle: Rounded Corners 8">
                <a:extLst>
                  <a:ext uri="{FF2B5EF4-FFF2-40B4-BE49-F238E27FC236}">
                    <a16:creationId xmlns:a16="http://schemas.microsoft.com/office/drawing/2014/main" id="{FFFEC443-3CFA-3305-50FA-079AEB853F4A}"/>
                  </a:ext>
                </a:extLst>
              </p:cNvPr>
              <p:cNvSpPr>
                <a:spLocks noRot="1" noChangeAspect="1" noMove="1" noResize="1" noEditPoints="1" noAdjustHandles="1" noChangeArrowheads="1" noChangeShapeType="1" noTextEdit="1"/>
              </p:cNvSpPr>
              <p:nvPr/>
            </p:nvSpPr>
            <p:spPr>
              <a:xfrm>
                <a:off x="5576165" y="1737873"/>
                <a:ext cx="4637987" cy="2912883"/>
              </a:xfrm>
              <a:prstGeom prst="roundRect">
                <a:avLst/>
              </a:prstGeom>
              <a:blipFill>
                <a:blip r:embed="rId3"/>
                <a:stretch>
                  <a:fillRect/>
                </a:stretch>
              </a:blipFill>
            </p:spPr>
            <p:txBody>
              <a:bodyPr/>
              <a:lstStyle/>
              <a:p>
                <a:r>
                  <a:rPr lang="en-US">
                    <a:noFill/>
                  </a:rPr>
                  <a:t> </a:t>
                </a:r>
              </a:p>
            </p:txBody>
          </p:sp>
        </mc:Fallback>
      </mc:AlternateContent>
      <p:sp>
        <p:nvSpPr>
          <p:cNvPr id="7" name="Speech Bubble: Rectangle with Corners Rounded 2">
            <a:extLst>
              <a:ext uri="{FF2B5EF4-FFF2-40B4-BE49-F238E27FC236}">
                <a16:creationId xmlns:a16="http://schemas.microsoft.com/office/drawing/2014/main" id="{EF51539C-7138-1006-CFEE-95406280B92F}"/>
              </a:ext>
            </a:extLst>
          </p:cNvPr>
          <p:cNvSpPr/>
          <p:nvPr/>
        </p:nvSpPr>
        <p:spPr>
          <a:xfrm>
            <a:off x="3283880" y="5098355"/>
            <a:ext cx="4006392" cy="980387"/>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What’s the difference?</a:t>
            </a:r>
            <a:endParaRPr lang="en-AU" sz="1800" dirty="0"/>
          </a:p>
        </p:txBody>
      </p:sp>
      <p:sp>
        <p:nvSpPr>
          <p:cNvPr id="10" name="Triangle 9">
            <a:extLst>
              <a:ext uri="{FF2B5EF4-FFF2-40B4-BE49-F238E27FC236}">
                <a16:creationId xmlns:a16="http://schemas.microsoft.com/office/drawing/2014/main" id="{9824A0BC-D6EF-D0BC-0B9B-33E0A3733947}"/>
              </a:ext>
              <a:ext uri="{C183D7F6-B498-43B3-948B-1728B52AA6E4}">
                <adec:decorative xmlns:adec="http://schemas.microsoft.com/office/drawing/2017/decorative" val="1"/>
              </a:ext>
            </a:extLst>
          </p:cNvPr>
          <p:cNvSpPr/>
          <p:nvPr/>
        </p:nvSpPr>
        <p:spPr>
          <a:xfrm>
            <a:off x="4997987" y="4791017"/>
            <a:ext cx="515007" cy="443972"/>
          </a:xfrm>
          <a:prstGeom prst="triangle">
            <a:avLst>
              <a:gd name="adj" fmla="val 4795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F26FF7A-F081-D9A0-DA95-8CC77508275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23371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BDB7-8FD1-D129-264E-F0A1B9F9F4AE}"/>
              </a:ext>
            </a:extLst>
          </p:cNvPr>
          <p:cNvSpPr>
            <a:spLocks noGrp="1"/>
          </p:cNvSpPr>
          <p:nvPr>
            <p:ph type="title"/>
          </p:nvPr>
        </p:nvSpPr>
        <p:spPr/>
        <p:txBody>
          <a:bodyPr/>
          <a:lstStyle/>
          <a:p>
            <a:r>
              <a:rPr lang="en-US" dirty="0" err="1"/>
              <a:t>Summarise</a:t>
            </a:r>
            <a:r>
              <a:rPr lang="en-US" dirty="0"/>
              <a:t> (3)</a:t>
            </a:r>
            <a:endParaRPr lang="en-AU" dirty="0"/>
          </a:p>
        </p:txBody>
      </p:sp>
      <p:sp>
        <p:nvSpPr>
          <p:cNvPr id="5" name="Text Placeholder 4">
            <a:extLst>
              <a:ext uri="{FF2B5EF4-FFF2-40B4-BE49-F238E27FC236}">
                <a16:creationId xmlns:a16="http://schemas.microsoft.com/office/drawing/2014/main" id="{B9BC9DD1-3A3D-3A00-DC4D-89A8812685EC}"/>
              </a:ext>
            </a:extLst>
          </p:cNvPr>
          <p:cNvSpPr>
            <a:spLocks noGrp="1"/>
          </p:cNvSpPr>
          <p:nvPr>
            <p:ph type="body" sz="quarter" idx="18"/>
          </p:nvPr>
        </p:nvSpPr>
        <p:spPr/>
        <p:txBody>
          <a:bodyPr/>
          <a:lstStyle/>
          <a:p>
            <a:r>
              <a:rPr lang="en-US" dirty="0"/>
              <a:t>Exact form or decimal approximation</a:t>
            </a:r>
            <a:endParaRPr lang="en-AU" dirty="0"/>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8B64A375-EDC6-A98A-9028-CDE1EE8FDD1C}"/>
                  </a:ext>
                </a:extLst>
              </p:cNvPr>
              <p:cNvSpPr/>
              <p:nvPr/>
            </p:nvSpPr>
            <p:spPr>
              <a:xfrm>
                <a:off x="360000" y="1736726"/>
                <a:ext cx="4637987" cy="291288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dirty="0"/>
                  <a:t>Exact form</a:t>
                </a:r>
                <a:endParaRPr lang="en-US" sz="1800" b="0" i="1" dirty="0">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ad>
                        <m:radPr>
                          <m:degHide m:val="on"/>
                          <m:ctrlPr>
                            <a:rPr lang="en-AU" sz="1800" i="1">
                              <a:latin typeface="Cambria Math" panose="02040503050406030204" pitchFamily="18" charset="0"/>
                            </a:rPr>
                          </m:ctrlPr>
                        </m:radPr>
                        <m:deg/>
                        <m:e>
                          <m:r>
                            <a:rPr lang="en-AU" sz="1800" i="1">
                              <a:latin typeface="Cambria Math" panose="02040503050406030204" pitchFamily="18" charset="0"/>
                            </a:rPr>
                            <m:t>3</m:t>
                          </m:r>
                        </m:e>
                      </m:rad>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3</m:t>
                          </m:r>
                        </m:e>
                      </m:rad>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3</m:t>
                          </m:r>
                        </m:e>
                      </m:rad>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r>
                            <a:rPr lang="en-AU" sz="1800" b="0" i="1" smtClean="0">
                              <a:latin typeface="Cambria Math" panose="02040503050406030204" pitchFamily="18" charset="0"/>
                            </a:rPr>
                            <m:t>27</m:t>
                          </m:r>
                        </m:e>
                      </m:rad>
                    </m:oMath>
                  </m:oMathPara>
                </a14:m>
                <a:endParaRPr lang="en-AU" sz="1800" dirty="0"/>
              </a:p>
            </p:txBody>
          </p:sp>
        </mc:Choice>
        <mc:Fallback xmlns="">
          <p:sp>
            <p:nvSpPr>
              <p:cNvPr id="8" name="Rectangle: Rounded Corners 7">
                <a:extLst>
                  <a:ext uri="{FF2B5EF4-FFF2-40B4-BE49-F238E27FC236}">
                    <a16:creationId xmlns:a16="http://schemas.microsoft.com/office/drawing/2014/main" id="{8B64A375-EDC6-A98A-9028-CDE1EE8FDD1C}"/>
                  </a:ext>
                </a:extLst>
              </p:cNvPr>
              <p:cNvSpPr>
                <a:spLocks noRot="1" noChangeAspect="1" noMove="1" noResize="1" noEditPoints="1" noAdjustHandles="1" noChangeArrowheads="1" noChangeShapeType="1" noTextEdit="1"/>
              </p:cNvSpPr>
              <p:nvPr/>
            </p:nvSpPr>
            <p:spPr>
              <a:xfrm>
                <a:off x="360000" y="1736726"/>
                <a:ext cx="4637987" cy="2912883"/>
              </a:xfrm>
              <a:prstGeom prst="round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FFFEC443-3CFA-3305-50FA-079AEB853F4A}"/>
                  </a:ext>
                </a:extLst>
              </p:cNvPr>
              <p:cNvSpPr/>
              <p:nvPr/>
            </p:nvSpPr>
            <p:spPr>
              <a:xfrm>
                <a:off x="5576165" y="1736725"/>
                <a:ext cx="4637987" cy="2912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dirty="0"/>
                  <a:t>Decimal approximation</a:t>
                </a:r>
                <a:endParaRPr lang="en-US" sz="1800" b="0" i="1" dirty="0">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1.73</m:t>
                      </m:r>
                      <m:r>
                        <a:rPr lang="en-US"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rPr>
                        <m:t>1.73</m:t>
                      </m:r>
                      <m:r>
                        <a:rPr lang="en-AU" sz="1800" b="0" i="1" smtClean="0">
                          <a:latin typeface="Cambria Math" panose="02040503050406030204" pitchFamily="18" charset="0"/>
                        </a:rPr>
                        <m:t>×1.73</m:t>
                      </m:r>
                      <m:r>
                        <a:rPr lang="en-US"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5.177717</m:t>
                      </m:r>
                    </m:oMath>
                  </m:oMathPara>
                </a14:m>
                <a:endParaRPr lang="en-AU" sz="1800" dirty="0"/>
              </a:p>
            </p:txBody>
          </p:sp>
        </mc:Choice>
        <mc:Fallback xmlns="">
          <p:sp>
            <p:nvSpPr>
              <p:cNvPr id="9" name="Rectangle: Rounded Corners 8">
                <a:extLst>
                  <a:ext uri="{FF2B5EF4-FFF2-40B4-BE49-F238E27FC236}">
                    <a16:creationId xmlns:a16="http://schemas.microsoft.com/office/drawing/2014/main" id="{FFFEC443-3CFA-3305-50FA-079AEB853F4A}"/>
                  </a:ext>
                </a:extLst>
              </p:cNvPr>
              <p:cNvSpPr>
                <a:spLocks noRot="1" noChangeAspect="1" noMove="1" noResize="1" noEditPoints="1" noAdjustHandles="1" noChangeArrowheads="1" noChangeShapeType="1" noTextEdit="1"/>
              </p:cNvSpPr>
              <p:nvPr/>
            </p:nvSpPr>
            <p:spPr>
              <a:xfrm>
                <a:off x="5576165" y="1736725"/>
                <a:ext cx="4637987" cy="2912883"/>
              </a:xfrm>
              <a:prstGeom prst="roundRect">
                <a:avLst/>
              </a:prstGeom>
              <a:blipFill>
                <a:blip r:embed="rId3"/>
                <a:stretch>
                  <a:fillRect/>
                </a:stretch>
              </a:blipFill>
            </p:spPr>
            <p:txBody>
              <a:bodyPr/>
              <a:lstStyle/>
              <a:p>
                <a:r>
                  <a:rPr lang="en-US">
                    <a:noFill/>
                  </a:rPr>
                  <a:t> </a:t>
                </a:r>
              </a:p>
            </p:txBody>
          </p:sp>
        </mc:Fallback>
      </mc:AlternateContent>
      <p:sp>
        <p:nvSpPr>
          <p:cNvPr id="3" name="Speech Bubble: Rectangle with Corners Rounded 2">
            <a:extLst>
              <a:ext uri="{FF2B5EF4-FFF2-40B4-BE49-F238E27FC236}">
                <a16:creationId xmlns:a16="http://schemas.microsoft.com/office/drawing/2014/main" id="{5C1B057C-871A-E919-6A2E-45D4D7F4D742}"/>
              </a:ext>
            </a:extLst>
          </p:cNvPr>
          <p:cNvSpPr/>
          <p:nvPr/>
        </p:nvSpPr>
        <p:spPr>
          <a:xfrm>
            <a:off x="3283880" y="5098355"/>
            <a:ext cx="4006392" cy="980387"/>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What’s the difference?</a:t>
            </a:r>
            <a:endParaRPr lang="en-AU" sz="1800" dirty="0"/>
          </a:p>
        </p:txBody>
      </p:sp>
      <p:sp>
        <p:nvSpPr>
          <p:cNvPr id="7" name="Triangle 6">
            <a:extLst>
              <a:ext uri="{FF2B5EF4-FFF2-40B4-BE49-F238E27FC236}">
                <a16:creationId xmlns:a16="http://schemas.microsoft.com/office/drawing/2014/main" id="{B4217947-3B51-2905-EB10-8A2950D82BB7}"/>
              </a:ext>
              <a:ext uri="{C183D7F6-B498-43B3-948B-1728B52AA6E4}">
                <adec:decorative xmlns:adec="http://schemas.microsoft.com/office/drawing/2017/decorative" val="1"/>
              </a:ext>
            </a:extLst>
          </p:cNvPr>
          <p:cNvSpPr/>
          <p:nvPr/>
        </p:nvSpPr>
        <p:spPr>
          <a:xfrm>
            <a:off x="4997987" y="4791017"/>
            <a:ext cx="515007" cy="443972"/>
          </a:xfrm>
          <a:prstGeom prst="triangle">
            <a:avLst>
              <a:gd name="adj" fmla="val 4795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F26FF7A-F081-D9A0-DA95-8CC77508275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76468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111E-85E2-1CE1-2D32-D60D7860B44D}"/>
              </a:ext>
            </a:extLst>
          </p:cNvPr>
          <p:cNvSpPr>
            <a:spLocks noGrp="1"/>
          </p:cNvSpPr>
          <p:nvPr>
            <p:ph type="title"/>
          </p:nvPr>
        </p:nvSpPr>
        <p:spPr/>
        <p:txBody>
          <a:bodyPr/>
          <a:lstStyle/>
          <a:p>
            <a:r>
              <a:rPr lang="en-US" dirty="0" err="1"/>
              <a:t>Summarise</a:t>
            </a:r>
            <a:r>
              <a:rPr lang="en-US" dirty="0"/>
              <a:t> (4)</a:t>
            </a:r>
            <a:endParaRPr lang="en-AU" dirty="0"/>
          </a:p>
        </p:txBody>
      </p:sp>
      <p:sp>
        <p:nvSpPr>
          <p:cNvPr id="5" name="Text Placeholder 4">
            <a:extLst>
              <a:ext uri="{FF2B5EF4-FFF2-40B4-BE49-F238E27FC236}">
                <a16:creationId xmlns:a16="http://schemas.microsoft.com/office/drawing/2014/main" id="{7831573A-FD33-8FBD-E081-CC7871086037}"/>
              </a:ext>
            </a:extLst>
          </p:cNvPr>
          <p:cNvSpPr>
            <a:spLocks noGrp="1"/>
          </p:cNvSpPr>
          <p:nvPr>
            <p:ph type="body" sz="quarter" idx="18"/>
          </p:nvPr>
        </p:nvSpPr>
        <p:spPr/>
        <p:txBody>
          <a:bodyPr/>
          <a:lstStyle/>
          <a:p>
            <a:r>
              <a:rPr lang="en-US" dirty="0"/>
              <a:t>Example 1</a:t>
            </a:r>
            <a:endParaRPr lang="en-AU" dirty="0"/>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235940C1-496E-3209-CDB2-84019412E6EA}"/>
                  </a:ext>
                </a:extLst>
              </p:cNvPr>
              <p:cNvSpPr>
                <a:spLocks noGrp="1"/>
              </p:cNvSpPr>
              <p:nvPr>
                <p:ph idx="1"/>
              </p:nvPr>
            </p:nvSpPr>
            <p:spPr>
              <a:xfrm>
                <a:off x="360000" y="1620000"/>
                <a:ext cx="11484000" cy="914856"/>
              </a:xfrm>
            </p:spPr>
            <p:txBody>
              <a:bodyPr/>
              <a:lstStyle/>
              <a:p>
                <a:r>
                  <a:rPr lang="en-US" dirty="0"/>
                  <a:t>Find the length of the hypotenuse of triangle </a:t>
                </a:r>
                <a14:m>
                  <m:oMath xmlns:m="http://schemas.openxmlformats.org/officeDocument/2006/math">
                    <m:r>
                      <a:rPr lang="en-US" b="0" i="1" smtClean="0">
                        <a:latin typeface="Cambria Math" panose="02040503050406030204" pitchFamily="18" charset="0"/>
                      </a:rPr>
                      <m:t>𝐴𝐵𝐶</m:t>
                    </m:r>
                    <m:r>
                      <a:rPr lang="en-AU" b="0" i="0" smtClean="0">
                        <a:latin typeface="Cambria Math" panose="02040503050406030204" pitchFamily="18" charset="0"/>
                      </a:rPr>
                      <m:t>.</m:t>
                    </m:r>
                  </m:oMath>
                </a14:m>
                <a:r>
                  <a:rPr lang="en-AU" dirty="0"/>
                  <a:t> Give your answer in exact form.</a:t>
                </a:r>
              </a:p>
            </p:txBody>
          </p:sp>
        </mc:Choice>
        <mc:Fallback xmlns="">
          <p:sp>
            <p:nvSpPr>
              <p:cNvPr id="13" name="Content Placeholder 12">
                <a:extLst>
                  <a:ext uri="{FF2B5EF4-FFF2-40B4-BE49-F238E27FC236}">
                    <a16:creationId xmlns:a16="http://schemas.microsoft.com/office/drawing/2014/main" id="{235940C1-496E-3209-CDB2-84019412E6EA}"/>
                  </a:ext>
                </a:extLst>
              </p:cNvPr>
              <p:cNvSpPr>
                <a:spLocks noGrp="1" noRot="1" noChangeAspect="1" noMove="1" noResize="1" noEditPoints="1" noAdjustHandles="1" noChangeArrowheads="1" noChangeShapeType="1" noTextEdit="1"/>
              </p:cNvSpPr>
              <p:nvPr>
                <p:ph idx="1"/>
              </p:nvPr>
            </p:nvSpPr>
            <p:spPr>
              <a:xfrm>
                <a:off x="360000" y="1620000"/>
                <a:ext cx="11484000" cy="914856"/>
              </a:xfrm>
              <a:blipFill>
                <a:blip r:embed="rId2"/>
                <a:stretch>
                  <a:fillRect l="-1221"/>
                </a:stretch>
              </a:blipFill>
            </p:spPr>
            <p:txBody>
              <a:bodyPr/>
              <a:lstStyle/>
              <a:p>
                <a:r>
                  <a:rPr lang="en-AU">
                    <a:noFill/>
                  </a:rPr>
                  <a:t> </a:t>
                </a:r>
              </a:p>
            </p:txBody>
          </p:sp>
        </mc:Fallback>
      </mc:AlternateContent>
      <p:pic>
        <p:nvPicPr>
          <p:cNvPr id="18" name="Picture 17" descr="A right-angled triangle ABC with AB = 17 m, BC= 10 m.">
            <a:extLst>
              <a:ext uri="{FF2B5EF4-FFF2-40B4-BE49-F238E27FC236}">
                <a16:creationId xmlns:a16="http://schemas.microsoft.com/office/drawing/2014/main" id="{73FD2BC8-C34B-35D1-5449-EA6EECA49A34}"/>
              </a:ext>
            </a:extLst>
          </p:cNvPr>
          <p:cNvPicPr>
            <a:picLocks noChangeAspect="1"/>
          </p:cNvPicPr>
          <p:nvPr/>
        </p:nvPicPr>
        <p:blipFill>
          <a:blip r:embed="rId3"/>
          <a:stretch>
            <a:fillRect/>
          </a:stretch>
        </p:blipFill>
        <p:spPr>
          <a:xfrm>
            <a:off x="490345" y="2385095"/>
            <a:ext cx="3595518" cy="3490385"/>
          </a:xfrm>
          <a:prstGeom prst="rect">
            <a:avLst/>
          </a:prstGeom>
        </p:spPr>
      </p:pic>
      <mc:AlternateContent xmlns:mc="http://schemas.openxmlformats.org/markup-compatibility/2006" xmlns:a14="http://schemas.microsoft.com/office/drawing/2010/main">
        <mc:Choice Requires="a14">
          <p:sp>
            <p:nvSpPr>
              <p:cNvPr id="16" name="Content Placeholder 12">
                <a:extLst>
                  <a:ext uri="{FF2B5EF4-FFF2-40B4-BE49-F238E27FC236}">
                    <a16:creationId xmlns:a16="http://schemas.microsoft.com/office/drawing/2014/main" id="{1258B7C3-05CC-4B9C-3B7A-62DA5012E73A}"/>
                  </a:ext>
                </a:extLst>
              </p:cNvPr>
              <p:cNvSpPr txBox="1">
                <a:spLocks/>
              </p:cNvSpPr>
              <p:nvPr/>
            </p:nvSpPr>
            <p:spPr>
              <a:xfrm>
                <a:off x="5400000" y="3280466"/>
                <a:ext cx="6023863" cy="91485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r>
                            <a:rPr lang="en-US" b="0" i="1" smtClean="0">
                              <a:latin typeface="Cambria Math" panose="02040503050406030204" pitchFamily="18" charset="0"/>
                            </a:rPr>
                            <m:t>17</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m:t>
                          </m:r>
                        </m:sup>
                      </m:sSup>
                    </m:oMath>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i="1">
                          <a:latin typeface="Cambria Math" panose="02040503050406030204" pitchFamily="18" charset="0"/>
                        </a:rPr>
                        <m:t>3</m:t>
                      </m:r>
                      <m:r>
                        <a:rPr lang="en-US" b="0" i="1" smtClean="0">
                          <a:latin typeface="Cambria Math" panose="02040503050406030204" pitchFamily="18" charset="0"/>
                        </a:rPr>
                        <m:t>89</m:t>
                      </m:r>
                    </m:oMath>
                    <m:oMath xmlns:m="http://schemas.openxmlformats.org/officeDocument/2006/math">
                      <m:r>
                        <a:rPr lang="en-US" b="0" i="1" smtClean="0">
                          <a:latin typeface="Cambria Math" panose="02040503050406030204" pitchFamily="18" charset="0"/>
                        </a:rPr>
                        <m:t>𝐴𝐶</m:t>
                      </m:r>
                      <m:r>
                        <m:rPr>
                          <m:aln/>
                        </m:rP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389</m:t>
                          </m:r>
                        </m:e>
                      </m:rad>
                      <m:r>
                        <a:rPr lang="en-US" b="0" i="1" smtClean="0">
                          <a:latin typeface="Cambria Math" panose="02040503050406030204" pitchFamily="18" charset="0"/>
                        </a:rPr>
                        <m:t> </m:t>
                      </m:r>
                      <m:r>
                        <a:rPr lang="en-US" b="0" i="1" smtClean="0">
                          <a:latin typeface="Cambria Math" panose="02040503050406030204" pitchFamily="18" charset="0"/>
                        </a:rPr>
                        <m:t>𝑚</m:t>
                      </m:r>
                    </m:oMath>
                  </m:oMathPara>
                </a14:m>
                <a:endParaRPr lang="en-US" b="0" dirty="0"/>
              </a:p>
            </p:txBody>
          </p:sp>
        </mc:Choice>
        <mc:Fallback xmlns="">
          <p:sp>
            <p:nvSpPr>
              <p:cNvPr id="16" name="Content Placeholder 12">
                <a:extLst>
                  <a:ext uri="{FF2B5EF4-FFF2-40B4-BE49-F238E27FC236}">
                    <a16:creationId xmlns:a16="http://schemas.microsoft.com/office/drawing/2014/main" id="{1258B7C3-05CC-4B9C-3B7A-62DA5012E73A}"/>
                  </a:ext>
                </a:extLst>
              </p:cNvPr>
              <p:cNvSpPr txBox="1">
                <a:spLocks noRot="1" noChangeAspect="1" noMove="1" noResize="1" noEditPoints="1" noAdjustHandles="1" noChangeArrowheads="1" noChangeShapeType="1" noTextEdit="1"/>
              </p:cNvSpPr>
              <p:nvPr/>
            </p:nvSpPr>
            <p:spPr>
              <a:xfrm>
                <a:off x="5400000" y="3280466"/>
                <a:ext cx="6023863" cy="914856"/>
              </a:xfrm>
              <a:prstGeom prst="rect">
                <a:avLst/>
              </a:prstGeom>
              <a:blipFill>
                <a:blip r:embed="rId4"/>
                <a:stretch>
                  <a:fillRect b="-30667"/>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889CEAFD-D8FB-9EF4-DA99-26460EDF243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85361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111E-85E2-1CE1-2D32-D60D7860B44D}"/>
              </a:ext>
            </a:extLst>
          </p:cNvPr>
          <p:cNvSpPr>
            <a:spLocks noGrp="1"/>
          </p:cNvSpPr>
          <p:nvPr>
            <p:ph type="title"/>
          </p:nvPr>
        </p:nvSpPr>
        <p:spPr/>
        <p:txBody>
          <a:bodyPr/>
          <a:lstStyle/>
          <a:p>
            <a:r>
              <a:rPr lang="en-US" dirty="0" err="1"/>
              <a:t>Summarise</a:t>
            </a:r>
            <a:r>
              <a:rPr lang="en-US" dirty="0"/>
              <a:t> (5)</a:t>
            </a:r>
            <a:endParaRPr lang="en-AU" dirty="0"/>
          </a:p>
        </p:txBody>
      </p:sp>
      <p:sp>
        <p:nvSpPr>
          <p:cNvPr id="5" name="Text Placeholder 4">
            <a:extLst>
              <a:ext uri="{FF2B5EF4-FFF2-40B4-BE49-F238E27FC236}">
                <a16:creationId xmlns:a16="http://schemas.microsoft.com/office/drawing/2014/main" id="{7831573A-FD33-8FBD-E081-CC7871086037}"/>
              </a:ext>
            </a:extLst>
          </p:cNvPr>
          <p:cNvSpPr>
            <a:spLocks noGrp="1"/>
          </p:cNvSpPr>
          <p:nvPr>
            <p:ph type="body" sz="quarter" idx="18"/>
          </p:nvPr>
        </p:nvSpPr>
        <p:spPr/>
        <p:txBody>
          <a:bodyPr/>
          <a:lstStyle/>
          <a:p>
            <a:r>
              <a:rPr lang="en-US" dirty="0"/>
              <a:t>Example 1 – self-explanation prompts</a:t>
            </a:r>
            <a:endParaRPr lang="en-AU" dirty="0"/>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235940C1-496E-3209-CDB2-84019412E6EA}"/>
                  </a:ext>
                </a:extLst>
              </p:cNvPr>
              <p:cNvSpPr>
                <a:spLocks noGrp="1"/>
              </p:cNvSpPr>
              <p:nvPr>
                <p:ph idx="1"/>
              </p:nvPr>
            </p:nvSpPr>
            <p:spPr>
              <a:xfrm>
                <a:off x="360000" y="1620000"/>
                <a:ext cx="8784000" cy="435551"/>
              </a:xfrm>
            </p:spPr>
            <p:txBody>
              <a:bodyPr/>
              <a:lstStyle/>
              <a:p>
                <a:r>
                  <a:rPr lang="en-US" dirty="0"/>
                  <a:t>Find the length of the hypotenuse of triangle </a:t>
                </a:r>
                <a14:m>
                  <m:oMath xmlns:m="http://schemas.openxmlformats.org/officeDocument/2006/math">
                    <m:r>
                      <a:rPr lang="en-US" b="0" i="1" smtClean="0">
                        <a:latin typeface="Cambria Math" panose="02040503050406030204" pitchFamily="18" charset="0"/>
                      </a:rPr>
                      <m:t>𝐴𝐵𝐶</m:t>
                    </m:r>
                    <m:r>
                      <a:rPr lang="en-AU" b="0" i="0" smtClean="0">
                        <a:latin typeface="Cambria Math" panose="02040503050406030204" pitchFamily="18" charset="0"/>
                      </a:rPr>
                      <m:t>. </m:t>
                    </m:r>
                    <m:r>
                      <m:rPr>
                        <m:sty m:val="p"/>
                      </m:rPr>
                      <a:rPr lang="en-AU" b="0" i="0" smtClean="0">
                        <a:latin typeface="Cambria Math" panose="02040503050406030204" pitchFamily="18" charset="0"/>
                      </a:rPr>
                      <m:t>G</m:t>
                    </m:r>
                  </m:oMath>
                </a14:m>
                <a:r>
                  <a:rPr lang="en-AU" dirty="0"/>
                  <a:t>ive your answer in exact form.</a:t>
                </a:r>
              </a:p>
            </p:txBody>
          </p:sp>
        </mc:Choice>
        <mc:Fallback xmlns="">
          <p:sp>
            <p:nvSpPr>
              <p:cNvPr id="13" name="Content Placeholder 12">
                <a:extLst>
                  <a:ext uri="{FF2B5EF4-FFF2-40B4-BE49-F238E27FC236}">
                    <a16:creationId xmlns:a16="http://schemas.microsoft.com/office/drawing/2014/main" id="{235940C1-496E-3209-CDB2-84019412E6EA}"/>
                  </a:ext>
                </a:extLst>
              </p:cNvPr>
              <p:cNvSpPr>
                <a:spLocks noGrp="1" noRot="1" noChangeAspect="1" noMove="1" noResize="1" noEditPoints="1" noAdjustHandles="1" noChangeArrowheads="1" noChangeShapeType="1" noTextEdit="1"/>
              </p:cNvSpPr>
              <p:nvPr>
                <p:ph idx="1"/>
              </p:nvPr>
            </p:nvSpPr>
            <p:spPr>
              <a:xfrm>
                <a:off x="360000" y="1620000"/>
                <a:ext cx="8784000" cy="435551"/>
              </a:xfrm>
              <a:blipFill>
                <a:blip r:embed="rId2"/>
                <a:stretch>
                  <a:fillRect l="-1590" b="-14286"/>
                </a:stretch>
              </a:blipFill>
            </p:spPr>
            <p:txBody>
              <a:bodyPr/>
              <a:lstStyle/>
              <a:p>
                <a:r>
                  <a:rPr lang="en-US">
                    <a:noFill/>
                  </a:rPr>
                  <a:t> </a:t>
                </a:r>
              </a:p>
            </p:txBody>
          </p:sp>
        </mc:Fallback>
      </mc:AlternateContent>
      <p:pic>
        <p:nvPicPr>
          <p:cNvPr id="18" name="Picture 17" descr="A right-angled triangle ABC with AB = 17 m, BC= 10 m.">
            <a:extLst>
              <a:ext uri="{FF2B5EF4-FFF2-40B4-BE49-F238E27FC236}">
                <a16:creationId xmlns:a16="http://schemas.microsoft.com/office/drawing/2014/main" id="{73FD2BC8-C34B-35D1-5449-EA6EECA49A34}"/>
              </a:ext>
            </a:extLst>
          </p:cNvPr>
          <p:cNvPicPr>
            <a:picLocks noChangeAspect="1"/>
          </p:cNvPicPr>
          <p:nvPr/>
        </p:nvPicPr>
        <p:blipFill>
          <a:blip r:embed="rId3"/>
          <a:stretch>
            <a:fillRect/>
          </a:stretch>
        </p:blipFill>
        <p:spPr>
          <a:xfrm>
            <a:off x="490345" y="2385095"/>
            <a:ext cx="3595518" cy="3490385"/>
          </a:xfrm>
          <a:prstGeom prst="rect">
            <a:avLst/>
          </a:prstGeom>
        </p:spPr>
      </p:pic>
      <p:sp>
        <p:nvSpPr>
          <p:cNvPr id="6" name="Speech Bubble: Rectangle with Corners Rounded 5">
            <a:extLst>
              <a:ext uri="{FF2B5EF4-FFF2-40B4-BE49-F238E27FC236}">
                <a16:creationId xmlns:a16="http://schemas.microsoft.com/office/drawing/2014/main" id="{71D52B78-DBFF-CB99-79F7-885B262B6D56}"/>
              </a:ext>
            </a:extLst>
          </p:cNvPr>
          <p:cNvSpPr/>
          <p:nvPr/>
        </p:nvSpPr>
        <p:spPr>
          <a:xfrm>
            <a:off x="9325746" y="1751504"/>
            <a:ext cx="2506254" cy="1498040"/>
          </a:xfrm>
          <a:prstGeom prst="wedgeRoundRectCallout">
            <a:avLst>
              <a:gd name="adj1" fmla="val -44549"/>
              <a:gd name="adj2" fmla="val 679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Could you use a pronumeral instead of AC?</a:t>
            </a:r>
            <a:endParaRPr lang="en-AU" sz="1800" dirty="0"/>
          </a:p>
        </p:txBody>
      </p:sp>
      <mc:AlternateContent xmlns:mc="http://schemas.openxmlformats.org/markup-compatibility/2006" xmlns:a14="http://schemas.microsoft.com/office/drawing/2010/main">
        <mc:Choice Requires="a14">
          <p:sp>
            <p:nvSpPr>
              <p:cNvPr id="16" name="Content Placeholder 12">
                <a:extLst>
                  <a:ext uri="{FF2B5EF4-FFF2-40B4-BE49-F238E27FC236}">
                    <a16:creationId xmlns:a16="http://schemas.microsoft.com/office/drawing/2014/main" id="{1258B7C3-05CC-4B9C-3B7A-62DA5012E73A}"/>
                  </a:ext>
                </a:extLst>
              </p:cNvPr>
              <p:cNvSpPr txBox="1">
                <a:spLocks/>
              </p:cNvSpPr>
              <p:nvPr/>
            </p:nvSpPr>
            <p:spPr>
              <a:xfrm>
                <a:off x="5400000" y="3280466"/>
                <a:ext cx="6023863" cy="91485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r>
                            <m:rPr>
                              <m:aln/>
                            </m:rPr>
                            <a:rPr lang="en-US" i="1">
                              <a:latin typeface="Cambria Math" panose="02040503050406030204" pitchFamily="18" charset="0"/>
                            </a:rPr>
                            <m:t>=</m:t>
                          </m:r>
                          <m:r>
                            <a:rPr lang="en-US" i="1">
                              <a:latin typeface="Cambria Math" panose="02040503050406030204" pitchFamily="18" charset="0"/>
                            </a:rPr>
                            <m:t>17</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m:t>
                          </m:r>
                        </m:sup>
                      </m:sSup>
                    </m:oMath>
                    <m:oMath xmlns:m="http://schemas.openxmlformats.org/officeDocument/2006/math">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r>
                        <a:rPr lang="en-US" i="1">
                          <a:latin typeface="Cambria Math" panose="02040503050406030204" pitchFamily="18" charset="0"/>
                        </a:rPr>
                        <m:t>=389</m:t>
                      </m:r>
                    </m:oMath>
                    <m:oMath xmlns:m="http://schemas.openxmlformats.org/officeDocument/2006/math">
                      <m:r>
                        <a:rPr lang="en-US" i="1">
                          <a:latin typeface="Cambria Math" panose="02040503050406030204" pitchFamily="18" charset="0"/>
                        </a:rPr>
                        <m:t>𝐴𝐶</m:t>
                      </m:r>
                      <m:r>
                        <m:rPr>
                          <m:aln/>
                        </m:rP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389</m:t>
                          </m:r>
                        </m:e>
                      </m:rad>
                      <m:r>
                        <a:rPr lang="en-US" b="0" i="1" smtClean="0">
                          <a:latin typeface="Cambria Math" panose="02040503050406030204" pitchFamily="18" charset="0"/>
                        </a:rPr>
                        <m:t> </m:t>
                      </m:r>
                      <m:r>
                        <a:rPr lang="en-US" b="0" i="1" smtClean="0">
                          <a:latin typeface="Cambria Math" panose="02040503050406030204" pitchFamily="18" charset="0"/>
                        </a:rPr>
                        <m:t>𝑚</m:t>
                      </m:r>
                    </m:oMath>
                  </m:oMathPara>
                </a14:m>
                <a:endParaRPr lang="en-US" b="0" dirty="0"/>
              </a:p>
            </p:txBody>
          </p:sp>
        </mc:Choice>
        <mc:Fallback xmlns="">
          <p:sp>
            <p:nvSpPr>
              <p:cNvPr id="16" name="Content Placeholder 12">
                <a:extLst>
                  <a:ext uri="{FF2B5EF4-FFF2-40B4-BE49-F238E27FC236}">
                    <a16:creationId xmlns:a16="http://schemas.microsoft.com/office/drawing/2014/main" id="{1258B7C3-05CC-4B9C-3B7A-62DA5012E73A}"/>
                  </a:ext>
                </a:extLst>
              </p:cNvPr>
              <p:cNvSpPr txBox="1">
                <a:spLocks noRot="1" noChangeAspect="1" noMove="1" noResize="1" noEditPoints="1" noAdjustHandles="1" noChangeArrowheads="1" noChangeShapeType="1" noTextEdit="1"/>
              </p:cNvSpPr>
              <p:nvPr/>
            </p:nvSpPr>
            <p:spPr>
              <a:xfrm>
                <a:off x="5400000" y="3280466"/>
                <a:ext cx="6023863" cy="914856"/>
              </a:xfrm>
              <a:prstGeom prst="rect">
                <a:avLst/>
              </a:prstGeom>
              <a:blipFill>
                <a:blip r:embed="rId7"/>
                <a:stretch>
                  <a:fillRect b="-30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Speech Bubble: Rectangle with Corners Rounded 2">
                <a:extLst>
                  <a:ext uri="{FF2B5EF4-FFF2-40B4-BE49-F238E27FC236}">
                    <a16:creationId xmlns:a16="http://schemas.microsoft.com/office/drawing/2014/main" id="{266A0376-4178-3F47-0686-CFC19AB33C59}"/>
                  </a:ext>
                </a:extLst>
              </p:cNvPr>
              <p:cNvSpPr/>
              <p:nvPr/>
            </p:nvSpPr>
            <p:spPr>
              <a:xfrm>
                <a:off x="4752000" y="4927637"/>
                <a:ext cx="4149591" cy="1168363"/>
              </a:xfrm>
              <a:prstGeom prst="wedgeRoundRectCallout">
                <a:avLst>
                  <a:gd name="adj1" fmla="val 33764"/>
                  <a:gd name="adj2" fmla="val -699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Without using a calculator, estimate the approximate value of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389</m:t>
                        </m:r>
                      </m:e>
                    </m:rad>
                  </m:oMath>
                </a14:m>
                <a:endParaRPr lang="en-AU" sz="1800" dirty="0"/>
              </a:p>
            </p:txBody>
          </p:sp>
        </mc:Choice>
        <mc:Fallback xmlns="">
          <p:sp>
            <p:nvSpPr>
              <p:cNvPr id="3" name="Speech Bubble: Rectangle with Corners Rounded 2">
                <a:extLst>
                  <a:ext uri="{FF2B5EF4-FFF2-40B4-BE49-F238E27FC236}">
                    <a16:creationId xmlns:a16="http://schemas.microsoft.com/office/drawing/2014/main" id="{266A0376-4178-3F47-0686-CFC19AB33C59}"/>
                  </a:ext>
                </a:extLst>
              </p:cNvPr>
              <p:cNvSpPr>
                <a:spLocks noRot="1" noChangeAspect="1" noMove="1" noResize="1" noEditPoints="1" noAdjustHandles="1" noChangeArrowheads="1" noChangeShapeType="1" noTextEdit="1"/>
              </p:cNvSpPr>
              <p:nvPr/>
            </p:nvSpPr>
            <p:spPr>
              <a:xfrm>
                <a:off x="4752000" y="4927637"/>
                <a:ext cx="4149591" cy="1168363"/>
              </a:xfrm>
              <a:prstGeom prst="wedgeRoundRectCallout">
                <a:avLst>
                  <a:gd name="adj1" fmla="val 33764"/>
                  <a:gd name="adj2" fmla="val -69912"/>
                  <a:gd name="adj3" fmla="val 16667"/>
                </a:avLst>
              </a:prstGeom>
              <a:blipFill>
                <a:blip r:embed="rId4"/>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89CEAFD-D8FB-9EF4-DA99-26460EDF243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4021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831</Words>
  <Application>Microsoft Office PowerPoint</Application>
  <PresentationFormat>Widescreen</PresentationFormat>
  <Paragraphs>100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Public Sans Light</vt:lpstr>
      <vt:lpstr>Public Sans</vt:lpstr>
      <vt:lpstr>Cambria Math</vt:lpstr>
      <vt:lpstr>Times New Roman</vt:lpstr>
      <vt:lpstr>Public Sans SemiBold</vt:lpstr>
      <vt:lpstr>NSWG Corporate</vt:lpstr>
      <vt:lpstr>Almost exactly</vt:lpstr>
      <vt:lpstr>Explore</vt:lpstr>
      <vt:lpstr>Explore (1)</vt:lpstr>
      <vt:lpstr>Summarise</vt:lpstr>
      <vt:lpstr>Summarise (1)</vt:lpstr>
      <vt:lpstr>Summarise (2)</vt:lpstr>
      <vt:lpstr>Summarise (3)</vt:lpstr>
      <vt:lpstr>Summarise (4)</vt:lpstr>
      <vt:lpstr>Summarise (5)</vt:lpstr>
      <vt:lpstr>Summarise (6)</vt:lpstr>
      <vt:lpstr>Summarise (7)</vt:lpstr>
      <vt:lpstr>Summarise (8)</vt:lpstr>
      <vt:lpstr>Summarise (9)</vt:lpstr>
      <vt:lpstr>Summarise (10)</vt:lpstr>
      <vt:lpstr>Summarise (11)</vt:lpstr>
      <vt:lpstr>Apply</vt:lpstr>
      <vt:lpstr>Apply (1)</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Almost exactly</dc:title>
  <dc:subject/>
  <dc:creator>NSW Department of Education</dc:creator>
  <cp:keywords/>
  <dc:description/>
  <cp:revision>1</cp:revision>
  <dcterms:created xsi:type="dcterms:W3CDTF">2024-06-18T23:12:14Z</dcterms:created>
  <dcterms:modified xsi:type="dcterms:W3CDTF">2024-06-26T05:26:56Z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2024-06-26T05:26:08Z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7d5234ef-79d8-4d87-ac7a-9268b6b61296</vt:lpwstr>
  </property>
  <property fmtid="{D5CDD505-2E9C-101B-9397-08002B2CF9AE}" pid="8" name="MSIP_Label_b603dfd7-d93a-4381-a340-2995d8282205_ContentBits">
    <vt:lpwstr>0</vt:lpwstr>
  </property>
</Properties>
</file>