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1"/>
  </p:notesMasterIdLst>
  <p:handoutMasterIdLst>
    <p:handoutMasterId r:id="rId12"/>
  </p:handoutMasterIdLst>
  <p:sldIdLst>
    <p:sldId id="257" r:id="rId2"/>
    <p:sldId id="272" r:id="rId3"/>
    <p:sldId id="387" r:id="rId4"/>
    <p:sldId id="382" r:id="rId5"/>
    <p:sldId id="389" r:id="rId6"/>
    <p:sldId id="385" r:id="rId7"/>
    <p:sldId id="386" r:id="rId8"/>
    <p:sldId id="390" r:id="rId9"/>
    <p:sldId id="361" r:id="rId10"/>
  </p:sldIdLst>
  <p:sldSz cx="12192000" cy="6858000"/>
  <p:notesSz cx="6858000" cy="9144000"/>
  <p:embeddedFontLst>
    <p:embeddedFont>
      <p:font typeface="Cambria Math" panose="02040503050406030204" pitchFamily="18" charset="0"/>
      <p:regular r:id="rId13"/>
    </p:embeddedFon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7837D09D-BE7D-7D95-3ADF-3A92104FFA15}" name="Brendan Passmore" initials="BP" userId="S::Brendan.Passmore@det.nsw.edu.au::1dbd624c-e7e8-4bac-afa3-50d1795f3544"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95563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204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54073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8668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65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5938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149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9517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426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8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4672893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8306673@N02/8285285048"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8306673@N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Supplementary seesaws</a:t>
            </a:r>
          </a:p>
        </p:txBody>
      </p:sp>
      <p:sp>
        <p:nvSpPr>
          <p:cNvPr id="2" name="Text Placeholder 1">
            <a:extLst>
              <a:ext uri="{FF2B5EF4-FFF2-40B4-BE49-F238E27FC236}">
                <a16:creationId xmlns:a16="http://schemas.microsoft.com/office/drawing/2014/main" id="{FA734502-0B84-C0F5-BAAE-E941CADCE727}"/>
              </a:ext>
            </a:extLst>
          </p:cNvPr>
          <p:cNvSpPr>
            <a:spLocks noGrp="1"/>
          </p:cNvSpPr>
          <p:nvPr>
            <p:ph type="body" sz="quarter" idx="10"/>
          </p:nvPr>
        </p:nvSpPr>
        <p:spPr/>
        <p:txBody>
          <a:bodyPr/>
          <a:lstStyle/>
          <a:p>
            <a:r>
              <a:rPr lang="en-US">
                <a:latin typeface="+mj-lt"/>
              </a:rPr>
              <a:t>Stage 4</a:t>
            </a:r>
            <a:endParaRPr lang="en-AU">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4294967295"/>
          </p:nvPr>
        </p:nvSpPr>
        <p:spPr>
          <a:xfrm>
            <a:off x="539999" y="395895"/>
            <a:ext cx="4498975" cy="684213"/>
          </a:xfrm>
          <a:prstGeom prst="rect">
            <a:avLst/>
          </a:prstGeom>
        </p:spPr>
        <p:txBody>
          <a:bodyPr/>
          <a:lstStyle/>
          <a:p>
            <a:r>
              <a:rPr lang="en-US" sz="1400">
                <a:solidFill>
                  <a:schemeClr val="bg1"/>
                </a:solidFill>
              </a:rPr>
              <a:t>NSW Department of Education</a:t>
            </a:r>
            <a:endParaRPr lang="en-AU" sz="1400">
              <a:solidFill>
                <a:schemeClr val="bg1"/>
              </a:solidFill>
            </a:endParaRPr>
          </a:p>
        </p:txBody>
      </p:sp>
      <p:pic>
        <p:nvPicPr>
          <p:cNvPr id="5" name="Picture Placeholder 4">
            <a:extLst>
              <a:ext uri="{FF2B5EF4-FFF2-40B4-BE49-F238E27FC236}">
                <a16:creationId xmlns:a16="http://schemas.microsoft.com/office/drawing/2014/main" id="{A6679906-A22F-1EBC-CDE3-8D3154DC5712}"/>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l="25395" r="25395"/>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latin typeface="+mj-lt"/>
              </a:rPr>
              <a:t>Launch</a:t>
            </a:r>
          </a:p>
        </p:txBody>
      </p:sp>
      <p:sp>
        <p:nvSpPr>
          <p:cNvPr id="3" name="Footer Placeholder 2">
            <a:extLst>
              <a:ext uri="{FF2B5EF4-FFF2-40B4-BE49-F238E27FC236}">
                <a16:creationId xmlns:a16="http://schemas.microsoft.com/office/drawing/2014/main" id="{DAFFCD05-C007-24DE-79D4-37E389A3FDDC}"/>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Supplementary seesaws (1)</a:t>
            </a:r>
          </a:p>
        </p:txBody>
      </p:sp>
      <p:sp>
        <p:nvSpPr>
          <p:cNvPr id="3" name="Text Placeholder 2">
            <a:extLst>
              <a:ext uri="{FF2B5EF4-FFF2-40B4-BE49-F238E27FC236}">
                <a16:creationId xmlns:a16="http://schemas.microsoft.com/office/drawing/2014/main" id="{79136850-2704-0DB6-7206-0AEEABE97375}"/>
              </a:ext>
            </a:extLst>
          </p:cNvPr>
          <p:cNvSpPr>
            <a:spLocks noGrp="1"/>
          </p:cNvSpPr>
          <p:nvPr>
            <p:ph type="body" sz="quarter" idx="18"/>
          </p:nvPr>
        </p:nvSpPr>
        <p:spPr/>
        <p:txBody>
          <a:bodyPr/>
          <a:lstStyle/>
          <a:p>
            <a:r>
              <a:rPr lang="en-AU">
                <a:latin typeface="+mj-lt"/>
              </a:rPr>
              <a:t>Seesaw</a:t>
            </a:r>
          </a:p>
        </p:txBody>
      </p:sp>
      <p:pic>
        <p:nvPicPr>
          <p:cNvPr id="1026" name="Picture 2" descr="Children on a Teeter Totter.">
            <a:extLst>
              <a:ext uri="{FF2B5EF4-FFF2-40B4-BE49-F238E27FC236}">
                <a16:creationId xmlns:a16="http://schemas.microsoft.com/office/drawing/2014/main" id="{2C36A93A-8CAD-CCBE-7C1D-8A39D887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529" y="1382206"/>
            <a:ext cx="6626942" cy="4970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9AD715-AF5D-912F-43F1-73FEEE413D70}"/>
              </a:ext>
            </a:extLst>
          </p:cNvPr>
          <p:cNvSpPr txBox="1"/>
          <p:nvPr/>
        </p:nvSpPr>
        <p:spPr>
          <a:xfrm>
            <a:off x="2782529" y="6442084"/>
            <a:ext cx="3592874" cy="253916"/>
          </a:xfrm>
          <a:prstGeom prst="rect">
            <a:avLst/>
          </a:prstGeom>
          <a:noFill/>
        </p:spPr>
        <p:txBody>
          <a:bodyPr wrap="square">
            <a:spAutoFit/>
          </a:bodyPr>
          <a:lstStyle/>
          <a:p>
            <a:r>
              <a:rPr lang="en-AU" sz="1000" b="0" i="0">
                <a:effectLst/>
                <a:highlight>
                  <a:srgbClr val="FFFFFF"/>
                </a:highlight>
                <a:hlinkClick r:id="rId3"/>
              </a:rPr>
              <a:t>‘Teeter Totter</a:t>
            </a:r>
            <a:r>
              <a:rPr lang="en-AU" sz="1000" b="0" i="0">
                <a:effectLst/>
                <a:highlight>
                  <a:srgbClr val="FFFFFF"/>
                </a:highlight>
              </a:rPr>
              <a:t>’</a:t>
            </a:r>
            <a:r>
              <a:rPr lang="en-AU" sz="1000" b="0" i="0">
                <a:solidFill>
                  <a:srgbClr val="30272E"/>
                </a:solidFill>
                <a:effectLst/>
                <a:highlight>
                  <a:srgbClr val="FFFFFF"/>
                </a:highlight>
              </a:rPr>
              <a:t> by </a:t>
            </a:r>
            <a:r>
              <a:rPr lang="en-AU" sz="1000" b="0" i="0">
                <a:effectLst/>
                <a:highlight>
                  <a:srgbClr val="FFFFFF"/>
                </a:highlight>
                <a:hlinkClick r:id="rId4"/>
              </a:rPr>
              <a:t>paulhami</a:t>
            </a:r>
            <a:r>
              <a:rPr lang="en-AU" sz="1000" b="0" i="0">
                <a:solidFill>
                  <a:srgbClr val="30272E"/>
                </a:solidFill>
                <a:effectLst/>
                <a:highlight>
                  <a:srgbClr val="FFFFFF"/>
                </a:highlight>
              </a:rPr>
              <a:t> is licensed under </a:t>
            </a:r>
            <a:r>
              <a:rPr lang="en-AU" sz="1000" b="0" i="0">
                <a:effectLst/>
                <a:highlight>
                  <a:srgbClr val="FFFFFF"/>
                </a:highlight>
                <a:hlinkClick r:id="rId5"/>
              </a:rPr>
              <a:t>CC BY-SA 2.0</a:t>
            </a:r>
            <a:r>
              <a:rPr lang="en-AU" sz="1000" b="0" i="0">
                <a:solidFill>
                  <a:srgbClr val="30272E"/>
                </a:solidFill>
                <a:effectLst/>
                <a:highlight>
                  <a:srgbClr val="FFFFFF"/>
                </a:highlight>
              </a:rPr>
              <a:t>.</a:t>
            </a:r>
            <a:endParaRPr lang="en-AU" sz="100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115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a:latin typeface="+mj-lt"/>
              </a:rPr>
              <a:t>Explore</a:t>
            </a:r>
          </a:p>
        </p:txBody>
      </p:sp>
      <p:sp>
        <p:nvSpPr>
          <p:cNvPr id="3" name="Footer Placeholder 2">
            <a:extLst>
              <a:ext uri="{FF2B5EF4-FFF2-40B4-BE49-F238E27FC236}">
                <a16:creationId xmlns:a16="http://schemas.microsoft.com/office/drawing/2014/main" id="{E5BA876A-4925-8C20-0D00-1C06A29E599D}"/>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a:solidFill>
                <a:schemeClr val="bg1"/>
              </a:solidFill>
            </a:endParaRP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218D-416E-77AF-27B6-93B3C7E271F1}"/>
              </a:ext>
            </a:extLst>
          </p:cNvPr>
          <p:cNvSpPr>
            <a:spLocks noGrp="1"/>
          </p:cNvSpPr>
          <p:nvPr>
            <p:ph type="title"/>
          </p:nvPr>
        </p:nvSpPr>
        <p:spPr/>
        <p:txBody>
          <a:bodyPr/>
          <a:lstStyle/>
          <a:p>
            <a:r>
              <a:rPr lang="en-AU">
                <a:latin typeface="+mj-lt"/>
              </a:rPr>
              <a:t>Supplementary seesaws (2)</a:t>
            </a:r>
          </a:p>
        </p:txBody>
      </p:sp>
      <p:sp>
        <p:nvSpPr>
          <p:cNvPr id="6" name="Text Placeholder 5">
            <a:extLst>
              <a:ext uri="{FF2B5EF4-FFF2-40B4-BE49-F238E27FC236}">
                <a16:creationId xmlns:a16="http://schemas.microsoft.com/office/drawing/2014/main" id="{CDA74E00-386F-B151-2F38-D7FE87878575}"/>
              </a:ext>
            </a:extLst>
          </p:cNvPr>
          <p:cNvSpPr>
            <a:spLocks noGrp="1"/>
          </p:cNvSpPr>
          <p:nvPr>
            <p:ph type="body" sz="quarter" idx="18"/>
          </p:nvPr>
        </p:nvSpPr>
        <p:spPr/>
        <p:txBody>
          <a:bodyPr/>
          <a:lstStyle/>
          <a:p>
            <a:r>
              <a:rPr lang="en-AU">
                <a:latin typeface="+mj-lt"/>
              </a:rPr>
              <a:t>Seesaw</a:t>
            </a:r>
          </a:p>
        </p:txBody>
      </p:sp>
      <p:pic>
        <p:nvPicPr>
          <p:cNvPr id="7" name="Picture 6" descr="Line interval CA is bisected by interval BD.">
            <a:extLst>
              <a:ext uri="{FF2B5EF4-FFF2-40B4-BE49-F238E27FC236}">
                <a16:creationId xmlns:a16="http://schemas.microsoft.com/office/drawing/2014/main" id="{A1670C62-84B3-FEEF-22FC-C453AABB2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274" y="1900520"/>
            <a:ext cx="8043750" cy="3974960"/>
          </a:xfrm>
          <a:prstGeom prst="rect">
            <a:avLst/>
          </a:prstGeom>
        </p:spPr>
      </p:pic>
      <p:sp>
        <p:nvSpPr>
          <p:cNvPr id="4" name="Slide Number Placeholder 3">
            <a:extLst>
              <a:ext uri="{FF2B5EF4-FFF2-40B4-BE49-F238E27FC236}">
                <a16:creationId xmlns:a16="http://schemas.microsoft.com/office/drawing/2014/main" id="{B1CD93F1-0E0B-5613-708C-A1ABD7C23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08196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Supplementary seesaws (3)</a:t>
            </a:r>
          </a:p>
        </p:txBody>
      </p:sp>
      <p:sp>
        <p:nvSpPr>
          <p:cNvPr id="3" name="Text Placeholder 2">
            <a:extLst>
              <a:ext uri="{FF2B5EF4-FFF2-40B4-BE49-F238E27FC236}">
                <a16:creationId xmlns:a16="http://schemas.microsoft.com/office/drawing/2014/main" id="{D7B1B17B-6DE8-9B9E-14ED-3F4D8DF357EC}"/>
              </a:ext>
            </a:extLst>
          </p:cNvPr>
          <p:cNvSpPr>
            <a:spLocks noGrp="1"/>
          </p:cNvSpPr>
          <p:nvPr>
            <p:ph type="body" sz="quarter" idx="18"/>
          </p:nvPr>
        </p:nvSpPr>
        <p:spPr/>
        <p:txBody>
          <a:bodyPr/>
          <a:lstStyle/>
          <a:p>
            <a:r>
              <a:rPr lang="en-AU">
                <a:latin typeface="+mj-lt"/>
              </a:rPr>
              <a:t>Definition</a:t>
            </a:r>
          </a:p>
        </p:txBody>
      </p:sp>
      <p:sp>
        <p:nvSpPr>
          <p:cNvPr id="8" name="Rectangle: Rounded Corners 7">
            <a:extLst>
              <a:ext uri="{FF2B5EF4-FFF2-40B4-BE49-F238E27FC236}">
                <a16:creationId xmlns:a16="http://schemas.microsoft.com/office/drawing/2014/main" id="{DD19D815-9CAB-1322-D075-EED51942416C}"/>
              </a:ext>
            </a:extLst>
          </p:cNvPr>
          <p:cNvSpPr/>
          <p:nvPr/>
        </p:nvSpPr>
        <p:spPr>
          <a:xfrm>
            <a:off x="3128211" y="2646947"/>
            <a:ext cx="6304547" cy="20694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lang="en-AU"/>
              <a:t>Adjacent angles are a pair of angles with a common arm and common vertex.</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1412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latin typeface="+mj-lt"/>
              </a:rPr>
              <a:t>Supplementary seesaws (4)</a:t>
            </a:r>
          </a:p>
        </p:txBody>
      </p:sp>
      <p:sp>
        <p:nvSpPr>
          <p:cNvPr id="3" name="Text Placeholder 2">
            <a:extLst>
              <a:ext uri="{FF2B5EF4-FFF2-40B4-BE49-F238E27FC236}">
                <a16:creationId xmlns:a16="http://schemas.microsoft.com/office/drawing/2014/main" id="{A394AC8B-C2E9-41B8-D872-B83910EDC635}"/>
              </a:ext>
            </a:extLst>
          </p:cNvPr>
          <p:cNvSpPr>
            <a:spLocks noGrp="1"/>
          </p:cNvSpPr>
          <p:nvPr>
            <p:ph type="body" sz="quarter" idx="18"/>
          </p:nvPr>
        </p:nvSpPr>
        <p:spPr/>
        <p:txBody>
          <a:bodyPr/>
          <a:lstStyle/>
          <a:p>
            <a:r>
              <a:rPr lang="en-AU">
                <a:latin typeface="+mj-lt"/>
              </a:rPr>
              <a:t>Adjacent angles</a:t>
            </a:r>
          </a:p>
        </p:txBody>
      </p:sp>
      <p:pic>
        <p:nvPicPr>
          <p:cNvPr id="7" name="Picture 6" descr="Angle ADB is divided by line CD forming adjacent angles ADC and CDB.">
            <a:extLst>
              <a:ext uri="{FF2B5EF4-FFF2-40B4-BE49-F238E27FC236}">
                <a16:creationId xmlns:a16="http://schemas.microsoft.com/office/drawing/2014/main" id="{BDA722F1-66E2-0F7F-68F6-AF6C88AD61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6993" y="1795021"/>
            <a:ext cx="5978014" cy="4439566"/>
          </a:xfrm>
          <a:prstGeom prst="rect">
            <a:avLst/>
          </a:prstGeom>
          <a:noFill/>
          <a:ln>
            <a:noFill/>
          </a:ln>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4314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FD24-C611-7B9F-DF82-8591FC9C349B}"/>
              </a:ext>
            </a:extLst>
          </p:cNvPr>
          <p:cNvSpPr>
            <a:spLocks noGrp="1"/>
          </p:cNvSpPr>
          <p:nvPr>
            <p:ph type="title"/>
          </p:nvPr>
        </p:nvSpPr>
        <p:spPr/>
        <p:txBody>
          <a:bodyPr/>
          <a:lstStyle/>
          <a:p>
            <a:r>
              <a:rPr lang="en-AU">
                <a:latin typeface="+mj-lt"/>
              </a:rPr>
              <a:t>Supplementary seesaws (5)</a:t>
            </a:r>
          </a:p>
        </p:txBody>
      </p:sp>
      <p:sp>
        <p:nvSpPr>
          <p:cNvPr id="3" name="Content Placeholder 2">
            <a:extLst>
              <a:ext uri="{FF2B5EF4-FFF2-40B4-BE49-F238E27FC236}">
                <a16:creationId xmlns:a16="http://schemas.microsoft.com/office/drawing/2014/main" id="{A67F918D-2456-F18F-C17F-C0A0A44B2D1E}"/>
              </a:ext>
            </a:extLst>
          </p:cNvPr>
          <p:cNvSpPr>
            <a:spLocks noGrp="1"/>
          </p:cNvSpPr>
          <p:nvPr>
            <p:ph type="body" sz="quarter" idx="18"/>
          </p:nvPr>
        </p:nvSpPr>
        <p:spPr/>
        <p:txBody>
          <a:bodyPr/>
          <a:lstStyle/>
          <a:p>
            <a:r>
              <a:rPr lang="en-US">
                <a:latin typeface="+mj-lt"/>
              </a:rPr>
              <a:t>Supplementary angles</a:t>
            </a:r>
            <a:endParaRPr lang="en-AU">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83C0FFD-E9D1-9F40-9B94-7E58D02181C1}"/>
                  </a:ext>
                </a:extLst>
              </p:cNvPr>
              <p:cNvSpPr>
                <a:spLocks noGrp="1"/>
              </p:cNvSpPr>
              <p:nvPr>
                <p:ph type="body" sz="quarter" idx="17"/>
              </p:nvPr>
            </p:nvSpPr>
            <p:spPr/>
            <p:txBody>
              <a:bodyPr/>
              <a:lstStyle/>
              <a:p>
                <a:r>
                  <a:rPr lang="en-AU">
                    <a:latin typeface="+mn-lt"/>
                  </a:rPr>
                  <a:t>Angles </a:t>
                </a:r>
                <a14:m>
                  <m:oMath xmlns:m="http://schemas.openxmlformats.org/officeDocument/2006/math">
                    <m:r>
                      <a:rPr lang="en-AU" b="0" i="1" smtClean="0">
                        <a:latin typeface="Cambria Math" panose="02040503050406030204" pitchFamily="18" charset="0"/>
                      </a:rPr>
                      <m:t>𝐽𝐾𝐿</m:t>
                    </m:r>
                  </m:oMath>
                </a14:m>
                <a:r>
                  <a:rPr lang="en-AU">
                    <a:latin typeface="+mn-lt"/>
                  </a:rPr>
                  <a:t> and </a:t>
                </a:r>
                <a14:m>
                  <m:oMath xmlns:m="http://schemas.openxmlformats.org/officeDocument/2006/math">
                    <m:r>
                      <a:rPr lang="en-AU" b="0" i="1" smtClean="0">
                        <a:latin typeface="Cambria Math" panose="02040503050406030204" pitchFamily="18" charset="0"/>
                      </a:rPr>
                      <m:t>𝑀𝐾𝐿</m:t>
                    </m:r>
                  </m:oMath>
                </a14:m>
                <a:r>
                  <a:rPr lang="en-AU">
                    <a:latin typeface="+mn-lt"/>
                  </a:rPr>
                  <a:t> are supplementary angles.</a:t>
                </a:r>
              </a:p>
              <a:p>
                <a:r>
                  <a:rPr lang="en-AU">
                    <a:latin typeface="+mn-lt"/>
                  </a:rPr>
                  <a:t>If </a:t>
                </a:r>
                <a14:m>
                  <m:oMath xmlns:m="http://schemas.openxmlformats.org/officeDocument/2006/math">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𝐽𝐾𝐿</m:t>
                    </m:r>
                  </m:oMath>
                </a14:m>
                <a:r>
                  <a:rPr lang="en-AU">
                    <a:latin typeface="+mn-lt"/>
                  </a:rPr>
                  <a:t> is </a:t>
                </a:r>
                <a14:m>
                  <m:oMath xmlns:m="http://schemas.openxmlformats.org/officeDocument/2006/math">
                    <m:r>
                      <a:rPr lang="en-AU" b="0" i="0" smtClean="0">
                        <a:latin typeface="Cambria Math" panose="02040503050406030204" pitchFamily="18" charset="0"/>
                      </a:rPr>
                      <m:t>60</m:t>
                    </m:r>
                    <m:r>
                      <a:rPr lang="en-AU" b="0" i="1" smtClean="0">
                        <a:latin typeface="Cambria Math" panose="02040503050406030204" pitchFamily="18" charset="0"/>
                        <a:ea typeface="Cambria Math" panose="02040503050406030204" pitchFamily="18" charset="0"/>
                      </a:rPr>
                      <m:t>°</m:t>
                    </m:r>
                  </m:oMath>
                </a14:m>
                <a:r>
                  <a:rPr lang="en-AU">
                    <a:latin typeface="+mn-lt"/>
                  </a:rPr>
                  <a:t>, what is the size of </a:t>
                </a:r>
                <a14:m>
                  <m:oMath xmlns:m="http://schemas.openxmlformats.org/officeDocument/2006/math">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𝑀</m:t>
                    </m:r>
                    <m:r>
                      <a:rPr lang="en-AU" i="1">
                        <a:latin typeface="Cambria Math" panose="02040503050406030204" pitchFamily="18" charset="0"/>
                      </a:rPr>
                      <m:t>𝐾𝐿</m:t>
                    </m:r>
                  </m:oMath>
                </a14:m>
                <a:r>
                  <a:rPr lang="en-AU">
                    <a:latin typeface="+mn-lt"/>
                  </a:rPr>
                  <a:t>?</a:t>
                </a:r>
              </a:p>
            </p:txBody>
          </p:sp>
        </mc:Choice>
        <mc:Fallback xmlns="">
          <p:sp>
            <p:nvSpPr>
              <p:cNvPr id="5" name="Text Placeholder 4">
                <a:extLst>
                  <a:ext uri="{FF2B5EF4-FFF2-40B4-BE49-F238E27FC236}">
                    <a16:creationId xmlns:a16="http://schemas.microsoft.com/office/drawing/2014/main" id="{983C0FFD-E9D1-9F40-9B94-7E58D02181C1}"/>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A6EA85-9E87-D2FF-501A-08511632C5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46642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hlinkClick r:id="rId2">
                  <a:extLst>
                    <a:ext uri="{A12FA001-AC4F-418D-AE19-62706E023703}">
                      <ahyp:hlinkClr xmlns:ahyp="http://schemas.microsoft.com/office/drawing/2018/hyperlinkcolor" val="tx"/>
                    </a:ext>
                  </a:extLst>
                </a:hlinkClick>
              </a:rPr>
              <a:t>© State of New South Wales (Department of Education), 202</a:t>
            </a:r>
            <a:r>
              <a:rPr lang="en-AU">
                <a:latin typeface="+mj-lt"/>
              </a:rPr>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428</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Public Sans</vt:lpstr>
      <vt:lpstr>Cambria Math</vt:lpstr>
      <vt:lpstr>Public Sans Light</vt:lpstr>
      <vt:lpstr>Arial</vt:lpstr>
      <vt:lpstr>1_NSWG Corporate</vt:lpstr>
      <vt:lpstr>Supplementary seesaws</vt:lpstr>
      <vt:lpstr>Launch</vt:lpstr>
      <vt:lpstr>Supplementary seesaws (1)</vt:lpstr>
      <vt:lpstr>Explore</vt:lpstr>
      <vt:lpstr>Supplementary seesaws (2)</vt:lpstr>
      <vt:lpstr>Supplementary seesaws (3)</vt:lpstr>
      <vt:lpstr>Supplementary seesaws (4)</vt:lpstr>
      <vt:lpstr>Supplementary seesaws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Supplementary seesaws – Unit 11 – Lesson 2</dc:title>
  <dc:creator>NSW Department of Education</dc:creator>
  <dcterms:created xsi:type="dcterms:W3CDTF">2024-08-23T03:31:10Z</dcterms:created>
  <dcterms:modified xsi:type="dcterms:W3CDTF">2024-08-23T03:31:32Z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2024-08-23T03:31:32Z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b8adf4d6-44d3-492c-ad73-db25f22ed0b3</vt:lpwstr>
  </property>
  <property fmtid="{D5CDD505-2E9C-101B-9397-08002B2CF9AE}" pid="8" name="MSIP_Label_b603dfd7-d93a-4381-a340-2995d8282205_ContentBits">
    <vt:lpwstr>0</vt:lpwstr>
  </property>
</Properties>
</file>