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8"/>
  </p:notesMasterIdLst>
  <p:handoutMasterIdLst>
    <p:handoutMasterId r:id="rId19"/>
  </p:handoutMasterIdLst>
  <p:sldIdLst>
    <p:sldId id="257" r:id="rId2"/>
    <p:sldId id="399" r:id="rId3"/>
    <p:sldId id="401" r:id="rId4"/>
    <p:sldId id="272" r:id="rId5"/>
    <p:sldId id="391" r:id="rId6"/>
    <p:sldId id="392" r:id="rId7"/>
    <p:sldId id="393" r:id="rId8"/>
    <p:sldId id="366" r:id="rId9"/>
    <p:sldId id="394" r:id="rId10"/>
    <p:sldId id="368" r:id="rId11"/>
    <p:sldId id="379" r:id="rId12"/>
    <p:sldId id="395" r:id="rId13"/>
    <p:sldId id="396" r:id="rId14"/>
    <p:sldId id="397" r:id="rId15"/>
    <p:sldId id="398"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00"/>
    <a:srgbClr val="F6ACB6"/>
    <a:srgbClr val="CDD3D6"/>
    <a:srgbClr val="EBEBEB"/>
    <a:srgbClr val="FFFFFF"/>
    <a:srgbClr val="00296C"/>
    <a:srgbClr val="146CFD"/>
    <a:srgbClr val="0070C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9" autoAdjust="0"/>
    <p:restoredTop sz="94660"/>
  </p:normalViewPr>
  <p:slideViewPr>
    <p:cSldViewPr snapToGrid="0">
      <p:cViewPr varScale="1">
        <p:scale>
          <a:sx n="97" d="100"/>
          <a:sy n="97" d="100"/>
        </p:scale>
        <p:origin x="192"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23/08/2024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46059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7485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169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70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322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830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6530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876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7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969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18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38869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The cake thief</a:t>
            </a:r>
          </a:p>
        </p:txBody>
      </p:sp>
      <p:sp>
        <p:nvSpPr>
          <p:cNvPr id="2" name="Text Placeholder 1">
            <a:extLst>
              <a:ext uri="{FF2B5EF4-FFF2-40B4-BE49-F238E27FC236}">
                <a16:creationId xmlns:a16="http://schemas.microsoft.com/office/drawing/2014/main" id="{8F12A248-ACA2-8407-8AB3-B623B647D9E4}"/>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4294967295"/>
          </p:nvPr>
        </p:nvSpPr>
        <p:spPr>
          <a:xfrm>
            <a:off x="539999" y="395895"/>
            <a:ext cx="4498975" cy="684213"/>
          </a:xfrm>
          <a:prstGeom prst="rect">
            <a:avLst/>
          </a:prstGeom>
        </p:spPr>
        <p:txBody>
          <a:bodyPr/>
          <a:lstStyle/>
          <a:p>
            <a:r>
              <a:rPr lang="en-US" sz="1400" dirty="0">
                <a:solidFill>
                  <a:schemeClr val="bg1"/>
                </a:solidFill>
              </a:rPr>
              <a:t>NSW Department of Education</a:t>
            </a:r>
            <a:endParaRPr lang="en-AU" sz="1400" dirty="0">
              <a:solidFill>
                <a:schemeClr val="bg1"/>
              </a:solidFill>
            </a:endParaRPr>
          </a:p>
        </p:txBody>
      </p:sp>
      <p:pic>
        <p:nvPicPr>
          <p:cNvPr id="5" name="Picture Placeholder 4">
            <a:extLst>
              <a:ext uri="{FF2B5EF4-FFF2-40B4-BE49-F238E27FC236}">
                <a16:creationId xmlns:a16="http://schemas.microsoft.com/office/drawing/2014/main" id="{B6F9CFB0-9B4B-9C4E-EAD8-31C955A8DC10}"/>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l="25395" r="25395"/>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Angles at a point (3)</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type="body" sz="quarter" idx="18"/>
          </p:nvPr>
        </p:nvSpPr>
        <p:spPr>
          <a:xfrm>
            <a:off x="359999" y="982520"/>
            <a:ext cx="11483999" cy="310015"/>
          </a:xfrm>
        </p:spPr>
        <p:txBody>
          <a:bodyPr/>
          <a:lstStyle/>
          <a:p>
            <a:r>
              <a:rPr lang="en-US" b="0" dirty="0">
                <a:latin typeface="+mj-lt"/>
              </a:rPr>
              <a:t>Your turn – question 1</a:t>
            </a:r>
            <a:endParaRPr lang="en-AU" b="0" dirty="0">
              <a:latin typeface="+mj-lt"/>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7"/>
              </p:nvPr>
            </p:nvSpPr>
            <p:spPr>
              <a:xfrm>
                <a:off x="360000" y="1548425"/>
                <a:ext cx="11484000" cy="4807835"/>
              </a:xfrm>
            </p:spPr>
            <p:txBody>
              <a:bodyPr/>
              <a:lstStyle/>
              <a:p>
                <a:r>
                  <a:rPr lang="en-AU" dirty="0">
                    <a:latin typeface="+mn-lt"/>
                  </a:rPr>
                  <a:t>Calculate the value of </a:t>
                </a:r>
                <a14:m>
                  <m:oMath xmlns:m="http://schemas.openxmlformats.org/officeDocument/2006/math">
                    <m:r>
                      <a:rPr lang="en-AU" b="0" i="1" smtClean="0">
                        <a:latin typeface="Cambria Math" panose="02040503050406030204" pitchFamily="18" charset="0"/>
                      </a:rPr>
                      <m:t>𝑥</m:t>
                    </m:r>
                  </m:oMath>
                </a14:m>
                <a:r>
                  <a:rPr lang="en-AU" b="0" dirty="0">
                    <a:latin typeface="+mn-lt"/>
                  </a:rPr>
                  <a:t>.</a:t>
                </a:r>
              </a:p>
            </p:txBody>
          </p:sp>
        </mc:Choice>
        <mc:Fallback xmlns="">
          <p:sp>
            <p:nvSpPr>
              <p:cNvPr id="6" name="Text Placeholder 5">
                <a:extLst>
                  <a:ext uri="{FF2B5EF4-FFF2-40B4-BE49-F238E27FC236}">
                    <a16:creationId xmlns:a16="http://schemas.microsoft.com/office/drawing/2014/main" id="{09E8F95C-E9B2-C872-3924-E38C255A662C}"/>
                  </a:ext>
                </a:extLst>
              </p:cNvPr>
              <p:cNvSpPr>
                <a:spLocks noGrp="1" noRot="1" noChangeAspect="1" noMove="1" noResize="1" noEditPoints="1" noAdjustHandles="1" noChangeArrowheads="1" noChangeShapeType="1" noTextEdit="1"/>
              </p:cNvSpPr>
              <p:nvPr>
                <p:ph type="body" sz="quarter" idx="17"/>
              </p:nvPr>
            </p:nvSpPr>
            <p:spPr>
              <a:xfrm>
                <a:off x="360000" y="1548425"/>
                <a:ext cx="11484000" cy="4807835"/>
              </a:xfrm>
              <a:blipFill>
                <a:blip r:embed="rId2"/>
                <a:stretch>
                  <a:fillRect l="-1327"/>
                </a:stretch>
              </a:blipFill>
            </p:spPr>
            <p:txBody>
              <a:bodyPr/>
              <a:lstStyle/>
              <a:p>
                <a:r>
                  <a:rPr lang="en-AU">
                    <a:noFill/>
                  </a:rPr>
                  <a:t> </a:t>
                </a:r>
              </a:p>
            </p:txBody>
          </p:sp>
        </mc:Fallback>
      </mc:AlternateContent>
      <p:pic>
        <p:nvPicPr>
          <p:cNvPr id="9" name="Picture 8" descr="5 black lines meeting at a point. The angles are 78 degrees, 42 degrees, 86 degrees, 54 degrees and x degrees.">
            <a:extLst>
              <a:ext uri="{FF2B5EF4-FFF2-40B4-BE49-F238E27FC236}">
                <a16:creationId xmlns:a16="http://schemas.microsoft.com/office/drawing/2014/main" id="{2C114E36-0BA8-9D32-7274-F90325BEABDF}"/>
              </a:ext>
            </a:extLst>
          </p:cNvPr>
          <p:cNvPicPr>
            <a:picLocks noChangeAspect="1"/>
          </p:cNvPicPr>
          <p:nvPr/>
        </p:nvPicPr>
        <p:blipFill>
          <a:blip r:embed="rId3"/>
          <a:stretch>
            <a:fillRect/>
          </a:stretch>
        </p:blipFill>
        <p:spPr>
          <a:xfrm>
            <a:off x="7673020" y="905601"/>
            <a:ext cx="3450980" cy="330381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latin typeface="+mj-lt"/>
              </a:rPr>
              <a:t>Angles at a point (4)</a:t>
            </a:r>
          </a:p>
        </p:txBody>
      </p:sp>
      <p:sp>
        <p:nvSpPr>
          <p:cNvPr id="5" name="Content Placeholder 4">
            <a:extLst>
              <a:ext uri="{FF2B5EF4-FFF2-40B4-BE49-F238E27FC236}">
                <a16:creationId xmlns:a16="http://schemas.microsoft.com/office/drawing/2014/main" id="{F0D40B6E-F10F-F0F6-1661-CDD3DBF25845}"/>
              </a:ext>
            </a:extLst>
          </p:cNvPr>
          <p:cNvSpPr>
            <a:spLocks noGrp="1"/>
          </p:cNvSpPr>
          <p:nvPr>
            <p:ph type="body" sz="quarter" idx="18"/>
          </p:nvPr>
        </p:nvSpPr>
        <p:spPr/>
        <p:txBody>
          <a:bodyPr/>
          <a:lstStyle/>
          <a:p>
            <a:r>
              <a:rPr lang="en-US" b="0" dirty="0">
                <a:latin typeface="+mj-lt"/>
              </a:rPr>
              <a:t>Your turn – solution 1 </a:t>
            </a:r>
            <a:endParaRPr lang="en-AU" b="0" dirty="0">
              <a:latin typeface="+mj-lt"/>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7"/>
              </p:nvPr>
            </p:nvSpPr>
            <p:spPr/>
            <p:txBody>
              <a:bodyPr/>
              <a:lstStyle/>
              <a:p>
                <a:r>
                  <a:rPr lang="en-AU" dirty="0">
                    <a:latin typeface="+mn-lt"/>
                  </a:rPr>
                  <a:t>Calculate the value of </a:t>
                </a:r>
                <a14:m>
                  <m:oMath xmlns:m="http://schemas.openxmlformats.org/officeDocument/2006/math">
                    <m:r>
                      <a:rPr lang="en-AU" b="0" i="1" smtClean="0">
                        <a:latin typeface="Cambria Math" panose="02040503050406030204" pitchFamily="18" charset="0"/>
                      </a:rPr>
                      <m:t>𝑥</m:t>
                    </m:r>
                  </m:oMath>
                </a14:m>
                <a:r>
                  <a:rPr lang="en-AU" b="0" dirty="0">
                    <a:latin typeface="+mn-lt"/>
                  </a:rPr>
                  <a:t>.</a:t>
                </a:r>
              </a:p>
              <a:p>
                <a:r>
                  <a:rPr lang="en-AU" dirty="0">
                    <a:latin typeface="+mn-lt"/>
                  </a:rPr>
                  <a:t>Solution:</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+78°+42°+86°+54°</m:t>
                      </m:r>
                      <m:r>
                        <m:rPr>
                          <m:aln/>
                        </m:rPr>
                        <a:rPr lang="en-AU" b="0" i="1" smtClean="0">
                          <a:latin typeface="Cambria Math" panose="02040503050406030204" pitchFamily="18" charset="0"/>
                        </a:rPr>
                        <m:t>=</m:t>
                      </m:r>
                      <m:r>
                        <a:rPr lang="en-AU" b="0" i="1" smtClean="0">
                          <a:latin typeface="Cambria Math" panose="02040503050406030204" pitchFamily="18" charset="0"/>
                        </a:rPr>
                        <m:t>360°</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°+260°</m:t>
                      </m:r>
                      <m:r>
                        <m:rPr>
                          <m:aln/>
                        </m:rPr>
                        <a:rPr lang="en-AU" b="0" i="1" smtClean="0">
                          <a:latin typeface="Cambria Math" panose="02040503050406030204" pitchFamily="18" charset="0"/>
                        </a:rPr>
                        <m:t>=</m:t>
                      </m:r>
                      <m:r>
                        <a:rPr lang="en-AU" b="0" i="1" smtClean="0">
                          <a:latin typeface="Cambria Math" panose="02040503050406030204" pitchFamily="18" charset="0"/>
                        </a:rPr>
                        <m:t>360°</m:t>
                      </m:r>
                    </m:oMath>
                    <m:oMath xmlns:m="http://schemas.openxmlformats.org/officeDocument/2006/math">
                      <m:r>
                        <a:rPr lang="en-AU" b="0" i="1" smtClean="0">
                          <a:solidFill>
                            <a:srgbClr val="00B050"/>
                          </a:solidFill>
                          <a:latin typeface="Cambria Math" panose="02040503050406030204" pitchFamily="18" charset="0"/>
                        </a:rPr>
                        <m:t>−260°</m:t>
                      </m:r>
                      <m:r>
                        <m:rPr>
                          <m:aln/>
                        </m:rPr>
                        <a:rPr lang="en-AU" b="0" i="1" smtClean="0">
                          <a:solidFill>
                            <a:schemeClr val="bg1"/>
                          </a:solidFill>
                          <a:latin typeface="Cambria Math" panose="02040503050406030204" pitchFamily="18" charset="0"/>
                        </a:rPr>
                        <m:t>=</m:t>
                      </m:r>
                      <m:r>
                        <a:rPr lang="en-AU" b="0" i="1" smtClean="0">
                          <a:solidFill>
                            <a:srgbClr val="00B050"/>
                          </a:solidFill>
                          <a:latin typeface="Cambria Math" panose="02040503050406030204" pitchFamily="18" charset="0"/>
                        </a:rPr>
                        <m:t>−260°</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
                        <m:rPr>
                          <m:aln/>
                        </m:rPr>
                        <a:rPr lang="en-AU" b="0" i="1" smtClean="0">
                          <a:latin typeface="Cambria Math" panose="02040503050406030204" pitchFamily="18" charset="0"/>
                        </a:rPr>
                        <m:t>=</m:t>
                      </m:r>
                      <m:r>
                        <a:rPr lang="en-AU" b="0" i="1" smtClean="0">
                          <a:latin typeface="Cambria Math" panose="02040503050406030204" pitchFamily="18" charset="0"/>
                        </a:rPr>
                        <m:t>360°−260°</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100°</m:t>
                      </m:r>
                    </m:oMath>
                  </m:oMathPara>
                </a14:m>
                <a:endParaRPr lang="en-AU" dirty="0">
                  <a:latin typeface="+mn-lt"/>
                </a:endParaRPr>
              </a:p>
              <a:p>
                <a:endParaRPr lang="en-AU" b="0" dirty="0">
                  <a:latin typeface="+mn-lt"/>
                </a:endParaRPr>
              </a:p>
            </p:txBody>
          </p:sp>
        </mc:Choice>
        <mc:Fallback xmlns="">
          <p:sp>
            <p:nvSpPr>
              <p:cNvPr id="6" name="Text Placeholder 5">
                <a:extLst>
                  <a:ext uri="{FF2B5EF4-FFF2-40B4-BE49-F238E27FC236}">
                    <a16:creationId xmlns:a16="http://schemas.microsoft.com/office/drawing/2014/main" id="{027E436E-5887-14A6-5B79-9F65913CDAF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7" name="Picture 6" descr="5 black lines meeting at a point. The angles are 78 degrees, 42 degrees, 86 degrees, 54 degrees and x degrees.">
            <a:extLst>
              <a:ext uri="{FF2B5EF4-FFF2-40B4-BE49-F238E27FC236}">
                <a16:creationId xmlns:a16="http://schemas.microsoft.com/office/drawing/2014/main" id="{8935A658-3975-2C53-1064-C34994895467}"/>
              </a:ext>
            </a:extLst>
          </p:cNvPr>
          <p:cNvPicPr>
            <a:picLocks noChangeAspect="1"/>
          </p:cNvPicPr>
          <p:nvPr/>
        </p:nvPicPr>
        <p:blipFill>
          <a:blip r:embed="rId3"/>
          <a:stretch>
            <a:fillRect/>
          </a:stretch>
        </p:blipFill>
        <p:spPr>
          <a:xfrm>
            <a:off x="7673020" y="905601"/>
            <a:ext cx="3450980" cy="3303818"/>
          </a:xfrm>
          <a:prstGeom prst="rect">
            <a:avLst/>
          </a:prstGeom>
        </p:spPr>
      </p:pic>
      <p:pic>
        <p:nvPicPr>
          <p:cNvPr id="9" name="Picture 8" descr="bar model of the solution">
            <a:extLst>
              <a:ext uri="{FF2B5EF4-FFF2-40B4-BE49-F238E27FC236}">
                <a16:creationId xmlns:a16="http://schemas.microsoft.com/office/drawing/2014/main" id="{7EC6DFB3-F026-AA09-8CAF-CD7E911077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4357" y="4483970"/>
            <a:ext cx="3768305" cy="1672030"/>
          </a:xfrm>
          <a:prstGeom prst="rect">
            <a:avLst/>
          </a:prstGeom>
        </p:spPr>
      </p:pic>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4A9D-7D1C-7929-13B6-F5796FD8D390}"/>
              </a:ext>
            </a:extLst>
          </p:cNvPr>
          <p:cNvSpPr>
            <a:spLocks noGrp="1"/>
          </p:cNvSpPr>
          <p:nvPr>
            <p:ph type="title"/>
          </p:nvPr>
        </p:nvSpPr>
        <p:spPr/>
        <p:txBody>
          <a:bodyPr/>
          <a:lstStyle/>
          <a:p>
            <a:r>
              <a:rPr lang="en-AU" dirty="0">
                <a:latin typeface="+mj-lt"/>
              </a:rPr>
              <a:t>Vertically opposite angles (1)</a:t>
            </a:r>
          </a:p>
        </p:txBody>
      </p:sp>
      <p:sp>
        <p:nvSpPr>
          <p:cNvPr id="3" name="Content Placeholder 2">
            <a:extLst>
              <a:ext uri="{FF2B5EF4-FFF2-40B4-BE49-F238E27FC236}">
                <a16:creationId xmlns:a16="http://schemas.microsoft.com/office/drawing/2014/main" id="{93085EF4-6A64-A2C1-02E5-EC6AEED2F8D1}"/>
              </a:ext>
            </a:extLst>
          </p:cNvPr>
          <p:cNvSpPr>
            <a:spLocks noGrp="1"/>
          </p:cNvSpPr>
          <p:nvPr>
            <p:ph type="body" sz="quarter" idx="18"/>
          </p:nvPr>
        </p:nvSpPr>
        <p:spPr/>
        <p:txBody>
          <a:bodyPr/>
          <a:lstStyle/>
          <a:p>
            <a:r>
              <a:rPr lang="en-US" dirty="0">
                <a:latin typeface="+mj-lt"/>
              </a:rPr>
              <a:t>Worked example 2</a:t>
            </a:r>
            <a:endParaRPr lang="en-AU" dirty="0">
              <a:latin typeface="+mj-lt"/>
            </a:endParaRP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EDF2BF5A-5B58-9516-698B-2A9B61E1D418}"/>
                  </a:ext>
                </a:extLst>
              </p:cNvPr>
              <p:cNvSpPr txBox="1">
                <a:spLocks/>
              </p:cNvSpPr>
              <p:nvPr/>
            </p:nvSpPr>
            <p:spPr>
              <a:xfrm>
                <a:off x="360000" y="1936955"/>
                <a:ext cx="11484000" cy="44281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Find the size of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𝐴𝐵𝐸</m:t>
                    </m:r>
                  </m:oMath>
                </a14:m>
                <a:r>
                  <a:rPr lang="en-AU" dirty="0">
                    <a:latin typeface="+mn-lt"/>
                  </a:rPr>
                  <a:t>, given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𝐶𝐵𝐷</m:t>
                    </m:r>
                    <m:r>
                      <a:rPr lang="en-AU" i="1">
                        <a:latin typeface="Cambria Math" panose="02040503050406030204" pitchFamily="18" charset="0"/>
                      </a:rPr>
                      <m:t>=48°</m:t>
                    </m:r>
                  </m:oMath>
                </a14:m>
                <a:r>
                  <a:rPr lang="en-AU" dirty="0">
                    <a:latin typeface="+mn-lt"/>
                  </a:rPr>
                  <a:t>. Give a reason.</a:t>
                </a:r>
              </a:p>
              <a:p>
                <a:r>
                  <a:rPr lang="en-AU" dirty="0">
                    <a:latin typeface="+mn-lt"/>
                  </a:rPr>
                  <a:t>Solution:</a:t>
                </a:r>
              </a:p>
              <a:p>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𝐴𝐵𝐸</m:t>
                    </m:r>
                    <m:r>
                      <a:rPr lang="en-AU" i="1">
                        <a:latin typeface="Cambria Math" panose="02040503050406030204" pitchFamily="18" charset="0"/>
                      </a:rPr>
                      <m:t>=∠</m:t>
                    </m:r>
                    <m:r>
                      <a:rPr lang="en-AU" i="1">
                        <a:latin typeface="Cambria Math" panose="02040503050406030204" pitchFamily="18" charset="0"/>
                      </a:rPr>
                      <m:t>𝐶𝐵𝐷</m:t>
                    </m:r>
                    <m:r>
                      <a:rPr lang="en-AU" i="1">
                        <a:latin typeface="Cambria Math" panose="02040503050406030204" pitchFamily="18" charset="0"/>
                      </a:rPr>
                      <m:t> </m:t>
                    </m:r>
                  </m:oMath>
                </a14:m>
                <a:r>
                  <a:rPr lang="en-AU" dirty="0">
                    <a:latin typeface="+mn-lt"/>
                  </a:rPr>
                  <a:t>(vertically opposite angles) </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𝐴𝐵𝐸</m:t>
                      </m:r>
                      <m:r>
                        <a:rPr lang="en-AU" i="1">
                          <a:latin typeface="Cambria Math" panose="02040503050406030204" pitchFamily="18" charset="0"/>
                        </a:rPr>
                        <m:t>=48°</m:t>
                      </m:r>
                    </m:oMath>
                  </m:oMathPara>
                </a14:m>
                <a:endParaRPr lang="en-AU" dirty="0">
                  <a:latin typeface="+mn-lt"/>
                </a:endParaRPr>
              </a:p>
            </p:txBody>
          </p:sp>
        </mc:Choice>
        <mc:Fallback xmlns="">
          <p:sp>
            <p:nvSpPr>
              <p:cNvPr id="9" name="Text Placeholder 4">
                <a:extLst>
                  <a:ext uri="{FF2B5EF4-FFF2-40B4-BE49-F238E27FC236}">
                    <a16:creationId xmlns:a16="http://schemas.microsoft.com/office/drawing/2014/main" id="{EDF2BF5A-5B58-9516-698B-2A9B61E1D418}"/>
                  </a:ext>
                </a:extLst>
              </p:cNvPr>
              <p:cNvSpPr txBox="1">
                <a:spLocks noRot="1" noChangeAspect="1" noMove="1" noResize="1" noEditPoints="1" noAdjustHandles="1" noChangeArrowheads="1" noChangeShapeType="1" noTextEdit="1"/>
              </p:cNvSpPr>
              <p:nvPr/>
            </p:nvSpPr>
            <p:spPr>
              <a:xfrm>
                <a:off x="360000" y="1936955"/>
                <a:ext cx="11484000" cy="4428134"/>
              </a:xfrm>
              <a:prstGeom prst="rect">
                <a:avLst/>
              </a:prstGeom>
              <a:blipFill>
                <a:blip r:embed="rId2"/>
                <a:stretch>
                  <a:fillRect l="-1327"/>
                </a:stretch>
              </a:blipFill>
            </p:spPr>
            <p:txBody>
              <a:bodyPr/>
              <a:lstStyle/>
              <a:p>
                <a:r>
                  <a:rPr lang="en-AU">
                    <a:noFill/>
                  </a:rPr>
                  <a:t> </a:t>
                </a:r>
              </a:p>
            </p:txBody>
          </p:sp>
        </mc:Fallback>
      </mc:AlternateContent>
      <p:pic>
        <p:nvPicPr>
          <p:cNvPr id="10" name="Picture 9" descr="Two black lines, labelled AD and EC, intersect at point B. Angle CBD is labelled 48 degrees.">
            <a:extLst>
              <a:ext uri="{FF2B5EF4-FFF2-40B4-BE49-F238E27FC236}">
                <a16:creationId xmlns:a16="http://schemas.microsoft.com/office/drawing/2014/main" id="{4567A73A-BD99-BFEA-0039-BF49BE224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7964" y="1936955"/>
            <a:ext cx="3856036" cy="2493013"/>
          </a:xfrm>
          <a:prstGeom prst="rect">
            <a:avLst/>
          </a:prstGeom>
        </p:spPr>
      </p:pic>
      <p:sp>
        <p:nvSpPr>
          <p:cNvPr id="4" name="Slide Number Placeholder 3">
            <a:extLst>
              <a:ext uri="{FF2B5EF4-FFF2-40B4-BE49-F238E27FC236}">
                <a16:creationId xmlns:a16="http://schemas.microsoft.com/office/drawing/2014/main" id="{7CCFC20D-A6E6-8CD1-22DE-E64CA2C25D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90936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AC90-85FD-C96A-6677-B0DABF4026E6}"/>
              </a:ext>
            </a:extLst>
          </p:cNvPr>
          <p:cNvSpPr>
            <a:spLocks noGrp="1"/>
          </p:cNvSpPr>
          <p:nvPr>
            <p:ph type="title"/>
          </p:nvPr>
        </p:nvSpPr>
        <p:spPr/>
        <p:txBody>
          <a:bodyPr/>
          <a:lstStyle/>
          <a:p>
            <a:r>
              <a:rPr lang="en-AU" dirty="0">
                <a:latin typeface="+mj-lt"/>
              </a:rPr>
              <a:t>Vertically opposite angles (2)</a:t>
            </a:r>
          </a:p>
        </p:txBody>
      </p:sp>
      <p:sp>
        <p:nvSpPr>
          <p:cNvPr id="3" name="Content Placeholder 2">
            <a:extLst>
              <a:ext uri="{FF2B5EF4-FFF2-40B4-BE49-F238E27FC236}">
                <a16:creationId xmlns:a16="http://schemas.microsoft.com/office/drawing/2014/main" id="{FD9B3FAE-0C1E-25FF-DB55-3DFD3D8D9109}"/>
              </a:ext>
            </a:extLst>
          </p:cNvPr>
          <p:cNvSpPr>
            <a:spLocks noGrp="1"/>
          </p:cNvSpPr>
          <p:nvPr>
            <p:ph type="body" sz="quarter" idx="18"/>
          </p:nvPr>
        </p:nvSpPr>
        <p:spPr/>
        <p:txBody>
          <a:bodyPr/>
          <a:lstStyle/>
          <a:p>
            <a:r>
              <a:rPr lang="en-US" dirty="0">
                <a:latin typeface="+mj-lt"/>
              </a:rPr>
              <a:t>Worked example 2 – self-explanation prompts</a:t>
            </a:r>
            <a:endParaRPr lang="en-AU" dirty="0">
              <a:latin typeface="+mj-lt"/>
            </a:endParaRPr>
          </a:p>
        </p:txBody>
      </p:sp>
      <mc:AlternateContent xmlns:mc="http://schemas.openxmlformats.org/markup-compatibility/2006">
        <mc:Choice xmlns:a14="http://schemas.microsoft.com/office/drawing/2010/main" Requires="a14">
          <p:sp>
            <p:nvSpPr>
              <p:cNvPr id="5" name="Text Placeholder 4" descr="∠𝐴𝐵𝐸.&#10;Does the order of the letters matter?">
                <a:extLst>
                  <a:ext uri="{FF2B5EF4-FFF2-40B4-BE49-F238E27FC236}">
                    <a16:creationId xmlns:a16="http://schemas.microsoft.com/office/drawing/2014/main" id="{A40FF169-F3BE-ACE3-828B-62BE76D7E39C}"/>
                  </a:ext>
                </a:extLst>
              </p:cNvPr>
              <p:cNvSpPr>
                <a:spLocks noGrp="1"/>
              </p:cNvSpPr>
              <p:nvPr>
                <p:ph type="body" sz="quarter" idx="17"/>
              </p:nvPr>
            </p:nvSpPr>
            <p:spPr>
              <a:xfrm>
                <a:off x="360000" y="1936955"/>
                <a:ext cx="11484000" cy="4428134"/>
              </a:xfrm>
            </p:spPr>
            <p:txBody>
              <a:bodyPr/>
              <a:lstStyle/>
              <a:p>
                <a:r>
                  <a:rPr lang="en-AU" dirty="0">
                    <a:latin typeface="+mn-lt"/>
                  </a:rPr>
                  <a:t>Find the size of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𝐴𝐵𝐸</m:t>
                    </m:r>
                  </m:oMath>
                </a14:m>
                <a:r>
                  <a:rPr lang="en-AU" dirty="0">
                    <a:latin typeface="+mn-lt"/>
                  </a:rPr>
                  <a:t>, given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𝐶𝐵𝐷</m:t>
                    </m:r>
                    <m:r>
                      <a:rPr lang="en-AU" i="1">
                        <a:latin typeface="Cambria Math" panose="02040503050406030204" pitchFamily="18" charset="0"/>
                      </a:rPr>
                      <m:t>=48°</m:t>
                    </m:r>
                  </m:oMath>
                </a14:m>
                <a:r>
                  <a:rPr lang="en-AU" dirty="0">
                    <a:latin typeface="+mn-lt"/>
                  </a:rPr>
                  <a:t>. Give a reason.</a:t>
                </a:r>
              </a:p>
              <a:p>
                <a:r>
                  <a:rPr lang="en-AU" dirty="0">
                    <a:latin typeface="+mn-lt"/>
                  </a:rPr>
                  <a:t>Solution:</a:t>
                </a:r>
              </a:p>
              <a:p>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𝐴𝐵𝐸</m:t>
                    </m:r>
                    <m:r>
                      <a:rPr lang="en-AU" i="1">
                        <a:latin typeface="Cambria Math" panose="02040503050406030204" pitchFamily="18" charset="0"/>
                      </a:rPr>
                      <m:t>=∠</m:t>
                    </m:r>
                    <m:r>
                      <a:rPr lang="en-AU" i="1">
                        <a:latin typeface="Cambria Math" panose="02040503050406030204" pitchFamily="18" charset="0"/>
                      </a:rPr>
                      <m:t>𝐶𝐵𝐷</m:t>
                    </m:r>
                    <m:r>
                      <a:rPr lang="en-AU" i="1">
                        <a:latin typeface="Cambria Math" panose="02040503050406030204" pitchFamily="18" charset="0"/>
                      </a:rPr>
                      <m:t> </m:t>
                    </m:r>
                  </m:oMath>
                </a14:m>
                <a:r>
                  <a:rPr lang="en-AU" i="0" dirty="0">
                    <a:latin typeface="+mn-lt"/>
                  </a:rPr>
                  <a:t>(vertically opposite angles)</a:t>
                </a:r>
                <a:r>
                  <a:rPr lang="en-AU" dirty="0">
                    <a:latin typeface="+mn-lt"/>
                  </a:rPr>
                  <a:t> </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𝐴𝐵𝐸</m:t>
                      </m:r>
                      <m:r>
                        <a:rPr lang="en-AU" i="1">
                          <a:latin typeface="Cambria Math" panose="02040503050406030204" pitchFamily="18" charset="0"/>
                        </a:rPr>
                        <m:t>=48°</m:t>
                      </m:r>
                    </m:oMath>
                  </m:oMathPara>
                </a14:m>
                <a:endParaRPr lang="en-AU" dirty="0">
                  <a:latin typeface="+mn-lt"/>
                </a:endParaRPr>
              </a:p>
            </p:txBody>
          </p:sp>
        </mc:Choice>
        <mc:Fallback>
          <p:sp>
            <p:nvSpPr>
              <p:cNvPr id="5" name="Text Placeholder 4" descr="∠𝐴𝐵𝐸.&#10;Does the order of the letters matter?">
                <a:extLst>
                  <a:ext uri="{FF2B5EF4-FFF2-40B4-BE49-F238E27FC236}">
                    <a16:creationId xmlns:a16="http://schemas.microsoft.com/office/drawing/2014/main" id="{A40FF169-F3BE-ACE3-828B-62BE76D7E39C}"/>
                  </a:ext>
                </a:extLst>
              </p:cNvPr>
              <p:cNvSpPr>
                <a:spLocks noGrp="1" noRot="1" noChangeAspect="1" noMove="1" noResize="1" noEditPoints="1" noAdjustHandles="1" noChangeArrowheads="1" noChangeShapeType="1" noTextEdit="1"/>
              </p:cNvSpPr>
              <p:nvPr>
                <p:ph type="body" sz="quarter" idx="17"/>
              </p:nvPr>
            </p:nvSpPr>
            <p:spPr>
              <a:xfrm>
                <a:off x="360000" y="1936955"/>
                <a:ext cx="11484000" cy="4428134"/>
              </a:xfrm>
              <a:blipFill>
                <a:blip r:embed="rId2"/>
                <a:stretch>
                  <a:fillRect l="-1327"/>
                </a:stretch>
              </a:blipFill>
            </p:spPr>
            <p:txBody>
              <a:bodyPr/>
              <a:lstStyle/>
              <a:p>
                <a:r>
                  <a:rPr lang="en-AU">
                    <a:noFill/>
                  </a:rPr>
                  <a:t> </a:t>
                </a:r>
              </a:p>
            </p:txBody>
          </p:sp>
        </mc:Fallback>
      </mc:AlternateContent>
      <p:sp>
        <p:nvSpPr>
          <p:cNvPr id="6" name="Speech Bubble: Rectangle with Corners Rounded 5" descr="∠𝐴𝐵𝐸.&#10;Where do these letters come from?">
            <a:extLst>
              <a:ext uri="{FF2B5EF4-FFF2-40B4-BE49-F238E27FC236}">
                <a16:creationId xmlns:a16="http://schemas.microsoft.com/office/drawing/2014/main" id="{95B35392-97D0-F86A-956C-68E7858857AD}"/>
              </a:ext>
            </a:extLst>
          </p:cNvPr>
          <p:cNvSpPr/>
          <p:nvPr/>
        </p:nvSpPr>
        <p:spPr>
          <a:xfrm>
            <a:off x="1850702" y="2561905"/>
            <a:ext cx="2288680" cy="676142"/>
          </a:xfrm>
          <a:prstGeom prst="wedgeRoundRectCallout">
            <a:avLst>
              <a:gd name="adj1" fmla="val -20966"/>
              <a:gd name="adj2" fmla="val -799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Where do these letters come from?</a:t>
            </a:r>
          </a:p>
        </p:txBody>
      </p:sp>
      <p:sp>
        <p:nvSpPr>
          <p:cNvPr id="10" name="Speech Bubble: Rectangle with Corners Rounded 9">
            <a:extLst>
              <a:ext uri="{FF2B5EF4-FFF2-40B4-BE49-F238E27FC236}">
                <a16:creationId xmlns:a16="http://schemas.microsoft.com/office/drawing/2014/main" id="{07CCB83A-740E-54C9-2B58-785EB08CE59B}"/>
              </a:ext>
            </a:extLst>
          </p:cNvPr>
          <p:cNvSpPr/>
          <p:nvPr/>
        </p:nvSpPr>
        <p:spPr>
          <a:xfrm>
            <a:off x="359999" y="4553472"/>
            <a:ext cx="2261602" cy="676141"/>
          </a:xfrm>
          <a:prstGeom prst="wedgeRoundRectCallout">
            <a:avLst>
              <a:gd name="adj1" fmla="val -20335"/>
              <a:gd name="adj2" fmla="val -899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Does the order of the letters matter?</a:t>
            </a:r>
          </a:p>
        </p:txBody>
      </p:sp>
      <p:sp>
        <p:nvSpPr>
          <p:cNvPr id="11" name="Speech Bubble: Rectangle with Corners Rounded 10" descr="Vertically opposite angles.&#10;Why do we write this?">
            <a:extLst>
              <a:ext uri="{FF2B5EF4-FFF2-40B4-BE49-F238E27FC236}">
                <a16:creationId xmlns:a16="http://schemas.microsoft.com/office/drawing/2014/main" id="{5ED6A1FA-8AB0-FFAB-0C88-3D88AC76F82F}"/>
              </a:ext>
            </a:extLst>
          </p:cNvPr>
          <p:cNvSpPr/>
          <p:nvPr/>
        </p:nvSpPr>
        <p:spPr>
          <a:xfrm>
            <a:off x="3519783" y="4050267"/>
            <a:ext cx="1786506" cy="676142"/>
          </a:xfrm>
          <a:prstGeom prst="wedgeRoundRectCallout">
            <a:avLst>
              <a:gd name="adj1" fmla="val -21900"/>
              <a:gd name="adj2" fmla="val -1064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do we write this?</a:t>
            </a:r>
          </a:p>
        </p:txBody>
      </p:sp>
      <p:pic>
        <p:nvPicPr>
          <p:cNvPr id="8" name="Picture 7" descr="Two black lines, labelled AD and EC, intersect at point B. Angle CBD is labelled 48 degrees.">
            <a:extLst>
              <a:ext uri="{FF2B5EF4-FFF2-40B4-BE49-F238E27FC236}">
                <a16:creationId xmlns:a16="http://schemas.microsoft.com/office/drawing/2014/main" id="{24F79CEF-1E85-6C36-6ED9-A267334792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7964" y="1936955"/>
            <a:ext cx="3856036" cy="2493013"/>
          </a:xfrm>
          <a:prstGeom prst="rect">
            <a:avLst/>
          </a:prstGeom>
        </p:spPr>
      </p:pic>
      <p:sp>
        <p:nvSpPr>
          <p:cNvPr id="4" name="Slide Number Placeholder 3">
            <a:extLst>
              <a:ext uri="{FF2B5EF4-FFF2-40B4-BE49-F238E27FC236}">
                <a16:creationId xmlns:a16="http://schemas.microsoft.com/office/drawing/2014/main" id="{45BDACEF-77BC-BDEC-4B18-5310881A21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72164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98BF-D617-59F8-3FD8-23E7FB3FA643}"/>
              </a:ext>
            </a:extLst>
          </p:cNvPr>
          <p:cNvSpPr>
            <a:spLocks noGrp="1"/>
          </p:cNvSpPr>
          <p:nvPr>
            <p:ph type="title"/>
          </p:nvPr>
        </p:nvSpPr>
        <p:spPr/>
        <p:txBody>
          <a:bodyPr/>
          <a:lstStyle/>
          <a:p>
            <a:r>
              <a:rPr lang="en-AU" dirty="0">
                <a:latin typeface="+mj-lt"/>
              </a:rPr>
              <a:t>Vertically opposite angles (3)</a:t>
            </a:r>
          </a:p>
        </p:txBody>
      </p:sp>
      <p:sp>
        <p:nvSpPr>
          <p:cNvPr id="3" name="Content Placeholder 2">
            <a:extLst>
              <a:ext uri="{FF2B5EF4-FFF2-40B4-BE49-F238E27FC236}">
                <a16:creationId xmlns:a16="http://schemas.microsoft.com/office/drawing/2014/main" id="{385CB89D-E340-CFE6-1C33-146C34F738B9}"/>
              </a:ext>
            </a:extLst>
          </p:cNvPr>
          <p:cNvSpPr>
            <a:spLocks noGrp="1"/>
          </p:cNvSpPr>
          <p:nvPr>
            <p:ph type="body" sz="quarter" idx="18"/>
          </p:nvPr>
        </p:nvSpPr>
        <p:spPr/>
        <p:txBody>
          <a:bodyPr/>
          <a:lstStyle/>
          <a:p>
            <a:r>
              <a:rPr lang="en-US" dirty="0">
                <a:latin typeface="+mj-lt"/>
              </a:rPr>
              <a:t>Your turn – question 2</a:t>
            </a:r>
            <a:endParaRPr lang="en-AU" dirty="0">
              <a:latin typeface="+mj-lt"/>
            </a:endParaRP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027B71CE-6998-C1C6-6091-48101AEFF3A6}"/>
                  </a:ext>
                </a:extLst>
              </p:cNvPr>
              <p:cNvSpPr txBox="1">
                <a:spLocks/>
              </p:cNvSpPr>
              <p:nvPr/>
            </p:nvSpPr>
            <p:spPr>
              <a:xfrm>
                <a:off x="359999" y="1888165"/>
                <a:ext cx="5332877"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Find the size of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𝐿𝑀𝑁</m:t>
                    </m:r>
                  </m:oMath>
                </a14:m>
                <a:r>
                  <a:rPr lang="en-AU" dirty="0">
                    <a:latin typeface="+mn-lt"/>
                  </a:rPr>
                  <a:t>, given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𝐽𝑀𝐾</m:t>
                    </m:r>
                    <m:r>
                      <a:rPr lang="en-AU" i="1">
                        <a:latin typeface="Cambria Math" panose="02040503050406030204" pitchFamily="18" charset="0"/>
                      </a:rPr>
                      <m:t>=123°</m:t>
                    </m:r>
                  </m:oMath>
                </a14:m>
                <a:r>
                  <a:rPr lang="en-AU" dirty="0">
                    <a:latin typeface="+mn-lt"/>
                  </a:rPr>
                  <a:t>. Give a reason.</a:t>
                </a:r>
              </a:p>
            </p:txBody>
          </p:sp>
        </mc:Choice>
        <mc:Fallback xmlns="">
          <p:sp>
            <p:nvSpPr>
              <p:cNvPr id="9" name="Text Placeholder 4">
                <a:extLst>
                  <a:ext uri="{FF2B5EF4-FFF2-40B4-BE49-F238E27FC236}">
                    <a16:creationId xmlns:a16="http://schemas.microsoft.com/office/drawing/2014/main" id="{027B71CE-6998-C1C6-6091-48101AEFF3A6}"/>
                  </a:ext>
                </a:extLst>
              </p:cNvPr>
              <p:cNvSpPr txBox="1">
                <a:spLocks noRot="1" noChangeAspect="1" noMove="1" noResize="1" noEditPoints="1" noAdjustHandles="1" noChangeArrowheads="1" noChangeShapeType="1" noTextEdit="1"/>
              </p:cNvSpPr>
              <p:nvPr/>
            </p:nvSpPr>
            <p:spPr>
              <a:xfrm>
                <a:off x="359999" y="1888165"/>
                <a:ext cx="5332877" cy="4807835"/>
              </a:xfrm>
              <a:prstGeom prst="rect">
                <a:avLst/>
              </a:prstGeom>
              <a:blipFill>
                <a:blip r:embed="rId2"/>
                <a:stretch>
                  <a:fillRect l="-2857"/>
                </a:stretch>
              </a:blipFill>
            </p:spPr>
            <p:txBody>
              <a:bodyPr/>
              <a:lstStyle/>
              <a:p>
                <a:r>
                  <a:rPr lang="en-AU">
                    <a:noFill/>
                  </a:rPr>
                  <a:t> </a:t>
                </a:r>
              </a:p>
            </p:txBody>
          </p:sp>
        </mc:Fallback>
      </mc:AlternateContent>
      <p:pic>
        <p:nvPicPr>
          <p:cNvPr id="10" name="Picture 9" descr="Two black lines, labelled JL and NK, intersect at point M. Angle JMK is labelled 48 degrees.">
            <a:extLst>
              <a:ext uri="{FF2B5EF4-FFF2-40B4-BE49-F238E27FC236}">
                <a16:creationId xmlns:a16="http://schemas.microsoft.com/office/drawing/2014/main" id="{04DF6EFE-85B9-EF9E-15A5-614B5E1094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5711" y="1888165"/>
            <a:ext cx="4438288" cy="2036430"/>
          </a:xfrm>
          <a:prstGeom prst="rect">
            <a:avLst/>
          </a:prstGeom>
        </p:spPr>
      </p:pic>
      <p:sp>
        <p:nvSpPr>
          <p:cNvPr id="4" name="Slide Number Placeholder 3">
            <a:extLst>
              <a:ext uri="{FF2B5EF4-FFF2-40B4-BE49-F238E27FC236}">
                <a16:creationId xmlns:a16="http://schemas.microsoft.com/office/drawing/2014/main" id="{ED8567C2-96BF-44A6-86A7-23A3E663A1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52687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1417-8781-0CFE-259C-BD7904EAEFE6}"/>
              </a:ext>
            </a:extLst>
          </p:cNvPr>
          <p:cNvSpPr>
            <a:spLocks noGrp="1"/>
          </p:cNvSpPr>
          <p:nvPr>
            <p:ph type="title"/>
          </p:nvPr>
        </p:nvSpPr>
        <p:spPr/>
        <p:txBody>
          <a:bodyPr/>
          <a:lstStyle/>
          <a:p>
            <a:r>
              <a:rPr lang="en-AU" dirty="0">
                <a:latin typeface="+mj-lt"/>
              </a:rPr>
              <a:t>Vertically opposite angles (4)</a:t>
            </a:r>
          </a:p>
        </p:txBody>
      </p:sp>
      <p:sp>
        <p:nvSpPr>
          <p:cNvPr id="3" name="Content Placeholder 2">
            <a:extLst>
              <a:ext uri="{FF2B5EF4-FFF2-40B4-BE49-F238E27FC236}">
                <a16:creationId xmlns:a16="http://schemas.microsoft.com/office/drawing/2014/main" id="{A899465C-772B-C582-79D3-F5CD0D2A16CB}"/>
              </a:ext>
            </a:extLst>
          </p:cNvPr>
          <p:cNvSpPr>
            <a:spLocks noGrp="1"/>
          </p:cNvSpPr>
          <p:nvPr>
            <p:ph type="body" sz="quarter" idx="18"/>
          </p:nvPr>
        </p:nvSpPr>
        <p:spPr/>
        <p:txBody>
          <a:bodyPr/>
          <a:lstStyle/>
          <a:p>
            <a:r>
              <a:rPr lang="en-US" dirty="0">
                <a:latin typeface="+mj-lt"/>
              </a:rPr>
              <a:t>Your turn – solution 2</a:t>
            </a:r>
            <a:endParaRPr lang="en-AU" dirty="0">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D08FC4D-8310-DAF1-9354-028D2E6A1A16}"/>
                  </a:ext>
                </a:extLst>
              </p:cNvPr>
              <p:cNvSpPr>
                <a:spLocks noGrp="1"/>
              </p:cNvSpPr>
              <p:nvPr>
                <p:ph type="body" sz="quarter" idx="17"/>
              </p:nvPr>
            </p:nvSpPr>
            <p:spPr>
              <a:xfrm>
                <a:off x="359999" y="1888165"/>
                <a:ext cx="5332877" cy="4807835"/>
              </a:xfrm>
            </p:spPr>
            <p:txBody>
              <a:bodyPr/>
              <a:lstStyle/>
              <a:p>
                <a:r>
                  <a:rPr lang="en-AU" dirty="0">
                    <a:latin typeface="+mn-lt"/>
                  </a:rPr>
                  <a:t>Find the size of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𝐿𝑀𝑁</m:t>
                    </m:r>
                  </m:oMath>
                </a14:m>
                <a:r>
                  <a:rPr lang="en-AU" dirty="0">
                    <a:latin typeface="+mn-lt"/>
                  </a:rPr>
                  <a:t>, given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𝐽𝑀𝐾</m:t>
                    </m:r>
                    <m:r>
                      <a:rPr lang="en-AU" i="1">
                        <a:latin typeface="Cambria Math" panose="02040503050406030204" pitchFamily="18" charset="0"/>
                      </a:rPr>
                      <m:t>=123°</m:t>
                    </m:r>
                  </m:oMath>
                </a14:m>
                <a:r>
                  <a:rPr lang="en-AU" dirty="0">
                    <a:latin typeface="+mn-lt"/>
                  </a:rPr>
                  <a:t>. Give a reason.</a:t>
                </a:r>
              </a:p>
              <a:p>
                <a:r>
                  <a:rPr lang="en-AU" dirty="0">
                    <a:latin typeface="+mn-lt"/>
                  </a:rPr>
                  <a:t>Solution:</a:t>
                </a:r>
              </a:p>
              <a:p>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𝐽𝑀𝐾</m:t>
                    </m:r>
                    <m:r>
                      <a:rPr lang="en-AU" i="1">
                        <a:latin typeface="Cambria Math" panose="02040503050406030204" pitchFamily="18" charset="0"/>
                      </a:rPr>
                      <m:t>=∠</m:t>
                    </m:r>
                    <m:r>
                      <a:rPr lang="en-AU" i="1">
                        <a:latin typeface="Cambria Math" panose="02040503050406030204" pitchFamily="18" charset="0"/>
                      </a:rPr>
                      <m:t>𝐿𝑀𝑁</m:t>
                    </m:r>
                    <m:r>
                      <a:rPr lang="en-AU" i="1">
                        <a:latin typeface="Cambria Math" panose="02040503050406030204" pitchFamily="18" charset="0"/>
                      </a:rPr>
                      <m:t> </m:t>
                    </m:r>
                  </m:oMath>
                </a14:m>
                <a:r>
                  <a:rPr lang="en-AU" i="0" dirty="0">
                    <a:latin typeface="+mn-lt"/>
                  </a:rPr>
                  <a:t>(vertically opposite angles)</a:t>
                </a:r>
                <a:r>
                  <a:rPr lang="en-AU" dirty="0">
                    <a:latin typeface="+mn-lt"/>
                  </a:rPr>
                  <a:t> </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𝐿𝑀𝑁</m:t>
                      </m:r>
                      <m:r>
                        <a:rPr lang="en-AU" i="1">
                          <a:latin typeface="Cambria Math" panose="02040503050406030204" pitchFamily="18" charset="0"/>
                        </a:rPr>
                        <m:t>=123°</m:t>
                      </m:r>
                    </m:oMath>
                  </m:oMathPara>
                </a14:m>
                <a:endParaRPr lang="en-AU" dirty="0">
                  <a:latin typeface="+mn-lt"/>
                </a:endParaRPr>
              </a:p>
            </p:txBody>
          </p:sp>
        </mc:Choice>
        <mc:Fallback xmlns="">
          <p:sp>
            <p:nvSpPr>
              <p:cNvPr id="5" name="Text Placeholder 4">
                <a:extLst>
                  <a:ext uri="{FF2B5EF4-FFF2-40B4-BE49-F238E27FC236}">
                    <a16:creationId xmlns:a16="http://schemas.microsoft.com/office/drawing/2014/main" id="{7D08FC4D-8310-DAF1-9354-028D2E6A1A16}"/>
                  </a:ext>
                </a:extLst>
              </p:cNvPr>
              <p:cNvSpPr>
                <a:spLocks noGrp="1" noRot="1" noChangeAspect="1" noMove="1" noResize="1" noEditPoints="1" noAdjustHandles="1" noChangeArrowheads="1" noChangeShapeType="1" noTextEdit="1"/>
              </p:cNvSpPr>
              <p:nvPr>
                <p:ph type="body" sz="quarter" idx="17"/>
              </p:nvPr>
            </p:nvSpPr>
            <p:spPr>
              <a:xfrm>
                <a:off x="359999" y="1888165"/>
                <a:ext cx="5332877" cy="4807835"/>
              </a:xfrm>
              <a:blipFill>
                <a:blip r:embed="rId2"/>
                <a:stretch>
                  <a:fillRect l="-2857"/>
                </a:stretch>
              </a:blipFill>
            </p:spPr>
            <p:txBody>
              <a:bodyPr/>
              <a:lstStyle/>
              <a:p>
                <a:r>
                  <a:rPr lang="en-AU">
                    <a:noFill/>
                  </a:rPr>
                  <a:t> </a:t>
                </a:r>
              </a:p>
            </p:txBody>
          </p:sp>
        </mc:Fallback>
      </mc:AlternateContent>
      <p:pic>
        <p:nvPicPr>
          <p:cNvPr id="7" name="Picture 6" descr="Two black lines, labelled JL and NK, intersect at point M. Angle JMK is labelled 48 degrees.">
            <a:extLst>
              <a:ext uri="{FF2B5EF4-FFF2-40B4-BE49-F238E27FC236}">
                <a16:creationId xmlns:a16="http://schemas.microsoft.com/office/drawing/2014/main" id="{A75943CC-F791-2773-D0AB-6A4C014D1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5711" y="1888165"/>
            <a:ext cx="4438288" cy="2036430"/>
          </a:xfrm>
          <a:prstGeom prst="rect">
            <a:avLst/>
          </a:prstGeom>
        </p:spPr>
      </p:pic>
      <p:sp>
        <p:nvSpPr>
          <p:cNvPr id="4" name="Slide Number Placeholder 3">
            <a:extLst>
              <a:ext uri="{FF2B5EF4-FFF2-40B4-BE49-F238E27FC236}">
                <a16:creationId xmlns:a16="http://schemas.microsoft.com/office/drawing/2014/main" id="{1878DD12-E842-1E5B-8524-88E238416B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7664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Launch</a:t>
            </a:r>
          </a:p>
        </p:txBody>
      </p:sp>
      <p:sp>
        <p:nvSpPr>
          <p:cNvPr id="3" name="Footer Placeholder 2">
            <a:extLst>
              <a:ext uri="{FF2B5EF4-FFF2-40B4-BE49-F238E27FC236}">
                <a16:creationId xmlns:a16="http://schemas.microsoft.com/office/drawing/2014/main" id="{C87B6F67-D4DE-AD55-E8BB-2C388398502D}"/>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408865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90D1-8F22-49CC-1682-F91B301F5A6F}"/>
              </a:ext>
            </a:extLst>
          </p:cNvPr>
          <p:cNvSpPr>
            <a:spLocks noGrp="1"/>
          </p:cNvSpPr>
          <p:nvPr>
            <p:ph type="title"/>
          </p:nvPr>
        </p:nvSpPr>
        <p:spPr/>
        <p:txBody>
          <a:bodyPr/>
          <a:lstStyle/>
          <a:p>
            <a:r>
              <a:rPr lang="en-AU" dirty="0">
                <a:latin typeface="+mj-lt"/>
              </a:rPr>
              <a:t>The cake thief (1)</a:t>
            </a:r>
          </a:p>
        </p:txBody>
      </p:sp>
      <p:sp>
        <p:nvSpPr>
          <p:cNvPr id="7" name="Text Placeholder 6">
            <a:extLst>
              <a:ext uri="{FF2B5EF4-FFF2-40B4-BE49-F238E27FC236}">
                <a16:creationId xmlns:a16="http://schemas.microsoft.com/office/drawing/2014/main" id="{96076DA6-AD60-D7CC-7772-FFDB1EBCD67C}"/>
              </a:ext>
            </a:extLst>
          </p:cNvPr>
          <p:cNvSpPr>
            <a:spLocks noGrp="1"/>
          </p:cNvSpPr>
          <p:nvPr>
            <p:ph type="body" sz="quarter" idx="18"/>
          </p:nvPr>
        </p:nvSpPr>
        <p:spPr/>
        <p:txBody>
          <a:bodyPr/>
          <a:lstStyle/>
          <a:p>
            <a:r>
              <a:rPr lang="en-US" dirty="0">
                <a:latin typeface="+mj-lt"/>
              </a:rPr>
              <a:t>Joe’s afternoon tea</a:t>
            </a:r>
            <a:endParaRPr lang="en-AU" dirty="0">
              <a:latin typeface="+mj-lt"/>
            </a:endParaRPr>
          </a:p>
        </p:txBody>
      </p:sp>
      <mc:AlternateContent xmlns:mc="http://schemas.openxmlformats.org/markup-compatibility/2006" xmlns:a14="http://schemas.microsoft.com/office/drawing/2010/main">
        <mc:Choice Requires="a14">
          <p:sp>
            <p:nvSpPr>
              <p:cNvPr id="9" name="Text Placeholder 8">
                <a:extLst>
                  <a:ext uri="{FF2B5EF4-FFF2-40B4-BE49-F238E27FC236}">
                    <a16:creationId xmlns:a16="http://schemas.microsoft.com/office/drawing/2014/main" id="{82BB2A6E-574D-E865-7D43-BBDEEA6105EE}"/>
                  </a:ext>
                </a:extLst>
              </p:cNvPr>
              <p:cNvSpPr>
                <a:spLocks noGrp="1"/>
              </p:cNvSpPr>
              <p:nvPr>
                <p:ph type="body" sz="quarter" idx="17"/>
              </p:nvPr>
            </p:nvSpPr>
            <p:spPr/>
            <p:txBody>
              <a:bodyPr/>
              <a:lstStyle/>
              <a:p>
                <a:pPr marL="285750" indent="-285750">
                  <a:lnSpc>
                    <a:spcPct val="120000"/>
                  </a:lnSpc>
                  <a:spcBef>
                    <a:spcPts val="600"/>
                  </a:spcBef>
                  <a:spcAft>
                    <a:spcPts val="600"/>
                  </a:spcAft>
                  <a:buFont typeface="Arial" panose="020B0604020202020204" pitchFamily="34" charset="0"/>
                  <a:buChar char="•"/>
                </a:pPr>
                <a:r>
                  <a:rPr lang="en-AU" sz="2000" dirty="0">
                    <a:solidFill>
                      <a:schemeClr val="tx1"/>
                    </a:solidFill>
                    <a:effectLst/>
                    <a:latin typeface="+mn-lt"/>
                    <a:ea typeface="Calibri" panose="020F0502020204030204" pitchFamily="34" charset="0"/>
                  </a:rPr>
                  <a:t>3 slices, </a:t>
                </a:r>
                <a14:m>
                  <m:oMath xmlns:m="http://schemas.openxmlformats.org/officeDocument/2006/math">
                    <m:sSup>
                      <m:sSupPr>
                        <m:ctrlPr>
                          <a:rPr lang="en-AU" sz="2000" i="1">
                            <a:solidFill>
                              <a:schemeClr val="tx1"/>
                            </a:solidFill>
                            <a:effectLst/>
                            <a:latin typeface="Cambria Math" panose="02040503050406030204" pitchFamily="18" charset="0"/>
                            <a:ea typeface="Calibri" panose="020F0502020204030204" pitchFamily="34" charset="0"/>
                          </a:rPr>
                        </m:ctrlPr>
                      </m:sSupPr>
                      <m:e>
                        <m:r>
                          <a:rPr lang="en-AU" sz="2000" i="1">
                            <a:solidFill>
                              <a:schemeClr val="tx1"/>
                            </a:solidFill>
                            <a:effectLst/>
                            <a:latin typeface="Cambria Math" panose="02040503050406030204" pitchFamily="18" charset="0"/>
                            <a:ea typeface="Calibri" panose="020F0502020204030204" pitchFamily="34" charset="0"/>
                          </a:rPr>
                          <m:t>30</m:t>
                        </m:r>
                      </m:e>
                      <m:sup>
                        <m:r>
                          <a:rPr lang="en-AU" sz="2000" b="0" i="1" smtClean="0">
                            <a:solidFill>
                              <a:schemeClr val="tx1"/>
                            </a:solidFill>
                            <a:effectLst/>
                            <a:latin typeface="Cambria Math" panose="02040503050406030204" pitchFamily="18" charset="0"/>
                            <a:ea typeface="Calibri" panose="020F0502020204030204" pitchFamily="34" charset="0"/>
                          </a:rPr>
                          <m:t>°</m:t>
                        </m:r>
                      </m:sup>
                    </m:sSup>
                  </m:oMath>
                </a14:m>
                <a:r>
                  <a:rPr lang="en-AU" sz="2000" dirty="0">
                    <a:solidFill>
                      <a:schemeClr val="tx1"/>
                    </a:solidFill>
                    <a:effectLst/>
                    <a:latin typeface="+mn-lt"/>
                    <a:ea typeface="Calibri" panose="020F0502020204030204" pitchFamily="34" charset="0"/>
                  </a:rPr>
                  <a:t> each</a:t>
                </a:r>
              </a:p>
              <a:p>
                <a:pPr marL="285750" indent="-285750">
                  <a:lnSpc>
                    <a:spcPct val="120000"/>
                  </a:lnSpc>
                  <a:spcBef>
                    <a:spcPts val="600"/>
                  </a:spcBef>
                  <a:spcAft>
                    <a:spcPts val="600"/>
                  </a:spcAft>
                  <a:buFont typeface="Arial" panose="020B0604020202020204" pitchFamily="34" charset="0"/>
                  <a:buChar char="•"/>
                </a:pPr>
                <a:r>
                  <a:rPr lang="en-AU" sz="2000" dirty="0">
                    <a:solidFill>
                      <a:schemeClr val="tx1"/>
                    </a:solidFill>
                    <a:effectLst/>
                    <a:latin typeface="+mn-lt"/>
                    <a:ea typeface="Calibri" panose="020F0502020204030204" pitchFamily="34" charset="0"/>
                  </a:rPr>
                  <a:t>a slice about </a:t>
                </a:r>
                <a14:m>
                  <m:oMath xmlns:m="http://schemas.openxmlformats.org/officeDocument/2006/math">
                    <m:sSup>
                      <m:sSupPr>
                        <m:ctrlPr>
                          <a:rPr lang="en-AU" sz="2000" i="1">
                            <a:solidFill>
                              <a:schemeClr val="tx1"/>
                            </a:solidFill>
                            <a:effectLst/>
                            <a:latin typeface="Cambria Math" panose="02040503050406030204" pitchFamily="18" charset="0"/>
                            <a:ea typeface="Calibri" panose="020F0502020204030204" pitchFamily="34" charset="0"/>
                          </a:rPr>
                        </m:ctrlPr>
                      </m:sSupPr>
                      <m:e>
                        <m:r>
                          <a:rPr lang="en-AU" sz="2000" i="1">
                            <a:solidFill>
                              <a:schemeClr val="tx1"/>
                            </a:solidFill>
                            <a:effectLst/>
                            <a:latin typeface="Cambria Math" panose="02040503050406030204" pitchFamily="18" charset="0"/>
                            <a:ea typeface="Calibri" panose="020F0502020204030204" pitchFamily="34" charset="0"/>
                          </a:rPr>
                          <m:t>50</m:t>
                        </m:r>
                      </m:e>
                      <m:sup>
                        <m:r>
                          <a:rPr lang="en-AU" sz="2000" b="0" i="1" smtClean="0">
                            <a:solidFill>
                              <a:schemeClr val="tx1"/>
                            </a:solidFill>
                            <a:effectLst/>
                            <a:latin typeface="Cambria Math" panose="02040503050406030204" pitchFamily="18" charset="0"/>
                            <a:ea typeface="Calibri" panose="020F0502020204030204" pitchFamily="34" charset="0"/>
                          </a:rPr>
                          <m:t>°</m:t>
                        </m:r>
                      </m:sup>
                    </m:sSup>
                  </m:oMath>
                </a14:m>
                <a:endParaRPr lang="en-AU" sz="2000" dirty="0">
                  <a:solidFill>
                    <a:schemeClr val="tx1"/>
                  </a:solidFill>
                  <a:effectLst/>
                  <a:latin typeface="+mn-lt"/>
                  <a:ea typeface="Calibri" panose="020F0502020204030204" pitchFamily="34" charset="0"/>
                </a:endParaRPr>
              </a:p>
              <a:p>
                <a:pPr marL="285750" indent="-285750">
                  <a:lnSpc>
                    <a:spcPct val="120000"/>
                  </a:lnSpc>
                  <a:spcBef>
                    <a:spcPts val="600"/>
                  </a:spcBef>
                  <a:spcAft>
                    <a:spcPts val="600"/>
                  </a:spcAft>
                  <a:buFont typeface="Arial" panose="020B0604020202020204" pitchFamily="34" charset="0"/>
                  <a:buChar char="•"/>
                </a:pPr>
                <a:r>
                  <a:rPr lang="en-AU" sz="2000" dirty="0">
                    <a:solidFill>
                      <a:schemeClr val="tx1"/>
                    </a:solidFill>
                    <a:effectLst/>
                    <a:latin typeface="+mn-lt"/>
                    <a:ea typeface="Calibri" panose="020F0502020204030204" pitchFamily="34" charset="0"/>
                  </a:rPr>
                  <a:t>a quarter of the cake</a:t>
                </a:r>
              </a:p>
              <a:p>
                <a:pPr marL="285750" indent="-285750">
                  <a:lnSpc>
                    <a:spcPct val="120000"/>
                  </a:lnSpc>
                  <a:spcBef>
                    <a:spcPts val="600"/>
                  </a:spcBef>
                  <a:spcAft>
                    <a:spcPts val="600"/>
                  </a:spcAft>
                  <a:buFont typeface="Arial" panose="020B0604020202020204" pitchFamily="34" charset="0"/>
                  <a:buChar char="•"/>
                </a:pPr>
                <a:r>
                  <a:rPr lang="en-AU" sz="2000" dirty="0">
                    <a:solidFill>
                      <a:schemeClr val="tx1"/>
                    </a:solidFill>
                    <a:effectLst/>
                    <a:latin typeface="+mn-lt"/>
                    <a:ea typeface="Calibri" panose="020F0502020204030204" pitchFamily="34" charset="0"/>
                  </a:rPr>
                  <a:t>a third </a:t>
                </a:r>
                <a:r>
                  <a:rPr lang="en-AU" sz="2000" dirty="0">
                    <a:solidFill>
                      <a:schemeClr val="tx1"/>
                    </a:solidFill>
                    <a:effectLst/>
                    <a:latin typeface="+mn-lt"/>
                    <a:ea typeface="Yu Mincho" panose="02020400000000000000" pitchFamily="18" charset="-128"/>
                  </a:rPr>
                  <a:t>of the cake</a:t>
                </a:r>
                <a:endParaRPr lang="en-AU" sz="2000" dirty="0">
                  <a:solidFill>
                    <a:schemeClr val="tx1"/>
                  </a:solidFill>
                  <a:effectLst/>
                  <a:latin typeface="+mn-lt"/>
                  <a:ea typeface="Calibri" panose="020F0502020204030204" pitchFamily="34" charset="0"/>
                </a:endParaRPr>
              </a:p>
            </p:txBody>
          </p:sp>
        </mc:Choice>
        <mc:Fallback xmlns="">
          <p:sp>
            <p:nvSpPr>
              <p:cNvPr id="9" name="Text Placeholder 8">
                <a:extLst>
                  <a:ext uri="{FF2B5EF4-FFF2-40B4-BE49-F238E27FC236}">
                    <a16:creationId xmlns:a16="http://schemas.microsoft.com/office/drawing/2014/main" id="{82BB2A6E-574D-E865-7D43-BBDEEA6105EE}"/>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74" t="-887"/>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789B4B7B-54D1-9006-26A2-83AEE13AE2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27238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Explore</a:t>
            </a:r>
          </a:p>
        </p:txBody>
      </p:sp>
      <p:sp>
        <p:nvSpPr>
          <p:cNvPr id="3" name="Footer Placeholder 2">
            <a:extLst>
              <a:ext uri="{FF2B5EF4-FFF2-40B4-BE49-F238E27FC236}">
                <a16:creationId xmlns:a16="http://schemas.microsoft.com/office/drawing/2014/main" id="{25F90D5B-C6B5-7207-DD40-1CD9CDDE5A33}"/>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08FA-EB64-F7FC-DB17-24CEC4122C4C}"/>
              </a:ext>
            </a:extLst>
          </p:cNvPr>
          <p:cNvSpPr>
            <a:spLocks noGrp="1"/>
          </p:cNvSpPr>
          <p:nvPr>
            <p:ph type="title"/>
          </p:nvPr>
        </p:nvSpPr>
        <p:spPr/>
        <p:txBody>
          <a:bodyPr/>
          <a:lstStyle/>
          <a:p>
            <a:r>
              <a:rPr lang="en-AU" dirty="0">
                <a:latin typeface="+mj-lt"/>
              </a:rPr>
              <a:t>The cake thief (2)</a:t>
            </a:r>
          </a:p>
        </p:txBody>
      </p:sp>
      <p:sp>
        <p:nvSpPr>
          <p:cNvPr id="3" name="Text Placeholder 2">
            <a:extLst>
              <a:ext uri="{FF2B5EF4-FFF2-40B4-BE49-F238E27FC236}">
                <a16:creationId xmlns:a16="http://schemas.microsoft.com/office/drawing/2014/main" id="{FE446491-30DC-6ECB-97F8-CF23652DDF02}"/>
              </a:ext>
            </a:extLst>
          </p:cNvPr>
          <p:cNvSpPr>
            <a:spLocks noGrp="1"/>
          </p:cNvSpPr>
          <p:nvPr>
            <p:ph type="body" sz="quarter" idx="18"/>
          </p:nvPr>
        </p:nvSpPr>
        <p:spPr/>
        <p:txBody>
          <a:bodyPr/>
          <a:lstStyle/>
          <a:p>
            <a:r>
              <a:rPr lang="en-AU" dirty="0">
                <a:latin typeface="+mj-lt"/>
              </a:rPr>
              <a:t>Angles at a point</a:t>
            </a:r>
          </a:p>
        </p:txBody>
      </p:sp>
      <p:pic>
        <p:nvPicPr>
          <p:cNvPr id="15" name="Picture 14" descr="angles at a point inside a circle">
            <a:extLst>
              <a:ext uri="{FF2B5EF4-FFF2-40B4-BE49-F238E27FC236}">
                <a16:creationId xmlns:a16="http://schemas.microsoft.com/office/drawing/2014/main" id="{7F0D4184-7E83-AC45-2DD5-0E409415FD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4901" y="1677461"/>
            <a:ext cx="4544081" cy="4289008"/>
          </a:xfrm>
          <a:prstGeom prst="rect">
            <a:avLst/>
          </a:prstGeom>
        </p:spPr>
      </p:pic>
      <p:sp>
        <p:nvSpPr>
          <p:cNvPr id="4" name="Slide Number Placeholder 3">
            <a:extLst>
              <a:ext uri="{FF2B5EF4-FFF2-40B4-BE49-F238E27FC236}">
                <a16:creationId xmlns:a16="http://schemas.microsoft.com/office/drawing/2014/main" id="{C4A3F660-9CF8-F597-874E-FE3C286E45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1261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A657-97A9-A454-7745-8ADDC003E1C0}"/>
              </a:ext>
            </a:extLst>
          </p:cNvPr>
          <p:cNvSpPr>
            <a:spLocks noGrp="1"/>
          </p:cNvSpPr>
          <p:nvPr>
            <p:ph type="title"/>
          </p:nvPr>
        </p:nvSpPr>
        <p:spPr/>
        <p:txBody>
          <a:bodyPr/>
          <a:lstStyle/>
          <a:p>
            <a:r>
              <a:rPr lang="en-AU" dirty="0">
                <a:latin typeface="+mj-lt"/>
              </a:rPr>
              <a:t>The cake thief (3)</a:t>
            </a:r>
          </a:p>
        </p:txBody>
      </p:sp>
      <p:sp>
        <p:nvSpPr>
          <p:cNvPr id="3" name="Content Placeholder 2">
            <a:extLst>
              <a:ext uri="{FF2B5EF4-FFF2-40B4-BE49-F238E27FC236}">
                <a16:creationId xmlns:a16="http://schemas.microsoft.com/office/drawing/2014/main" id="{38971229-C515-E9ED-F261-50CF1395BDD5}"/>
              </a:ext>
            </a:extLst>
          </p:cNvPr>
          <p:cNvSpPr>
            <a:spLocks noGrp="1"/>
          </p:cNvSpPr>
          <p:nvPr>
            <p:ph type="body" sz="quarter" idx="18"/>
          </p:nvPr>
        </p:nvSpPr>
        <p:spPr>
          <a:xfrm>
            <a:off x="359999" y="982520"/>
            <a:ext cx="11483999" cy="310015"/>
          </a:xfrm>
        </p:spPr>
        <p:txBody>
          <a:bodyPr/>
          <a:lstStyle/>
          <a:p>
            <a:r>
              <a:rPr lang="en-US" dirty="0">
                <a:latin typeface="+mj-lt"/>
              </a:rPr>
              <a:t>Vertically opposite angles</a:t>
            </a:r>
            <a:endParaRPr lang="en-AU" dirty="0">
              <a:latin typeface="+mj-lt"/>
            </a:endParaRPr>
          </a:p>
        </p:txBody>
      </p:sp>
      <p:sp>
        <p:nvSpPr>
          <p:cNvPr id="11" name="TextBox 10">
            <a:extLst>
              <a:ext uri="{FF2B5EF4-FFF2-40B4-BE49-F238E27FC236}">
                <a16:creationId xmlns:a16="http://schemas.microsoft.com/office/drawing/2014/main" id="{60C40CB7-6CCF-D8D8-1331-AF1D431F763A}"/>
              </a:ext>
            </a:extLst>
          </p:cNvPr>
          <p:cNvSpPr txBox="1"/>
          <p:nvPr/>
        </p:nvSpPr>
        <p:spPr>
          <a:xfrm>
            <a:off x="787783" y="1942908"/>
            <a:ext cx="3136329" cy="872034"/>
          </a:xfrm>
          <a:prstGeom prst="rect">
            <a:avLst/>
          </a:prstGeom>
          <a:noFill/>
        </p:spPr>
        <p:txBody>
          <a:bodyPr wrap="square">
            <a:spAutoFit/>
          </a:bodyPr>
          <a:lstStyle/>
          <a:p>
            <a:pPr>
              <a:lnSpc>
                <a:spcPct val="150000"/>
              </a:lnSpc>
            </a:pPr>
            <a:r>
              <a:rPr lang="en-AU" sz="1800" dirty="0"/>
              <a:t>This circle contains vertically opposite angles</a:t>
            </a:r>
          </a:p>
        </p:txBody>
      </p:sp>
      <p:pic>
        <p:nvPicPr>
          <p:cNvPr id="6" name="Picture 5" descr="A circle with 10 dots equally spaced on the circumference, a point at the centre and 2 lines connecting opposite points and intersecting at the centre.">
            <a:extLst>
              <a:ext uri="{FF2B5EF4-FFF2-40B4-BE49-F238E27FC236}">
                <a16:creationId xmlns:a16="http://schemas.microsoft.com/office/drawing/2014/main" id="{A63C67B2-84F7-8529-A188-5285067D178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7783" y="3009237"/>
            <a:ext cx="2772720" cy="2725329"/>
          </a:xfrm>
          <a:prstGeom prst="rect">
            <a:avLst/>
          </a:prstGeom>
        </p:spPr>
      </p:pic>
      <p:sp>
        <p:nvSpPr>
          <p:cNvPr id="7" name="Content Placeholder 2">
            <a:extLst>
              <a:ext uri="{FF2B5EF4-FFF2-40B4-BE49-F238E27FC236}">
                <a16:creationId xmlns:a16="http://schemas.microsoft.com/office/drawing/2014/main" id="{2C5766FE-FB7F-DD3C-1FE0-714BE1FE1F6D}"/>
              </a:ext>
            </a:extLst>
          </p:cNvPr>
          <p:cNvSpPr txBox="1">
            <a:spLocks/>
          </p:cNvSpPr>
          <p:nvPr/>
        </p:nvSpPr>
        <p:spPr>
          <a:xfrm>
            <a:off x="7188638" y="2046468"/>
            <a:ext cx="2536372" cy="3412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t>These circles do not</a:t>
            </a:r>
          </a:p>
        </p:txBody>
      </p:sp>
      <p:pic>
        <p:nvPicPr>
          <p:cNvPr id="27" name="Picture 26" descr="circle with angles at a point at the centre">
            <a:extLst>
              <a:ext uri="{FF2B5EF4-FFF2-40B4-BE49-F238E27FC236}">
                <a16:creationId xmlns:a16="http://schemas.microsoft.com/office/drawing/2014/main" id="{495AAF6C-AE58-8A4F-D794-18AB9B726E2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39514" y="2878176"/>
            <a:ext cx="2963163" cy="2987451"/>
          </a:xfrm>
          <a:prstGeom prst="rect">
            <a:avLst/>
          </a:prstGeom>
        </p:spPr>
      </p:pic>
      <p:pic>
        <p:nvPicPr>
          <p:cNvPr id="40" name="Picture 39" descr="circle with angles at a point at the centre">
            <a:extLst>
              <a:ext uri="{FF2B5EF4-FFF2-40B4-BE49-F238E27FC236}">
                <a16:creationId xmlns:a16="http://schemas.microsoft.com/office/drawing/2014/main" id="{E34D5F90-36E4-CA2B-177D-E3B3123B903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2362" y="2890320"/>
            <a:ext cx="2963163" cy="2963163"/>
          </a:xfrm>
          <a:prstGeom prst="rect">
            <a:avLst/>
          </a:prstGeom>
        </p:spPr>
      </p:pic>
      <p:sp>
        <p:nvSpPr>
          <p:cNvPr id="14" name="Rectangle: Rounded Corners 13">
            <a:extLst>
              <a:ext uri="{FF2B5EF4-FFF2-40B4-BE49-F238E27FC236}">
                <a16:creationId xmlns:a16="http://schemas.microsoft.com/office/drawing/2014/main" id="{B3202D9C-FBA3-6E4D-5913-DD8B185B8A46}"/>
              </a:ext>
              <a:ext uri="{C183D7F6-B498-43B3-948B-1728B52AA6E4}">
                <adec:decorative xmlns:adec="http://schemas.microsoft.com/office/drawing/2017/decorative" val="1"/>
              </a:ext>
            </a:extLst>
          </p:cNvPr>
          <p:cNvSpPr/>
          <p:nvPr/>
        </p:nvSpPr>
        <p:spPr>
          <a:xfrm>
            <a:off x="5069651" y="1942908"/>
            <a:ext cx="6774347" cy="3922719"/>
          </a:xfrm>
          <a:prstGeom prst="roundRect">
            <a:avLst>
              <a:gd name="adj" fmla="val 7393"/>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042952C4-BEB8-849D-4A86-CFD906A66520}"/>
              </a:ext>
              <a:ext uri="{C183D7F6-B498-43B3-948B-1728B52AA6E4}">
                <adec:decorative xmlns:adec="http://schemas.microsoft.com/office/drawing/2017/decorative" val="1"/>
              </a:ext>
            </a:extLst>
          </p:cNvPr>
          <p:cNvSpPr/>
          <p:nvPr/>
        </p:nvSpPr>
        <p:spPr>
          <a:xfrm>
            <a:off x="359999" y="1942908"/>
            <a:ext cx="3991897" cy="3922719"/>
          </a:xfrm>
          <a:prstGeom prst="roundRect">
            <a:avLst>
              <a:gd name="adj" fmla="val 7393"/>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6316612B-85DC-7B2B-14FE-7781215524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42120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8C895-05D9-F796-D0B3-34DC7AA4AC5D}"/>
              </a:ext>
            </a:extLst>
          </p:cNvPr>
          <p:cNvSpPr>
            <a:spLocks noGrp="1"/>
          </p:cNvSpPr>
          <p:nvPr>
            <p:ph type="ctrTitle"/>
          </p:nvPr>
        </p:nvSpPr>
        <p:spPr/>
        <p:txBody>
          <a:bodyPr/>
          <a:lstStyle/>
          <a:p>
            <a:r>
              <a:rPr lang="en-AU" dirty="0">
                <a:latin typeface="+mj-lt"/>
              </a:rPr>
              <a:t>Summarise</a:t>
            </a:r>
          </a:p>
        </p:txBody>
      </p:sp>
      <p:sp>
        <p:nvSpPr>
          <p:cNvPr id="5" name="Footer Placeholder 2">
            <a:extLst>
              <a:ext uri="{FF2B5EF4-FFF2-40B4-BE49-F238E27FC236}">
                <a16:creationId xmlns:a16="http://schemas.microsoft.com/office/drawing/2014/main" id="{DCEB026B-0927-4F3D-A43E-1D6FCA739E57}"/>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78954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Angles at a point (1)</a:t>
            </a:r>
          </a:p>
        </p:txBody>
      </p:sp>
      <p:sp>
        <p:nvSpPr>
          <p:cNvPr id="8" name="Content Placeholder 7">
            <a:extLst>
              <a:ext uri="{FF2B5EF4-FFF2-40B4-BE49-F238E27FC236}">
                <a16:creationId xmlns:a16="http://schemas.microsoft.com/office/drawing/2014/main" id="{AB34C76D-533B-3694-77A2-D5CC0339FB87}"/>
              </a:ext>
            </a:extLst>
          </p:cNvPr>
          <p:cNvSpPr>
            <a:spLocks noGrp="1"/>
          </p:cNvSpPr>
          <p:nvPr>
            <p:ph type="body" sz="quarter" idx="18"/>
          </p:nvPr>
        </p:nvSpPr>
        <p:spPr/>
        <p:txBody>
          <a:bodyPr/>
          <a:lstStyle/>
          <a:p>
            <a:r>
              <a:rPr lang="en-US" dirty="0">
                <a:latin typeface="+mj-lt"/>
              </a:rPr>
              <a:t>Worked example 1</a:t>
            </a:r>
            <a:endParaRPr lang="en-AU" dirty="0">
              <a:latin typeface="+mj-lt"/>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7"/>
              </p:nvPr>
            </p:nvSpPr>
            <p:spPr>
              <a:xfrm>
                <a:off x="359999" y="1618056"/>
                <a:ext cx="11484000" cy="3621889"/>
              </a:xfrm>
            </p:spPr>
            <p:txBody>
              <a:bodyPr/>
              <a:lstStyle/>
              <a:p>
                <a:r>
                  <a:rPr lang="en-AU" dirty="0">
                    <a:latin typeface="+mn-lt"/>
                  </a:rPr>
                  <a:t>Calculate the value of </a:t>
                </a:r>
                <a14:m>
                  <m:oMath xmlns:m="http://schemas.openxmlformats.org/officeDocument/2006/math">
                    <m:r>
                      <a:rPr lang="en-AU" i="1" dirty="0" smtClean="0">
                        <a:latin typeface="Cambria Math" panose="02040503050406030204" pitchFamily="18" charset="0"/>
                      </a:rPr>
                      <m:t>𝑥</m:t>
                    </m:r>
                    <m:r>
                      <a:rPr lang="en-AU" i="1" dirty="0" smtClean="0">
                        <a:latin typeface="Cambria Math" panose="02040503050406030204" pitchFamily="18" charset="0"/>
                      </a:rPr>
                      <m:t>.</m:t>
                    </m:r>
                  </m:oMath>
                </a14:m>
                <a:endParaRPr lang="en-AU" dirty="0">
                  <a:latin typeface="+mn-lt"/>
                </a:endParaRPr>
              </a:p>
              <a:p>
                <a:r>
                  <a:rPr lang="en-AU" dirty="0">
                    <a:latin typeface="+mn-lt"/>
                  </a:rPr>
                  <a:t>Solution:</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+95°+105°+115°</m:t>
                      </m:r>
                      <m:r>
                        <m:rPr>
                          <m:aln/>
                        </m:rPr>
                        <a:rPr lang="en-AU" b="0" i="1" smtClean="0">
                          <a:latin typeface="Cambria Math" panose="02040503050406030204" pitchFamily="18" charset="0"/>
                        </a:rPr>
                        <m:t>=</m:t>
                      </m:r>
                      <m:r>
                        <a:rPr lang="en-AU" b="0" i="1" smtClean="0">
                          <a:latin typeface="Cambria Math" panose="02040503050406030204" pitchFamily="18" charset="0"/>
                        </a:rPr>
                        <m:t>360°</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+315°</m:t>
                      </m:r>
                      <m:r>
                        <m:rPr>
                          <m:aln/>
                        </m:rPr>
                        <a:rPr lang="en-AU" b="0" i="1" smtClean="0">
                          <a:latin typeface="Cambria Math" panose="02040503050406030204" pitchFamily="18" charset="0"/>
                        </a:rPr>
                        <m:t>=</m:t>
                      </m:r>
                      <m:r>
                        <a:rPr lang="en-AU" b="0" i="1" smtClean="0">
                          <a:latin typeface="Cambria Math" panose="02040503050406030204" pitchFamily="18" charset="0"/>
                        </a:rPr>
                        <m:t>360°</m:t>
                      </m:r>
                    </m:oMath>
                    <m:oMath xmlns:m="http://schemas.openxmlformats.org/officeDocument/2006/math">
                      <m:r>
                        <a:rPr lang="en-AU" b="0" i="1" smtClean="0">
                          <a:solidFill>
                            <a:srgbClr val="00B050"/>
                          </a:solidFill>
                          <a:latin typeface="Cambria Math" panose="02040503050406030204" pitchFamily="18" charset="0"/>
                        </a:rPr>
                        <m:t>−315°</m:t>
                      </m:r>
                      <m:r>
                        <m:rPr>
                          <m:aln/>
                        </m:rPr>
                        <a:rPr lang="en-AU" b="0" i="1" smtClean="0">
                          <a:solidFill>
                            <a:schemeClr val="bg1"/>
                          </a:solidFill>
                          <a:latin typeface="Cambria Math" panose="02040503050406030204" pitchFamily="18" charset="0"/>
                        </a:rPr>
                        <m:t>=</m:t>
                      </m:r>
                      <m:r>
                        <a:rPr lang="en-AU" i="1">
                          <a:solidFill>
                            <a:srgbClr val="00B050"/>
                          </a:solidFill>
                          <a:latin typeface="Cambria Math" panose="02040503050406030204" pitchFamily="18" charset="0"/>
                        </a:rPr>
                        <m:t>−315°</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360°−315°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45°</m:t>
                      </m:r>
                    </m:oMath>
                  </m:oMathPara>
                </a14:m>
                <a:endParaRPr lang="en-AU" dirty="0">
                  <a:latin typeface="+mn-lt"/>
                </a:endParaRPr>
              </a:p>
            </p:txBody>
          </p:sp>
        </mc:Choice>
        <mc:Fallback xmlns="">
          <p:sp>
            <p:nvSpPr>
              <p:cNvPr id="6" name="Text Placeholder 5">
                <a:extLst>
                  <a:ext uri="{FF2B5EF4-FFF2-40B4-BE49-F238E27FC236}">
                    <a16:creationId xmlns:a16="http://schemas.microsoft.com/office/drawing/2014/main" id="{09E8F95C-E9B2-C872-3924-E38C255A662C}"/>
                  </a:ext>
                </a:extLst>
              </p:cNvPr>
              <p:cNvSpPr>
                <a:spLocks noGrp="1" noRot="1" noChangeAspect="1" noMove="1" noResize="1" noEditPoints="1" noAdjustHandles="1" noChangeArrowheads="1" noChangeShapeType="1" noTextEdit="1"/>
              </p:cNvSpPr>
              <p:nvPr>
                <p:ph type="body" sz="quarter" idx="17"/>
              </p:nvPr>
            </p:nvSpPr>
            <p:spPr>
              <a:xfrm>
                <a:off x="359999" y="1618056"/>
                <a:ext cx="11484000" cy="3621889"/>
              </a:xfrm>
              <a:blipFill>
                <a:blip r:embed="rId2"/>
                <a:stretch>
                  <a:fillRect l="-1327"/>
                </a:stretch>
              </a:blipFill>
            </p:spPr>
            <p:txBody>
              <a:bodyPr/>
              <a:lstStyle/>
              <a:p>
                <a:r>
                  <a:rPr lang="en-AU">
                    <a:noFill/>
                  </a:rPr>
                  <a:t> </a:t>
                </a:r>
              </a:p>
            </p:txBody>
          </p:sp>
        </mc:Fallback>
      </mc:AlternateContent>
      <p:pic>
        <p:nvPicPr>
          <p:cNvPr id="9" name="Picture 8" descr="4 black lines meeting at a point. The angles are 95 degrees, 105 degrees, 115 degrees and x degrees.">
            <a:extLst>
              <a:ext uri="{FF2B5EF4-FFF2-40B4-BE49-F238E27FC236}">
                <a16:creationId xmlns:a16="http://schemas.microsoft.com/office/drawing/2014/main" id="{B2A2BC22-FE20-1853-F3CB-2F980DB0A6A4}"/>
              </a:ext>
            </a:extLst>
          </p:cNvPr>
          <p:cNvPicPr>
            <a:picLocks noChangeAspect="1"/>
          </p:cNvPicPr>
          <p:nvPr/>
        </p:nvPicPr>
        <p:blipFill>
          <a:blip r:embed="rId3"/>
          <a:stretch>
            <a:fillRect/>
          </a:stretch>
        </p:blipFill>
        <p:spPr>
          <a:xfrm>
            <a:off x="6769606" y="905601"/>
            <a:ext cx="4354394" cy="3372928"/>
          </a:xfrm>
          <a:prstGeom prst="rect">
            <a:avLst/>
          </a:prstGeom>
        </p:spPr>
      </p:pic>
      <p:pic>
        <p:nvPicPr>
          <p:cNvPr id="12" name="Picture 11" descr="Bar model of the solution.">
            <a:extLst>
              <a:ext uri="{FF2B5EF4-FFF2-40B4-BE49-F238E27FC236}">
                <a16:creationId xmlns:a16="http://schemas.microsoft.com/office/drawing/2014/main" id="{CC93680A-549A-BDED-1F61-E65F5D412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1853" y="4424985"/>
            <a:ext cx="3989901" cy="176051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Angles at a point (2)</a:t>
            </a:r>
          </a:p>
        </p:txBody>
      </p:sp>
      <p:sp>
        <p:nvSpPr>
          <p:cNvPr id="8" name="Content Placeholder 7">
            <a:extLst>
              <a:ext uri="{FF2B5EF4-FFF2-40B4-BE49-F238E27FC236}">
                <a16:creationId xmlns:a16="http://schemas.microsoft.com/office/drawing/2014/main" id="{AB34C76D-533B-3694-77A2-D5CC0339FB87}"/>
              </a:ext>
            </a:extLst>
          </p:cNvPr>
          <p:cNvSpPr>
            <a:spLocks noGrp="1"/>
          </p:cNvSpPr>
          <p:nvPr>
            <p:ph type="body" sz="quarter" idx="18"/>
          </p:nvPr>
        </p:nvSpPr>
        <p:spPr/>
        <p:txBody>
          <a:bodyPr/>
          <a:lstStyle/>
          <a:p>
            <a:r>
              <a:rPr lang="en-US" dirty="0">
                <a:latin typeface="+mj-lt"/>
              </a:rPr>
              <a:t>Worked example 1 – self-explanation prompts</a:t>
            </a:r>
            <a:endParaRPr lang="en-AU" dirty="0">
              <a:latin typeface="+mj-lt"/>
            </a:endParaRPr>
          </a:p>
        </p:txBody>
      </p:sp>
      <mc:AlternateContent xmlns:mc="http://schemas.openxmlformats.org/markup-compatibility/2006">
        <mc:Choice xmlns:a14="http://schemas.microsoft.com/office/drawing/2010/main" Requires="a14">
          <p:sp>
            <p:nvSpPr>
              <p:cNvPr id="6" name="Text Placeholder 5" descr="𝑥+95°+105°+115°=360°&#10;Why do we write this line?">
                <a:extLst>
                  <a:ext uri="{FF2B5EF4-FFF2-40B4-BE49-F238E27FC236}">
                    <a16:creationId xmlns:a16="http://schemas.microsoft.com/office/drawing/2014/main" id="{09E8F95C-E9B2-C872-3924-E38C255A662C}"/>
                  </a:ext>
                </a:extLst>
              </p:cNvPr>
              <p:cNvSpPr>
                <a:spLocks noGrp="1"/>
              </p:cNvSpPr>
              <p:nvPr>
                <p:ph type="body" sz="quarter" idx="17"/>
              </p:nvPr>
            </p:nvSpPr>
            <p:spPr>
              <a:xfrm>
                <a:off x="359999" y="1603307"/>
                <a:ext cx="11484000" cy="3651386"/>
              </a:xfrm>
            </p:spPr>
            <p:txBody>
              <a:bodyPr/>
              <a:lstStyle/>
              <a:p>
                <a:r>
                  <a:rPr lang="en-AU" dirty="0">
                    <a:latin typeface="+mn-lt"/>
                  </a:rPr>
                  <a:t>Calculate the value of </a:t>
                </a:r>
                <a14:m>
                  <m:oMath xmlns:m="http://schemas.openxmlformats.org/officeDocument/2006/math">
                    <m:r>
                      <a:rPr lang="en-AU" i="1" dirty="0" smtClean="0">
                        <a:latin typeface="Cambria Math" panose="02040503050406030204" pitchFamily="18" charset="0"/>
                      </a:rPr>
                      <m:t>𝑥</m:t>
                    </m:r>
                    <m:r>
                      <a:rPr lang="en-AU" i="1" dirty="0" smtClean="0">
                        <a:latin typeface="Cambria Math" panose="02040503050406030204" pitchFamily="18" charset="0"/>
                      </a:rPr>
                      <m:t>.</m:t>
                    </m:r>
                  </m:oMath>
                </a14:m>
                <a:endParaRPr lang="en-AU" b="0" dirty="0">
                  <a:latin typeface="+mn-lt"/>
                </a:endParaRPr>
              </a:p>
              <a:p>
                <a:r>
                  <a:rPr lang="en-AU" dirty="0">
                    <a:latin typeface="+mn-lt"/>
                  </a:rPr>
                  <a:t>Solution:</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+95°+105°+115°</m:t>
                      </m:r>
                      <m:r>
                        <m:rPr>
                          <m:aln/>
                        </m:rPr>
                        <a:rPr lang="en-AU" b="0" i="1" smtClean="0">
                          <a:latin typeface="Cambria Math" panose="02040503050406030204" pitchFamily="18" charset="0"/>
                        </a:rPr>
                        <m:t>=</m:t>
                      </m:r>
                      <m:r>
                        <a:rPr lang="en-AU" b="0" i="1" smtClean="0">
                          <a:latin typeface="Cambria Math" panose="02040503050406030204" pitchFamily="18" charset="0"/>
                        </a:rPr>
                        <m:t>360°</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°+315°</m:t>
                      </m:r>
                      <m:r>
                        <m:rPr>
                          <m:aln/>
                        </m:rPr>
                        <a:rPr lang="en-AU" b="0" i="1" smtClean="0">
                          <a:latin typeface="Cambria Math" panose="02040503050406030204" pitchFamily="18" charset="0"/>
                        </a:rPr>
                        <m:t>=</m:t>
                      </m:r>
                      <m:r>
                        <a:rPr lang="en-AU" b="0" i="1" smtClean="0">
                          <a:latin typeface="Cambria Math" panose="02040503050406030204" pitchFamily="18" charset="0"/>
                        </a:rPr>
                        <m:t>360°</m:t>
                      </m:r>
                    </m:oMath>
                    <m:oMath xmlns:m="http://schemas.openxmlformats.org/officeDocument/2006/math">
                      <m:r>
                        <a:rPr lang="en-AU" b="0" i="1" smtClean="0">
                          <a:solidFill>
                            <a:srgbClr val="00B050"/>
                          </a:solidFill>
                          <a:latin typeface="Cambria Math" panose="02040503050406030204" pitchFamily="18" charset="0"/>
                        </a:rPr>
                        <m:t>−315°</m:t>
                      </m:r>
                      <m:r>
                        <m:rPr>
                          <m:aln/>
                        </m:rPr>
                        <a:rPr lang="en-AU" b="0" i="1" smtClean="0">
                          <a:solidFill>
                            <a:schemeClr val="bg1"/>
                          </a:solidFill>
                          <a:latin typeface="Cambria Math" panose="02040503050406030204" pitchFamily="18" charset="0"/>
                        </a:rPr>
                        <m:t>=</m:t>
                      </m:r>
                      <m:r>
                        <a:rPr lang="en-AU" i="1">
                          <a:solidFill>
                            <a:srgbClr val="00B050"/>
                          </a:solidFill>
                          <a:latin typeface="Cambria Math" panose="02040503050406030204" pitchFamily="18" charset="0"/>
                        </a:rPr>
                        <m:t>−315°</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
                        <m:rPr>
                          <m:aln/>
                        </m:rPr>
                        <a:rPr lang="en-AU" b="0" i="1" smtClean="0">
                          <a:latin typeface="Cambria Math" panose="02040503050406030204" pitchFamily="18" charset="0"/>
                        </a:rPr>
                        <m:t>=</m:t>
                      </m:r>
                      <m:r>
                        <a:rPr lang="en-AU" b="0" i="1" smtClean="0">
                          <a:latin typeface="Cambria Math" panose="02040503050406030204" pitchFamily="18" charset="0"/>
                        </a:rPr>
                        <m:t>360°−315°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45°</m:t>
                      </m:r>
                    </m:oMath>
                  </m:oMathPara>
                </a14:m>
                <a:endParaRPr lang="en-AU" dirty="0">
                  <a:latin typeface="+mn-lt"/>
                </a:endParaRPr>
              </a:p>
            </p:txBody>
          </p:sp>
        </mc:Choice>
        <mc:Fallback>
          <p:sp>
            <p:nvSpPr>
              <p:cNvPr id="6" name="Text Placeholder 5" descr="𝑥+95°+105°+115°=360°&#10;Why do we write this line?">
                <a:extLst>
                  <a:ext uri="{FF2B5EF4-FFF2-40B4-BE49-F238E27FC236}">
                    <a16:creationId xmlns:a16="http://schemas.microsoft.com/office/drawing/2014/main" id="{09E8F95C-E9B2-C872-3924-E38C255A662C}"/>
                  </a:ext>
                </a:extLst>
              </p:cNvPr>
              <p:cNvSpPr>
                <a:spLocks noGrp="1" noRot="1" noChangeAspect="1" noMove="1" noResize="1" noEditPoints="1" noAdjustHandles="1" noChangeArrowheads="1" noChangeShapeType="1" noTextEdit="1"/>
              </p:cNvSpPr>
              <p:nvPr>
                <p:ph type="body" sz="quarter" idx="17"/>
              </p:nvPr>
            </p:nvSpPr>
            <p:spPr>
              <a:xfrm>
                <a:off x="359999" y="1603307"/>
                <a:ext cx="11484000" cy="3651386"/>
              </a:xfrm>
              <a:blipFill>
                <a:blip r:embed="rId2"/>
                <a:stretch>
                  <a:fillRect l="-1327"/>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701FB16C-7F3D-A944-673C-3D2BE9E31708}"/>
              </a:ext>
            </a:extLst>
          </p:cNvPr>
          <p:cNvSpPr/>
          <p:nvPr/>
        </p:nvSpPr>
        <p:spPr>
          <a:xfrm>
            <a:off x="3938436" y="2592065"/>
            <a:ext cx="1914525" cy="621962"/>
          </a:xfrm>
          <a:prstGeom prst="wedgeRoundRectCallout">
            <a:avLst>
              <a:gd name="adj1" fmla="val -60899"/>
              <a:gd name="adj2" fmla="val 221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do we write this line?</a:t>
            </a:r>
          </a:p>
        </p:txBody>
      </p:sp>
      <p:sp>
        <p:nvSpPr>
          <p:cNvPr id="7" name="Speech Bubble: Rectangle with Corners Rounded 6" descr="−315°=−315°.&#10;Why are these values subtracted?">
            <a:extLst>
              <a:ext uri="{FF2B5EF4-FFF2-40B4-BE49-F238E27FC236}">
                <a16:creationId xmlns:a16="http://schemas.microsoft.com/office/drawing/2014/main" id="{8E155BFB-9419-26A3-AE2F-5B7EB990960E}"/>
              </a:ext>
            </a:extLst>
          </p:cNvPr>
          <p:cNvSpPr/>
          <p:nvPr/>
        </p:nvSpPr>
        <p:spPr>
          <a:xfrm>
            <a:off x="4216134" y="3510041"/>
            <a:ext cx="2243659" cy="640242"/>
          </a:xfrm>
          <a:prstGeom prst="wedgeRoundRectCallout">
            <a:avLst>
              <a:gd name="adj1" fmla="val -62207"/>
              <a:gd name="adj2" fmla="val 212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are these values subtracted?</a:t>
            </a:r>
          </a:p>
        </p:txBody>
      </p:sp>
      <p:pic>
        <p:nvPicPr>
          <p:cNvPr id="12" name="Picture 11" descr="4 black lines meeting at a point. The angles are 95 degrees, 105 degrees, 115 degrees and x degrees.">
            <a:extLst>
              <a:ext uri="{FF2B5EF4-FFF2-40B4-BE49-F238E27FC236}">
                <a16:creationId xmlns:a16="http://schemas.microsoft.com/office/drawing/2014/main" id="{AF3F945D-4A19-2916-AC30-C16D3F2FC6D5}"/>
              </a:ext>
            </a:extLst>
          </p:cNvPr>
          <p:cNvPicPr>
            <a:picLocks noChangeAspect="1"/>
          </p:cNvPicPr>
          <p:nvPr/>
        </p:nvPicPr>
        <p:blipFill>
          <a:blip r:embed="rId3"/>
          <a:stretch>
            <a:fillRect/>
          </a:stretch>
        </p:blipFill>
        <p:spPr>
          <a:xfrm>
            <a:off x="6769606" y="905601"/>
            <a:ext cx="4354394" cy="3372928"/>
          </a:xfrm>
          <a:prstGeom prst="rect">
            <a:avLst/>
          </a:prstGeom>
        </p:spPr>
      </p:pic>
      <p:pic>
        <p:nvPicPr>
          <p:cNvPr id="13" name="Picture 12" descr="Bar model of the solution.">
            <a:extLst>
              <a:ext uri="{FF2B5EF4-FFF2-40B4-BE49-F238E27FC236}">
                <a16:creationId xmlns:a16="http://schemas.microsoft.com/office/drawing/2014/main" id="{D0B72DAB-5937-8CCA-6ABD-2007BD22B3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1853" y="4424985"/>
            <a:ext cx="3989901" cy="176051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46667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799</Words>
  <Application>Microsoft Office PowerPoint</Application>
  <PresentationFormat>Widescreen</PresentationFormat>
  <Paragraphs>89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Cambria Math</vt:lpstr>
      <vt:lpstr>Arial</vt:lpstr>
      <vt:lpstr>Public Sans</vt:lpstr>
      <vt:lpstr>1_NSWG Corporate</vt:lpstr>
      <vt:lpstr>The cake thief</vt:lpstr>
      <vt:lpstr>Launch</vt:lpstr>
      <vt:lpstr>The cake thief (1)</vt:lpstr>
      <vt:lpstr>Explore</vt:lpstr>
      <vt:lpstr>The cake thief (2)</vt:lpstr>
      <vt:lpstr>The cake thief (3)</vt:lpstr>
      <vt:lpstr>Summarise</vt:lpstr>
      <vt:lpstr>Angles at a point (1)</vt:lpstr>
      <vt:lpstr>Angles at a point (2)</vt:lpstr>
      <vt:lpstr>Angles at a point (3)</vt:lpstr>
      <vt:lpstr>Angles at a point (4)</vt:lpstr>
      <vt:lpstr>Vertically opposite angles (1)</vt:lpstr>
      <vt:lpstr>Vertically opposite angles (2)</vt:lpstr>
      <vt:lpstr>Vertically opposite angles (3)</vt:lpstr>
      <vt:lpstr>Vertically opposite angles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cake thief – Unit 11 – Lesson 3</dc:title>
  <dc:creator>NSW Department of Education</dc:creator>
  <dcterms:created xsi:type="dcterms:W3CDTF">2024-08-23T03:35:27Z</dcterms:created>
  <dcterms:modified xsi:type="dcterms:W3CDTF">2024-08-23T03:35:50Z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2024-08-23T03:35:49Z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78e2c20b-cde3-49ea-8f9c-cd4a6d886f39</vt:lpwstr>
  </property>
  <property fmtid="{D5CDD505-2E9C-101B-9397-08002B2CF9AE}" pid="8" name="MSIP_Label_b603dfd7-d93a-4381-a340-2995d8282205_ContentBits">
    <vt:lpwstr>0</vt:lpwstr>
  </property>
</Properties>
</file>