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4"/>
  </p:notesMasterIdLst>
  <p:handoutMasterIdLst>
    <p:handoutMasterId r:id="rId15"/>
  </p:handoutMasterIdLst>
  <p:sldIdLst>
    <p:sldId id="257" r:id="rId2"/>
    <p:sldId id="272" r:id="rId3"/>
    <p:sldId id="394" r:id="rId4"/>
    <p:sldId id="382" r:id="rId5"/>
    <p:sldId id="385" r:id="rId6"/>
    <p:sldId id="366" r:id="rId7"/>
    <p:sldId id="389" r:id="rId8"/>
    <p:sldId id="390" r:id="rId9"/>
    <p:sldId id="391" r:id="rId10"/>
    <p:sldId id="392" r:id="rId11"/>
    <p:sldId id="393"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56" autoAdjust="0"/>
  </p:normalViewPr>
  <p:slideViewPr>
    <p:cSldViewPr snapToGrid="0">
      <p:cViewPr varScale="1">
        <p:scale>
          <a:sx n="88" d="100"/>
          <a:sy n="88" d="100"/>
        </p:scale>
        <p:origin x="690" y="9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84505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0600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3502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4835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2751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59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8685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417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472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0454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3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878182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ndex.php?curid=96527650" TargetMode="External"/><Relationship Id="rId7" Type="http://schemas.openxmlformats.org/officeDocument/2006/relationships/hyperlink" Target="https://commons.wikimedia.org/w/index.php?curid=96527831"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reativecommons.org/licenses/by-sa/4.0/?ref=openverse" TargetMode="External"/><Relationship Id="rId4" Type="http://schemas.openxmlformats.org/officeDocument/2006/relationships/hyperlink" Target="https://commons.wikimedia.org/wiki/User:Westbahnho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Complements to you</a:t>
            </a:r>
          </a:p>
        </p:txBody>
      </p:sp>
      <p:sp>
        <p:nvSpPr>
          <p:cNvPr id="2" name="Text Placeholder 1">
            <a:extLst>
              <a:ext uri="{FF2B5EF4-FFF2-40B4-BE49-F238E27FC236}">
                <a16:creationId xmlns:a16="http://schemas.microsoft.com/office/drawing/2014/main" id="{0AB3CCA4-6A5A-F6F6-EBB3-2C8D22496019}"/>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4294967295"/>
          </p:nvPr>
        </p:nvSpPr>
        <p:spPr>
          <a:xfrm>
            <a:off x="539999" y="395895"/>
            <a:ext cx="4498975" cy="684213"/>
          </a:xfrm>
          <a:prstGeom prst="rect">
            <a:avLst/>
          </a:prstGeom>
        </p:spPr>
        <p:txBody>
          <a:bodyPr/>
          <a:lstStyle/>
          <a:p>
            <a:r>
              <a:rPr lang="en-US" sz="1400" dirty="0">
                <a:solidFill>
                  <a:schemeClr val="bg1"/>
                </a:solidFill>
              </a:rPr>
              <a:t>NSW Department of Education</a:t>
            </a:r>
            <a:endParaRPr lang="en-AU" sz="1400" dirty="0">
              <a:solidFill>
                <a:schemeClr val="bg1"/>
              </a:solidFill>
            </a:endParaRPr>
          </a:p>
        </p:txBody>
      </p:sp>
      <p:pic>
        <p:nvPicPr>
          <p:cNvPr id="5" name="Picture Placeholder 4">
            <a:extLst>
              <a:ext uri="{FF2B5EF4-FFF2-40B4-BE49-F238E27FC236}">
                <a16:creationId xmlns:a16="http://schemas.microsoft.com/office/drawing/2014/main" id="{9C0B29C5-80CF-18F5-2608-6F66CCF92AA2}"/>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l="25395" r="25395"/>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5</a:t>
            </a:r>
          </a:p>
        </p:txBody>
      </p:sp>
      <p:pic>
        <p:nvPicPr>
          <p:cNvPr id="8" name="Picture 7" descr="Kite IJKL with JK=IJ and KL=IL and diagonals KI and JL.">
            <a:extLst>
              <a:ext uri="{FF2B5EF4-FFF2-40B4-BE49-F238E27FC236}">
                <a16:creationId xmlns:a16="http://schemas.microsoft.com/office/drawing/2014/main" id="{AB5E9C9F-F987-B4E8-5E68-D8B9301F16D1}"/>
              </a:ext>
            </a:extLst>
          </p:cNvPr>
          <p:cNvPicPr>
            <a:picLocks noChangeAspect="1"/>
          </p:cNvPicPr>
          <p:nvPr/>
        </p:nvPicPr>
        <p:blipFill>
          <a:blip r:embed="rId2"/>
          <a:stretch>
            <a:fillRect/>
          </a:stretch>
        </p:blipFill>
        <p:spPr>
          <a:xfrm>
            <a:off x="845683" y="1599263"/>
            <a:ext cx="3595688" cy="4536422"/>
          </a:xfrm>
          <a:prstGeom prst="rect">
            <a:avLst/>
          </a:prstGeom>
        </p:spPr>
      </p:pic>
      <mc:AlternateContent xmlns:mc="http://schemas.openxmlformats.org/markup-compatibility/2006" xmlns:a14="http://schemas.microsoft.com/office/drawing/2010/main">
        <mc:Choice Requires="a14">
          <p:sp>
            <p:nvSpPr>
              <p:cNvPr id="3" name="Picture Placeholder 2">
                <a:extLst>
                  <a:ext uri="{FF2B5EF4-FFF2-40B4-BE49-F238E27FC236}">
                    <a16:creationId xmlns:a16="http://schemas.microsoft.com/office/drawing/2014/main" id="{D0BECE47-A717-45A4-EBEF-A0BF4CBA27D4}"/>
                  </a:ext>
                </a:extLst>
              </p:cNvPr>
              <p:cNvSpPr>
                <a:spLocks noGrp="1"/>
              </p:cNvSpPr>
              <p:nvPr>
                <p:ph type="pic" sz="quarter" idx="20"/>
              </p:nvPr>
            </p:nvSpPr>
            <p:spPr>
              <a:xfrm>
                <a:off x="6324599" y="2177333"/>
                <a:ext cx="5507038" cy="3380282"/>
              </a:xfrm>
            </p:spPr>
            <p:txBody>
              <a:bodyPr/>
              <a:lstStyle/>
              <a:p>
                <a:r>
                  <a:rPr lang="en-AU" dirty="0">
                    <a:latin typeface="+mn-lt"/>
                  </a:rPr>
                  <a:t>Which of the following does this diagram illustrate?</a:t>
                </a: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𝐼𝐾</m:t>
                    </m:r>
                    <m:r>
                      <a:rPr lang="en-AU" b="0" i="1" smtClean="0">
                        <a:latin typeface="Cambria Math" panose="02040503050406030204" pitchFamily="18" charset="0"/>
                      </a:rPr>
                      <m:t>⊥</m:t>
                    </m:r>
                    <m:r>
                      <a:rPr lang="en-AU" b="0" i="1" smtClean="0">
                        <a:latin typeface="Cambria Math" panose="02040503050406030204" pitchFamily="18" charset="0"/>
                      </a:rPr>
                      <m:t>𝐽𝐿</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𝐽𝐾</m:t>
                    </m:r>
                    <m:r>
                      <a:rPr lang="en-AU" b="0" i="1" smtClean="0">
                        <a:latin typeface="Cambria Math" panose="02040503050406030204" pitchFamily="18" charset="0"/>
                      </a:rPr>
                      <m:t>⊥</m:t>
                    </m:r>
                    <m:r>
                      <a:rPr lang="en-AU" b="0" i="1" smtClean="0">
                        <a:latin typeface="Cambria Math" panose="02040503050406030204" pitchFamily="18" charset="0"/>
                      </a:rPr>
                      <m:t>𝐽𝐼</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𝐾𝐿</m:t>
                    </m:r>
                    <m:r>
                      <a:rPr lang="en-AU" b="0" i="1" smtClean="0">
                        <a:latin typeface="Cambria Math" panose="02040503050406030204" pitchFamily="18" charset="0"/>
                      </a:rPr>
                      <m:t>⊥</m:t>
                    </m:r>
                    <m:r>
                      <a:rPr lang="en-AU" b="0" i="1" smtClean="0">
                        <a:latin typeface="Cambria Math" panose="02040503050406030204" pitchFamily="18" charset="0"/>
                      </a:rPr>
                      <m:t>𝐼𝐿</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𝐽𝐾</m:t>
                    </m:r>
                    <m:r>
                      <a:rPr lang="en-AU" b="0" i="1" smtClean="0">
                        <a:latin typeface="Cambria Math" panose="02040503050406030204" pitchFamily="18" charset="0"/>
                      </a:rPr>
                      <m:t>⊥</m:t>
                    </m:r>
                    <m:r>
                      <a:rPr lang="en-AU" b="0" i="1" smtClean="0">
                        <a:latin typeface="Cambria Math" panose="02040503050406030204" pitchFamily="18" charset="0"/>
                      </a:rPr>
                      <m:t>𝐼𝐿</m:t>
                    </m:r>
                  </m:oMath>
                </a14:m>
                <a:endParaRPr lang="en-AU" dirty="0">
                  <a:latin typeface="+mn-lt"/>
                </a:endParaRPr>
              </a:p>
              <a:p>
                <a:endParaRPr lang="en-AU" dirty="0">
                  <a:latin typeface="+mn-lt"/>
                </a:endParaRPr>
              </a:p>
            </p:txBody>
          </p:sp>
        </mc:Choice>
        <mc:Fallback xmlns="">
          <p:sp>
            <p:nvSpPr>
              <p:cNvPr id="3" name="Picture Placeholder 2">
                <a:extLst>
                  <a:ext uri="{FF2B5EF4-FFF2-40B4-BE49-F238E27FC236}">
                    <a16:creationId xmlns:a16="http://schemas.microsoft.com/office/drawing/2014/main" id="{D0BECE47-A717-45A4-EBEF-A0BF4CBA27D4}"/>
                  </a:ext>
                </a:extLst>
              </p:cNvPr>
              <p:cNvSpPr>
                <a:spLocks noGrp="1" noRot="1" noChangeAspect="1" noMove="1" noResize="1" noEditPoints="1" noAdjustHandles="1" noChangeArrowheads="1" noChangeShapeType="1" noTextEdit="1"/>
              </p:cNvSpPr>
              <p:nvPr>
                <p:ph type="pic" sz="quarter" idx="20"/>
              </p:nvPr>
            </p:nvSpPr>
            <p:spPr>
              <a:xfrm>
                <a:off x="6324599" y="2177333"/>
                <a:ext cx="5507038" cy="3380282"/>
              </a:xfrm>
              <a:blipFill>
                <a:blip r:embed="rId3"/>
                <a:stretch>
                  <a:fillRect l="-2765" b="-162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5634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6</a:t>
            </a:r>
          </a:p>
        </p:txBody>
      </p:sp>
      <p:pic>
        <p:nvPicPr>
          <p:cNvPr id="8" name="Picture 7" descr="Lines GE, HE, LE and FE. Angle GEH = 67 degrees, HEL = 28 degrees and LEF = 62 degrees.">
            <a:extLst>
              <a:ext uri="{FF2B5EF4-FFF2-40B4-BE49-F238E27FC236}">
                <a16:creationId xmlns:a16="http://schemas.microsoft.com/office/drawing/2014/main" id="{2DFB80C5-3CAB-B480-6B15-845BA77CA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2247102"/>
            <a:ext cx="5767896" cy="3265714"/>
          </a:xfrm>
          <a:prstGeom prst="rect">
            <a:avLst/>
          </a:prstGeom>
        </p:spPr>
      </p:pic>
      <mc:AlternateContent xmlns:mc="http://schemas.openxmlformats.org/markup-compatibility/2006" xmlns:a14="http://schemas.microsoft.com/office/drawing/2010/main">
        <mc:Choice Requires="a14">
          <p:sp>
            <p:nvSpPr>
              <p:cNvPr id="3" name="Picture Placeholder 2">
                <a:extLst>
                  <a:ext uri="{FF2B5EF4-FFF2-40B4-BE49-F238E27FC236}">
                    <a16:creationId xmlns:a16="http://schemas.microsoft.com/office/drawing/2014/main" id="{06ED46F1-7A85-FA3F-698C-A1FCED07982C}"/>
                  </a:ext>
                </a:extLst>
              </p:cNvPr>
              <p:cNvSpPr>
                <a:spLocks noGrp="1"/>
              </p:cNvSpPr>
              <p:nvPr>
                <p:ph type="pic" sz="quarter" idx="20"/>
              </p:nvPr>
            </p:nvSpPr>
            <p:spPr>
              <a:xfrm>
                <a:off x="6324599" y="2222794"/>
                <a:ext cx="5507038" cy="3314330"/>
              </a:xfrm>
            </p:spPr>
            <p:txBody>
              <a:bodyPr/>
              <a:lstStyle/>
              <a:p>
                <a:r>
                  <a:rPr lang="en-AU" dirty="0">
                    <a:latin typeface="+mn-lt"/>
                  </a:rPr>
                  <a:t>Which of the following does this diagram illustrate?</a:t>
                </a:r>
              </a:p>
              <a:p>
                <a:pPr marL="342900" indent="-342900">
                  <a:buAutoNum type="alphaUcPeriod"/>
                </a:pPr>
                <a14:m>
                  <m:oMath xmlns:m="http://schemas.openxmlformats.org/officeDocument/2006/math">
                    <m:r>
                      <a:rPr lang="en-AU" b="0" i="1" smtClean="0">
                        <a:latin typeface="Cambria Math" panose="02040503050406030204" pitchFamily="18" charset="0"/>
                      </a:rPr>
                      <m:t>𝐸𝐻</m:t>
                    </m:r>
                    <m:r>
                      <a:rPr lang="en-AU" b="0" i="1" smtClean="0">
                        <a:latin typeface="Cambria Math" panose="02040503050406030204" pitchFamily="18" charset="0"/>
                      </a:rPr>
                      <m:t>⊥</m:t>
                    </m:r>
                    <m:r>
                      <a:rPr lang="en-AU" b="0" i="1" smtClean="0">
                        <a:latin typeface="Cambria Math" panose="02040503050406030204" pitchFamily="18" charset="0"/>
                      </a:rPr>
                      <m:t>𝐺𝐸</m:t>
                    </m:r>
                  </m:oMath>
                </a14:m>
                <a:endParaRPr lang="en-AU" dirty="0">
                  <a:latin typeface="+mn-lt"/>
                </a:endParaRPr>
              </a:p>
              <a:p>
                <a:pPr marL="342900" indent="-342900">
                  <a:buAutoNum type="alphaUcPeriod"/>
                </a:pPr>
                <a14:m>
                  <m:oMath xmlns:m="http://schemas.openxmlformats.org/officeDocument/2006/math">
                    <m:r>
                      <a:rPr lang="en-AU" b="0" i="1" smtClean="0">
                        <a:latin typeface="Cambria Math" panose="02040503050406030204" pitchFamily="18" charset="0"/>
                      </a:rPr>
                      <m:t>𝐸𝐻</m:t>
                    </m:r>
                    <m:r>
                      <a:rPr lang="en-AU" b="0" i="1" smtClean="0">
                        <a:latin typeface="Cambria Math" panose="02040503050406030204" pitchFamily="18" charset="0"/>
                      </a:rPr>
                      <m:t>⊥</m:t>
                    </m:r>
                    <m:r>
                      <a:rPr lang="en-AU" b="0" i="1" smtClean="0">
                        <a:latin typeface="Cambria Math" panose="02040503050406030204" pitchFamily="18" charset="0"/>
                      </a:rPr>
                      <m:t>𝐸𝐹</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𝐿𝐸</m:t>
                    </m:r>
                    <m:r>
                      <a:rPr lang="en-AU" b="0" i="1" smtClean="0">
                        <a:latin typeface="Cambria Math" panose="02040503050406030204" pitchFamily="18" charset="0"/>
                      </a:rPr>
                      <m:t>⊥</m:t>
                    </m:r>
                    <m:r>
                      <a:rPr lang="en-AU" b="0" i="1" smtClean="0">
                        <a:latin typeface="Cambria Math" panose="02040503050406030204" pitchFamily="18" charset="0"/>
                      </a:rPr>
                      <m:t>𝐺𝐸</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𝐿𝐸</m:t>
                    </m:r>
                    <m:r>
                      <a:rPr lang="en-AU" b="0" i="1" smtClean="0">
                        <a:latin typeface="Cambria Math" panose="02040503050406030204" pitchFamily="18" charset="0"/>
                      </a:rPr>
                      <m:t>⊥</m:t>
                    </m:r>
                    <m:r>
                      <a:rPr lang="en-AU" b="0" i="1" smtClean="0">
                        <a:latin typeface="Cambria Math" panose="02040503050406030204" pitchFamily="18" charset="0"/>
                      </a:rPr>
                      <m:t>𝐸𝐹</m:t>
                    </m:r>
                  </m:oMath>
                </a14:m>
                <a:endParaRPr lang="en-AU" dirty="0">
                  <a:latin typeface="+mn-lt"/>
                </a:endParaRPr>
              </a:p>
            </p:txBody>
          </p:sp>
        </mc:Choice>
        <mc:Fallback xmlns="">
          <p:sp>
            <p:nvSpPr>
              <p:cNvPr id="3" name="Picture Placeholder 2">
                <a:extLst>
                  <a:ext uri="{FF2B5EF4-FFF2-40B4-BE49-F238E27FC236}">
                    <a16:creationId xmlns:a16="http://schemas.microsoft.com/office/drawing/2014/main" id="{06ED46F1-7A85-FA3F-698C-A1FCED07982C}"/>
                  </a:ext>
                </a:extLst>
              </p:cNvPr>
              <p:cNvSpPr>
                <a:spLocks noGrp="1" noRot="1" noChangeAspect="1" noMove="1" noResize="1" noEditPoints="1" noAdjustHandles="1" noChangeArrowheads="1" noChangeShapeType="1" noTextEdit="1"/>
              </p:cNvSpPr>
              <p:nvPr>
                <p:ph type="pic" sz="quarter" idx="20"/>
              </p:nvPr>
            </p:nvSpPr>
            <p:spPr>
              <a:xfrm>
                <a:off x="6324599" y="2222794"/>
                <a:ext cx="5507038" cy="3314330"/>
              </a:xfrm>
              <a:blipFill>
                <a:blip r:embed="rId3"/>
                <a:stretch>
                  <a:fillRect l="-2765" b="-386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6323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a:t>
            </a:r>
            <a:r>
              <a:rPr lang="en-AU" dirty="0">
                <a:latin typeface="+mj-lt"/>
              </a:rPr>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Launch</a:t>
            </a:r>
          </a:p>
        </p:txBody>
      </p:sp>
      <p:sp>
        <p:nvSpPr>
          <p:cNvPr id="3" name="Footer Placeholder 2">
            <a:extLst>
              <a:ext uri="{FF2B5EF4-FFF2-40B4-BE49-F238E27FC236}">
                <a16:creationId xmlns:a16="http://schemas.microsoft.com/office/drawing/2014/main" id="{103C7B66-AEDE-58D7-09C3-269B66A08D8D}"/>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(1)</a:t>
            </a:r>
          </a:p>
        </p:txBody>
      </p:sp>
      <p:sp>
        <p:nvSpPr>
          <p:cNvPr id="3" name="Text Placeholder 2">
            <a:extLst>
              <a:ext uri="{FF2B5EF4-FFF2-40B4-BE49-F238E27FC236}">
                <a16:creationId xmlns:a16="http://schemas.microsoft.com/office/drawing/2014/main" id="{F808BD03-4F1D-5AD8-2C84-6BF8872F4C15}"/>
              </a:ext>
            </a:extLst>
          </p:cNvPr>
          <p:cNvSpPr>
            <a:spLocks noGrp="1"/>
          </p:cNvSpPr>
          <p:nvPr>
            <p:ph type="body" sz="quarter" idx="18"/>
          </p:nvPr>
        </p:nvSpPr>
        <p:spPr/>
        <p:txBody>
          <a:bodyPr/>
          <a:lstStyle/>
          <a:p>
            <a:r>
              <a:rPr lang="en-AU" dirty="0">
                <a:latin typeface="+mj-lt"/>
              </a:rPr>
              <a:t>Notice and wonder</a:t>
            </a:r>
          </a:p>
        </p:txBody>
      </p:sp>
      <p:pic>
        <p:nvPicPr>
          <p:cNvPr id="1030" name="Picture 6" descr="Miter joint box">
            <a:extLst>
              <a:ext uri="{FF2B5EF4-FFF2-40B4-BE49-F238E27FC236}">
                <a16:creationId xmlns:a16="http://schemas.microsoft.com/office/drawing/2014/main" id="{0E6C0C5E-569D-AE6C-A136-ED40E33126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7015" y="2567691"/>
            <a:ext cx="4068311" cy="26368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B22A8E-D205-C841-D022-3C684297ADFE}"/>
              </a:ext>
            </a:extLst>
          </p:cNvPr>
          <p:cNvSpPr txBox="1"/>
          <p:nvPr/>
        </p:nvSpPr>
        <p:spPr>
          <a:xfrm>
            <a:off x="1317015" y="5287400"/>
            <a:ext cx="5348056" cy="246221"/>
          </a:xfrm>
          <a:prstGeom prst="rect">
            <a:avLst/>
          </a:prstGeom>
          <a:noFill/>
        </p:spPr>
        <p:txBody>
          <a:bodyPr wrap="square">
            <a:spAutoFit/>
          </a:bodyPr>
          <a:lstStyle/>
          <a:p>
            <a:r>
              <a:rPr lang="en-AU" sz="1000" b="0" i="0" dirty="0">
                <a:effectLst/>
                <a:highlight>
                  <a:srgbClr val="FFFFFF"/>
                </a:highlight>
                <a:hlinkClick r:id="rId3"/>
              </a:rPr>
              <a:t>‘</a:t>
            </a:r>
            <a:r>
              <a:rPr lang="en-AU" sz="1000" b="0" i="0" dirty="0" err="1">
                <a:effectLst/>
                <a:highlight>
                  <a:srgbClr val="FFFFFF"/>
                </a:highlight>
                <a:hlinkClick r:id="rId3"/>
              </a:rPr>
              <a:t>Miter</a:t>
            </a:r>
            <a:r>
              <a:rPr lang="en-AU" sz="1000" b="0" i="0" dirty="0">
                <a:effectLst/>
                <a:highlight>
                  <a:srgbClr val="FFFFFF"/>
                </a:highlight>
                <a:hlinkClick r:id="rId3"/>
              </a:rPr>
              <a:t> joint 45 box</a:t>
            </a:r>
            <a:r>
              <a:rPr lang="en-AU" sz="1000" dirty="0">
                <a:solidFill>
                  <a:srgbClr val="30272E"/>
                </a:solidFill>
                <a:highlight>
                  <a:srgbClr val="FFFFFF"/>
                </a:highlight>
              </a:rPr>
              <a:t>’</a:t>
            </a:r>
            <a:r>
              <a:rPr lang="en-AU" sz="1000" b="0" i="0" dirty="0">
                <a:solidFill>
                  <a:srgbClr val="30272E"/>
                </a:solidFill>
                <a:effectLst/>
                <a:highlight>
                  <a:srgbClr val="FFFFFF"/>
                </a:highlight>
              </a:rPr>
              <a:t> by </a:t>
            </a:r>
            <a:r>
              <a:rPr lang="en-AU" sz="1000" b="0" i="0" dirty="0">
                <a:effectLst/>
                <a:highlight>
                  <a:srgbClr val="FFFFFF"/>
                </a:highlight>
                <a:hlinkClick r:id="rId4"/>
              </a:rPr>
              <a:t>Westbahnhof</a:t>
            </a:r>
            <a:r>
              <a:rPr lang="en-AU" sz="1000" b="0" i="0" dirty="0">
                <a:solidFill>
                  <a:srgbClr val="30272E"/>
                </a:solidFill>
                <a:effectLst/>
                <a:highlight>
                  <a:srgbClr val="FFFFFF"/>
                </a:highlight>
              </a:rPr>
              <a:t> is licensed under </a:t>
            </a:r>
            <a:r>
              <a:rPr lang="en-AU" sz="1000" b="0" i="0" dirty="0">
                <a:effectLst/>
                <a:highlight>
                  <a:srgbClr val="FFFFFF"/>
                </a:highlight>
                <a:hlinkClick r:id="rId5"/>
              </a:rPr>
              <a:t>CC BY-SA 4.0</a:t>
            </a:r>
            <a:r>
              <a:rPr lang="en-AU" sz="1000" b="0" i="0" dirty="0">
                <a:solidFill>
                  <a:srgbClr val="30272E"/>
                </a:solidFill>
                <a:effectLst/>
                <a:highlight>
                  <a:srgbClr val="FFFFFF"/>
                </a:highlight>
              </a:rPr>
              <a:t>.</a:t>
            </a:r>
            <a:endParaRPr lang="en-AU" sz="1000" dirty="0"/>
          </a:p>
        </p:txBody>
      </p:sp>
      <p:pic>
        <p:nvPicPr>
          <p:cNvPr id="1032" name="Picture 8" descr="Miter joint frame">
            <a:extLst>
              <a:ext uri="{FF2B5EF4-FFF2-40B4-BE49-F238E27FC236}">
                <a16:creationId xmlns:a16="http://schemas.microsoft.com/office/drawing/2014/main" id="{CAABDF29-909E-ECE3-47B7-2A9A665C333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56260" y="2567691"/>
            <a:ext cx="4418725" cy="28582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9C2F3D-8A53-9A14-940D-2428935A360A}"/>
              </a:ext>
            </a:extLst>
          </p:cNvPr>
          <p:cNvSpPr txBox="1"/>
          <p:nvPr/>
        </p:nvSpPr>
        <p:spPr>
          <a:xfrm>
            <a:off x="6456260" y="5287400"/>
            <a:ext cx="5080616" cy="246221"/>
          </a:xfrm>
          <a:prstGeom prst="rect">
            <a:avLst/>
          </a:prstGeom>
          <a:noFill/>
        </p:spPr>
        <p:txBody>
          <a:bodyPr wrap="square">
            <a:spAutoFit/>
          </a:bodyPr>
          <a:lstStyle/>
          <a:p>
            <a:r>
              <a:rPr lang="en-AU" sz="1000" dirty="0">
                <a:solidFill>
                  <a:srgbClr val="30272E"/>
                </a:solidFill>
                <a:highlight>
                  <a:srgbClr val="FFFFFF"/>
                </a:highlight>
                <a:hlinkClick r:id="rId7"/>
              </a:rPr>
              <a:t>‘</a:t>
            </a:r>
            <a:r>
              <a:rPr lang="en-AU" sz="1000" b="0" i="0" dirty="0" err="1">
                <a:effectLst/>
                <a:highlight>
                  <a:srgbClr val="FFFFFF"/>
                </a:highlight>
                <a:hlinkClick r:id="rId7"/>
              </a:rPr>
              <a:t>Miter</a:t>
            </a:r>
            <a:r>
              <a:rPr lang="en-AU" sz="1000" b="0" i="0" dirty="0">
                <a:effectLst/>
                <a:highlight>
                  <a:srgbClr val="FFFFFF"/>
                </a:highlight>
                <a:hlinkClick r:id="rId7"/>
              </a:rPr>
              <a:t> joint 45 </a:t>
            </a:r>
            <a:r>
              <a:rPr lang="en-AU" sz="1000" b="0" i="0" dirty="0" err="1">
                <a:effectLst/>
                <a:highlight>
                  <a:srgbClr val="FFFFFF"/>
                </a:highlight>
                <a:hlinkClick r:id="rId7"/>
              </a:rPr>
              <a:t>pictureframe</a:t>
            </a:r>
            <a:r>
              <a:rPr lang="en-AU" sz="1000" dirty="0">
                <a:solidFill>
                  <a:srgbClr val="30272E"/>
                </a:solidFill>
                <a:highlight>
                  <a:srgbClr val="FFFFFF"/>
                </a:highlight>
              </a:rPr>
              <a:t>’</a:t>
            </a:r>
            <a:r>
              <a:rPr lang="en-AU" sz="1000" b="0" i="0" dirty="0">
                <a:solidFill>
                  <a:srgbClr val="30272E"/>
                </a:solidFill>
                <a:effectLst/>
                <a:highlight>
                  <a:srgbClr val="FFFFFF"/>
                </a:highlight>
              </a:rPr>
              <a:t> by </a:t>
            </a:r>
            <a:r>
              <a:rPr lang="en-AU" sz="1000" b="0" i="0" dirty="0">
                <a:effectLst/>
                <a:highlight>
                  <a:srgbClr val="FFFFFF"/>
                </a:highlight>
                <a:hlinkClick r:id="rId4"/>
              </a:rPr>
              <a:t>Westbahnhof</a:t>
            </a:r>
            <a:r>
              <a:rPr lang="en-AU" sz="1000" b="0" i="0" dirty="0">
                <a:solidFill>
                  <a:srgbClr val="30272E"/>
                </a:solidFill>
                <a:effectLst/>
                <a:highlight>
                  <a:srgbClr val="FFFFFF"/>
                </a:highlight>
              </a:rPr>
              <a:t> is licensed under </a:t>
            </a:r>
            <a:r>
              <a:rPr lang="en-AU" sz="1000" b="0" i="0" dirty="0">
                <a:effectLst/>
                <a:highlight>
                  <a:srgbClr val="FFFFFF"/>
                </a:highlight>
                <a:hlinkClick r:id="rId5"/>
              </a:rPr>
              <a:t>CC BY-SA 4.0</a:t>
            </a:r>
            <a:r>
              <a:rPr lang="en-AU" sz="1000" b="0" i="0" dirty="0">
                <a:solidFill>
                  <a:srgbClr val="30272E"/>
                </a:solidFill>
                <a:effectLst/>
                <a:highlight>
                  <a:srgbClr val="FFFFFF"/>
                </a:highlight>
              </a:rPr>
              <a:t>.</a:t>
            </a:r>
            <a:endParaRPr lang="en-AU" sz="10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66715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j-lt"/>
              </a:rPr>
              <a:t>Explore</a:t>
            </a:r>
          </a:p>
        </p:txBody>
      </p:sp>
      <p:sp>
        <p:nvSpPr>
          <p:cNvPr id="3" name="Footer Placeholder 2">
            <a:extLst>
              <a:ext uri="{FF2B5EF4-FFF2-40B4-BE49-F238E27FC236}">
                <a16:creationId xmlns:a16="http://schemas.microsoft.com/office/drawing/2014/main" id="{E4DEBEB6-63C6-69B3-B2E0-59C52BEF8C54}"/>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(3)</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type="body" sz="quarter" idx="18"/>
          </p:nvPr>
        </p:nvSpPr>
        <p:spPr/>
        <p:txBody>
          <a:bodyPr/>
          <a:lstStyle/>
          <a:p>
            <a:r>
              <a:rPr lang="en-US" dirty="0">
                <a:latin typeface="+mj-lt"/>
              </a:rPr>
              <a:t>Showing a diagram</a:t>
            </a:r>
            <a:endParaRPr lang="en-AU"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7"/>
              </p:nvPr>
            </p:nvSpPr>
            <p:spPr/>
            <p:txBody>
              <a:bodyPr/>
              <a:lstStyle/>
              <a:p>
                <a:pPr/>
                <a14:m>
                  <m:oMathPara xmlns:m="http://schemas.openxmlformats.org/officeDocument/2006/math">
                    <m:oMathParaPr>
                      <m:jc m:val="centerGroup"/>
                    </m:oMathParaPr>
                    <m:oMath xmlns:m="http://schemas.openxmlformats.org/officeDocument/2006/math">
                      <m:r>
                        <a:rPr lang="en-AU" sz="9600" b="0" i="1" smtClean="0">
                          <a:latin typeface="Cambria Math" panose="02040503050406030204" pitchFamily="18" charset="0"/>
                        </a:rPr>
                        <m:t>𝐴𝐵</m:t>
                      </m:r>
                      <m:r>
                        <a:rPr lang="en-AU" sz="9600" b="0" i="1" smtClean="0">
                          <a:latin typeface="Cambria Math" panose="02040503050406030204" pitchFamily="18" charset="0"/>
                        </a:rPr>
                        <m:t>⊥</m:t>
                      </m:r>
                      <m:r>
                        <a:rPr lang="en-AU" sz="9600" b="0" i="1" smtClean="0">
                          <a:latin typeface="Cambria Math" panose="02040503050406030204" pitchFamily="18" charset="0"/>
                        </a:rPr>
                        <m:t>𝐶𝐷</m:t>
                      </m:r>
                    </m:oMath>
                  </m:oMathPara>
                </a14:m>
                <a:endParaRPr lang="en-AU" sz="9600" dirty="0"/>
              </a:p>
            </p:txBody>
          </p:sp>
        </mc:Choice>
        <mc:Fallback xmlns="">
          <p:sp>
            <p:nvSpPr>
              <p:cNvPr id="5" name="Text Placeholder 4">
                <a:extLst>
                  <a:ext uri="{FF2B5EF4-FFF2-40B4-BE49-F238E27FC236}">
                    <a16:creationId xmlns:a16="http://schemas.microsoft.com/office/drawing/2014/main" id="{371F9C34-C9F2-ECC1-54BE-B1704D15374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a:stretch>
              </a:blipFill>
            </p:spPr>
            <p:txBody>
              <a:bodyPr/>
              <a:lstStyle/>
              <a:p>
                <a:r>
                  <a:rPr lang="en-AU">
                    <a:noFill/>
                  </a:rPr>
                  <a:t> </a:t>
                </a:r>
              </a:p>
            </p:txBody>
          </p:sp>
        </mc:Fallback>
      </mc:AlternateContent>
      <p:pic>
        <p:nvPicPr>
          <p:cNvPr id="11" name="Picture 10" descr="Diagram of a 90 degree angle to show perpendicular lines as AB is perpendicular to CD">
            <a:extLst>
              <a:ext uri="{FF2B5EF4-FFF2-40B4-BE49-F238E27FC236}">
                <a16:creationId xmlns:a16="http://schemas.microsoft.com/office/drawing/2014/main" id="{C19D4611-EC8C-758A-6537-7DD2FE43F73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028569" y="3629587"/>
            <a:ext cx="4134862" cy="235923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6637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1</a:t>
            </a:r>
          </a:p>
        </p:txBody>
      </p:sp>
      <p:pic>
        <p:nvPicPr>
          <p:cNvPr id="11" name="Picture 10" descr="Right angle between interval EF and ray EH.">
            <a:extLst>
              <a:ext uri="{FF2B5EF4-FFF2-40B4-BE49-F238E27FC236}">
                <a16:creationId xmlns:a16="http://schemas.microsoft.com/office/drawing/2014/main" id="{E1022C58-EFD4-6A45-9137-CAC180E81E21}"/>
              </a:ext>
            </a:extLst>
          </p:cNvPr>
          <p:cNvPicPr>
            <a:picLocks noChangeAspect="1"/>
          </p:cNvPicPr>
          <p:nvPr/>
        </p:nvPicPr>
        <p:blipFill>
          <a:blip r:embed="rId2"/>
          <a:stretch>
            <a:fillRect/>
          </a:stretch>
        </p:blipFill>
        <p:spPr>
          <a:xfrm>
            <a:off x="410437" y="2248271"/>
            <a:ext cx="5086236" cy="3310088"/>
          </a:xfrm>
          <a:prstGeom prst="rect">
            <a:avLst/>
          </a:prstGeom>
        </p:spPr>
      </p:pic>
      <mc:AlternateContent xmlns:mc="http://schemas.openxmlformats.org/markup-compatibility/2006" xmlns:a14="http://schemas.microsoft.com/office/drawing/2010/main">
        <mc:Choice Requires="a14">
          <p:sp>
            <p:nvSpPr>
              <p:cNvPr id="3" name="Picture Placeholder 2">
                <a:extLst>
                  <a:ext uri="{FF2B5EF4-FFF2-40B4-BE49-F238E27FC236}">
                    <a16:creationId xmlns:a16="http://schemas.microsoft.com/office/drawing/2014/main" id="{62CC6C17-B142-2FDD-CC24-B81EC2FB3DC5}"/>
                  </a:ext>
                </a:extLst>
              </p:cNvPr>
              <p:cNvSpPr>
                <a:spLocks noGrp="1"/>
              </p:cNvSpPr>
              <p:nvPr>
                <p:ph type="pic" sz="quarter" idx="20"/>
              </p:nvPr>
            </p:nvSpPr>
            <p:spPr>
              <a:xfrm>
                <a:off x="6336960" y="2248270"/>
                <a:ext cx="5507038" cy="3310089"/>
              </a:xfrm>
            </p:spPr>
            <p:txBody>
              <a:bodyPr/>
              <a:lstStyle/>
              <a:p>
                <a:r>
                  <a:rPr lang="en-AU" dirty="0">
                    <a:latin typeface="+mn-lt"/>
                  </a:rPr>
                  <a:t>Which of the following does this diagram best illustrate?</a:t>
                </a:r>
              </a:p>
              <a:p>
                <a:pPr marL="342900" indent="-342900">
                  <a:buAutoNum type="alphaUcPeriod"/>
                </a:pPr>
                <a:r>
                  <a:rPr lang="en-AU" b="0" dirty="0">
                    <a:latin typeface="+mn-lt"/>
                  </a:rPr>
                  <a:t> </a:t>
                </a:r>
                <a14:m>
                  <m:oMath xmlns:m="http://schemas.openxmlformats.org/officeDocument/2006/math">
                    <m:r>
                      <a:rPr lang="en-AU" b="0" i="1" smtClean="0">
                        <a:latin typeface="Cambria Math" panose="02040503050406030204" pitchFamily="18" charset="0"/>
                      </a:rPr>
                      <m:t>𝐸𝐹</m:t>
                    </m:r>
                    <m:r>
                      <a:rPr lang="en-AU" b="0" i="1" smtClean="0">
                        <a:latin typeface="Cambria Math" panose="02040503050406030204" pitchFamily="18" charset="0"/>
                      </a:rPr>
                      <m:t>⊥</m:t>
                    </m:r>
                    <m:r>
                      <a:rPr lang="en-AU" b="0" i="1" smtClean="0">
                        <a:latin typeface="Cambria Math" panose="02040503050406030204" pitchFamily="18" charset="0"/>
                      </a:rPr>
                      <m:t>𝐸𝐻</m:t>
                    </m:r>
                  </m:oMath>
                </a14:m>
                <a:endParaRPr lang="en-AU" dirty="0">
                  <a:latin typeface="+mn-lt"/>
                </a:endParaRPr>
              </a:p>
              <a:p>
                <a:pPr marL="342900" indent="-342900">
                  <a:buAutoNum type="alphaUcPeriod"/>
                </a:pPr>
                <a:r>
                  <a:rPr lang="en-AU" dirty="0">
                    <a:latin typeface="+mn-lt"/>
                  </a:rPr>
                  <a:t>Interval EF is perpendicular to ray </a:t>
                </a:r>
                <a14:m>
                  <m:oMath xmlns:m="http://schemas.openxmlformats.org/officeDocument/2006/math">
                    <m:r>
                      <a:rPr lang="en-AU" b="0" i="1" smtClean="0">
                        <a:latin typeface="Cambria Math" panose="02040503050406030204" pitchFamily="18" charset="0"/>
                      </a:rPr>
                      <m:t>𝐸𝐻</m:t>
                    </m:r>
                  </m:oMath>
                </a14:m>
                <a:endParaRPr lang="en-AU" dirty="0">
                  <a:latin typeface="+mn-lt"/>
                </a:endParaRPr>
              </a:p>
              <a:p>
                <a:pPr marL="342900" indent="-342900">
                  <a:buAutoNum type="alphaUcPeriod"/>
                </a:pPr>
                <a:r>
                  <a:rPr lang="en-AU" dirty="0">
                    <a:latin typeface="+mn-lt"/>
                  </a:rPr>
                  <a:t>Both A and B </a:t>
                </a:r>
              </a:p>
              <a:p>
                <a:pPr marL="342900" indent="-342900">
                  <a:buAutoNum type="alphaUcPeriod"/>
                </a:pPr>
                <a:r>
                  <a:rPr lang="en-AU" dirty="0">
                    <a:latin typeface="+mn-lt"/>
                  </a:rPr>
                  <a:t>Neither A or B</a:t>
                </a:r>
              </a:p>
              <a:p>
                <a:pPr marL="342900" indent="-342900">
                  <a:buAutoNum type="alphaUcPeriod"/>
                </a:pPr>
                <a:endParaRPr lang="en-AU" dirty="0">
                  <a:latin typeface="+mn-lt"/>
                </a:endParaRPr>
              </a:p>
              <a:p>
                <a:endParaRPr lang="en-AU" dirty="0">
                  <a:latin typeface="+mn-lt"/>
                </a:endParaRPr>
              </a:p>
            </p:txBody>
          </p:sp>
        </mc:Choice>
        <mc:Fallback xmlns="">
          <p:sp>
            <p:nvSpPr>
              <p:cNvPr id="3" name="Picture Placeholder 2">
                <a:extLst>
                  <a:ext uri="{FF2B5EF4-FFF2-40B4-BE49-F238E27FC236}">
                    <a16:creationId xmlns:a16="http://schemas.microsoft.com/office/drawing/2014/main" id="{62CC6C17-B142-2FDD-CC24-B81EC2FB3DC5}"/>
                  </a:ext>
                </a:extLst>
              </p:cNvPr>
              <p:cNvSpPr>
                <a:spLocks noGrp="1" noRot="1" noChangeAspect="1" noMove="1" noResize="1" noEditPoints="1" noAdjustHandles="1" noChangeArrowheads="1" noChangeShapeType="1" noTextEdit="1"/>
              </p:cNvSpPr>
              <p:nvPr>
                <p:ph type="pic" sz="quarter" idx="20"/>
              </p:nvPr>
            </p:nvSpPr>
            <p:spPr>
              <a:xfrm>
                <a:off x="6336960" y="2248270"/>
                <a:ext cx="5507038" cy="3310089"/>
              </a:xfrm>
              <a:blipFill>
                <a:blip r:embed="rId3"/>
                <a:stretch>
                  <a:fillRect l="-2879" b="-423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2</a:t>
            </a:r>
          </a:p>
        </p:txBody>
      </p:sp>
      <p:pic>
        <p:nvPicPr>
          <p:cNvPr id="9" name="Picture 8" descr="Interval GF, with ray HE meeting at 90 degrees.">
            <a:extLst>
              <a:ext uri="{FF2B5EF4-FFF2-40B4-BE49-F238E27FC236}">
                <a16:creationId xmlns:a16="http://schemas.microsoft.com/office/drawing/2014/main" id="{9B555FD9-DB6E-9ED5-3A73-FB9008C96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813" y="1793310"/>
            <a:ext cx="3957378" cy="4493694"/>
          </a:xfrm>
          <a:prstGeom prst="rect">
            <a:avLst/>
          </a:prstGeom>
        </p:spPr>
      </p:pic>
      <mc:AlternateContent xmlns:mc="http://schemas.openxmlformats.org/markup-compatibility/2006" xmlns:a14="http://schemas.microsoft.com/office/drawing/2010/main">
        <mc:Choice Requires="a14">
          <p:sp>
            <p:nvSpPr>
              <p:cNvPr id="3" name="Picture Placeholder 2">
                <a:extLst>
                  <a:ext uri="{FF2B5EF4-FFF2-40B4-BE49-F238E27FC236}">
                    <a16:creationId xmlns:a16="http://schemas.microsoft.com/office/drawing/2014/main" id="{380E12C2-03E4-59DC-77EF-9BF8EAD3495B}"/>
                  </a:ext>
                </a:extLst>
              </p:cNvPr>
              <p:cNvSpPr>
                <a:spLocks noGrp="1"/>
              </p:cNvSpPr>
              <p:nvPr>
                <p:ph type="pic" sz="quarter" idx="20"/>
              </p:nvPr>
            </p:nvSpPr>
            <p:spPr>
              <a:xfrm>
                <a:off x="6336960" y="2241478"/>
                <a:ext cx="5507038" cy="3597359"/>
              </a:xfrm>
            </p:spPr>
            <p:txBody>
              <a:bodyPr/>
              <a:lstStyle/>
              <a:p>
                <a:r>
                  <a:rPr lang="en-AU" dirty="0">
                    <a:latin typeface="+mn-lt"/>
                  </a:rPr>
                  <a:t>Which of the following does this diagram best illustrate?</a:t>
                </a: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𝐺𝐸</m:t>
                    </m:r>
                    <m:r>
                      <a:rPr lang="en-AU" b="0" i="1" smtClean="0">
                        <a:latin typeface="Cambria Math" panose="02040503050406030204" pitchFamily="18" charset="0"/>
                      </a:rPr>
                      <m:t>⊥</m:t>
                    </m:r>
                    <m:r>
                      <a:rPr lang="en-AU" b="0" i="1" smtClean="0">
                        <a:latin typeface="Cambria Math" panose="02040503050406030204" pitchFamily="18" charset="0"/>
                      </a:rPr>
                      <m:t>𝐸𝐹</m:t>
                    </m:r>
                  </m:oMath>
                </a14:m>
                <a:endParaRPr lang="en-AU" dirty="0">
                  <a:latin typeface="+mn-lt"/>
                </a:endParaRPr>
              </a:p>
              <a:p>
                <a:pPr marL="342900" indent="-342900">
                  <a:buAutoNum type="alphaUcPeriod"/>
                </a:pPr>
                <a:r>
                  <a:rPr lang="en-AU" b="0" dirty="0">
                    <a:latin typeface="+mn-lt"/>
                  </a:rPr>
                  <a:t>Ray </a:t>
                </a:r>
                <a14:m>
                  <m:oMath xmlns:m="http://schemas.openxmlformats.org/officeDocument/2006/math">
                    <m:r>
                      <a:rPr lang="en-AU" b="0" i="1" smtClean="0">
                        <a:latin typeface="Cambria Math" panose="02040503050406030204" pitchFamily="18" charset="0"/>
                      </a:rPr>
                      <m:t>𝐸𝐻</m:t>
                    </m:r>
                  </m:oMath>
                </a14:m>
                <a:r>
                  <a:rPr lang="en-AU" dirty="0">
                    <a:latin typeface="+mn-lt"/>
                  </a:rPr>
                  <a:t> is perpendicular to interval GF</a:t>
                </a:r>
              </a:p>
              <a:p>
                <a:pPr marL="342900" indent="-342900">
                  <a:buAutoNum type="alphaUcPeriod"/>
                </a:pPr>
                <a:r>
                  <a:rPr lang="en-AU" b="0" dirty="0">
                    <a:latin typeface="+mn-lt"/>
                  </a:rPr>
                  <a:t>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𝐺𝐸𝐻</m:t>
                    </m:r>
                    <m:r>
                      <a:rPr lang="en-AU" b="0" i="1" smtClean="0">
                        <a:latin typeface="Cambria Math" panose="02040503050406030204" pitchFamily="18" charset="0"/>
                      </a:rPr>
                      <m:t>⊥∠</m:t>
                    </m:r>
                    <m:r>
                      <a:rPr lang="en-AU" b="0" i="1" smtClean="0">
                        <a:latin typeface="Cambria Math" panose="02040503050406030204" pitchFamily="18" charset="0"/>
                      </a:rPr>
                      <m:t>𝐻𝐸𝐹</m:t>
                    </m:r>
                  </m:oMath>
                </a14:m>
                <a:endParaRPr lang="en-AU" dirty="0">
                  <a:latin typeface="+mn-lt"/>
                </a:endParaRPr>
              </a:p>
              <a:p>
                <a:pPr marL="342900" indent="-342900">
                  <a:buAutoNum type="alphaUcPeriod"/>
                </a:pPr>
                <a:r>
                  <a:rPr lang="en-AU" dirty="0">
                    <a:latin typeface="+mn-lt"/>
                  </a:rPr>
                  <a:t>Angle GEH is perpendicular to angle HEF</a:t>
                </a:r>
              </a:p>
              <a:p>
                <a:endParaRPr lang="en-AU" dirty="0">
                  <a:latin typeface="+mn-lt"/>
                </a:endParaRPr>
              </a:p>
            </p:txBody>
          </p:sp>
        </mc:Choice>
        <mc:Fallback xmlns="">
          <p:sp>
            <p:nvSpPr>
              <p:cNvPr id="3" name="Picture Placeholder 2">
                <a:extLst>
                  <a:ext uri="{FF2B5EF4-FFF2-40B4-BE49-F238E27FC236}">
                    <a16:creationId xmlns:a16="http://schemas.microsoft.com/office/drawing/2014/main" id="{380E12C2-03E4-59DC-77EF-9BF8EAD3495B}"/>
                  </a:ext>
                </a:extLst>
              </p:cNvPr>
              <p:cNvSpPr>
                <a:spLocks noGrp="1" noRot="1" noChangeAspect="1" noMove="1" noResize="1" noEditPoints="1" noAdjustHandles="1" noChangeArrowheads="1" noChangeShapeType="1" noTextEdit="1"/>
              </p:cNvSpPr>
              <p:nvPr>
                <p:ph type="pic" sz="quarter" idx="20"/>
              </p:nvPr>
            </p:nvSpPr>
            <p:spPr>
              <a:xfrm>
                <a:off x="6336960" y="2241478"/>
                <a:ext cx="5507038" cy="3597359"/>
              </a:xfrm>
              <a:blipFill>
                <a:blip r:embed="rId3"/>
                <a:stretch>
                  <a:fillRect l="-287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24338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3</a:t>
            </a:r>
          </a:p>
        </p:txBody>
      </p:sp>
      <p:pic>
        <p:nvPicPr>
          <p:cNvPr id="7" name="Picture 6" descr="Triangle IJK with sides IJ =3, JK = 4 and IK = 5.">
            <a:extLst>
              <a:ext uri="{FF2B5EF4-FFF2-40B4-BE49-F238E27FC236}">
                <a16:creationId xmlns:a16="http://schemas.microsoft.com/office/drawing/2014/main" id="{C0AB6C6F-63A3-3F07-F466-FE9ED47A6C25}"/>
              </a:ext>
            </a:extLst>
          </p:cNvPr>
          <p:cNvPicPr>
            <a:picLocks noChangeAspect="1"/>
          </p:cNvPicPr>
          <p:nvPr/>
        </p:nvPicPr>
        <p:blipFill>
          <a:blip r:embed="rId2"/>
          <a:stretch>
            <a:fillRect/>
          </a:stretch>
        </p:blipFill>
        <p:spPr>
          <a:xfrm>
            <a:off x="359999" y="2170902"/>
            <a:ext cx="4721750" cy="3466730"/>
          </a:xfrm>
          <a:prstGeom prst="rect">
            <a:avLst/>
          </a:prstGeom>
        </p:spPr>
      </p:pic>
      <mc:AlternateContent xmlns:mc="http://schemas.openxmlformats.org/markup-compatibility/2006" xmlns:a14="http://schemas.microsoft.com/office/drawing/2010/main">
        <mc:Choice Requires="a14">
          <p:sp>
            <p:nvSpPr>
              <p:cNvPr id="3" name="Picture Placeholder 2">
                <a:extLst>
                  <a:ext uri="{FF2B5EF4-FFF2-40B4-BE49-F238E27FC236}">
                    <a16:creationId xmlns:a16="http://schemas.microsoft.com/office/drawing/2014/main" id="{5B808BBE-E3F4-366D-D698-A2A6B1621BE8}"/>
                  </a:ext>
                </a:extLst>
              </p:cNvPr>
              <p:cNvSpPr>
                <a:spLocks noGrp="1"/>
              </p:cNvSpPr>
              <p:nvPr>
                <p:ph type="pic" sz="quarter" idx="20"/>
              </p:nvPr>
            </p:nvSpPr>
            <p:spPr>
              <a:xfrm>
                <a:off x="6336960" y="2170902"/>
                <a:ext cx="5507038" cy="3466730"/>
              </a:xfrm>
            </p:spPr>
            <p:txBody>
              <a:bodyPr/>
              <a:lstStyle/>
              <a:p>
                <a:r>
                  <a:rPr lang="en-AU" dirty="0">
                    <a:latin typeface="+mn-lt"/>
                  </a:rPr>
                  <a:t>Which of the following does this diagram illustrate?</a:t>
                </a:r>
              </a:p>
              <a:p>
                <a:pPr marL="342900" indent="-342900">
                  <a:buAutoNum type="alphaUcPeriod"/>
                </a:pPr>
                <a:r>
                  <a:rPr lang="en-AU" dirty="0">
                    <a:latin typeface="+mn-lt"/>
                  </a:rPr>
                  <a:t> </a:t>
                </a:r>
                <a14:m>
                  <m:oMath xmlns:m="http://schemas.openxmlformats.org/officeDocument/2006/math">
                    <m:r>
                      <m:rPr>
                        <m:sty m:val="p"/>
                      </m:rPr>
                      <a:rPr lang="en-AU" b="0" i="0" smtClean="0">
                        <a:latin typeface="Cambria Math" panose="02040503050406030204" pitchFamily="18" charset="0"/>
                      </a:rPr>
                      <m:t>IK</m:t>
                    </m:r>
                    <m:r>
                      <a:rPr lang="en-AU" b="0" i="1" smtClean="0">
                        <a:latin typeface="Cambria Math" panose="02040503050406030204" pitchFamily="18" charset="0"/>
                      </a:rPr>
                      <m:t>⊥</m:t>
                    </m:r>
                    <m:r>
                      <a:rPr lang="en-AU" b="0" i="1" smtClean="0">
                        <a:latin typeface="Cambria Math" panose="02040503050406030204" pitchFamily="18" charset="0"/>
                      </a:rPr>
                      <m:t>𝐽𝐾</m:t>
                    </m:r>
                  </m:oMath>
                </a14:m>
                <a:endParaRPr lang="en-AU" dirty="0">
                  <a:latin typeface="+mn-lt"/>
                </a:endParaRPr>
              </a:p>
              <a:p>
                <a:pPr marL="342900" indent="-342900">
                  <a:buAutoNum type="alphaUcPeriod"/>
                </a:pPr>
                <a:r>
                  <a:rPr lang="en-AU" dirty="0">
                    <a:latin typeface="+mn-lt"/>
                  </a:rPr>
                  <a:t> </a:t>
                </a:r>
                <a14:m>
                  <m:oMath xmlns:m="http://schemas.openxmlformats.org/officeDocument/2006/math">
                    <m:r>
                      <a:rPr lang="en-AU" b="0" i="1" smtClean="0">
                        <a:latin typeface="Cambria Math" panose="02040503050406030204" pitchFamily="18" charset="0"/>
                      </a:rPr>
                      <m:t>𝐼𝐽</m:t>
                    </m:r>
                    <m:r>
                      <a:rPr lang="en-AU" b="0" i="1" smtClean="0">
                        <a:latin typeface="Cambria Math" panose="02040503050406030204" pitchFamily="18" charset="0"/>
                      </a:rPr>
                      <m:t>⊥</m:t>
                    </m:r>
                    <m:r>
                      <a:rPr lang="en-AU" b="0" i="1" smtClean="0">
                        <a:latin typeface="Cambria Math" panose="02040503050406030204" pitchFamily="18" charset="0"/>
                      </a:rPr>
                      <m:t>𝐼𝐾</m:t>
                    </m:r>
                  </m:oMath>
                </a14:m>
                <a:endParaRPr lang="en-AU" dirty="0">
                  <a:latin typeface="+mn-lt"/>
                </a:endParaRPr>
              </a:p>
              <a:p>
                <a:pPr marL="342900" indent="-342900">
                  <a:buAutoNum type="alphaUcPeriod"/>
                </a:pPr>
                <a:r>
                  <a:rPr lang="en-AU" b="0" dirty="0">
                    <a:latin typeface="+mn-lt"/>
                  </a:rPr>
                  <a:t> </a:t>
                </a:r>
                <a14:m>
                  <m:oMath xmlns:m="http://schemas.openxmlformats.org/officeDocument/2006/math">
                    <m:r>
                      <m:rPr>
                        <m:sty m:val="p"/>
                      </m:rPr>
                      <a:rPr lang="en-AU" b="0" i="0" smtClean="0">
                        <a:latin typeface="Cambria Math" panose="02040503050406030204" pitchFamily="18" charset="0"/>
                      </a:rPr>
                      <m:t>IJ</m:t>
                    </m:r>
                    <m:r>
                      <a:rPr lang="en-AU" b="0" i="1" smtClean="0">
                        <a:latin typeface="Cambria Math" panose="02040503050406030204" pitchFamily="18" charset="0"/>
                      </a:rPr>
                      <m:t>⊥∠</m:t>
                    </m:r>
                    <m:r>
                      <a:rPr lang="en-AU" b="0" i="1" smtClean="0">
                        <a:latin typeface="Cambria Math" panose="02040503050406030204" pitchFamily="18" charset="0"/>
                      </a:rPr>
                      <m:t>𝐽𝐾</m:t>
                    </m:r>
                  </m:oMath>
                </a14:m>
                <a:endParaRPr lang="en-AU" dirty="0">
                  <a:latin typeface="+mn-lt"/>
                </a:endParaRPr>
              </a:p>
              <a:p>
                <a:pPr marL="342900" indent="-342900">
                  <a:buAutoNum type="alphaUcPeriod"/>
                </a:pPr>
                <a:r>
                  <a:rPr lang="en-AU" dirty="0">
                    <a:latin typeface="+mn-lt"/>
                  </a:rPr>
                  <a:t>None of the above</a:t>
                </a:r>
              </a:p>
              <a:p>
                <a:endParaRPr lang="en-AU" dirty="0">
                  <a:latin typeface="+mn-lt"/>
                </a:endParaRPr>
              </a:p>
            </p:txBody>
          </p:sp>
        </mc:Choice>
        <mc:Fallback xmlns="">
          <p:sp>
            <p:nvSpPr>
              <p:cNvPr id="3" name="Picture Placeholder 2">
                <a:extLst>
                  <a:ext uri="{FF2B5EF4-FFF2-40B4-BE49-F238E27FC236}">
                    <a16:creationId xmlns:a16="http://schemas.microsoft.com/office/drawing/2014/main" id="{5B808BBE-E3F4-366D-D698-A2A6B1621BE8}"/>
                  </a:ext>
                </a:extLst>
              </p:cNvPr>
              <p:cNvSpPr>
                <a:spLocks noGrp="1" noRot="1" noChangeAspect="1" noMove="1" noResize="1" noEditPoints="1" noAdjustHandles="1" noChangeArrowheads="1" noChangeShapeType="1" noTextEdit="1"/>
              </p:cNvSpPr>
              <p:nvPr>
                <p:ph type="pic" sz="quarter" idx="20"/>
              </p:nvPr>
            </p:nvSpPr>
            <p:spPr>
              <a:xfrm>
                <a:off x="6336960" y="2170902"/>
                <a:ext cx="5507038" cy="3466730"/>
              </a:xfrm>
              <a:blipFill>
                <a:blip r:embed="rId3"/>
                <a:stretch>
                  <a:fillRect l="-287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0272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Complements to you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Hinge point question 4</a:t>
            </a:r>
          </a:p>
        </p:txBody>
      </p:sp>
      <p:pic>
        <p:nvPicPr>
          <p:cNvPr id="8" name="Picture 7" descr="A straight line GL with point E on the line, with ray HE meeting at 41 degrees in a clockwise direction and line FE meeting at 49 degrees in an anticlockwise direction.">
            <a:extLst>
              <a:ext uri="{FF2B5EF4-FFF2-40B4-BE49-F238E27FC236}">
                <a16:creationId xmlns:a16="http://schemas.microsoft.com/office/drawing/2014/main" id="{907EE1F6-9D49-B816-9B8D-DDDC80C49D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881" b="7567"/>
          <a:stretch/>
        </p:blipFill>
        <p:spPr>
          <a:xfrm>
            <a:off x="359999" y="1668249"/>
            <a:ext cx="4213612" cy="4391402"/>
          </a:xfrm>
          <a:prstGeom prst="rect">
            <a:avLst/>
          </a:prstGeom>
        </p:spPr>
      </p:pic>
      <p:sp>
        <p:nvSpPr>
          <p:cNvPr id="3" name="Picture Placeholder 2">
            <a:extLst>
              <a:ext uri="{FF2B5EF4-FFF2-40B4-BE49-F238E27FC236}">
                <a16:creationId xmlns:a16="http://schemas.microsoft.com/office/drawing/2014/main" id="{0338FB8D-32A9-AF59-7A89-D024C230BFBE}"/>
              </a:ext>
            </a:extLst>
          </p:cNvPr>
          <p:cNvSpPr>
            <a:spLocks noGrp="1"/>
          </p:cNvSpPr>
          <p:nvPr>
            <p:ph type="pic" sz="quarter" idx="20"/>
          </p:nvPr>
        </p:nvSpPr>
        <p:spPr>
          <a:xfrm>
            <a:off x="6324599" y="2179650"/>
            <a:ext cx="5507038" cy="3368601"/>
          </a:xfrm>
        </p:spPr>
        <p:txBody>
          <a:bodyPr/>
          <a:lstStyle/>
          <a:p>
            <a:r>
              <a:rPr lang="en-AU" dirty="0">
                <a:latin typeface="+mn-lt"/>
              </a:rPr>
              <a:t>Which of the following does this diagram illustrate?</a:t>
            </a:r>
          </a:p>
          <a:p>
            <a:pPr marL="342900" indent="-342900">
              <a:buAutoNum type="alphaUcPeriod"/>
            </a:pPr>
            <a:r>
              <a:rPr lang="en-AU" dirty="0">
                <a:latin typeface="+mn-lt"/>
              </a:rPr>
              <a:t>HE is perpendicular to GL</a:t>
            </a:r>
          </a:p>
          <a:p>
            <a:pPr marL="342900" indent="-342900">
              <a:buAutoNum type="alphaUcPeriod"/>
            </a:pPr>
            <a:r>
              <a:rPr lang="en-AU" dirty="0">
                <a:latin typeface="+mn-lt"/>
              </a:rPr>
              <a:t>Interval EL is perpendicular to EF and ray EH</a:t>
            </a:r>
            <a:endParaRPr lang="en-AU" b="0" dirty="0">
              <a:latin typeface="+mn-lt"/>
            </a:endParaRPr>
          </a:p>
          <a:p>
            <a:pPr marL="342900" indent="-342900">
              <a:buAutoNum type="alphaUcPeriod"/>
            </a:pPr>
            <a:r>
              <a:rPr lang="en-AU" b="0" dirty="0">
                <a:latin typeface="+mn-lt"/>
              </a:rPr>
              <a:t>Ray EH </a:t>
            </a:r>
            <a:r>
              <a:rPr lang="en-AU" dirty="0">
                <a:latin typeface="+mn-lt"/>
              </a:rPr>
              <a:t>is perpendicular to interval EF</a:t>
            </a:r>
          </a:p>
          <a:p>
            <a:pPr marL="342900" indent="-342900">
              <a:buAutoNum type="alphaUcPeriod"/>
            </a:pPr>
            <a:r>
              <a:rPr lang="en-AU" dirty="0">
                <a:latin typeface="+mn-lt"/>
              </a:rPr>
              <a:t>None of the above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6695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631</Words>
  <Application>Microsoft Office PowerPoint</Application>
  <PresentationFormat>Widescreen</PresentationFormat>
  <Paragraphs>77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Cambria Math</vt:lpstr>
      <vt:lpstr>Arial</vt:lpstr>
      <vt:lpstr>Public Sans Light</vt:lpstr>
      <vt:lpstr>Public Sans</vt:lpstr>
      <vt:lpstr>1_NSWG Corporate</vt:lpstr>
      <vt:lpstr>Complements to you</vt:lpstr>
      <vt:lpstr>Launch</vt:lpstr>
      <vt:lpstr>Complements to you (1)</vt:lpstr>
      <vt:lpstr>Explore</vt:lpstr>
      <vt:lpstr>Complements to you (3)</vt:lpstr>
      <vt:lpstr>Complements to you (4)</vt:lpstr>
      <vt:lpstr>Complements to you (5)</vt:lpstr>
      <vt:lpstr>Complements to you (6)</vt:lpstr>
      <vt:lpstr>Complements to you (7)</vt:lpstr>
      <vt:lpstr>Complements to you (8)</vt:lpstr>
      <vt:lpstr>Complements to you (9)</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Complements to you – Unit 11 – Lesson 4</dc:title>
  <dc:creator>NSW Department of Education</dc:creator>
  <dcterms:created xsi:type="dcterms:W3CDTF">2024-08-23T03:36:18Z</dcterms:created>
  <dcterms:modified xsi:type="dcterms:W3CDTF">2024-08-23T03:36:39Z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2024-08-23T03:36:39Z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6e788f75-22f0-426e-982e-5b76aa2adf82</vt:lpwstr>
  </property>
  <property fmtid="{D5CDD505-2E9C-101B-9397-08002B2CF9AE}" pid="8" name="MSIP_Label_b603dfd7-d93a-4381-a340-2995d8282205_ContentBits">
    <vt:lpwstr>0</vt:lpwstr>
  </property>
</Properties>
</file>