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4"/>
  </p:notesMasterIdLst>
  <p:handoutMasterIdLst>
    <p:handoutMasterId r:id="rId15"/>
  </p:handoutMasterIdLst>
  <p:sldIdLst>
    <p:sldId id="257" r:id="rId2"/>
    <p:sldId id="388" r:id="rId3"/>
    <p:sldId id="387" r:id="rId4"/>
    <p:sldId id="272" r:id="rId5"/>
    <p:sldId id="376" r:id="rId6"/>
    <p:sldId id="382" r:id="rId7"/>
    <p:sldId id="384" r:id="rId8"/>
    <p:sldId id="383" r:id="rId9"/>
    <p:sldId id="389" r:id="rId10"/>
    <p:sldId id="386" r:id="rId11"/>
    <p:sldId id="385" r:id="rId12"/>
    <p:sldId id="361" r:id="rId13"/>
  </p:sldIdLst>
  <p:sldSz cx="12192000" cy="6858000"/>
  <p:notesSz cx="6858000" cy="9144000"/>
  <p:embeddedFontLst>
    <p:embeddedFont>
      <p:font typeface="Cambria Math" panose="02040503050406030204" pitchFamily="18" charset="0"/>
      <p:regular r:id="rId16"/>
    </p:embeddedFont>
    <p:embeddedFont>
      <p:font typeface="Public Sans" pitchFamily="2" charset="0"/>
      <p:regular r:id="rId17"/>
      <p:bold r:id="rId18"/>
      <p:italic r:id="rId19"/>
      <p:boldItalic r:id="rId20"/>
    </p:embeddedFont>
    <p:embeddedFont>
      <p:font typeface="Public Sans Light" pitchFamily="2" charset="0"/>
      <p:regular r:id="rId21"/>
      <p: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F1CB63D-989B-4ED3-C689-6E27F710C353}" name="Jennifer Smith (Jennifer Smith)" initials="JS(S" userId="S::JENNIFER.DOBOS@det.nsw.edu.au::7f9e27fc-fd2b-4362-b070-705aa97fa997" providerId="AD"/>
  <p188:author id="{7837D09D-BE7D-7D95-3ADF-3A92104FFA15}" name="Brendan Passmore" initials="BP" userId="S::Brendan.Passmore@det.nsw.edu.au::1dbd624c-e7e8-4bac-afa3-50d1795f3544" providerId="AD"/>
  <p188:author id="{C25A559F-B1DB-14E4-86C7-DB877BD15D7B}" name="Corinne Towns" initials="CT" userId="S::Corinne.Vingerhoed1@det.nsw.edu.au::552e047b-3ad6-49ed-9d6e-f028379f5a0b" providerId="AD"/>
  <p188:author id="{34CBB4B3-3397-45FC-769A-8FC378E8FA1C}" name="Kim McGown" initials="KM" userId="S::Kim.McGown@det.nsw.edu.au::918567f1-a53d-4ed9-b182-ffed37b959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256" autoAdjust="0"/>
  </p:normalViewPr>
  <p:slideViewPr>
    <p:cSldViewPr snapToGrid="0">
      <p:cViewPr varScale="1">
        <p:scale>
          <a:sx n="88" d="100"/>
          <a:sy n="88" d="100"/>
        </p:scale>
        <p:origin x="1332" y="96"/>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23/08/2024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23/08/2024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4182852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3869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0328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426475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6074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349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138260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4167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534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99996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037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31784017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latin typeface="+mj-lt"/>
              </a:rPr>
              <a:t>The corresponding connection</a:t>
            </a:r>
          </a:p>
        </p:txBody>
      </p:sp>
      <p:sp>
        <p:nvSpPr>
          <p:cNvPr id="2" name="Text Placeholder 1">
            <a:extLst>
              <a:ext uri="{FF2B5EF4-FFF2-40B4-BE49-F238E27FC236}">
                <a16:creationId xmlns:a16="http://schemas.microsoft.com/office/drawing/2014/main" id="{46B22DC6-5471-EFFC-1D2D-990748450C43}"/>
              </a:ext>
            </a:extLst>
          </p:cNvPr>
          <p:cNvSpPr>
            <a:spLocks noGrp="1"/>
          </p:cNvSpPr>
          <p:nvPr>
            <p:ph type="body" sz="quarter" idx="10"/>
          </p:nvPr>
        </p:nvSpPr>
        <p:spPr/>
        <p:txBody>
          <a:bodyPr/>
          <a:lstStyle/>
          <a:p>
            <a:r>
              <a:rPr lang="en-US" dirty="0">
                <a:latin typeface="+mj-lt"/>
              </a:rPr>
              <a:t>Stage 4</a:t>
            </a:r>
            <a:endParaRPr lang="en-AU" dirty="0">
              <a:latin typeface="+mj-lt"/>
            </a:endParaRP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4294967295"/>
          </p:nvPr>
        </p:nvSpPr>
        <p:spPr>
          <a:xfrm>
            <a:off x="539999" y="395895"/>
            <a:ext cx="4498975" cy="684213"/>
          </a:xfrm>
          <a:prstGeom prst="rect">
            <a:avLst/>
          </a:prstGeom>
        </p:spPr>
        <p:txBody>
          <a:bodyPr/>
          <a:lstStyle/>
          <a:p>
            <a:r>
              <a:rPr lang="en-US" sz="1400" dirty="0">
                <a:solidFill>
                  <a:schemeClr val="bg1"/>
                </a:solidFill>
              </a:rPr>
              <a:t>NSW Department of Education</a:t>
            </a:r>
            <a:endParaRPr lang="en-AU" sz="1400" dirty="0">
              <a:solidFill>
                <a:schemeClr val="bg1"/>
              </a:solidFill>
            </a:endParaRPr>
          </a:p>
        </p:txBody>
      </p:sp>
      <p:pic>
        <p:nvPicPr>
          <p:cNvPr id="5" name="Picture Placeholder 4">
            <a:extLst>
              <a:ext uri="{FF2B5EF4-FFF2-40B4-BE49-F238E27FC236}">
                <a16:creationId xmlns:a16="http://schemas.microsoft.com/office/drawing/2014/main" id="{7B1F5E07-A062-A69B-45E5-A2A2554EEC09}"/>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l="25395" r="25395"/>
          <a:stretch/>
        </p:blipFill>
        <p:spPr/>
      </p:pic>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latin typeface="+mj-lt"/>
              </a:rPr>
              <a:t>Summarise</a:t>
            </a:r>
          </a:p>
        </p:txBody>
      </p:sp>
      <p:sp>
        <p:nvSpPr>
          <p:cNvPr id="3" name="Footer Placeholder 2">
            <a:extLst>
              <a:ext uri="{FF2B5EF4-FFF2-40B4-BE49-F238E27FC236}">
                <a16:creationId xmlns:a16="http://schemas.microsoft.com/office/drawing/2014/main" id="{2F716A29-7A32-3AD3-108F-1054D9D81DBB}"/>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76249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4A1E-48BB-BF1A-3B7E-0FA1EC487148}"/>
              </a:ext>
            </a:extLst>
          </p:cNvPr>
          <p:cNvSpPr>
            <a:spLocks noGrp="1"/>
          </p:cNvSpPr>
          <p:nvPr>
            <p:ph type="title"/>
          </p:nvPr>
        </p:nvSpPr>
        <p:spPr/>
        <p:txBody>
          <a:bodyPr/>
          <a:lstStyle/>
          <a:p>
            <a:r>
              <a:rPr lang="en-AU" dirty="0">
                <a:latin typeface="+mj-lt"/>
              </a:rPr>
              <a:t>The corresponding connection (6)</a:t>
            </a:r>
          </a:p>
        </p:txBody>
      </p:sp>
      <p:sp>
        <p:nvSpPr>
          <p:cNvPr id="6" name="Text Placeholder 5">
            <a:extLst>
              <a:ext uri="{FF2B5EF4-FFF2-40B4-BE49-F238E27FC236}">
                <a16:creationId xmlns:a16="http://schemas.microsoft.com/office/drawing/2014/main" id="{47D01A80-09F7-F1E0-9CFF-C6AA4E67C314}"/>
              </a:ext>
            </a:extLst>
          </p:cNvPr>
          <p:cNvSpPr>
            <a:spLocks noGrp="1"/>
          </p:cNvSpPr>
          <p:nvPr>
            <p:ph type="body" sz="quarter" idx="18"/>
          </p:nvPr>
        </p:nvSpPr>
        <p:spPr/>
        <p:txBody>
          <a:bodyPr/>
          <a:lstStyle/>
          <a:p>
            <a:r>
              <a:rPr lang="en-US" dirty="0">
                <a:latin typeface="+mj-lt"/>
              </a:rPr>
              <a:t>Exit ticket</a:t>
            </a:r>
            <a:endParaRPr lang="en-AU" dirty="0">
              <a:latin typeface="+mj-lt"/>
            </a:endParaRPr>
          </a:p>
        </p:txBody>
      </p:sp>
      <p:pic>
        <p:nvPicPr>
          <p:cNvPr id="7" name="Picture 6" descr="Two parallel lines and a transversal with 4 angles, A,B,C,D, corresponding to angles E,F,G,H.">
            <a:extLst>
              <a:ext uri="{FF2B5EF4-FFF2-40B4-BE49-F238E27FC236}">
                <a16:creationId xmlns:a16="http://schemas.microsoft.com/office/drawing/2014/main" id="{B6B18BA7-42D8-A66B-1313-15B47EFCFC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56711" y="1949280"/>
            <a:ext cx="6678578" cy="4548720"/>
          </a:xfrm>
          <a:prstGeom prst="rect">
            <a:avLst/>
          </a:prstGeom>
        </p:spPr>
      </p:pic>
      <p:sp>
        <p:nvSpPr>
          <p:cNvPr id="4" name="Slide Number Placeholder 3">
            <a:extLst>
              <a:ext uri="{FF2B5EF4-FFF2-40B4-BE49-F238E27FC236}">
                <a16:creationId xmlns:a16="http://schemas.microsoft.com/office/drawing/2014/main" id="{E6744815-AE7C-527D-999B-8C26221187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345858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hlinkClick r:id="rId2">
                  <a:extLst>
                    <a:ext uri="{A12FA001-AC4F-418D-AE19-62706E023703}">
                      <ahyp:hlinkClr xmlns:ahyp="http://schemas.microsoft.com/office/drawing/2018/hyperlinkcolor" val="tx"/>
                    </a:ext>
                  </a:extLst>
                </a:hlinkClick>
              </a:rPr>
              <a:t>© State of New South Wales (Department of Education), 202</a:t>
            </a:r>
            <a:r>
              <a:rPr lang="en-AU" dirty="0">
                <a:latin typeface="+mj-lt"/>
              </a:rPr>
              <a:t>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Warm up</a:t>
            </a:r>
          </a:p>
        </p:txBody>
      </p:sp>
      <p:sp>
        <p:nvSpPr>
          <p:cNvPr id="3" name="Footer Placeholder 2">
            <a:extLst>
              <a:ext uri="{FF2B5EF4-FFF2-40B4-BE49-F238E27FC236}">
                <a16:creationId xmlns:a16="http://schemas.microsoft.com/office/drawing/2014/main" id="{C0A265E4-C213-58BD-B2C0-C6B0CD3D2D5E}"/>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422408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4A1E-48BB-BF1A-3B7E-0FA1EC487148}"/>
              </a:ext>
            </a:extLst>
          </p:cNvPr>
          <p:cNvSpPr>
            <a:spLocks noGrp="1"/>
          </p:cNvSpPr>
          <p:nvPr>
            <p:ph type="title"/>
          </p:nvPr>
        </p:nvSpPr>
        <p:spPr/>
        <p:txBody>
          <a:bodyPr/>
          <a:lstStyle/>
          <a:p>
            <a:r>
              <a:rPr lang="en-AU" dirty="0">
                <a:latin typeface="+mj-lt"/>
              </a:rPr>
              <a:t>The corresponding connection (1)</a:t>
            </a:r>
          </a:p>
        </p:txBody>
      </p:sp>
      <p:sp>
        <p:nvSpPr>
          <p:cNvPr id="6" name="Text Placeholder 5">
            <a:extLst>
              <a:ext uri="{FF2B5EF4-FFF2-40B4-BE49-F238E27FC236}">
                <a16:creationId xmlns:a16="http://schemas.microsoft.com/office/drawing/2014/main" id="{7367BC45-0B6E-2B5E-A445-DAB634DB5B58}"/>
              </a:ext>
            </a:extLst>
          </p:cNvPr>
          <p:cNvSpPr>
            <a:spLocks noGrp="1"/>
          </p:cNvSpPr>
          <p:nvPr>
            <p:ph type="body" sz="quarter" idx="18"/>
          </p:nvPr>
        </p:nvSpPr>
        <p:spPr/>
        <p:txBody>
          <a:bodyPr/>
          <a:lstStyle/>
          <a:p>
            <a:r>
              <a:rPr lang="en-US" dirty="0">
                <a:latin typeface="+mj-lt"/>
              </a:rPr>
              <a:t>What do you know?</a:t>
            </a:r>
            <a:endParaRPr lang="en-AU" dirty="0">
              <a:latin typeface="+mj-lt"/>
            </a:endParaRPr>
          </a:p>
        </p:txBody>
      </p:sp>
      <p:pic>
        <p:nvPicPr>
          <p:cNvPr id="8" name="Picture 7" descr="Two parallel lines and a transversal with 4 angles, A,B,C,D, corresponding to angles E,F,G,H.">
            <a:extLst>
              <a:ext uri="{FF2B5EF4-FFF2-40B4-BE49-F238E27FC236}">
                <a16:creationId xmlns:a16="http://schemas.microsoft.com/office/drawing/2014/main" id="{28576A31-FADE-FB56-B8F4-7B9EBE033679}"/>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038863" y="1518205"/>
            <a:ext cx="8114274" cy="4772124"/>
          </a:xfrm>
          <a:prstGeom prst="rect">
            <a:avLst/>
          </a:prstGeom>
        </p:spPr>
      </p:pic>
      <p:sp>
        <p:nvSpPr>
          <p:cNvPr id="4" name="Slide Number Placeholder 3">
            <a:extLst>
              <a:ext uri="{FF2B5EF4-FFF2-40B4-BE49-F238E27FC236}">
                <a16:creationId xmlns:a16="http://schemas.microsoft.com/office/drawing/2014/main" id="{E6744815-AE7C-527D-999B-8C26221187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247490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latin typeface="+mj-lt"/>
              </a:rPr>
              <a:t>Launch</a:t>
            </a:r>
          </a:p>
        </p:txBody>
      </p:sp>
      <p:sp>
        <p:nvSpPr>
          <p:cNvPr id="3" name="Footer Placeholder 2">
            <a:extLst>
              <a:ext uri="{FF2B5EF4-FFF2-40B4-BE49-F238E27FC236}">
                <a16:creationId xmlns:a16="http://schemas.microsoft.com/office/drawing/2014/main" id="{750C49A0-C5DB-6DF6-491C-6F2A42BB544A}"/>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dirty="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The corresponding connection (2)</a:t>
            </a:r>
          </a:p>
        </p:txBody>
      </p:sp>
      <p:sp>
        <p:nvSpPr>
          <p:cNvPr id="6" name="Text Placeholder 5">
            <a:extLst>
              <a:ext uri="{FF2B5EF4-FFF2-40B4-BE49-F238E27FC236}">
                <a16:creationId xmlns:a16="http://schemas.microsoft.com/office/drawing/2014/main" id="{9EA05E17-B466-361D-3C2C-FA8BEE50DB32}"/>
              </a:ext>
            </a:extLst>
          </p:cNvPr>
          <p:cNvSpPr>
            <a:spLocks noGrp="1"/>
          </p:cNvSpPr>
          <p:nvPr>
            <p:ph type="body" sz="quarter" idx="18"/>
          </p:nvPr>
        </p:nvSpPr>
        <p:spPr/>
        <p:txBody>
          <a:bodyPr/>
          <a:lstStyle/>
          <a:p>
            <a:r>
              <a:rPr lang="en-US" dirty="0">
                <a:latin typeface="+mj-lt"/>
              </a:rPr>
              <a:t>Tiling pattern</a:t>
            </a:r>
            <a:endParaRPr lang="en-AU" dirty="0">
              <a:latin typeface="+mj-lt"/>
            </a:endParaRPr>
          </a:p>
        </p:txBody>
      </p:sp>
      <p:pic>
        <p:nvPicPr>
          <p:cNvPr id="3" name="Picture 2" descr="Kites assembled in a tessellating pattern with a point denoted with a black dot">
            <a:extLst>
              <a:ext uri="{FF2B5EF4-FFF2-40B4-BE49-F238E27FC236}">
                <a16:creationId xmlns:a16="http://schemas.microsoft.com/office/drawing/2014/main" id="{5C82D0BA-F508-5436-0E2B-6EC123A97E17}"/>
              </a:ext>
            </a:extLst>
          </p:cNvPr>
          <p:cNvPicPr>
            <a:picLocks noChangeAspect="1"/>
          </p:cNvPicPr>
          <p:nvPr/>
        </p:nvPicPr>
        <p:blipFill>
          <a:blip r:embed="rId2"/>
          <a:stretch>
            <a:fillRect/>
          </a:stretch>
        </p:blipFill>
        <p:spPr>
          <a:xfrm>
            <a:off x="2670328" y="1686340"/>
            <a:ext cx="6851344" cy="4829660"/>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0F8DE-445F-4371-4B53-58FBA725BD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E6B789-4E27-887B-1201-B7D1A12F28F2}"/>
              </a:ext>
            </a:extLst>
          </p:cNvPr>
          <p:cNvSpPr>
            <a:spLocks noGrp="1"/>
          </p:cNvSpPr>
          <p:nvPr>
            <p:ph type="ctrTitle"/>
          </p:nvPr>
        </p:nvSpPr>
        <p:spPr/>
        <p:txBody>
          <a:bodyPr/>
          <a:lstStyle/>
          <a:p>
            <a:r>
              <a:rPr lang="en-AU" dirty="0">
                <a:latin typeface="+mj-lt"/>
              </a:rPr>
              <a:t>Explore</a:t>
            </a:r>
          </a:p>
        </p:txBody>
      </p:sp>
      <p:sp>
        <p:nvSpPr>
          <p:cNvPr id="3" name="Footer Placeholder 2">
            <a:extLst>
              <a:ext uri="{FF2B5EF4-FFF2-40B4-BE49-F238E27FC236}">
                <a16:creationId xmlns:a16="http://schemas.microsoft.com/office/drawing/2014/main" id="{FAF72BFB-12AD-6DAD-A59E-0B03C791B6F5}"/>
              </a:ext>
            </a:extLst>
          </p:cNvPr>
          <p:cNvSpPr txBox="1">
            <a:spLocks/>
          </p:cNvSpPr>
          <p:nvPr/>
        </p:nvSpPr>
        <p:spPr>
          <a:xfrm>
            <a:off x="539999" y="395895"/>
            <a:ext cx="4498975" cy="684213"/>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400">
                <a:solidFill>
                  <a:schemeClr val="bg1"/>
                </a:solidFill>
              </a:rPr>
              <a:t>NSW Department of Education</a:t>
            </a:r>
            <a:endParaRPr lang="en-AU" sz="1400" dirty="0">
              <a:solidFill>
                <a:schemeClr val="bg1"/>
              </a:solidFill>
            </a:endParaRPr>
          </a:p>
        </p:txBody>
      </p:sp>
    </p:spTree>
    <p:extLst>
      <p:ext uri="{BB962C8B-B14F-4D97-AF65-F5344CB8AC3E}">
        <p14:creationId xmlns:p14="http://schemas.microsoft.com/office/powerpoint/2010/main" val="387473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The corresponding connection (3)</a:t>
            </a:r>
          </a:p>
        </p:txBody>
      </p:sp>
      <p:sp>
        <p:nvSpPr>
          <p:cNvPr id="3" name="Text Placeholder 2">
            <a:extLst>
              <a:ext uri="{FF2B5EF4-FFF2-40B4-BE49-F238E27FC236}">
                <a16:creationId xmlns:a16="http://schemas.microsoft.com/office/drawing/2014/main" id="{97299789-EE3B-5C7C-FFF2-3BB0AD86A642}"/>
              </a:ext>
            </a:extLst>
          </p:cNvPr>
          <p:cNvSpPr>
            <a:spLocks noGrp="1"/>
          </p:cNvSpPr>
          <p:nvPr>
            <p:ph type="body" sz="quarter" idx="18"/>
          </p:nvPr>
        </p:nvSpPr>
        <p:spPr/>
        <p:txBody>
          <a:bodyPr/>
          <a:lstStyle/>
          <a:p>
            <a:r>
              <a:rPr lang="en-US" dirty="0">
                <a:latin typeface="+mj-lt"/>
              </a:rPr>
              <a:t>Parallel intervals</a:t>
            </a:r>
            <a:endParaRPr lang="en-AU" dirty="0">
              <a:latin typeface="+mj-lt"/>
            </a:endParaRPr>
          </a:p>
        </p:txBody>
      </p:sp>
      <p:pic>
        <p:nvPicPr>
          <p:cNvPr id="6" name="Picture 5" descr="Kites assembled in a tessellating pattern with a point denoted with a black dot with parallel lines with decorations and end points labelled A-X">
            <a:extLst>
              <a:ext uri="{FF2B5EF4-FFF2-40B4-BE49-F238E27FC236}">
                <a16:creationId xmlns:a16="http://schemas.microsoft.com/office/drawing/2014/main" id="{5F59B1B9-70B9-6671-7214-6B160DFC81F2}"/>
              </a:ext>
            </a:extLst>
          </p:cNvPr>
          <p:cNvPicPr>
            <a:picLocks noChangeAspect="1"/>
          </p:cNvPicPr>
          <p:nvPr/>
        </p:nvPicPr>
        <p:blipFill>
          <a:blip r:embed="rId2"/>
          <a:stretch>
            <a:fillRect/>
          </a:stretch>
        </p:blipFill>
        <p:spPr>
          <a:xfrm>
            <a:off x="2834121" y="1793492"/>
            <a:ext cx="6523757" cy="4722508"/>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63521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latin typeface="+mj-lt"/>
              </a:rPr>
              <a:t>The corresponding connection (4)</a:t>
            </a:r>
          </a:p>
        </p:txBody>
      </p:sp>
      <p:sp>
        <p:nvSpPr>
          <p:cNvPr id="3" name="Text Placeholder 2">
            <a:extLst>
              <a:ext uri="{FF2B5EF4-FFF2-40B4-BE49-F238E27FC236}">
                <a16:creationId xmlns:a16="http://schemas.microsoft.com/office/drawing/2014/main" id="{FAD4618B-098C-16BD-D15A-91BA2B4233BB}"/>
              </a:ext>
            </a:extLst>
          </p:cNvPr>
          <p:cNvSpPr>
            <a:spLocks noGrp="1"/>
          </p:cNvSpPr>
          <p:nvPr>
            <p:ph type="body" sz="quarter" idx="18"/>
          </p:nvPr>
        </p:nvSpPr>
        <p:spPr/>
        <p:txBody>
          <a:bodyPr/>
          <a:lstStyle/>
          <a:p>
            <a:r>
              <a:rPr lang="en-AU" dirty="0">
                <a:latin typeface="+mj-lt"/>
              </a:rPr>
              <a:t>Communicating with symbols</a:t>
            </a:r>
          </a:p>
        </p:txBody>
      </p:sp>
      <mc:AlternateContent xmlns:mc="http://schemas.openxmlformats.org/markup-compatibility/2006" xmlns:a14="http://schemas.microsoft.com/office/drawing/2010/main">
        <mc:Choice Requires="a14">
          <p:sp>
            <p:nvSpPr>
              <p:cNvPr id="9" name="Content Placeholder 7">
                <a:extLst>
                  <a:ext uri="{FF2B5EF4-FFF2-40B4-BE49-F238E27FC236}">
                    <a16:creationId xmlns:a16="http://schemas.microsoft.com/office/drawing/2014/main" id="{0666226E-CBB5-CF6F-6389-872962D85854}"/>
                  </a:ext>
                </a:extLst>
              </p:cNvPr>
              <p:cNvSpPr txBox="1">
                <a:spLocks/>
              </p:cNvSpPr>
              <p:nvPr/>
            </p:nvSpPr>
            <p:spPr>
              <a:xfrm>
                <a:off x="3803569" y="2806300"/>
                <a:ext cx="4584862" cy="1809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14:m>
                  <m:oMath xmlns:m="http://schemas.openxmlformats.org/officeDocument/2006/math">
                    <m:r>
                      <a:rPr lang="en-AU" sz="3200" i="1" smtClean="0">
                        <a:latin typeface="Cambria Math" panose="02040503050406030204" pitchFamily="18" charset="0"/>
                      </a:rPr>
                      <m:t>𝐵</m:t>
                    </m:r>
                    <m:r>
                      <a:rPr lang="en-AU" sz="3200" b="0" i="1" smtClean="0">
                        <a:latin typeface="Cambria Math" panose="02040503050406030204" pitchFamily="18" charset="0"/>
                      </a:rPr>
                      <m:t>𝑀</m:t>
                    </m:r>
                  </m:oMath>
                </a14:m>
                <a:r>
                  <a:rPr lang="en-AU" sz="3200" dirty="0"/>
                  <a:t> is parallel to </a:t>
                </a:r>
                <a14:m>
                  <m:oMath xmlns:m="http://schemas.openxmlformats.org/officeDocument/2006/math">
                    <m:r>
                      <a:rPr lang="en-AU" sz="3200" b="0" i="1" smtClean="0">
                        <a:latin typeface="Cambria Math" panose="02040503050406030204" pitchFamily="18" charset="0"/>
                      </a:rPr>
                      <m:t>𝐷𝐾</m:t>
                    </m:r>
                  </m:oMath>
                </a14:m>
                <a:endParaRPr lang="en-AU" sz="3200" dirty="0"/>
              </a:p>
              <a:p>
                <a:pPr/>
                <a14:m>
                  <m:oMathPara xmlns:m="http://schemas.openxmlformats.org/officeDocument/2006/math">
                    <m:oMathParaPr>
                      <m:jc m:val="centerGroup"/>
                    </m:oMathParaPr>
                    <m:oMath xmlns:m="http://schemas.openxmlformats.org/officeDocument/2006/math">
                      <m:r>
                        <a:rPr lang="en-AU" sz="3200" b="0" i="1" smtClean="0">
                          <a:latin typeface="Cambria Math" panose="02040503050406030204" pitchFamily="18" charset="0"/>
                        </a:rPr>
                        <m:t>𝐵𝑀</m:t>
                      </m:r>
                      <m:r>
                        <a:rPr lang="en-AU" sz="3200" b="0" i="1" smtClean="0">
                          <a:latin typeface="Cambria Math" panose="02040503050406030204" pitchFamily="18" charset="0"/>
                        </a:rPr>
                        <m:t>∥ </m:t>
                      </m:r>
                      <m:r>
                        <a:rPr lang="en-AU" sz="3200" i="1" smtClean="0">
                          <a:latin typeface="Cambria Math" panose="02040503050406030204" pitchFamily="18" charset="0"/>
                        </a:rPr>
                        <m:t>𝐷</m:t>
                      </m:r>
                      <m:r>
                        <a:rPr lang="en-AU" sz="3200" b="0" i="1" smtClean="0">
                          <a:latin typeface="Cambria Math" panose="02040503050406030204" pitchFamily="18" charset="0"/>
                        </a:rPr>
                        <m:t>𝐾</m:t>
                      </m:r>
                    </m:oMath>
                  </m:oMathPara>
                </a14:m>
                <a:endParaRPr lang="en-AU" sz="3200" dirty="0"/>
              </a:p>
            </p:txBody>
          </p:sp>
        </mc:Choice>
        <mc:Fallback xmlns="">
          <p:sp>
            <p:nvSpPr>
              <p:cNvPr id="9" name="Content Placeholder 7">
                <a:extLst>
                  <a:ext uri="{FF2B5EF4-FFF2-40B4-BE49-F238E27FC236}">
                    <a16:creationId xmlns:a16="http://schemas.microsoft.com/office/drawing/2014/main" id="{0666226E-CBB5-CF6F-6389-872962D85854}"/>
                  </a:ext>
                </a:extLst>
              </p:cNvPr>
              <p:cNvSpPr txBox="1">
                <a:spLocks noRot="1" noChangeAspect="1" noMove="1" noResize="1" noEditPoints="1" noAdjustHandles="1" noChangeArrowheads="1" noChangeShapeType="1" noTextEdit="1"/>
              </p:cNvSpPr>
              <p:nvPr/>
            </p:nvSpPr>
            <p:spPr>
              <a:xfrm>
                <a:off x="3803569" y="2806300"/>
                <a:ext cx="4584862" cy="1809000"/>
              </a:xfrm>
              <a:prstGeom prst="rect">
                <a:avLst/>
              </a:prstGeo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92714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4214F-6996-F227-357B-9E033951E3FB}"/>
              </a:ext>
            </a:extLst>
          </p:cNvPr>
          <p:cNvSpPr>
            <a:spLocks noGrp="1"/>
          </p:cNvSpPr>
          <p:nvPr>
            <p:ph type="title"/>
          </p:nvPr>
        </p:nvSpPr>
        <p:spPr/>
        <p:txBody>
          <a:bodyPr/>
          <a:lstStyle/>
          <a:p>
            <a:r>
              <a:rPr lang="en-AU" dirty="0">
                <a:latin typeface="+mj-lt"/>
              </a:rPr>
              <a:t>The corresponding connection (5)</a:t>
            </a:r>
          </a:p>
        </p:txBody>
      </p:sp>
      <p:sp>
        <p:nvSpPr>
          <p:cNvPr id="3" name="Text Placeholder 2">
            <a:extLst>
              <a:ext uri="{FF2B5EF4-FFF2-40B4-BE49-F238E27FC236}">
                <a16:creationId xmlns:a16="http://schemas.microsoft.com/office/drawing/2014/main" id="{C408EFDA-80DD-F3B4-21D9-8A543E0B048F}"/>
              </a:ext>
            </a:extLst>
          </p:cNvPr>
          <p:cNvSpPr>
            <a:spLocks noGrp="1"/>
          </p:cNvSpPr>
          <p:nvPr>
            <p:ph type="body" sz="quarter" idx="18"/>
          </p:nvPr>
        </p:nvSpPr>
        <p:spPr/>
        <p:txBody>
          <a:bodyPr/>
          <a:lstStyle/>
          <a:p>
            <a:r>
              <a:rPr lang="en-AU" dirty="0">
                <a:latin typeface="+mj-lt"/>
              </a:rPr>
              <a:t>A different pattern</a:t>
            </a:r>
          </a:p>
        </p:txBody>
      </p:sp>
      <p:pic>
        <p:nvPicPr>
          <p:cNvPr id="7" name="Picture 6" descr="Kites assembled in a tessellating pattern with a point denoted with a black dot.&#10;A transversal is highlighted.">
            <a:extLst>
              <a:ext uri="{FF2B5EF4-FFF2-40B4-BE49-F238E27FC236}">
                <a16:creationId xmlns:a16="http://schemas.microsoft.com/office/drawing/2014/main" id="{0712E059-16CC-A166-AB5D-BB9AA013B55F}"/>
              </a:ext>
            </a:extLst>
          </p:cNvPr>
          <p:cNvPicPr>
            <a:picLocks noChangeAspect="1"/>
          </p:cNvPicPr>
          <p:nvPr/>
        </p:nvPicPr>
        <p:blipFill>
          <a:blip r:embed="rId2"/>
          <a:stretch>
            <a:fillRect/>
          </a:stretch>
        </p:blipFill>
        <p:spPr>
          <a:xfrm>
            <a:off x="2690151" y="1580517"/>
            <a:ext cx="6811698" cy="4935484"/>
          </a:xfrm>
          <a:prstGeom prst="rect">
            <a:avLst/>
          </a:prstGeom>
        </p:spPr>
      </p:pic>
      <p:sp>
        <p:nvSpPr>
          <p:cNvPr id="4" name="Slide Number Placeholder 3">
            <a:extLst>
              <a:ext uri="{FF2B5EF4-FFF2-40B4-BE49-F238E27FC236}">
                <a16:creationId xmlns:a16="http://schemas.microsoft.com/office/drawing/2014/main" id="{985722CC-1A69-BA07-0932-8FA5052477A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57889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421</Words>
  <Application>Microsoft Office PowerPoint</Application>
  <PresentationFormat>Widescreen</PresentationFormat>
  <Paragraphs>44</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Times New Roman</vt:lpstr>
      <vt:lpstr>Cambria Math</vt:lpstr>
      <vt:lpstr>Public Sans Light</vt:lpstr>
      <vt:lpstr>Arial</vt:lpstr>
      <vt:lpstr>Public Sans</vt:lpstr>
      <vt:lpstr>1_NSWG Corporate</vt:lpstr>
      <vt:lpstr>The corresponding connection</vt:lpstr>
      <vt:lpstr>Warm up</vt:lpstr>
      <vt:lpstr>The corresponding connection (1)</vt:lpstr>
      <vt:lpstr>Launch</vt:lpstr>
      <vt:lpstr>The corresponding connection (2)</vt:lpstr>
      <vt:lpstr>Explore</vt:lpstr>
      <vt:lpstr>The corresponding connection (3)</vt:lpstr>
      <vt:lpstr>The corresponding connection (4)</vt:lpstr>
      <vt:lpstr>The corresponding connection (5)</vt:lpstr>
      <vt:lpstr>Summarise</vt:lpstr>
      <vt:lpstr>The corresponding connection (6)</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corresponding connection – Unit 11 – Lesson 5</dc:title>
  <dc:creator>NSW Department of Education</dc:creator>
  <dcterms:created xsi:type="dcterms:W3CDTF">2024-08-23T03:37:08Z</dcterms:created>
  <dcterms:modified xsi:type="dcterms:W3CDTF">2024-08-23T03:37:31Z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2024-08-23T03:37:31Z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50cfe876-ed26-4784-a12e-df885c6585f3</vt:lpwstr>
  </property>
  <property fmtid="{D5CDD505-2E9C-101B-9397-08002B2CF9AE}" pid="8" name="MSIP_Label_b603dfd7-d93a-4381-a340-2995d8282205_ContentBits">
    <vt:lpwstr>0</vt:lpwstr>
  </property>
</Properties>
</file>