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9"/>
  </p:notesMasterIdLst>
  <p:handoutMasterIdLst>
    <p:handoutMasterId r:id="rId20"/>
  </p:handoutMasterIdLst>
  <p:sldIdLst>
    <p:sldId id="257" r:id="rId2"/>
    <p:sldId id="272" r:id="rId3"/>
    <p:sldId id="376" r:id="rId4"/>
    <p:sldId id="384" r:id="rId5"/>
    <p:sldId id="375" r:id="rId6"/>
    <p:sldId id="396" r:id="rId7"/>
    <p:sldId id="394" r:id="rId8"/>
    <p:sldId id="395" r:id="rId9"/>
    <p:sldId id="397" r:id="rId10"/>
    <p:sldId id="385" r:id="rId11"/>
    <p:sldId id="390" r:id="rId12"/>
    <p:sldId id="391" r:id="rId13"/>
    <p:sldId id="388" r:id="rId14"/>
    <p:sldId id="383" r:id="rId15"/>
    <p:sldId id="393" r:id="rId16"/>
    <p:sldId id="392"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 id="{40B35DF0-CC9F-3161-6FCF-461AB008E215}" name="Renee Wells (Renee Wells)" initials="RW(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7"/>
    <p:restoredTop sz="94687"/>
  </p:normalViewPr>
  <p:slideViewPr>
    <p:cSldViewPr snapToGrid="0">
      <p:cViewPr varScale="1">
        <p:scale>
          <a:sx n="98" d="100"/>
          <a:sy n="98" d="100"/>
        </p:scale>
        <p:origin x="738" y="7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54075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6711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959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1727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6691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363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245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544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1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964319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US" dirty="0">
                <a:latin typeface="+mj-lt"/>
              </a:rPr>
              <a:t>Alternate</a:t>
            </a:r>
            <a:r>
              <a:rPr lang="en-AU" dirty="0">
                <a:latin typeface="+mj-lt"/>
              </a:rPr>
              <a:t> views</a:t>
            </a:r>
          </a:p>
        </p:txBody>
      </p:sp>
      <p:sp>
        <p:nvSpPr>
          <p:cNvPr id="2" name="Text Placeholder 1">
            <a:extLst>
              <a:ext uri="{FF2B5EF4-FFF2-40B4-BE49-F238E27FC236}">
                <a16:creationId xmlns:a16="http://schemas.microsoft.com/office/drawing/2014/main" id="{658AA5B1-7DFD-3CEF-0A19-CC1DA5AEC8EE}"/>
              </a:ext>
            </a:extLst>
          </p:cNvPr>
          <p:cNvSpPr>
            <a:spLocks noGrp="1"/>
          </p:cNvSpPr>
          <p:nvPr>
            <p:ph type="body" sz="quarter" idx="10"/>
          </p:nvPr>
        </p:nvSpPr>
        <p:spPr/>
        <p:txBody>
          <a:bodyPr/>
          <a:lstStyle/>
          <a:p>
            <a:r>
              <a:rPr lang="en-US" dirty="0">
                <a:latin typeface="+mj-lt"/>
              </a:rPr>
              <a:t>Stage 4</a:t>
            </a:r>
          </a:p>
        </p:txBody>
      </p:sp>
      <p:pic>
        <p:nvPicPr>
          <p:cNvPr id="9" name="Picture Placeholder 8">
            <a:extLst>
              <a:ext uri="{FF2B5EF4-FFF2-40B4-BE49-F238E27FC236}">
                <a16:creationId xmlns:a16="http://schemas.microsoft.com/office/drawing/2014/main" id="{4B699F3E-4D4A-0129-3F06-E469D5205DED}"/>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35B6-4CD4-DF7F-DC3C-BFBDFA1D7415}"/>
              </a:ext>
            </a:extLst>
          </p:cNvPr>
          <p:cNvSpPr>
            <a:spLocks noGrp="1"/>
          </p:cNvSpPr>
          <p:nvPr>
            <p:ph type="title"/>
          </p:nvPr>
        </p:nvSpPr>
        <p:spPr/>
        <p:txBody>
          <a:bodyPr/>
          <a:lstStyle/>
          <a:p>
            <a:r>
              <a:rPr lang="en-AU" dirty="0">
                <a:latin typeface="+mj-lt"/>
              </a:rPr>
              <a:t>Alternate angles (1)</a:t>
            </a:r>
          </a:p>
        </p:txBody>
      </p:sp>
      <p:sp>
        <p:nvSpPr>
          <p:cNvPr id="5" name="Text Placeholder 4">
            <a:extLst>
              <a:ext uri="{FF2B5EF4-FFF2-40B4-BE49-F238E27FC236}">
                <a16:creationId xmlns:a16="http://schemas.microsoft.com/office/drawing/2014/main" id="{D3223BB8-30D3-CC78-3148-B60CC635C403}"/>
              </a:ext>
            </a:extLst>
          </p:cNvPr>
          <p:cNvSpPr>
            <a:spLocks noGrp="1"/>
          </p:cNvSpPr>
          <p:nvPr>
            <p:ph type="body" sz="quarter" idx="18"/>
          </p:nvPr>
        </p:nvSpPr>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A72D9E2-D545-EA1B-C7E5-57BB4901FBBD}"/>
                  </a:ext>
                </a:extLst>
              </p:cNvPr>
              <p:cNvSpPr txBox="1">
                <a:spLocks/>
              </p:cNvSpPr>
              <p:nvPr/>
            </p:nvSpPr>
            <p:spPr>
              <a:xfrm>
                <a:off x="360000" y="1929504"/>
                <a:ext cx="7295442" cy="394952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𝐴𝐵</m:t>
                    </m:r>
                  </m:oMath>
                </a14:m>
                <a:r>
                  <a:rPr lang="en-AU" dirty="0"/>
                  <a:t> and </a:t>
                </a:r>
                <a14:m>
                  <m:oMath xmlns:m="http://schemas.openxmlformats.org/officeDocument/2006/math">
                    <m:r>
                      <a:rPr lang="en-AU" b="0" i="1" smtClean="0">
                        <a:latin typeface="Cambria Math" panose="02040503050406030204" pitchFamily="18" charset="0"/>
                      </a:rPr>
                      <m:t>𝐶𝐷</m:t>
                    </m:r>
                  </m:oMath>
                </a14:m>
                <a:r>
                  <a:rPr lang="en-AU" dirty="0"/>
                  <a:t> are parallel lines cut by a transversal line EF.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𝐵𝐸𝐹</m:t>
                    </m:r>
                  </m:oMath>
                </a14:m>
                <a:r>
                  <a:rPr lang="en-AU" dirty="0"/>
                  <a:t> is </a:t>
                </a:r>
                <a14:m>
                  <m:oMath xmlns:m="http://schemas.openxmlformats.org/officeDocument/2006/math">
                    <m:r>
                      <a:rPr lang="en-AU" i="1">
                        <a:latin typeface="Cambria Math" panose="02040503050406030204" pitchFamily="18" charset="0"/>
                      </a:rPr>
                      <m:t>5</m:t>
                    </m:r>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m:t>
                    </m:r>
                  </m:oMath>
                </a14:m>
                <a:r>
                  <a:rPr lang="en-AU" dirty="0"/>
                  <a:t>.</a:t>
                </a:r>
              </a:p>
              <a:p>
                <a:r>
                  <a:rPr lang="en-AU" dirty="0"/>
                  <a:t>Find the size of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𝐸𝐹𝐶</m:t>
                    </m:r>
                  </m:oMath>
                </a14:m>
                <a:r>
                  <a:rPr lang="en-AU" dirty="0"/>
                  <a:t>.</a:t>
                </a:r>
              </a:p>
              <a:p>
                <a:r>
                  <a:rPr lang="en-AU" b="1" dirty="0"/>
                  <a:t>Solution</a:t>
                </a:r>
              </a:p>
              <a:p>
                <a:r>
                  <a:rPr lang="en-AU" dirty="0"/>
                  <a:t>Since </a:t>
                </a:r>
                <a14:m>
                  <m:oMath xmlns:m="http://schemas.openxmlformats.org/officeDocument/2006/math">
                    <m:r>
                      <a:rPr lang="en-AU" b="0" i="1" smtClean="0">
                        <a:latin typeface="Cambria Math" panose="02040503050406030204" pitchFamily="18" charset="0"/>
                      </a:rPr>
                      <m:t>𝐴𝐵</m:t>
                    </m:r>
                    <m:r>
                      <a:rPr lang="en-AU" dirty="0">
                        <a:latin typeface="Cambria Math" panose="02040503050406030204" pitchFamily="18" charset="0"/>
                        <a:ea typeface="Cambria Math" panose="02040503050406030204" pitchFamily="18" charset="0"/>
                      </a:rPr>
                      <m:t>∥</m:t>
                    </m:r>
                    <m:r>
                      <m:rPr>
                        <m:sty m:val="p"/>
                      </m:rPr>
                      <a:rPr lang="en-AU" b="0" i="0" dirty="0" smtClean="0">
                        <a:latin typeface="Cambria Math" panose="02040503050406030204" pitchFamily="18" charset="0"/>
                        <a:ea typeface="Cambria Math" panose="02040503050406030204" pitchFamily="18" charset="0"/>
                      </a:rPr>
                      <m:t>CD</m:t>
                    </m:r>
                  </m:oMath>
                </a14:m>
                <a:r>
                  <a:rPr lang="en-AU" dirty="0"/>
                  <a:t>, </a:t>
                </a:r>
              </a:p>
              <a:p>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𝐵𝐸𝐹</m:t>
                    </m:r>
                    <m:r>
                      <a:rPr lang="en-AU">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𝐸𝐹𝐶</m:t>
                    </m:r>
                    <m:r>
                      <a:rPr lang="en-AU" i="1">
                        <a:latin typeface="Cambria Math" panose="02040503050406030204" pitchFamily="18" charset="0"/>
                        <a:ea typeface="Cambria Math" panose="02040503050406030204" pitchFamily="18" charset="0"/>
                      </a:rPr>
                      <m:t> </m:t>
                    </m:r>
                  </m:oMath>
                </a14:m>
                <a:r>
                  <a:rPr lang="en-AU" dirty="0"/>
                  <a:t>as they are alternate angles in parallel lines.</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𝐸𝐹𝐶</m:t>
                      </m:r>
                      <m:r>
                        <a:rPr lang="en-AU" b="0" i="1" smtClean="0">
                          <a:latin typeface="Cambria Math" panose="02040503050406030204" pitchFamily="18" charset="0"/>
                          <a:ea typeface="Cambria Math" panose="02040503050406030204" pitchFamily="18" charset="0"/>
                        </a:rPr>
                        <m:t>=54°</m:t>
                      </m:r>
                    </m:oMath>
                  </m:oMathPara>
                </a14:m>
                <a:endParaRPr lang="en-AU" dirty="0"/>
              </a:p>
            </p:txBody>
          </p:sp>
        </mc:Choice>
        <mc:Fallback xmlns="">
          <p:sp>
            <p:nvSpPr>
              <p:cNvPr id="6" name="Content Placeholder 2">
                <a:extLst>
                  <a:ext uri="{FF2B5EF4-FFF2-40B4-BE49-F238E27FC236}">
                    <a16:creationId xmlns:a16="http://schemas.microsoft.com/office/drawing/2014/main" id="{6A72D9E2-D545-EA1B-C7E5-57BB4901FBBD}"/>
                  </a:ext>
                </a:extLst>
              </p:cNvPr>
              <p:cNvSpPr txBox="1">
                <a:spLocks noRot="1" noChangeAspect="1" noMove="1" noResize="1" noEditPoints="1" noAdjustHandles="1" noChangeArrowheads="1" noChangeShapeType="1" noTextEdit="1"/>
              </p:cNvSpPr>
              <p:nvPr/>
            </p:nvSpPr>
            <p:spPr>
              <a:xfrm>
                <a:off x="360000" y="1929504"/>
                <a:ext cx="7295442" cy="3949527"/>
              </a:xfrm>
              <a:prstGeom prst="rect">
                <a:avLst/>
              </a:prstGeom>
              <a:blipFill>
                <a:blip r:embed="rId2"/>
                <a:stretch>
                  <a:fillRect l="-1921"/>
                </a:stretch>
              </a:blipFill>
            </p:spPr>
            <p:txBody>
              <a:bodyPr/>
              <a:lstStyle/>
              <a:p>
                <a:r>
                  <a:rPr lang="en-AU">
                    <a:noFill/>
                  </a:rPr>
                  <a:t> </a:t>
                </a:r>
              </a:p>
            </p:txBody>
          </p:sp>
        </mc:Fallback>
      </mc:AlternateContent>
      <p:pic>
        <p:nvPicPr>
          <p:cNvPr id="7" name="Picture 6" descr="𝐴𝐵 and 𝐶𝐷 are parallel lines cut by a transversal line EF.  ∠𝐵𝐸𝐹 is 54°.">
            <a:extLst>
              <a:ext uri="{FF2B5EF4-FFF2-40B4-BE49-F238E27FC236}">
                <a16:creationId xmlns:a16="http://schemas.microsoft.com/office/drawing/2014/main" id="{A29A1F48-B5B7-77D6-EE96-9401CEB56696}"/>
              </a:ext>
            </a:extLst>
          </p:cNvPr>
          <p:cNvPicPr>
            <a:picLocks noChangeAspect="1"/>
          </p:cNvPicPr>
          <p:nvPr/>
        </p:nvPicPr>
        <p:blipFill>
          <a:blip r:embed="rId3"/>
          <a:stretch>
            <a:fillRect/>
          </a:stretch>
        </p:blipFill>
        <p:spPr>
          <a:xfrm>
            <a:off x="7031161" y="2663765"/>
            <a:ext cx="4677428" cy="3067478"/>
          </a:xfrm>
          <a:prstGeom prst="rect">
            <a:avLst/>
          </a:prstGeom>
        </p:spPr>
      </p:pic>
      <p:sp>
        <p:nvSpPr>
          <p:cNvPr id="4" name="Slide Number Placeholder 3">
            <a:extLst>
              <a:ext uri="{FF2B5EF4-FFF2-40B4-BE49-F238E27FC236}">
                <a16:creationId xmlns:a16="http://schemas.microsoft.com/office/drawing/2014/main" id="{70D70604-47D8-BCDC-0C7B-C36AF55371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01378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35B6-4CD4-DF7F-DC3C-BFBDFA1D7415}"/>
              </a:ext>
            </a:extLst>
          </p:cNvPr>
          <p:cNvSpPr>
            <a:spLocks noGrp="1"/>
          </p:cNvSpPr>
          <p:nvPr>
            <p:ph type="title"/>
          </p:nvPr>
        </p:nvSpPr>
        <p:spPr/>
        <p:txBody>
          <a:bodyPr/>
          <a:lstStyle/>
          <a:p>
            <a:r>
              <a:rPr lang="en-AU" dirty="0">
                <a:latin typeface="+mj-lt"/>
              </a:rPr>
              <a:t>Alternate angles (2)</a:t>
            </a:r>
          </a:p>
        </p:txBody>
      </p:sp>
      <p:sp>
        <p:nvSpPr>
          <p:cNvPr id="5" name="Text Placeholder 4">
            <a:extLst>
              <a:ext uri="{FF2B5EF4-FFF2-40B4-BE49-F238E27FC236}">
                <a16:creationId xmlns:a16="http://schemas.microsoft.com/office/drawing/2014/main" id="{D3223BB8-30D3-CC78-3148-B60CC635C403}"/>
              </a:ext>
            </a:extLst>
          </p:cNvPr>
          <p:cNvSpPr>
            <a:spLocks noGrp="1"/>
          </p:cNvSpPr>
          <p:nvPr>
            <p:ph type="body" sz="quarter" idx="18"/>
          </p:nvPr>
        </p:nvSpPr>
        <p:spPr/>
        <p:txBody>
          <a:bodyPr/>
          <a:lstStyle/>
          <a:p>
            <a:r>
              <a:rPr lang="en-AU" dirty="0">
                <a:latin typeface="+mj-lt"/>
              </a:rPr>
              <a:t>Worked example – explanation prompts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AB028CD-DE6A-2085-D35D-0D7E20FF2434}"/>
                  </a:ext>
                </a:extLst>
              </p:cNvPr>
              <p:cNvSpPr txBox="1">
                <a:spLocks/>
              </p:cNvSpPr>
              <p:nvPr/>
            </p:nvSpPr>
            <p:spPr>
              <a:xfrm>
                <a:off x="360000" y="1929504"/>
                <a:ext cx="7295442" cy="394952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𝐴𝐵</m:t>
                    </m:r>
                  </m:oMath>
                </a14:m>
                <a:r>
                  <a:rPr lang="en-AU" dirty="0"/>
                  <a:t> and </a:t>
                </a:r>
                <a14:m>
                  <m:oMath xmlns:m="http://schemas.openxmlformats.org/officeDocument/2006/math">
                    <m:r>
                      <a:rPr lang="en-AU" b="0" i="1" smtClean="0">
                        <a:latin typeface="Cambria Math" panose="02040503050406030204" pitchFamily="18" charset="0"/>
                      </a:rPr>
                      <m:t>𝐶𝐷</m:t>
                    </m:r>
                  </m:oMath>
                </a14:m>
                <a:r>
                  <a:rPr lang="en-AU" dirty="0"/>
                  <a:t> are parallel lines cut by a transversal line EF.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𝐵𝐸𝐹</m:t>
                    </m:r>
                  </m:oMath>
                </a14:m>
                <a:r>
                  <a:rPr lang="en-AU" dirty="0"/>
                  <a:t> is </a:t>
                </a:r>
                <a14:m>
                  <m:oMath xmlns:m="http://schemas.openxmlformats.org/officeDocument/2006/math">
                    <m:r>
                      <a:rPr lang="en-AU" i="1">
                        <a:latin typeface="Cambria Math" panose="02040503050406030204" pitchFamily="18" charset="0"/>
                      </a:rPr>
                      <m:t>5</m:t>
                    </m:r>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m:t>
                    </m:r>
                  </m:oMath>
                </a14:m>
                <a:r>
                  <a:rPr lang="en-AU" dirty="0"/>
                  <a:t>.</a:t>
                </a:r>
              </a:p>
              <a:p>
                <a:r>
                  <a:rPr lang="en-AU" dirty="0"/>
                  <a:t>Find the size of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𝐸𝐹𝐶</m:t>
                    </m:r>
                  </m:oMath>
                </a14:m>
                <a:r>
                  <a:rPr lang="en-AU" dirty="0"/>
                  <a:t>.</a:t>
                </a:r>
              </a:p>
              <a:p>
                <a:r>
                  <a:rPr lang="en-AU" b="1" dirty="0"/>
                  <a:t>Solution</a:t>
                </a:r>
              </a:p>
              <a:p>
                <a:r>
                  <a:rPr lang="en-AU" dirty="0"/>
                  <a:t>Since </a:t>
                </a:r>
                <a14:m>
                  <m:oMath xmlns:m="http://schemas.openxmlformats.org/officeDocument/2006/math">
                    <m:r>
                      <a:rPr lang="en-AU" b="0" i="1" smtClean="0">
                        <a:latin typeface="Cambria Math" panose="02040503050406030204" pitchFamily="18" charset="0"/>
                      </a:rPr>
                      <m:t>𝐴𝐵</m:t>
                    </m:r>
                    <m:r>
                      <a:rPr lang="en-AU" dirty="0">
                        <a:latin typeface="Cambria Math" panose="02040503050406030204" pitchFamily="18" charset="0"/>
                        <a:ea typeface="Cambria Math" panose="02040503050406030204" pitchFamily="18" charset="0"/>
                      </a:rPr>
                      <m:t>∥</m:t>
                    </m:r>
                    <m:r>
                      <m:rPr>
                        <m:sty m:val="p"/>
                      </m:rPr>
                      <a:rPr lang="en-AU" b="0" i="0" dirty="0" smtClean="0">
                        <a:latin typeface="Cambria Math" panose="02040503050406030204" pitchFamily="18" charset="0"/>
                        <a:ea typeface="Cambria Math" panose="02040503050406030204" pitchFamily="18" charset="0"/>
                      </a:rPr>
                      <m:t>CD</m:t>
                    </m:r>
                  </m:oMath>
                </a14:m>
                <a:r>
                  <a:rPr lang="en-AU" dirty="0"/>
                  <a:t>, </a:t>
                </a:r>
              </a:p>
              <a:p>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𝐵𝐸𝐹</m:t>
                    </m:r>
                    <m:r>
                      <a:rPr lang="en-AU">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𝐸𝐹𝐶</m:t>
                    </m:r>
                    <m:r>
                      <a:rPr lang="en-AU" i="1">
                        <a:latin typeface="Cambria Math" panose="02040503050406030204" pitchFamily="18" charset="0"/>
                        <a:ea typeface="Cambria Math" panose="02040503050406030204" pitchFamily="18" charset="0"/>
                      </a:rPr>
                      <m:t> </m:t>
                    </m:r>
                  </m:oMath>
                </a14:m>
                <a:r>
                  <a:rPr lang="en-AU" dirty="0"/>
                  <a:t>as they are alternate angles in parallel lines.</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𝐸𝐹𝐶</m:t>
                      </m:r>
                      <m:r>
                        <a:rPr lang="en-AU" b="0" i="1" smtClean="0">
                          <a:latin typeface="Cambria Math" panose="02040503050406030204" pitchFamily="18" charset="0"/>
                          <a:ea typeface="Cambria Math" panose="02040503050406030204" pitchFamily="18" charset="0"/>
                        </a:rPr>
                        <m:t>=54°</m:t>
                      </m:r>
                    </m:oMath>
                  </m:oMathPara>
                </a14:m>
                <a:endParaRPr lang="en-AU" dirty="0"/>
              </a:p>
            </p:txBody>
          </p:sp>
        </mc:Choice>
        <mc:Fallback xmlns="">
          <p:sp>
            <p:nvSpPr>
              <p:cNvPr id="8" name="Content Placeholder 2">
                <a:extLst>
                  <a:ext uri="{FF2B5EF4-FFF2-40B4-BE49-F238E27FC236}">
                    <a16:creationId xmlns:a16="http://schemas.microsoft.com/office/drawing/2014/main" id="{AAB028CD-DE6A-2085-D35D-0D7E20FF2434}"/>
                  </a:ext>
                </a:extLst>
              </p:cNvPr>
              <p:cNvSpPr txBox="1">
                <a:spLocks noRot="1" noChangeAspect="1" noMove="1" noResize="1" noEditPoints="1" noAdjustHandles="1" noChangeArrowheads="1" noChangeShapeType="1" noTextEdit="1"/>
              </p:cNvSpPr>
              <p:nvPr/>
            </p:nvSpPr>
            <p:spPr>
              <a:xfrm>
                <a:off x="360000" y="1929504"/>
                <a:ext cx="7295442" cy="3949527"/>
              </a:xfrm>
              <a:prstGeom prst="rect">
                <a:avLst/>
              </a:prstGeom>
              <a:blipFill>
                <a:blip r:embed="rId2"/>
                <a:stretch>
                  <a:fillRect l="-1921"/>
                </a:stretch>
              </a:blipFill>
            </p:spPr>
            <p:txBody>
              <a:bodyPr/>
              <a:lstStyle/>
              <a:p>
                <a:r>
                  <a:rPr lang="en-AU">
                    <a:noFill/>
                  </a:rPr>
                  <a:t> </a:t>
                </a:r>
              </a:p>
            </p:txBody>
          </p:sp>
        </mc:Fallback>
      </mc:AlternateContent>
      <p:sp>
        <p:nvSpPr>
          <p:cNvPr id="3" name="Speech Bubble: Rectangle with Corners Rounded 2" descr="Since 𝐴𝐵∥CD.&#10;Why is this important?">
            <a:extLst>
              <a:ext uri="{FF2B5EF4-FFF2-40B4-BE49-F238E27FC236}">
                <a16:creationId xmlns:a16="http://schemas.microsoft.com/office/drawing/2014/main" id="{AA705782-507C-B3A1-34A6-BB4587E81E48}"/>
              </a:ext>
            </a:extLst>
          </p:cNvPr>
          <p:cNvSpPr/>
          <p:nvPr/>
        </p:nvSpPr>
        <p:spPr>
          <a:xfrm>
            <a:off x="3120785" y="3109748"/>
            <a:ext cx="2322952" cy="630439"/>
          </a:xfrm>
          <a:prstGeom prst="wedgeRoundRectCallout">
            <a:avLst>
              <a:gd name="adj1" fmla="val -101082"/>
              <a:gd name="adj2" fmla="val 619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Why is this important?</a:t>
            </a:r>
          </a:p>
        </p:txBody>
      </p:sp>
      <p:sp>
        <p:nvSpPr>
          <p:cNvPr id="7" name="Speech Bubble: Rectangle with Corners Rounded 6" descr="∠𝐵𝐸𝐹=∠𝐸𝐹𝐶 as they are alternate angles in parallel lines.&#10;How do we know this?">
            <a:extLst>
              <a:ext uri="{FF2B5EF4-FFF2-40B4-BE49-F238E27FC236}">
                <a16:creationId xmlns:a16="http://schemas.microsoft.com/office/drawing/2014/main" id="{FA706ED2-47FF-021C-BDEE-AA74698A1CEC}"/>
              </a:ext>
            </a:extLst>
          </p:cNvPr>
          <p:cNvSpPr/>
          <p:nvPr/>
        </p:nvSpPr>
        <p:spPr>
          <a:xfrm>
            <a:off x="3120785" y="5240822"/>
            <a:ext cx="2322952" cy="630439"/>
          </a:xfrm>
          <a:prstGeom prst="wedgeRoundRectCallout">
            <a:avLst>
              <a:gd name="adj1" fmla="val -41100"/>
              <a:gd name="adj2" fmla="val -1573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dirty="0"/>
              <a:t>How do we know this?</a:t>
            </a:r>
          </a:p>
        </p:txBody>
      </p:sp>
      <p:pic>
        <p:nvPicPr>
          <p:cNvPr id="10" name="Picture 9" descr="𝐴𝐵 and 𝐶𝐷 are parallel lines cut by a transversal line EF.  ∠𝐵𝐸𝐹 is 54°.">
            <a:extLst>
              <a:ext uri="{FF2B5EF4-FFF2-40B4-BE49-F238E27FC236}">
                <a16:creationId xmlns:a16="http://schemas.microsoft.com/office/drawing/2014/main" id="{03A69CD0-DF38-3BC6-79B6-310CB0AD9C07}"/>
              </a:ext>
            </a:extLst>
          </p:cNvPr>
          <p:cNvPicPr>
            <a:picLocks noChangeAspect="1"/>
          </p:cNvPicPr>
          <p:nvPr/>
        </p:nvPicPr>
        <p:blipFill>
          <a:blip r:embed="rId3"/>
          <a:stretch>
            <a:fillRect/>
          </a:stretch>
        </p:blipFill>
        <p:spPr>
          <a:xfrm>
            <a:off x="7031161" y="2663765"/>
            <a:ext cx="4677428" cy="3067478"/>
          </a:xfrm>
          <a:prstGeom prst="rect">
            <a:avLst/>
          </a:prstGeom>
        </p:spPr>
      </p:pic>
      <p:sp>
        <p:nvSpPr>
          <p:cNvPr id="4" name="Slide Number Placeholder 3">
            <a:extLst>
              <a:ext uri="{FF2B5EF4-FFF2-40B4-BE49-F238E27FC236}">
                <a16:creationId xmlns:a16="http://schemas.microsoft.com/office/drawing/2014/main" id="{70D70604-47D8-BCDC-0C7B-C36AF55371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0426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9C5F-403E-E585-E61A-CCE397DCC775}"/>
              </a:ext>
            </a:extLst>
          </p:cNvPr>
          <p:cNvSpPr>
            <a:spLocks noGrp="1"/>
          </p:cNvSpPr>
          <p:nvPr>
            <p:ph type="title"/>
          </p:nvPr>
        </p:nvSpPr>
        <p:spPr/>
        <p:txBody>
          <a:bodyPr/>
          <a:lstStyle/>
          <a:p>
            <a:r>
              <a:rPr lang="en-AU" dirty="0">
                <a:latin typeface="+mj-lt"/>
              </a:rPr>
              <a:t>Alternate angles (3)</a:t>
            </a:r>
          </a:p>
        </p:txBody>
      </p:sp>
      <p:sp>
        <p:nvSpPr>
          <p:cNvPr id="5" name="Text Placeholder 4">
            <a:extLst>
              <a:ext uri="{FF2B5EF4-FFF2-40B4-BE49-F238E27FC236}">
                <a16:creationId xmlns:a16="http://schemas.microsoft.com/office/drawing/2014/main" id="{AB845A6D-D5F3-40DC-2056-F5A70307C6B2}"/>
              </a:ext>
            </a:extLst>
          </p:cNvPr>
          <p:cNvSpPr>
            <a:spLocks noGrp="1"/>
          </p:cNvSpPr>
          <p:nvPr>
            <p:ph type="body" sz="quarter" idx="18"/>
          </p:nvPr>
        </p:nvSpPr>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51B015-88F6-8985-54A9-67A5B663F761}"/>
                  </a:ext>
                </a:extLst>
              </p:cNvPr>
              <p:cNvSpPr>
                <a:spLocks noGrp="1"/>
              </p:cNvSpPr>
              <p:nvPr>
                <p:ph idx="4294967295"/>
              </p:nvPr>
            </p:nvSpPr>
            <p:spPr>
              <a:xfrm>
                <a:off x="360025" y="1695971"/>
                <a:ext cx="7337947" cy="4537075"/>
              </a:xfrm>
            </p:spPr>
            <p:txBody>
              <a:bodyPr/>
              <a:lstStyle/>
              <a:p>
                <a14:m>
                  <m:oMath xmlns:m="http://schemas.openxmlformats.org/officeDocument/2006/math">
                    <m:r>
                      <a:rPr lang="en-AU" sz="1800" b="0" i="1" smtClean="0">
                        <a:latin typeface="Cambria Math" panose="02040503050406030204" pitchFamily="18" charset="0"/>
                      </a:rPr>
                      <m:t>𝐴𝐵</m:t>
                    </m:r>
                  </m:oMath>
                </a14:m>
                <a:r>
                  <a:rPr lang="en-AU" sz="1800" dirty="0">
                    <a:latin typeface="+mn-lt"/>
                  </a:rPr>
                  <a:t> and </a:t>
                </a:r>
                <a14:m>
                  <m:oMath xmlns:m="http://schemas.openxmlformats.org/officeDocument/2006/math">
                    <m:r>
                      <a:rPr lang="en-AU" sz="1800" b="0" i="1" smtClean="0">
                        <a:latin typeface="Cambria Math" panose="02040503050406030204" pitchFamily="18" charset="0"/>
                      </a:rPr>
                      <m:t>𝐸𝐹</m:t>
                    </m:r>
                  </m:oMath>
                </a14:m>
                <a:r>
                  <a:rPr lang="en-AU" sz="1800" dirty="0">
                    <a:latin typeface="+mn-lt"/>
                  </a:rPr>
                  <a:t> are parallel lines cut by a transversal line </a:t>
                </a:r>
                <a14:m>
                  <m:oMath xmlns:m="http://schemas.openxmlformats.org/officeDocument/2006/math">
                    <m:r>
                      <a:rPr lang="en-AU" sz="1800" b="0" i="1" smtClean="0">
                        <a:latin typeface="Cambria Math" panose="02040503050406030204" pitchFamily="18" charset="0"/>
                      </a:rPr>
                      <m:t>𝐶𝐷</m:t>
                    </m:r>
                  </m:oMath>
                </a14:m>
                <a:r>
                  <a:rPr lang="en-AU" sz="1800" dirty="0">
                    <a:latin typeface="+mn-lt"/>
                  </a:rPr>
                  <a:t>.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𝐵𝐶𝐷</m:t>
                    </m:r>
                  </m:oMath>
                </a14:m>
                <a:r>
                  <a:rPr lang="en-AU" sz="1800" dirty="0">
                    <a:latin typeface="+mn-lt"/>
                  </a:rPr>
                  <a:t> is </a:t>
                </a:r>
                <a14:m>
                  <m:oMath xmlns:m="http://schemas.openxmlformats.org/officeDocument/2006/math">
                    <m:r>
                      <a:rPr lang="en-AU" sz="1800" i="1">
                        <a:latin typeface="Cambria Math" panose="02040503050406030204" pitchFamily="18" charset="0"/>
                      </a:rPr>
                      <m:t>1</m:t>
                    </m:r>
                    <m:r>
                      <a:rPr lang="en-AU" sz="1800" b="0" i="1" smtClean="0">
                        <a:latin typeface="Cambria Math" panose="02040503050406030204" pitchFamily="18" charset="0"/>
                      </a:rPr>
                      <m:t>04</m:t>
                    </m:r>
                    <m:r>
                      <a:rPr lang="en-AU" sz="1800" b="0" i="1" smtClean="0">
                        <a:latin typeface="Cambria Math" panose="02040503050406030204" pitchFamily="18" charset="0"/>
                        <a:ea typeface="Cambria Math" panose="02040503050406030204" pitchFamily="18" charset="0"/>
                      </a:rPr>
                      <m:t>°</m:t>
                    </m:r>
                  </m:oMath>
                </a14:m>
                <a:r>
                  <a:rPr lang="en-AU" sz="1800" dirty="0">
                    <a:latin typeface="+mn-lt"/>
                  </a:rPr>
                  <a:t>.</a:t>
                </a:r>
              </a:p>
              <a:p>
                <a:r>
                  <a:rPr lang="en-AU" sz="1800" dirty="0">
                    <a:latin typeface="+mn-lt"/>
                  </a:rPr>
                  <a:t>Find the size of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𝐸𝐷𝐶</m:t>
                    </m:r>
                  </m:oMath>
                </a14:m>
                <a:r>
                  <a:rPr lang="en-AU" sz="1800" dirty="0">
                    <a:latin typeface="+mn-lt"/>
                  </a:rPr>
                  <a:t>.</a:t>
                </a:r>
              </a:p>
              <a:p>
                <a:endParaRPr lang="en-AU" dirty="0">
                  <a:latin typeface="+mn-lt"/>
                </a:endParaRPr>
              </a:p>
            </p:txBody>
          </p:sp>
        </mc:Choice>
        <mc:Fallback xmlns="">
          <p:sp>
            <p:nvSpPr>
              <p:cNvPr id="3" name="Content Placeholder 2">
                <a:extLst>
                  <a:ext uri="{FF2B5EF4-FFF2-40B4-BE49-F238E27FC236}">
                    <a16:creationId xmlns:a16="http://schemas.microsoft.com/office/drawing/2014/main" id="{C251B015-88F6-8985-54A9-67A5B663F761}"/>
                  </a:ext>
                </a:extLst>
              </p:cNvPr>
              <p:cNvSpPr>
                <a:spLocks noGrp="1" noRot="1" noChangeAspect="1" noMove="1" noResize="1" noEditPoints="1" noAdjustHandles="1" noChangeArrowheads="1" noChangeShapeType="1" noTextEdit="1"/>
              </p:cNvSpPr>
              <p:nvPr>
                <p:ph idx="4294967295"/>
              </p:nvPr>
            </p:nvSpPr>
            <p:spPr>
              <a:xfrm>
                <a:off x="360025" y="1695971"/>
                <a:ext cx="7337947" cy="4537075"/>
              </a:xfrm>
              <a:blipFill>
                <a:blip r:embed="rId2"/>
                <a:stretch>
                  <a:fillRect l="-1910" r="-1163"/>
                </a:stretch>
              </a:blipFill>
            </p:spPr>
            <p:txBody>
              <a:bodyPr/>
              <a:lstStyle/>
              <a:p>
                <a:r>
                  <a:rPr lang="en-AU">
                    <a:noFill/>
                  </a:rPr>
                  <a:t> </a:t>
                </a:r>
              </a:p>
            </p:txBody>
          </p:sp>
        </mc:Fallback>
      </mc:AlternateContent>
      <p:pic>
        <p:nvPicPr>
          <p:cNvPr id="9" name="Picture 8" descr="𝐴𝐵 and 𝐸𝐹 are parallel lines cut by a transversal line 𝐶𝐷.  ∠𝐵𝐶𝐷 is 104°.">
            <a:extLst>
              <a:ext uri="{FF2B5EF4-FFF2-40B4-BE49-F238E27FC236}">
                <a16:creationId xmlns:a16="http://schemas.microsoft.com/office/drawing/2014/main" id="{47D6FA04-2119-1607-EF07-1BEBB3B4F6CD}"/>
              </a:ext>
            </a:extLst>
          </p:cNvPr>
          <p:cNvPicPr>
            <a:picLocks noChangeAspect="1"/>
          </p:cNvPicPr>
          <p:nvPr/>
        </p:nvPicPr>
        <p:blipFill>
          <a:blip r:embed="rId3"/>
          <a:stretch>
            <a:fillRect/>
          </a:stretch>
        </p:blipFill>
        <p:spPr>
          <a:xfrm>
            <a:off x="6741888" y="2296151"/>
            <a:ext cx="4382112" cy="3429479"/>
          </a:xfrm>
          <a:prstGeom prst="rect">
            <a:avLst/>
          </a:prstGeom>
        </p:spPr>
      </p:pic>
      <p:sp>
        <p:nvSpPr>
          <p:cNvPr id="4" name="Slide Number Placeholder 3">
            <a:extLst>
              <a:ext uri="{FF2B5EF4-FFF2-40B4-BE49-F238E27FC236}">
                <a16:creationId xmlns:a16="http://schemas.microsoft.com/office/drawing/2014/main" id="{F7BD5532-8C95-1C0E-E292-4261DC15D2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89515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9C5F-403E-E585-E61A-CCE397DCC775}"/>
              </a:ext>
            </a:extLst>
          </p:cNvPr>
          <p:cNvSpPr>
            <a:spLocks noGrp="1"/>
          </p:cNvSpPr>
          <p:nvPr>
            <p:ph type="title"/>
          </p:nvPr>
        </p:nvSpPr>
        <p:spPr/>
        <p:txBody>
          <a:bodyPr/>
          <a:lstStyle/>
          <a:p>
            <a:r>
              <a:rPr lang="en-AU" dirty="0">
                <a:latin typeface="+mj-lt"/>
              </a:rPr>
              <a:t>Alternate angles (4)</a:t>
            </a:r>
          </a:p>
        </p:txBody>
      </p:sp>
      <p:sp>
        <p:nvSpPr>
          <p:cNvPr id="5" name="Text Placeholder 4">
            <a:extLst>
              <a:ext uri="{FF2B5EF4-FFF2-40B4-BE49-F238E27FC236}">
                <a16:creationId xmlns:a16="http://schemas.microsoft.com/office/drawing/2014/main" id="{AB845A6D-D5F3-40DC-2056-F5A70307C6B2}"/>
              </a:ext>
            </a:extLst>
          </p:cNvPr>
          <p:cNvSpPr>
            <a:spLocks noGrp="1"/>
          </p:cNvSpPr>
          <p:nvPr>
            <p:ph type="body" sz="quarter" idx="18"/>
          </p:nvPr>
        </p:nvSpPr>
        <p:spPr/>
        <p:txBody>
          <a:bodyPr/>
          <a:lstStyle/>
          <a:p>
            <a:r>
              <a:rPr lang="en-AU" dirty="0">
                <a:latin typeface="+mj-lt"/>
              </a:rPr>
              <a:t>Your turn -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51B015-88F6-8985-54A9-67A5B663F761}"/>
                  </a:ext>
                </a:extLst>
              </p:cNvPr>
              <p:cNvSpPr>
                <a:spLocks noGrp="1"/>
              </p:cNvSpPr>
              <p:nvPr>
                <p:ph idx="4294967295"/>
              </p:nvPr>
            </p:nvSpPr>
            <p:spPr>
              <a:xfrm>
                <a:off x="360026" y="1695971"/>
                <a:ext cx="7348579" cy="4537075"/>
              </a:xfrm>
            </p:spPr>
            <p:txBody>
              <a:bodyPr/>
              <a:lstStyle/>
              <a:p>
                <a14:m>
                  <m:oMath xmlns:m="http://schemas.openxmlformats.org/officeDocument/2006/math">
                    <m:r>
                      <a:rPr lang="en-AU" sz="1800" b="0" i="1" smtClean="0">
                        <a:latin typeface="Cambria Math" panose="02040503050406030204" pitchFamily="18" charset="0"/>
                      </a:rPr>
                      <m:t>𝐴𝐵</m:t>
                    </m:r>
                  </m:oMath>
                </a14:m>
                <a:r>
                  <a:rPr lang="en-AU" sz="1800" dirty="0">
                    <a:latin typeface="+mn-lt"/>
                  </a:rPr>
                  <a:t> and </a:t>
                </a:r>
                <a14:m>
                  <m:oMath xmlns:m="http://schemas.openxmlformats.org/officeDocument/2006/math">
                    <m:r>
                      <a:rPr lang="en-AU" sz="1800" b="0" i="1" smtClean="0">
                        <a:latin typeface="Cambria Math" panose="02040503050406030204" pitchFamily="18" charset="0"/>
                      </a:rPr>
                      <m:t>𝐸𝐹</m:t>
                    </m:r>
                  </m:oMath>
                </a14:m>
                <a:r>
                  <a:rPr lang="en-AU" sz="1800" dirty="0">
                    <a:latin typeface="+mn-lt"/>
                  </a:rPr>
                  <a:t> are parallel lines cut by a transversal line </a:t>
                </a:r>
                <a14:m>
                  <m:oMath xmlns:m="http://schemas.openxmlformats.org/officeDocument/2006/math">
                    <m:r>
                      <a:rPr lang="en-AU" sz="1800" b="0" i="1" smtClean="0">
                        <a:latin typeface="Cambria Math" panose="02040503050406030204" pitchFamily="18" charset="0"/>
                      </a:rPr>
                      <m:t>𝐶𝐷</m:t>
                    </m:r>
                  </m:oMath>
                </a14:m>
                <a:r>
                  <a:rPr lang="en-AU" sz="1800" dirty="0">
                    <a:latin typeface="+mn-lt"/>
                  </a:rPr>
                  <a:t>.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𝐵𝐶𝐷</m:t>
                    </m:r>
                  </m:oMath>
                </a14:m>
                <a:r>
                  <a:rPr lang="en-AU" sz="1800" dirty="0">
                    <a:latin typeface="+mn-lt"/>
                  </a:rPr>
                  <a:t> is </a:t>
                </a:r>
                <a14:m>
                  <m:oMath xmlns:m="http://schemas.openxmlformats.org/officeDocument/2006/math">
                    <m:r>
                      <a:rPr lang="en-AU" sz="1800" i="1">
                        <a:latin typeface="Cambria Math" panose="02040503050406030204" pitchFamily="18" charset="0"/>
                      </a:rPr>
                      <m:t>1</m:t>
                    </m:r>
                    <m:r>
                      <a:rPr lang="en-AU" sz="1800" b="0" i="1" smtClean="0">
                        <a:latin typeface="Cambria Math" panose="02040503050406030204" pitchFamily="18" charset="0"/>
                      </a:rPr>
                      <m:t>04</m:t>
                    </m:r>
                    <m:r>
                      <a:rPr lang="en-AU" sz="1800" b="0" i="1" smtClean="0">
                        <a:latin typeface="Cambria Math" panose="02040503050406030204" pitchFamily="18" charset="0"/>
                        <a:ea typeface="Cambria Math" panose="02040503050406030204" pitchFamily="18" charset="0"/>
                      </a:rPr>
                      <m:t>°</m:t>
                    </m:r>
                  </m:oMath>
                </a14:m>
                <a:r>
                  <a:rPr lang="en-AU" sz="1800" dirty="0">
                    <a:latin typeface="+mn-lt"/>
                  </a:rPr>
                  <a:t>.</a:t>
                </a:r>
              </a:p>
              <a:p>
                <a:r>
                  <a:rPr lang="en-AU" sz="1800" dirty="0">
                    <a:latin typeface="+mn-lt"/>
                  </a:rPr>
                  <a:t>Find the size of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𝐸𝐷𝐶</m:t>
                    </m:r>
                  </m:oMath>
                </a14:m>
                <a:r>
                  <a:rPr lang="en-AU" sz="1800" dirty="0">
                    <a:latin typeface="+mn-lt"/>
                  </a:rPr>
                  <a:t>.</a:t>
                </a:r>
                <a:endParaRPr lang="en-AU" sz="1800" b="1" dirty="0">
                  <a:latin typeface="+mn-lt"/>
                </a:endParaRPr>
              </a:p>
              <a:p>
                <a:r>
                  <a:rPr lang="en-AU" sz="1800" b="1" dirty="0">
                    <a:latin typeface="+mn-lt"/>
                  </a:rPr>
                  <a:t>Solution</a:t>
                </a:r>
              </a:p>
              <a:p>
                <a:r>
                  <a:rPr lang="en-AU" sz="1800" dirty="0">
                    <a:latin typeface="+mn-lt"/>
                  </a:rPr>
                  <a:t>Since </a:t>
                </a:r>
                <a14:m>
                  <m:oMath xmlns:m="http://schemas.openxmlformats.org/officeDocument/2006/math">
                    <m:r>
                      <a:rPr lang="en-AU" sz="1800" b="0" i="1" smtClean="0">
                        <a:latin typeface="Cambria Math" panose="02040503050406030204" pitchFamily="18" charset="0"/>
                      </a:rPr>
                      <m:t>𝐴𝐵</m:t>
                    </m:r>
                    <m:r>
                      <a:rPr lang="en-AU" sz="1800" dirty="0">
                        <a:latin typeface="Cambria Math" panose="02040503050406030204" pitchFamily="18" charset="0"/>
                        <a:ea typeface="Cambria Math" panose="02040503050406030204" pitchFamily="18" charset="0"/>
                      </a:rPr>
                      <m:t>∥</m:t>
                    </m:r>
                    <m:r>
                      <m:rPr>
                        <m:sty m:val="p"/>
                      </m:rPr>
                      <a:rPr lang="en-AU" sz="1800" b="0" i="0" dirty="0" smtClean="0">
                        <a:latin typeface="Cambria Math" panose="02040503050406030204" pitchFamily="18" charset="0"/>
                        <a:ea typeface="Cambria Math" panose="02040503050406030204" pitchFamily="18" charset="0"/>
                      </a:rPr>
                      <m:t>EF</m:t>
                    </m:r>
                  </m:oMath>
                </a14:m>
                <a:r>
                  <a:rPr lang="en-AU" sz="1800" dirty="0">
                    <a:latin typeface="+mn-lt"/>
                  </a:rPr>
                  <a:t>, </a:t>
                </a:r>
              </a:p>
              <a:p>
                <a14:m>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𝐵𝐶𝐷</m:t>
                    </m:r>
                    <m:r>
                      <a:rPr lang="en-AU" sz="180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𝐸𝐷𝐶</m:t>
                    </m:r>
                    <m:r>
                      <a:rPr lang="en-AU" sz="1800" i="1">
                        <a:latin typeface="Cambria Math" panose="02040503050406030204" pitchFamily="18" charset="0"/>
                        <a:ea typeface="Cambria Math" panose="02040503050406030204" pitchFamily="18" charset="0"/>
                      </a:rPr>
                      <m:t> </m:t>
                    </m:r>
                  </m:oMath>
                </a14:m>
                <a:r>
                  <a:rPr lang="en-AU" sz="1800" dirty="0">
                    <a:latin typeface="+mn-lt"/>
                  </a:rPr>
                  <a:t>as they are alternate angles in parallel lines.</a:t>
                </a: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𝐸𝐷𝐶</m:t>
                      </m:r>
                      <m:r>
                        <a:rPr lang="en-AU" sz="1800" b="0" i="1" smtClean="0">
                          <a:latin typeface="Cambria Math" panose="02040503050406030204" pitchFamily="18" charset="0"/>
                          <a:ea typeface="Cambria Math" panose="02040503050406030204" pitchFamily="18" charset="0"/>
                        </a:rPr>
                        <m:t>=104°</m:t>
                      </m:r>
                    </m:oMath>
                  </m:oMathPara>
                </a14:m>
                <a:endParaRPr lang="en-AU" sz="1800" dirty="0">
                  <a:latin typeface="+mn-lt"/>
                </a:endParaRPr>
              </a:p>
            </p:txBody>
          </p:sp>
        </mc:Choice>
        <mc:Fallback xmlns="">
          <p:sp>
            <p:nvSpPr>
              <p:cNvPr id="3" name="Content Placeholder 2">
                <a:extLst>
                  <a:ext uri="{FF2B5EF4-FFF2-40B4-BE49-F238E27FC236}">
                    <a16:creationId xmlns:a16="http://schemas.microsoft.com/office/drawing/2014/main" id="{C251B015-88F6-8985-54A9-67A5B663F761}"/>
                  </a:ext>
                </a:extLst>
              </p:cNvPr>
              <p:cNvSpPr>
                <a:spLocks noGrp="1" noRot="1" noChangeAspect="1" noMove="1" noResize="1" noEditPoints="1" noAdjustHandles="1" noChangeArrowheads="1" noChangeShapeType="1" noTextEdit="1"/>
              </p:cNvSpPr>
              <p:nvPr>
                <p:ph idx="4294967295"/>
              </p:nvPr>
            </p:nvSpPr>
            <p:spPr>
              <a:xfrm>
                <a:off x="360026" y="1695971"/>
                <a:ext cx="7348579" cy="4537075"/>
              </a:xfrm>
              <a:blipFill>
                <a:blip r:embed="rId2"/>
                <a:stretch>
                  <a:fillRect l="-1907" r="-995"/>
                </a:stretch>
              </a:blipFill>
            </p:spPr>
            <p:txBody>
              <a:bodyPr/>
              <a:lstStyle/>
              <a:p>
                <a:r>
                  <a:rPr lang="en-AU">
                    <a:noFill/>
                  </a:rPr>
                  <a:t> </a:t>
                </a:r>
              </a:p>
            </p:txBody>
          </p:sp>
        </mc:Fallback>
      </mc:AlternateContent>
      <p:pic>
        <p:nvPicPr>
          <p:cNvPr id="7" name="Picture 6" descr="𝐴𝐵 and 𝐸𝐹 are parallel lines cut by a transversal line 𝐶𝐷.  ∠𝐵𝐶𝐷 is 104°.">
            <a:extLst>
              <a:ext uri="{FF2B5EF4-FFF2-40B4-BE49-F238E27FC236}">
                <a16:creationId xmlns:a16="http://schemas.microsoft.com/office/drawing/2014/main" id="{5D91F3C6-AE65-FBB1-2A6F-FD153C20B296}"/>
              </a:ext>
            </a:extLst>
          </p:cNvPr>
          <p:cNvPicPr>
            <a:picLocks noChangeAspect="1"/>
          </p:cNvPicPr>
          <p:nvPr/>
        </p:nvPicPr>
        <p:blipFill>
          <a:blip r:embed="rId3"/>
          <a:stretch>
            <a:fillRect/>
          </a:stretch>
        </p:blipFill>
        <p:spPr>
          <a:xfrm>
            <a:off x="6741888" y="2296151"/>
            <a:ext cx="4382112" cy="3429479"/>
          </a:xfrm>
          <a:prstGeom prst="rect">
            <a:avLst/>
          </a:prstGeom>
        </p:spPr>
      </p:pic>
      <p:sp>
        <p:nvSpPr>
          <p:cNvPr id="4" name="Slide Number Placeholder 3">
            <a:extLst>
              <a:ext uri="{FF2B5EF4-FFF2-40B4-BE49-F238E27FC236}">
                <a16:creationId xmlns:a16="http://schemas.microsoft.com/office/drawing/2014/main" id="{F7BD5532-8C95-1C0E-E292-4261DC15D2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2796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US" dirty="0">
                <a:latin typeface="+mj-lt"/>
              </a:rPr>
              <a:t>Alternate</a:t>
            </a:r>
            <a:r>
              <a:rPr lang="en-AU" dirty="0">
                <a:latin typeface="+mj-lt"/>
              </a:rPr>
              <a:t> views (6)</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latin typeface="+mj-lt"/>
              </a:rPr>
              <a:t>Gate angles</a:t>
            </a:r>
          </a:p>
        </p:txBody>
      </p:sp>
      <p:pic>
        <p:nvPicPr>
          <p:cNvPr id="11" name="Picture 10" descr="A metal gate in a field. The top and bottom of the gate have been highlighted in red and the diagonal braces have been highlighted in green and yellow.&#10;With angles marked.">
            <a:extLst>
              <a:ext uri="{FF2B5EF4-FFF2-40B4-BE49-F238E27FC236}">
                <a16:creationId xmlns:a16="http://schemas.microsoft.com/office/drawing/2014/main" id="{BB08A6DE-48EE-F70C-5C77-12C08E8B2442}"/>
              </a:ext>
            </a:extLst>
          </p:cNvPr>
          <p:cNvPicPr>
            <a:picLocks noChangeAspect="1"/>
          </p:cNvPicPr>
          <p:nvPr/>
        </p:nvPicPr>
        <p:blipFill>
          <a:blip r:embed="rId2"/>
          <a:stretch>
            <a:fillRect/>
          </a:stretch>
        </p:blipFill>
        <p:spPr>
          <a:xfrm>
            <a:off x="2780365" y="1489372"/>
            <a:ext cx="6631269" cy="464437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9687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Apply</a:t>
            </a:r>
          </a:p>
        </p:txBody>
      </p:sp>
      <p:sp>
        <p:nvSpPr>
          <p:cNvPr id="2" name="Footer Placeholder 2">
            <a:extLst>
              <a:ext uri="{FF2B5EF4-FFF2-40B4-BE49-F238E27FC236}">
                <a16:creationId xmlns:a16="http://schemas.microsoft.com/office/drawing/2014/main" id="{895165BD-41C4-2E3B-3DCB-89E98D3F2F54}"/>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76855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48F9-34C1-04EA-BF08-4E4A37E597E2}"/>
              </a:ext>
            </a:extLst>
          </p:cNvPr>
          <p:cNvSpPr>
            <a:spLocks noGrp="1"/>
          </p:cNvSpPr>
          <p:nvPr>
            <p:ph type="title"/>
          </p:nvPr>
        </p:nvSpPr>
        <p:spPr/>
        <p:txBody>
          <a:bodyPr/>
          <a:lstStyle/>
          <a:p>
            <a:r>
              <a:rPr lang="en-AU" dirty="0">
                <a:latin typeface="+mj-lt"/>
              </a:rPr>
              <a:t>Alternate views (7)</a:t>
            </a:r>
          </a:p>
        </p:txBody>
      </p:sp>
      <p:sp>
        <p:nvSpPr>
          <p:cNvPr id="5" name="Text Placeholder 4">
            <a:extLst>
              <a:ext uri="{FF2B5EF4-FFF2-40B4-BE49-F238E27FC236}">
                <a16:creationId xmlns:a16="http://schemas.microsoft.com/office/drawing/2014/main" id="{70AC075D-B8D7-CA65-B7AB-D2027C4F088C}"/>
              </a:ext>
            </a:extLst>
          </p:cNvPr>
          <p:cNvSpPr>
            <a:spLocks noGrp="1"/>
          </p:cNvSpPr>
          <p:nvPr>
            <p:ph type="body" sz="quarter" idx="18"/>
          </p:nvPr>
        </p:nvSpPr>
        <p:spPr/>
        <p:txBody>
          <a:bodyPr/>
          <a:lstStyle/>
          <a:p>
            <a:r>
              <a:rPr lang="en-AU" dirty="0">
                <a:latin typeface="+mj-lt"/>
              </a:rPr>
              <a:t>Exit ticket</a:t>
            </a:r>
          </a:p>
        </p:txBody>
      </p:sp>
      <p:sp>
        <p:nvSpPr>
          <p:cNvPr id="7" name="Content Placeholder 2">
            <a:extLst>
              <a:ext uri="{FF2B5EF4-FFF2-40B4-BE49-F238E27FC236}">
                <a16:creationId xmlns:a16="http://schemas.microsoft.com/office/drawing/2014/main" id="{F098A0F1-B902-4B13-C03B-A171F44C981F}"/>
              </a:ext>
            </a:extLst>
          </p:cNvPr>
          <p:cNvSpPr txBox="1">
            <a:spLocks/>
          </p:cNvSpPr>
          <p:nvPr/>
        </p:nvSpPr>
        <p:spPr>
          <a:xfrm>
            <a:off x="360001" y="1541193"/>
            <a:ext cx="4278906" cy="24188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Can you answer the question correctly?</a:t>
            </a:r>
          </a:p>
          <a:p>
            <a:r>
              <a:rPr lang="en-AU" sz="1800" dirty="0">
                <a:latin typeface="+mn-lt"/>
              </a:rPr>
              <a:t>Can you explain what mistake each student has made?</a:t>
            </a:r>
          </a:p>
          <a:p>
            <a:r>
              <a:rPr lang="en-AU" sz="1800" dirty="0">
                <a:latin typeface="+mn-lt"/>
              </a:rPr>
              <a:t>How would you convince each student that their answer is not correct?</a:t>
            </a:r>
            <a:endParaRPr lang="en-AU" dirty="0">
              <a:latin typeface="+mn-lt"/>
            </a:endParaRPr>
          </a:p>
        </p:txBody>
      </p:sp>
      <p:pic>
        <p:nvPicPr>
          <p:cNvPr id="1026" name="Picture 2" descr="Displays a multiple choice question with a triangle draw between a set of parallel lines. An angle of 60 degrees is marked between the top parallel line and the hypotenuse of the triangle. The angle adjacent to this within the triangle is labelled as x. The able between the triangle side opposite to x and the bottom parallel line is 25 degrees. Possible answers for x are a) 25 b) 35 c)55 and d) 60.">
            <a:extLst>
              <a:ext uri="{FF2B5EF4-FFF2-40B4-BE49-F238E27FC236}">
                <a16:creationId xmlns:a16="http://schemas.microsoft.com/office/drawing/2014/main" id="{AFAC4A53-3630-B5BA-6522-CB431163D7E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3385" t="4978" r="1582" b="48876"/>
          <a:stretch/>
        </p:blipFill>
        <p:spPr bwMode="auto">
          <a:xfrm>
            <a:off x="5353201" y="982520"/>
            <a:ext cx="5050270" cy="343354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DFA23BF5-F852-6AF2-6842-6504BBFD6FA5}"/>
              </a:ext>
            </a:extLst>
          </p:cNvPr>
          <p:cNvSpPr/>
          <p:nvPr/>
        </p:nvSpPr>
        <p:spPr>
          <a:xfrm>
            <a:off x="4806176" y="4692339"/>
            <a:ext cx="2890253" cy="1302320"/>
          </a:xfrm>
          <a:prstGeom prst="wedgeRoundRectCallout">
            <a:avLst>
              <a:gd name="adj1" fmla="val 20763"/>
              <a:gd name="adj2" fmla="val 6364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t>I think the answer is (a) as the angle is on one side of the transversal. </a:t>
            </a:r>
          </a:p>
        </p:txBody>
      </p:sp>
      <p:sp>
        <p:nvSpPr>
          <p:cNvPr id="6" name="Speech Bubble: Rectangle with Corners Rounded 2">
            <a:extLst>
              <a:ext uri="{FF2B5EF4-FFF2-40B4-BE49-F238E27FC236}">
                <a16:creationId xmlns:a16="http://schemas.microsoft.com/office/drawing/2014/main" id="{CE8B6B3D-54B0-DAEF-5E54-010199591B5D}"/>
              </a:ext>
            </a:extLst>
          </p:cNvPr>
          <p:cNvSpPr/>
          <p:nvPr/>
        </p:nvSpPr>
        <p:spPr>
          <a:xfrm>
            <a:off x="8060243" y="4694665"/>
            <a:ext cx="2890253" cy="1302320"/>
          </a:xfrm>
          <a:prstGeom prst="wedgeRoundRectCallout">
            <a:avLst>
              <a:gd name="adj1" fmla="val 21149"/>
              <a:gd name="adj2" fmla="val 6671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dirty="0"/>
              <a:t>I think the answer is (d), as it is between the parallel line and the transversal.</a:t>
            </a:r>
          </a:p>
        </p:txBody>
      </p:sp>
      <p:sp>
        <p:nvSpPr>
          <p:cNvPr id="4" name="Slide Number Placeholder 3">
            <a:extLst>
              <a:ext uri="{FF2B5EF4-FFF2-40B4-BE49-F238E27FC236}">
                <a16:creationId xmlns:a16="http://schemas.microsoft.com/office/drawing/2014/main" id="{EB15255B-6BD5-6A9E-127B-B0051B3577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2400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a:t>
            </a:r>
            <a:r>
              <a:rPr lang="en-AU" dirty="0">
                <a:latin typeface="+mj-lt"/>
              </a:rPr>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4097699"/>
            <a:ext cx="11291998" cy="800681"/>
          </a:xfrm>
        </p:spPr>
        <p:txBody>
          <a:bodyPr/>
          <a:lstStyle/>
          <a:p>
            <a:r>
              <a:rPr lang="en-AU" dirty="0">
                <a:latin typeface="+mj-lt"/>
              </a:rPr>
              <a:t>Launch</a:t>
            </a:r>
          </a:p>
        </p:txBody>
      </p:sp>
      <p:sp>
        <p:nvSpPr>
          <p:cNvPr id="2" name="Footer Placeholder 2">
            <a:extLst>
              <a:ext uri="{FF2B5EF4-FFF2-40B4-BE49-F238E27FC236}">
                <a16:creationId xmlns:a16="http://schemas.microsoft.com/office/drawing/2014/main" id="{44F723AF-DD36-1A91-F7F8-A776F83BDF0C}"/>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Alternate views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latin typeface="+mj-lt"/>
              </a:rPr>
              <a:t>Launch</a:t>
            </a:r>
            <a:endParaRPr lang="en-AU" dirty="0">
              <a:latin typeface="+mj-lt"/>
            </a:endParaRPr>
          </a:p>
        </p:txBody>
      </p:sp>
      <p:pic>
        <p:nvPicPr>
          <p:cNvPr id="6" name="Picture 5" descr="A metal gate in a field.">
            <a:extLst>
              <a:ext uri="{FF2B5EF4-FFF2-40B4-BE49-F238E27FC236}">
                <a16:creationId xmlns:a16="http://schemas.microsoft.com/office/drawing/2014/main" id="{4D00C0F2-4DC4-44BE-CD14-E959AF3F41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1475" y="1581656"/>
            <a:ext cx="6049050" cy="4500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US" dirty="0">
                <a:latin typeface="+mj-lt"/>
              </a:rPr>
              <a:t>Alternate</a:t>
            </a:r>
            <a:r>
              <a:rPr lang="en-AU" dirty="0">
                <a:latin typeface="+mj-lt"/>
              </a:rPr>
              <a:t> views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latin typeface="+mj-lt"/>
              </a:rPr>
              <a:t>Annotated farm gate</a:t>
            </a:r>
            <a:endParaRPr lang="en-AU" dirty="0">
              <a:latin typeface="+mj-lt"/>
            </a:endParaRPr>
          </a:p>
        </p:txBody>
      </p:sp>
      <p:pic>
        <p:nvPicPr>
          <p:cNvPr id="23" name="Picture 22" descr="A metal gate in a field. The top and bottom of the gate have been highlighted in red and the diagonal braces have been highlighted in green and yellow.">
            <a:extLst>
              <a:ext uri="{FF2B5EF4-FFF2-40B4-BE49-F238E27FC236}">
                <a16:creationId xmlns:a16="http://schemas.microsoft.com/office/drawing/2014/main" id="{3BF35E7F-0959-C648-E221-E1644EB88496}"/>
              </a:ext>
            </a:extLst>
          </p:cNvPr>
          <p:cNvPicPr>
            <a:picLocks noChangeAspect="1"/>
          </p:cNvPicPr>
          <p:nvPr/>
        </p:nvPicPr>
        <p:blipFill>
          <a:blip r:embed="rId2"/>
          <a:stretch>
            <a:fillRect/>
          </a:stretch>
        </p:blipFill>
        <p:spPr>
          <a:xfrm>
            <a:off x="3052797" y="1590230"/>
            <a:ext cx="6086405" cy="4500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3969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Explore</a:t>
            </a:r>
          </a:p>
        </p:txBody>
      </p:sp>
      <p:sp>
        <p:nvSpPr>
          <p:cNvPr id="2" name="Footer Placeholder 2">
            <a:extLst>
              <a:ext uri="{FF2B5EF4-FFF2-40B4-BE49-F238E27FC236}">
                <a16:creationId xmlns:a16="http://schemas.microsoft.com/office/drawing/2014/main" id="{0A50C05A-943A-C195-5F9C-071DCCAA43EF}"/>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E958-294C-4FD8-825F-3989AADB9E4B}"/>
              </a:ext>
            </a:extLst>
          </p:cNvPr>
          <p:cNvSpPr>
            <a:spLocks noGrp="1"/>
          </p:cNvSpPr>
          <p:nvPr>
            <p:ph type="title"/>
          </p:nvPr>
        </p:nvSpPr>
        <p:spPr/>
        <p:txBody>
          <a:bodyPr/>
          <a:lstStyle/>
          <a:p>
            <a:r>
              <a:rPr lang="en-AU" dirty="0">
                <a:latin typeface="+mj-lt"/>
              </a:rPr>
              <a:t>Alternate views (3)</a:t>
            </a:r>
          </a:p>
        </p:txBody>
      </p:sp>
      <p:pic>
        <p:nvPicPr>
          <p:cNvPr id="6" name="Picture 5" descr="Whiteboard with A4 paper and parallel lines drawn in.">
            <a:extLst>
              <a:ext uri="{FF2B5EF4-FFF2-40B4-BE49-F238E27FC236}">
                <a16:creationId xmlns:a16="http://schemas.microsoft.com/office/drawing/2014/main" id="{B05AA79C-9935-C712-ECBE-99C236161F0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2919" y="1921825"/>
            <a:ext cx="3639684" cy="2730386"/>
          </a:xfrm>
          <a:prstGeom prst="rect">
            <a:avLst/>
          </a:prstGeom>
          <a:noFill/>
          <a:ln>
            <a:noFill/>
          </a:ln>
        </p:spPr>
      </p:pic>
      <p:pic>
        <p:nvPicPr>
          <p:cNvPr id="7" name="Content Placeholder 6" descr="Triangle on piece of A4 paper on whiteboard.">
            <a:extLst>
              <a:ext uri="{FF2B5EF4-FFF2-40B4-BE49-F238E27FC236}">
                <a16:creationId xmlns:a16="http://schemas.microsoft.com/office/drawing/2014/main" id="{84B42065-FC99-6FA7-89B9-AFDCC11EE903}"/>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4200099" y="1921711"/>
            <a:ext cx="3640138" cy="2730500"/>
          </a:xfrm>
          <a:prstGeom prst="rect">
            <a:avLst/>
          </a:prstGeom>
          <a:noFill/>
          <a:ln>
            <a:noFill/>
          </a:ln>
        </p:spPr>
      </p:pic>
      <p:pic>
        <p:nvPicPr>
          <p:cNvPr id="8" name="Picture 7" descr="Triangle ABC in between parallel lines.">
            <a:extLst>
              <a:ext uri="{FF2B5EF4-FFF2-40B4-BE49-F238E27FC236}">
                <a16:creationId xmlns:a16="http://schemas.microsoft.com/office/drawing/2014/main" id="{548DFD74-6492-1530-10EE-2C23ED26B05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7734" y="1922711"/>
            <a:ext cx="3639684" cy="2729500"/>
          </a:xfrm>
          <a:prstGeom prst="rect">
            <a:avLst/>
          </a:prstGeom>
          <a:noFill/>
          <a:ln>
            <a:noFill/>
          </a:ln>
        </p:spPr>
      </p:pic>
      <p:sp>
        <p:nvSpPr>
          <p:cNvPr id="4" name="Slide Number Placeholder 3">
            <a:extLst>
              <a:ext uri="{FF2B5EF4-FFF2-40B4-BE49-F238E27FC236}">
                <a16:creationId xmlns:a16="http://schemas.microsoft.com/office/drawing/2014/main" id="{7B99BE7D-0D41-A47D-C3EA-E55032502E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11575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3833-F1B9-9309-DD21-DC717B1D3095}"/>
              </a:ext>
            </a:extLst>
          </p:cNvPr>
          <p:cNvSpPr>
            <a:spLocks noGrp="1"/>
          </p:cNvSpPr>
          <p:nvPr>
            <p:ph type="title"/>
          </p:nvPr>
        </p:nvSpPr>
        <p:spPr/>
        <p:txBody>
          <a:bodyPr/>
          <a:lstStyle/>
          <a:p>
            <a:r>
              <a:rPr lang="en-AU" dirty="0">
                <a:latin typeface="+mj-lt"/>
              </a:rPr>
              <a:t>Alternate views (4)</a:t>
            </a:r>
          </a:p>
        </p:txBody>
      </p:sp>
      <p:pic>
        <p:nvPicPr>
          <p:cNvPr id="6" name="Content Placeholder 5" descr="Triangle ABC cut out and a pair of scissors. Whiteboard with parallel lines drawn on it.&#10;&#10;">
            <a:extLst>
              <a:ext uri="{FF2B5EF4-FFF2-40B4-BE49-F238E27FC236}">
                <a16:creationId xmlns:a16="http://schemas.microsoft.com/office/drawing/2014/main" id="{FCC60B2E-4A65-84D0-AA02-13182670A79F}"/>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2726973" y="1051370"/>
            <a:ext cx="3487738" cy="2587625"/>
          </a:xfrm>
          <a:prstGeom prst="rect">
            <a:avLst/>
          </a:prstGeom>
          <a:noFill/>
          <a:ln>
            <a:noFill/>
          </a:ln>
        </p:spPr>
      </p:pic>
      <p:pic>
        <p:nvPicPr>
          <p:cNvPr id="7" name="Picture 6" descr="Triangle ABC traced onto whiteboard.">
            <a:extLst>
              <a:ext uri="{FF2B5EF4-FFF2-40B4-BE49-F238E27FC236}">
                <a16:creationId xmlns:a16="http://schemas.microsoft.com/office/drawing/2014/main" id="{6D523C7E-6557-9194-B0D2-48CF27F5120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4269" y="1051703"/>
            <a:ext cx="3449723" cy="2587292"/>
          </a:xfrm>
          <a:prstGeom prst="rect">
            <a:avLst/>
          </a:prstGeom>
          <a:noFill/>
          <a:ln>
            <a:noFill/>
          </a:ln>
        </p:spPr>
      </p:pic>
      <p:pic>
        <p:nvPicPr>
          <p:cNvPr id="8" name="Picture 7" descr="Triangle ABC in between parallel lines with angles being torn off. Angle C torn off.">
            <a:extLst>
              <a:ext uri="{FF2B5EF4-FFF2-40B4-BE49-F238E27FC236}">
                <a16:creationId xmlns:a16="http://schemas.microsoft.com/office/drawing/2014/main" id="{44195CBF-3AC9-1FFB-7D2B-B7D7C710B13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64988" y="3745320"/>
            <a:ext cx="3449723" cy="2586718"/>
          </a:xfrm>
          <a:prstGeom prst="rect">
            <a:avLst/>
          </a:prstGeom>
          <a:noFill/>
          <a:ln>
            <a:noFill/>
          </a:ln>
        </p:spPr>
      </p:pic>
      <p:pic>
        <p:nvPicPr>
          <p:cNvPr id="9" name="Picture 8" descr="Triangle ABC in between parallel lines with angles being torn off.">
            <a:extLst>
              <a:ext uri="{FF2B5EF4-FFF2-40B4-BE49-F238E27FC236}">
                <a16:creationId xmlns:a16="http://schemas.microsoft.com/office/drawing/2014/main" id="{D53E2F1A-F2E8-9791-EB12-299E1DF40C6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64269" y="3754725"/>
            <a:ext cx="3449722" cy="2587870"/>
          </a:xfrm>
          <a:prstGeom prst="rect">
            <a:avLst/>
          </a:prstGeom>
          <a:noFill/>
          <a:ln>
            <a:noFill/>
          </a:ln>
        </p:spPr>
      </p:pic>
      <p:sp>
        <p:nvSpPr>
          <p:cNvPr id="4" name="Slide Number Placeholder 3">
            <a:extLst>
              <a:ext uri="{FF2B5EF4-FFF2-40B4-BE49-F238E27FC236}">
                <a16:creationId xmlns:a16="http://schemas.microsoft.com/office/drawing/2014/main" id="{4BC1926C-7C47-BC81-BB5E-EF69530118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09872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8B5E-5AC1-1302-BF81-CA17115FA008}"/>
              </a:ext>
            </a:extLst>
          </p:cNvPr>
          <p:cNvSpPr>
            <a:spLocks noGrp="1"/>
          </p:cNvSpPr>
          <p:nvPr>
            <p:ph type="title"/>
          </p:nvPr>
        </p:nvSpPr>
        <p:spPr/>
        <p:txBody>
          <a:bodyPr/>
          <a:lstStyle/>
          <a:p>
            <a:r>
              <a:rPr lang="en-AU" dirty="0">
                <a:latin typeface="+mj-lt"/>
              </a:rPr>
              <a:t>Alternate views (5)</a:t>
            </a:r>
          </a:p>
        </p:txBody>
      </p:sp>
      <p:pic>
        <p:nvPicPr>
          <p:cNvPr id="6" name="Content Placeholder 5" descr="Triangle ABC on whiteboard with torn angles ABC placed along top parallel lines.">
            <a:extLst>
              <a:ext uri="{FF2B5EF4-FFF2-40B4-BE49-F238E27FC236}">
                <a16:creationId xmlns:a16="http://schemas.microsoft.com/office/drawing/2014/main" id="{C4D1BCA0-0F99-6831-1438-E6D15ACCFF08}"/>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3070225" y="1442263"/>
            <a:ext cx="6051550" cy="4537075"/>
          </a:xfrm>
          <a:prstGeom prst="rect">
            <a:avLst/>
          </a:prstGeom>
          <a:noFill/>
          <a:ln>
            <a:noFill/>
          </a:ln>
        </p:spPr>
      </p:pic>
      <p:sp>
        <p:nvSpPr>
          <p:cNvPr id="4" name="Slide Number Placeholder 3">
            <a:extLst>
              <a:ext uri="{FF2B5EF4-FFF2-40B4-BE49-F238E27FC236}">
                <a16:creationId xmlns:a16="http://schemas.microsoft.com/office/drawing/2014/main" id="{4142DF36-1E10-7F4F-6B7E-150F4AE57E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45856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Summarise</a:t>
            </a:r>
          </a:p>
        </p:txBody>
      </p:sp>
      <p:sp>
        <p:nvSpPr>
          <p:cNvPr id="2" name="Footer Placeholder 2">
            <a:extLst>
              <a:ext uri="{FF2B5EF4-FFF2-40B4-BE49-F238E27FC236}">
                <a16:creationId xmlns:a16="http://schemas.microsoft.com/office/drawing/2014/main" id="{60217F9E-5D4B-4388-4EEE-748E97A12DC6}"/>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30445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688</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 Math</vt:lpstr>
      <vt:lpstr>Public Sans Light</vt:lpstr>
      <vt:lpstr>Arial</vt:lpstr>
      <vt:lpstr>Times New Roman</vt:lpstr>
      <vt:lpstr>Public Sans</vt:lpstr>
      <vt:lpstr>1_NSWG Corporate</vt:lpstr>
      <vt:lpstr>Alternate views</vt:lpstr>
      <vt:lpstr>Launch</vt:lpstr>
      <vt:lpstr>Alternate views (1)</vt:lpstr>
      <vt:lpstr>Alternate views (2)</vt:lpstr>
      <vt:lpstr>Explore</vt:lpstr>
      <vt:lpstr>Alternate views (3)</vt:lpstr>
      <vt:lpstr>Alternate views (4)</vt:lpstr>
      <vt:lpstr>Alternate views (5)</vt:lpstr>
      <vt:lpstr>Summarise</vt:lpstr>
      <vt:lpstr>Alternate angles (1)</vt:lpstr>
      <vt:lpstr>Alternate angles (2)</vt:lpstr>
      <vt:lpstr>Alternate angles (3)</vt:lpstr>
      <vt:lpstr>Alternate angles (4)</vt:lpstr>
      <vt:lpstr>Alternate views (6)</vt:lpstr>
      <vt:lpstr>Apply</vt:lpstr>
      <vt:lpstr>Alternate views (7)</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views – Unit 11 – Lesson 6</dc:title>
  <dc:creator>NSW Department of Education</dc:creator>
  <dcterms:created xsi:type="dcterms:W3CDTF">2024-08-23T04:01:10Z</dcterms:created>
  <dcterms:modified xsi:type="dcterms:W3CDTF">2024-08-23T04:01:27Z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2024-08-23T04:01:27Z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b3d169d9-05bb-46c7-927f-1f43198d2e3b</vt:lpwstr>
  </property>
  <property fmtid="{D5CDD505-2E9C-101B-9397-08002B2CF9AE}" pid="8" name="MSIP_Label_b603dfd7-d93a-4381-a340-2995d8282205_ContentBits">
    <vt:lpwstr>0</vt:lpwstr>
  </property>
</Properties>
</file>