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18"/>
  </p:notesMasterIdLst>
  <p:handoutMasterIdLst>
    <p:handoutMasterId r:id="rId19"/>
  </p:handoutMasterIdLst>
  <p:sldIdLst>
    <p:sldId id="257" r:id="rId2"/>
    <p:sldId id="272" r:id="rId3"/>
    <p:sldId id="376" r:id="rId4"/>
    <p:sldId id="394" r:id="rId5"/>
    <p:sldId id="366" r:id="rId6"/>
    <p:sldId id="391" r:id="rId7"/>
    <p:sldId id="368" r:id="rId8"/>
    <p:sldId id="392" r:id="rId9"/>
    <p:sldId id="400" r:id="rId10"/>
    <p:sldId id="395" r:id="rId11"/>
    <p:sldId id="393" r:id="rId12"/>
    <p:sldId id="396" r:id="rId13"/>
    <p:sldId id="399" r:id="rId14"/>
    <p:sldId id="398" r:id="rId15"/>
    <p:sldId id="401" r:id="rId16"/>
    <p:sldId id="361" r:id="rId17"/>
  </p:sldIdLst>
  <p:sldSz cx="12192000" cy="6858000"/>
  <p:notesSz cx="6858000" cy="9144000"/>
  <p:embeddedFontLst>
    <p:embeddedFont>
      <p:font typeface="Cambria Math" panose="02040503050406030204" pitchFamily="18" charset="0"/>
      <p:regular r:id="rId20"/>
    </p:embeddedFont>
    <p:embeddedFont>
      <p:font typeface="Public Sans" pitchFamily="2" charset="0"/>
      <p:regular r:id="rId21"/>
      <p:bold r:id="rId22"/>
      <p:italic r:id="rId23"/>
      <p:boldItalic r:id="rId2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F1CB63D-989B-4ED3-C689-6E27F710C353}" name="Jennifer Smith" initials="JS" userId="S::JENNIFER.DOBOS@det.nsw.edu.au::7f9e27fc-fd2b-4362-b070-705aa97fa997" providerId="AD"/>
  <p188:author id="{15D3C655-FA0C-37E3-0AF9-B42F82485347}" name="Lee Hyland" initials="LH" userId="S::LESLEE.HYLAND@det.nsw.edu.au::236b8219-96ed-46a5-92bf-a10e6892f95f" providerId="AD"/>
  <p188:author id="{C461638E-F1F5-7186-9758-0B4A52497F93}" name="Meagan Rodda" initials="MR" userId="S::Meagan.Rodda@det.nsw.edu.au::efecb8de-290d-42b5-96ee-00df0648c086" providerId="AD"/>
  <p188:author id="{F6A5708F-C57C-9878-4BD1-7490923A900F}" name="Colleen Worton" initials="CW" userId="S::colleen.worton1@det.nsw.edu.au::a6748734-c10b-4b5d-9295-d5dfe3f3f624" providerId="AD"/>
  <p188:author id="{7837D09D-BE7D-7D95-3ADF-3A92104FFA15}" name="Brendan Passmore" initials="BP" userId="S::Brendan.Passmore@det.nsw.edu.au::1dbd624c-e7e8-4bac-afa3-50d1795f3544" providerId="AD"/>
  <p188:author id="{C25A559F-B1DB-14E4-86C7-DB877BD15D7B}" name="Corinne Towns" initials="CT" userId="S::Corinne.Vingerhoed1@det.nsw.edu.au::552e047b-3ad6-49ed-9d6e-f028379f5a0b" providerId="AD"/>
  <p188:author id="{34CBB4B3-3397-45FC-769A-8FC378E8FA1C}" name="Kim McGown" initials="KM" userId="S::Kim.McGown@det.nsw.edu.au::918567f1-a53d-4ed9-b182-ffed37b959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4"/>
    <p:restoredTop sz="94626"/>
  </p:normalViewPr>
  <p:slideViewPr>
    <p:cSldViewPr snapToGrid="0">
      <p:cViewPr varScale="1">
        <p:scale>
          <a:sx n="97" d="100"/>
          <a:sy n="97" d="100"/>
        </p:scale>
        <p:origin x="378" y="96"/>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23/08/2024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23/08/2024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31433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1976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4410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22173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79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279311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4534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73988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98173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918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56768113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US" dirty="0">
                <a:latin typeface="+mj-lt"/>
              </a:rPr>
              <a:t>C</a:t>
            </a:r>
            <a:r>
              <a:rPr lang="en-AU" dirty="0">
                <a:latin typeface="+mj-lt"/>
              </a:rPr>
              <a:t>ome inside</a:t>
            </a:r>
          </a:p>
        </p:txBody>
      </p:sp>
      <p:sp>
        <p:nvSpPr>
          <p:cNvPr id="2" name="Text Placeholder 1">
            <a:extLst>
              <a:ext uri="{FF2B5EF4-FFF2-40B4-BE49-F238E27FC236}">
                <a16:creationId xmlns:a16="http://schemas.microsoft.com/office/drawing/2014/main" id="{729A5F4D-05F6-982F-9BE9-264E7453A2D0}"/>
              </a:ext>
            </a:extLst>
          </p:cNvPr>
          <p:cNvSpPr>
            <a:spLocks noGrp="1"/>
          </p:cNvSpPr>
          <p:nvPr>
            <p:ph type="body" sz="quarter" idx="10"/>
          </p:nvPr>
        </p:nvSpPr>
        <p:spPr/>
        <p:txBody>
          <a:bodyPr/>
          <a:lstStyle/>
          <a:p>
            <a:r>
              <a:rPr lang="en-US" dirty="0">
                <a:latin typeface="+mj-lt"/>
              </a:rPr>
              <a:t>Stage 4</a:t>
            </a:r>
          </a:p>
        </p:txBody>
      </p:sp>
      <p:pic>
        <p:nvPicPr>
          <p:cNvPr id="9" name="Picture Placeholder 8">
            <a:extLst>
              <a:ext uri="{FF2B5EF4-FFF2-40B4-BE49-F238E27FC236}">
                <a16:creationId xmlns:a16="http://schemas.microsoft.com/office/drawing/2014/main" id="{C178681E-F5AE-B927-8575-7B5D499F8C5E}"/>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Come inside (7)</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latin typeface="+mj-lt"/>
              </a:rPr>
              <a:t>Worked example 2 – self-explanation prompts</a:t>
            </a:r>
          </a:p>
        </p:txBody>
      </p:sp>
      <p:sp>
        <p:nvSpPr>
          <p:cNvPr id="8" name="Content Placeholder 7">
            <a:extLst>
              <a:ext uri="{FF2B5EF4-FFF2-40B4-BE49-F238E27FC236}">
                <a16:creationId xmlns:a16="http://schemas.microsoft.com/office/drawing/2014/main" id="{AB34C76D-533B-3694-77A2-D5CC0339FB87}"/>
              </a:ext>
            </a:extLst>
          </p:cNvPr>
          <p:cNvSpPr>
            <a:spLocks noGrp="1"/>
          </p:cNvSpPr>
          <p:nvPr>
            <p:ph idx="4294967295"/>
          </p:nvPr>
        </p:nvSpPr>
        <p:spPr>
          <a:xfrm>
            <a:off x="360000" y="1565556"/>
            <a:ext cx="3944371" cy="478556"/>
          </a:xfrm>
        </p:spPr>
        <p:txBody>
          <a:bodyPr/>
          <a:lstStyle/>
          <a:p>
            <a:r>
              <a:rPr lang="en-AU" sz="1800" dirty="0">
                <a:latin typeface="+mn-lt"/>
              </a:rPr>
              <a:t>Which 2 lines are parallel and why? </a:t>
            </a:r>
          </a:p>
        </p:txBody>
      </p:sp>
      <p:pic>
        <p:nvPicPr>
          <p:cNvPr id="9" name="Picture 8" descr="Two sets of parallel lines that cross with angles 65 degrees, 115 degrees and 125 degrees as shown">
            <a:extLst>
              <a:ext uri="{FF2B5EF4-FFF2-40B4-BE49-F238E27FC236}">
                <a16:creationId xmlns:a16="http://schemas.microsoft.com/office/drawing/2014/main" id="{A442DD44-7DE8-7C89-8F6F-EFCA2FAA0BCF}"/>
              </a:ext>
            </a:extLst>
          </p:cNvPr>
          <p:cNvPicPr>
            <a:picLocks noChangeAspect="1"/>
          </p:cNvPicPr>
          <p:nvPr/>
        </p:nvPicPr>
        <p:blipFill>
          <a:blip r:embed="rId2"/>
          <a:stretch>
            <a:fillRect/>
          </a:stretch>
        </p:blipFill>
        <p:spPr>
          <a:xfrm>
            <a:off x="1148765" y="2004346"/>
            <a:ext cx="6309825" cy="4309651"/>
          </a:xfrm>
          <a:prstGeom prst="rect">
            <a:avLst/>
          </a:prstGeom>
        </p:spPr>
      </p:pic>
      <p:sp>
        <p:nvSpPr>
          <p:cNvPr id="3" name="Speech Bubble: Oval 2" descr="A speech bubble pointing towards an angle measuring 115°.&#10;&#10;Which other angle properties could be used to verify if the lines are parallel.">
            <a:extLst>
              <a:ext uri="{FF2B5EF4-FFF2-40B4-BE49-F238E27FC236}">
                <a16:creationId xmlns:a16="http://schemas.microsoft.com/office/drawing/2014/main" id="{85DC42AD-EB1F-B3E5-4FA6-0BD015DE76CE}"/>
              </a:ext>
            </a:extLst>
          </p:cNvPr>
          <p:cNvSpPr/>
          <p:nvPr/>
        </p:nvSpPr>
        <p:spPr>
          <a:xfrm>
            <a:off x="360000" y="2389240"/>
            <a:ext cx="2737161" cy="1644306"/>
          </a:xfrm>
          <a:prstGeom prst="wedgeRoundRectCallout">
            <a:avLst>
              <a:gd name="adj1" fmla="val 40661"/>
              <a:gd name="adj2" fmla="val 102269"/>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600" dirty="0"/>
              <a:t>Which other angle properties could be used to verify if the lines are parallel?</a:t>
            </a:r>
            <a:endParaRPr lang="en-AU" sz="1600" baseline="30000" dirty="0"/>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57867BAF-6BB9-9189-65CF-FB1F79B5B19E}"/>
                  </a:ext>
                </a:extLst>
              </p:cNvPr>
              <p:cNvSpPr txBox="1"/>
              <p:nvPr/>
            </p:nvSpPr>
            <p:spPr>
              <a:xfrm>
                <a:off x="7582243" y="905601"/>
                <a:ext cx="3541757" cy="5507170"/>
              </a:xfrm>
              <a:prstGeom prst="rect">
                <a:avLst/>
              </a:prstGeom>
              <a:noFill/>
            </p:spPr>
            <p:txBody>
              <a:bodyPr wrap="none" lIns="0" tIns="0" rIns="0" bIns="0" rtlCol="0">
                <a:noAutofit/>
              </a:bodyPr>
              <a:lstStyle/>
              <a:p>
                <a:pPr algn="ctr">
                  <a:lnSpc>
                    <a:spcPct val="150000"/>
                  </a:lnSpc>
                  <a:spcAft>
                    <a:spcPts val="1200"/>
                  </a:spcAft>
                </a:pPr>
                <a:r>
                  <a:rPr lang="en-AU" sz="1800" b="0" dirty="0"/>
                  <a:t>Considering </a:t>
                </a:r>
                <a14:m>
                  <m:oMath xmlns:m="http://schemas.openxmlformats.org/officeDocument/2006/math">
                    <m:r>
                      <a:rPr lang="en-AU" sz="1800" b="0" i="1" smtClean="0"/>
                      <m:t>𝐴𝑄</m:t>
                    </m:r>
                    <m:r>
                      <a:rPr lang="en-AU" sz="1800" b="0" i="1" smtClean="0"/>
                      <m:t> &amp; </m:t>
                    </m:r>
                    <m:r>
                      <a:rPr lang="en-AU" sz="1800" b="0" i="1" smtClean="0">
                        <a:ea typeface="Cambria Math" panose="02040503050406030204" pitchFamily="18" charset="0"/>
                      </a:rPr>
                      <m:t>𝐾𝑅</m:t>
                    </m:r>
                  </m:oMath>
                </a14:m>
                <a:br>
                  <a:rPr lang="en-AU" sz="1800" b="0" i="1" dirty="0">
                    <a:ea typeface="Cambria Math" panose="02040503050406030204" pitchFamily="18" charset="0"/>
                  </a:rPr>
                </a:br>
                <a14:m>
                  <m:oMathPara xmlns:m="http://schemas.openxmlformats.org/officeDocument/2006/math">
                    <m:oMathParaPr>
                      <m:jc m:val="centerGroup"/>
                    </m:oMathParaPr>
                    <m:oMath xmlns:m="http://schemas.openxmlformats.org/officeDocument/2006/math">
                      <m:r>
                        <a:rPr lang="en-AU" sz="1800" b="0" i="1" smtClean="0">
                          <a:ea typeface="Cambria Math" panose="02040503050406030204" pitchFamily="18" charset="0"/>
                        </a:rPr>
                        <m:t>∠</m:t>
                      </m:r>
                      <m:r>
                        <a:rPr lang="en-AU" sz="1800" b="0" i="1" smtClean="0">
                          <a:ea typeface="Cambria Math" panose="02040503050406030204" pitchFamily="18" charset="0"/>
                        </a:rPr>
                        <m:t>𝐴𝐿𝑆</m:t>
                      </m:r>
                      <m:r>
                        <m:rPr>
                          <m:aln/>
                        </m:rPr>
                        <a:rPr lang="en-AU" sz="1800" b="0" i="1" smtClean="0">
                          <a:ea typeface="Cambria Math" panose="02040503050406030204" pitchFamily="18" charset="0"/>
                        </a:rPr>
                        <m:t>=</m:t>
                      </m:r>
                      <m:r>
                        <a:rPr lang="en-AU" sz="1800" b="0" i="1" smtClean="0">
                          <a:ea typeface="Cambria Math" panose="02040503050406030204" pitchFamily="18" charset="0"/>
                        </a:rPr>
                        <m:t>65°</m:t>
                      </m:r>
                    </m:oMath>
                    <m:oMath xmlns:m="http://schemas.openxmlformats.org/officeDocument/2006/math">
                      <m:r>
                        <a:rPr lang="en-AU" sz="1800" b="0" i="1" smtClean="0">
                          <a:ea typeface="Cambria Math" panose="02040503050406030204" pitchFamily="18" charset="0"/>
                        </a:rPr>
                        <m:t>∠</m:t>
                      </m:r>
                      <m:r>
                        <a:rPr lang="en-AU" sz="1800" b="0" i="1" smtClean="0">
                          <a:ea typeface="Cambria Math" panose="02040503050406030204" pitchFamily="18" charset="0"/>
                        </a:rPr>
                        <m:t>𝐾𝑆𝐿</m:t>
                      </m:r>
                      <m:r>
                        <m:rPr>
                          <m:aln/>
                        </m:rPr>
                        <a:rPr lang="en-AU" sz="1800" b="0" i="1" smtClean="0">
                          <a:ea typeface="Cambria Math" panose="02040503050406030204" pitchFamily="18" charset="0"/>
                        </a:rPr>
                        <m:t>=</m:t>
                      </m:r>
                      <m:r>
                        <a:rPr lang="en-AU" sz="1800" b="0" i="1" smtClean="0">
                          <a:ea typeface="Cambria Math" panose="02040503050406030204" pitchFamily="18" charset="0"/>
                        </a:rPr>
                        <m:t>115°</m:t>
                      </m:r>
                    </m:oMath>
                    <m:oMath xmlns:m="http://schemas.openxmlformats.org/officeDocument/2006/math">
                      <m:r>
                        <a:rPr lang="en-AU" sz="1800" b="0" i="1" smtClean="0">
                          <a:ea typeface="Cambria Math" panose="02040503050406030204" pitchFamily="18" charset="0"/>
                        </a:rPr>
                        <m:t>∠</m:t>
                      </m:r>
                      <m:r>
                        <a:rPr lang="en-AU" sz="1800" b="0" i="1" smtClean="0">
                          <a:ea typeface="Cambria Math" panose="02040503050406030204" pitchFamily="18" charset="0"/>
                        </a:rPr>
                        <m:t>𝐴𝐿𝑆</m:t>
                      </m:r>
                      <m:r>
                        <a:rPr lang="en-AU" sz="1800" b="0" i="1" smtClean="0">
                          <a:ea typeface="Cambria Math" panose="02040503050406030204" pitchFamily="18" charset="0"/>
                        </a:rPr>
                        <m:t>+∠</m:t>
                      </m:r>
                      <m:r>
                        <a:rPr lang="en-AU" sz="1800" b="0" i="1" smtClean="0">
                          <a:ea typeface="Cambria Math" panose="02040503050406030204" pitchFamily="18" charset="0"/>
                        </a:rPr>
                        <m:t>𝐾𝑆𝐿</m:t>
                      </m:r>
                      <m:r>
                        <m:rPr>
                          <m:aln/>
                        </m:rPr>
                        <a:rPr lang="en-AU" sz="1800" b="0" i="1" smtClean="0">
                          <a:ea typeface="Cambria Math" panose="02040503050406030204" pitchFamily="18" charset="0"/>
                        </a:rPr>
                        <m:t>=</m:t>
                      </m:r>
                      <m:r>
                        <a:rPr lang="en-AU" sz="1800" b="0" i="1" smtClean="0">
                          <a:ea typeface="Cambria Math" panose="02040503050406030204" pitchFamily="18" charset="0"/>
                        </a:rPr>
                        <m:t>180°</m:t>
                      </m:r>
                    </m:oMath>
                  </m:oMathPara>
                </a14:m>
                <a:br>
                  <a:rPr lang="en-AU" sz="1800" b="0" i="1" dirty="0">
                    <a:ea typeface="Cambria Math" panose="02040503050406030204" pitchFamily="18" charset="0"/>
                  </a:rPr>
                </a:br>
                <a:r>
                  <a:rPr lang="en-AU" sz="1800" b="0" i="0" dirty="0">
                    <a:ea typeface="Cambria Math" panose="02040503050406030204" pitchFamily="18" charset="0"/>
                  </a:rPr>
                  <a:t>Co-interior angles in parallel </a:t>
                </a:r>
              </a:p>
              <a:p>
                <a:pPr algn="ctr">
                  <a:lnSpc>
                    <a:spcPct val="150000"/>
                  </a:lnSpc>
                  <a:spcAft>
                    <a:spcPts val="1200"/>
                  </a:spcAft>
                </a:pPr>
                <a:r>
                  <a:rPr lang="en-AU" sz="1800" b="0" i="0" dirty="0">
                    <a:ea typeface="Cambria Math" panose="02040503050406030204" pitchFamily="18" charset="0"/>
                  </a:rPr>
                  <a:t>lines add to 180</a:t>
                </a:r>
                <a:r>
                  <a:rPr lang="en-AU" sz="1800" b="0" i="0" baseline="30000" dirty="0">
                    <a:ea typeface="Cambria Math" panose="02040503050406030204" pitchFamily="18" charset="0"/>
                  </a:rPr>
                  <a:t>o</a:t>
                </a:r>
                <a:br>
                  <a:rPr lang="en-AU" sz="1800" b="0" i="1" dirty="0">
                    <a:ea typeface="Cambria Math" panose="02040503050406030204" pitchFamily="18" charset="0"/>
                  </a:rPr>
                </a:br>
                <a:r>
                  <a:rPr lang="en-AU" sz="1800" b="0" i="1" dirty="0">
                    <a:ea typeface="Cambria Math" panose="02040503050406030204" pitchFamily="18" charset="0"/>
                  </a:rPr>
                  <a:t>              </a:t>
                </a:r>
                <a14:m>
                  <m:oMath xmlns:m="http://schemas.openxmlformats.org/officeDocument/2006/math">
                    <m:r>
                      <a:rPr lang="en-AU" sz="1800" b="0" i="1" smtClean="0">
                        <a:ea typeface="Cambria Math" panose="02040503050406030204" pitchFamily="18" charset="0"/>
                      </a:rPr>
                      <m:t>∴</m:t>
                    </m:r>
                    <m:r>
                      <a:rPr lang="en-AU" sz="1800" i="1"/>
                      <m:t>𝐴𝑄</m:t>
                    </m:r>
                    <m:r>
                      <m:rPr>
                        <m:aln/>
                      </m:rPr>
                      <a:rPr lang="en-AU" sz="1800" i="1">
                        <a:ea typeface="Cambria Math" panose="02040503050406030204" pitchFamily="18" charset="0"/>
                      </a:rPr>
                      <m:t>∥</m:t>
                    </m:r>
                    <m:r>
                      <a:rPr lang="en-AU" sz="1800" i="1">
                        <a:ea typeface="Cambria Math" panose="02040503050406030204" pitchFamily="18" charset="0"/>
                      </a:rPr>
                      <m:t>𝐾𝑅</m:t>
                    </m:r>
                  </m:oMath>
                </a14:m>
                <a:br>
                  <a:rPr lang="en-AU" sz="1800" dirty="0"/>
                </a:br>
                <a:r>
                  <a:rPr lang="en-AU" sz="1800" dirty="0"/>
                  <a:t>Considering </a:t>
                </a:r>
                <a14:m>
                  <m:oMath xmlns:m="http://schemas.openxmlformats.org/officeDocument/2006/math">
                    <m:r>
                      <a:rPr lang="en-AU" sz="1800" i="1" dirty="0" smtClean="0"/>
                      <m:t>𝐻𝑁</m:t>
                    </m:r>
                    <m:r>
                      <a:rPr lang="en-AU" sz="1800" i="1" dirty="0" smtClean="0"/>
                      <m:t> &amp; </m:t>
                    </m:r>
                    <m:r>
                      <a:rPr lang="en-AU" sz="1800" i="1" dirty="0" smtClean="0"/>
                      <m:t>𝐹𝐺</m:t>
                    </m:r>
                  </m:oMath>
                </a14:m>
                <a:endParaRPr lang="en-AU" sz="1800" dirty="0"/>
              </a:p>
              <a:p>
                <a:pPr algn="ctr">
                  <a:lnSpc>
                    <a:spcPct val="150000"/>
                  </a:lnSpc>
                  <a:spcAft>
                    <a:spcPts val="1200"/>
                  </a:spcAft>
                </a:pPr>
                <a14:m>
                  <m:oMathPara xmlns:m="http://schemas.openxmlformats.org/officeDocument/2006/math">
                    <m:oMathParaPr>
                      <m:jc m:val="centerGroup"/>
                    </m:oMathParaPr>
                    <m:oMath xmlns:m="http://schemas.openxmlformats.org/officeDocument/2006/math">
                      <m:r>
                        <a:rPr lang="en-AU" sz="1800" i="1" smtClean="0">
                          <a:ea typeface="Cambria Math" panose="02040503050406030204" pitchFamily="18" charset="0"/>
                        </a:rPr>
                        <m:t>∠</m:t>
                      </m:r>
                      <m:r>
                        <a:rPr lang="en-AU" sz="1800" i="1">
                          <a:ea typeface="Cambria Math" panose="02040503050406030204" pitchFamily="18" charset="0"/>
                        </a:rPr>
                        <m:t>𝐻𝐿𝑄</m:t>
                      </m:r>
                      <m:r>
                        <m:rPr>
                          <m:aln/>
                        </m:rPr>
                        <a:rPr lang="en-AU" sz="1800" i="1">
                          <a:ea typeface="Cambria Math" panose="02040503050406030204" pitchFamily="18" charset="0"/>
                        </a:rPr>
                        <m:t>=</m:t>
                      </m:r>
                      <m:r>
                        <a:rPr lang="en-AU" sz="1800" i="1">
                          <a:ea typeface="Cambria Math" panose="02040503050406030204" pitchFamily="18" charset="0"/>
                        </a:rPr>
                        <m:t>65°</m:t>
                      </m:r>
                    </m:oMath>
                    <m:oMath xmlns:m="http://schemas.openxmlformats.org/officeDocument/2006/math">
                      <m:r>
                        <a:rPr lang="en-AU" sz="1800" i="1" smtClean="0">
                          <a:ea typeface="Cambria Math" panose="02040503050406030204" pitchFamily="18" charset="0"/>
                        </a:rPr>
                        <m:t>∠</m:t>
                      </m:r>
                      <m:r>
                        <a:rPr lang="en-AU" sz="1800" b="0" i="1" smtClean="0">
                          <a:ea typeface="Cambria Math" panose="02040503050406030204" pitchFamily="18" charset="0"/>
                        </a:rPr>
                        <m:t>𝐿𝑄𝐹</m:t>
                      </m:r>
                      <m:r>
                        <a:rPr lang="en-AU" sz="1800" b="0" i="1" smtClean="0">
                          <a:ea typeface="Cambria Math" panose="02040503050406030204" pitchFamily="18" charset="0"/>
                        </a:rPr>
                        <m:t>=125°</m:t>
                      </m:r>
                    </m:oMath>
                    <m:oMath xmlns:m="http://schemas.openxmlformats.org/officeDocument/2006/math">
                      <m:r>
                        <a:rPr lang="en-AU" sz="1800" b="0" i="1" smtClean="0">
                          <a:ea typeface="Cambria Math" panose="02040503050406030204" pitchFamily="18" charset="0"/>
                        </a:rPr>
                        <m:t>∠</m:t>
                      </m:r>
                      <m:r>
                        <a:rPr lang="en-AU" sz="1800" b="0" i="1" smtClean="0">
                          <a:ea typeface="Cambria Math" panose="02040503050406030204" pitchFamily="18" charset="0"/>
                        </a:rPr>
                        <m:t>𝐻𝐿𝑄</m:t>
                      </m:r>
                      <m:r>
                        <a:rPr lang="en-AU" sz="1800" b="0" i="1" smtClean="0">
                          <a:ea typeface="Cambria Math" panose="02040503050406030204" pitchFamily="18" charset="0"/>
                        </a:rPr>
                        <m:t>+∠</m:t>
                      </m:r>
                      <m:r>
                        <a:rPr lang="en-AU" sz="1800" b="0" i="1" smtClean="0">
                          <a:ea typeface="Cambria Math" panose="02040503050406030204" pitchFamily="18" charset="0"/>
                        </a:rPr>
                        <m:t>𝐿𝑄𝐹</m:t>
                      </m:r>
                      <m:r>
                        <m:rPr>
                          <m:aln/>
                        </m:rPr>
                        <a:rPr lang="en-AU" sz="1800" b="0" i="1" smtClean="0">
                          <a:ea typeface="Cambria Math" panose="02040503050406030204" pitchFamily="18" charset="0"/>
                        </a:rPr>
                        <m:t>≠</m:t>
                      </m:r>
                      <m:r>
                        <a:rPr lang="en-AU" sz="1800" b="0" i="1" smtClean="0">
                          <a:ea typeface="Cambria Math" panose="02040503050406030204" pitchFamily="18" charset="0"/>
                        </a:rPr>
                        <m:t>180°</m:t>
                      </m:r>
                    </m:oMath>
                    <m:oMath xmlns:m="http://schemas.openxmlformats.org/officeDocument/2006/math">
                      <m:r>
                        <a:rPr lang="en-AU" sz="1800" b="0" i="1" smtClean="0">
                          <a:ea typeface="Cambria Math" panose="02040503050406030204" pitchFamily="18" charset="0"/>
                        </a:rPr>
                        <m:t>∴</m:t>
                      </m:r>
                      <m:r>
                        <a:rPr lang="en-AU" sz="1800" b="0" i="1" smtClean="0">
                          <a:ea typeface="Cambria Math" panose="02040503050406030204" pitchFamily="18" charset="0"/>
                        </a:rPr>
                        <m:t>𝐻𝑁</m:t>
                      </m:r>
                      <m:r>
                        <a:rPr lang="en-AU" sz="1800" b="0" i="1" smtClean="0">
                          <a:ea typeface="Cambria Math" panose="02040503050406030204" pitchFamily="18" charset="0"/>
                        </a:rPr>
                        <m:t>∦</m:t>
                      </m:r>
                      <m:r>
                        <a:rPr lang="en-AU" sz="1800" b="0" i="1" smtClean="0">
                          <a:ea typeface="Cambria Math" panose="02040503050406030204" pitchFamily="18" charset="0"/>
                        </a:rPr>
                        <m:t>𝐹𝐺</m:t>
                      </m:r>
                    </m:oMath>
                  </m:oMathPara>
                </a14:m>
                <a:endParaRPr lang="en-AU" sz="1800" b="0" dirty="0">
                  <a:ea typeface="Cambria Math" panose="02040503050406030204" pitchFamily="18" charset="0"/>
                </a:endParaRPr>
              </a:p>
            </p:txBody>
          </p:sp>
        </mc:Choice>
        <mc:Fallback>
          <p:sp>
            <p:nvSpPr>
              <p:cNvPr id="10" name="TextBox 9">
                <a:extLst>
                  <a:ext uri="{FF2B5EF4-FFF2-40B4-BE49-F238E27FC236}">
                    <a16:creationId xmlns:a16="http://schemas.microsoft.com/office/drawing/2014/main" id="{57867BAF-6BB9-9189-65CF-FB1F79B5B19E}"/>
                  </a:ext>
                </a:extLst>
              </p:cNvPr>
              <p:cNvSpPr txBox="1">
                <a:spLocks noRot="1" noChangeAspect="1" noMove="1" noResize="1" noEditPoints="1" noAdjustHandles="1" noChangeArrowheads="1" noChangeShapeType="1" noTextEdit="1"/>
              </p:cNvSpPr>
              <p:nvPr/>
            </p:nvSpPr>
            <p:spPr>
              <a:xfrm>
                <a:off x="7582243" y="905601"/>
                <a:ext cx="3541757" cy="5507170"/>
              </a:xfrm>
              <a:prstGeom prst="rect">
                <a:avLst/>
              </a:prstGeom>
              <a:blipFill>
                <a:blip r:embed="rId3"/>
                <a:stretch>
                  <a:fillRect/>
                </a:stretch>
              </a:blipFill>
            </p:spPr>
            <p:txBody>
              <a:bodyPr/>
              <a:lstStyle/>
              <a:p>
                <a:r>
                  <a:rPr lang="en-AU">
                    <a:noFill/>
                  </a:rPr>
                  <a:t> </a:t>
                </a:r>
              </a:p>
            </p:txBody>
          </p:sp>
        </mc:Fallback>
      </mc:AlternateContent>
      <p:sp>
        <p:nvSpPr>
          <p:cNvPr id="5" name="Speech Bubble: Oval 4" descr="∴𝐻𝑁∦𝐹𝐺&#10;&#10;What do each of the symbols mean in this statement?">
            <a:extLst>
              <a:ext uri="{FF2B5EF4-FFF2-40B4-BE49-F238E27FC236}">
                <a16:creationId xmlns:a16="http://schemas.microsoft.com/office/drawing/2014/main" id="{128AF01F-7D2C-318B-EB33-620AD89F9FB0}"/>
              </a:ext>
            </a:extLst>
          </p:cNvPr>
          <p:cNvSpPr/>
          <p:nvPr/>
        </p:nvSpPr>
        <p:spPr>
          <a:xfrm>
            <a:off x="5678818" y="5875480"/>
            <a:ext cx="2991029" cy="820520"/>
          </a:xfrm>
          <a:prstGeom prst="wedgeRoundRectCallout">
            <a:avLst>
              <a:gd name="adj1" fmla="val 63187"/>
              <a:gd name="adj2" fmla="val -37163"/>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600" dirty="0"/>
              <a:t>What do each of the symbols mean in this statement?</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403748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6BE3B-6292-24F1-BEAA-B0FD092D7E5A}"/>
              </a:ext>
            </a:extLst>
          </p:cNvPr>
          <p:cNvSpPr>
            <a:spLocks noGrp="1"/>
          </p:cNvSpPr>
          <p:nvPr>
            <p:ph type="title"/>
          </p:nvPr>
        </p:nvSpPr>
        <p:spPr>
          <a:xfrm>
            <a:off x="354000" y="360000"/>
            <a:ext cx="11484000" cy="545601"/>
          </a:xfrm>
        </p:spPr>
        <p:txBody>
          <a:bodyPr/>
          <a:lstStyle/>
          <a:p>
            <a:r>
              <a:rPr lang="en-AU" dirty="0">
                <a:latin typeface="+mj-lt"/>
              </a:rPr>
              <a:t>Come inside (8)</a:t>
            </a:r>
          </a:p>
        </p:txBody>
      </p:sp>
      <p:sp>
        <p:nvSpPr>
          <p:cNvPr id="5" name="Text Placeholder 4">
            <a:extLst>
              <a:ext uri="{FF2B5EF4-FFF2-40B4-BE49-F238E27FC236}">
                <a16:creationId xmlns:a16="http://schemas.microsoft.com/office/drawing/2014/main" id="{F351765D-AFF6-0AC6-F2D2-88A681A383E0}"/>
              </a:ext>
            </a:extLst>
          </p:cNvPr>
          <p:cNvSpPr>
            <a:spLocks noGrp="1"/>
          </p:cNvSpPr>
          <p:nvPr>
            <p:ph type="body" sz="quarter" idx="18"/>
          </p:nvPr>
        </p:nvSpPr>
        <p:spPr/>
        <p:txBody>
          <a:bodyPr/>
          <a:lstStyle/>
          <a:p>
            <a:r>
              <a:rPr lang="en-AU" dirty="0">
                <a:latin typeface="+mj-lt"/>
              </a:rPr>
              <a:t>Your turn – question 2</a:t>
            </a:r>
          </a:p>
        </p:txBody>
      </p:sp>
      <p:sp>
        <p:nvSpPr>
          <p:cNvPr id="3" name="Content Placeholder 2">
            <a:extLst>
              <a:ext uri="{FF2B5EF4-FFF2-40B4-BE49-F238E27FC236}">
                <a16:creationId xmlns:a16="http://schemas.microsoft.com/office/drawing/2014/main" id="{5C92F780-1FD2-6382-BC29-C75511D38938}"/>
              </a:ext>
            </a:extLst>
          </p:cNvPr>
          <p:cNvSpPr>
            <a:spLocks noGrp="1"/>
          </p:cNvSpPr>
          <p:nvPr>
            <p:ph idx="4294967295"/>
          </p:nvPr>
        </p:nvSpPr>
        <p:spPr>
          <a:xfrm>
            <a:off x="360025" y="1591991"/>
            <a:ext cx="4440575" cy="547705"/>
          </a:xfrm>
        </p:spPr>
        <p:txBody>
          <a:bodyPr/>
          <a:lstStyle/>
          <a:p>
            <a:r>
              <a:rPr lang="en-AU" sz="1800" dirty="0">
                <a:latin typeface="+mn-lt"/>
              </a:rPr>
              <a:t>Which lines are parallel and why?</a:t>
            </a:r>
          </a:p>
        </p:txBody>
      </p:sp>
      <p:pic>
        <p:nvPicPr>
          <p:cNvPr id="8" name="Picture 7" descr="Two sets of  lines that cross with angles 62 degrees, 118 degrees and 147 degrees as shown">
            <a:extLst>
              <a:ext uri="{FF2B5EF4-FFF2-40B4-BE49-F238E27FC236}">
                <a16:creationId xmlns:a16="http://schemas.microsoft.com/office/drawing/2014/main" id="{3850DA60-BBA7-19E0-4343-7D14F1346D64}"/>
              </a:ext>
            </a:extLst>
          </p:cNvPr>
          <p:cNvPicPr>
            <a:picLocks noChangeAspect="1"/>
          </p:cNvPicPr>
          <p:nvPr/>
        </p:nvPicPr>
        <p:blipFill>
          <a:blip r:embed="rId2"/>
          <a:stretch>
            <a:fillRect/>
          </a:stretch>
        </p:blipFill>
        <p:spPr>
          <a:xfrm>
            <a:off x="360000" y="2194059"/>
            <a:ext cx="6910595" cy="4150509"/>
          </a:xfrm>
          <a:prstGeom prst="rect">
            <a:avLst/>
          </a:prstGeom>
        </p:spPr>
      </p:pic>
      <p:sp>
        <p:nvSpPr>
          <p:cNvPr id="4" name="Slide Number Placeholder 3">
            <a:extLst>
              <a:ext uri="{FF2B5EF4-FFF2-40B4-BE49-F238E27FC236}">
                <a16:creationId xmlns:a16="http://schemas.microsoft.com/office/drawing/2014/main" id="{4C27576B-99C6-2EDD-0731-25FF68F47F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41917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6BE3B-6292-24F1-BEAA-B0FD092D7E5A}"/>
              </a:ext>
            </a:extLst>
          </p:cNvPr>
          <p:cNvSpPr>
            <a:spLocks noGrp="1"/>
          </p:cNvSpPr>
          <p:nvPr>
            <p:ph type="title"/>
          </p:nvPr>
        </p:nvSpPr>
        <p:spPr/>
        <p:txBody>
          <a:bodyPr/>
          <a:lstStyle/>
          <a:p>
            <a:r>
              <a:rPr lang="en-AU" dirty="0">
                <a:latin typeface="+mj-lt"/>
              </a:rPr>
              <a:t>Come inside (9)</a:t>
            </a:r>
          </a:p>
        </p:txBody>
      </p:sp>
      <p:sp>
        <p:nvSpPr>
          <p:cNvPr id="5" name="Text Placeholder 4">
            <a:extLst>
              <a:ext uri="{FF2B5EF4-FFF2-40B4-BE49-F238E27FC236}">
                <a16:creationId xmlns:a16="http://schemas.microsoft.com/office/drawing/2014/main" id="{F351765D-AFF6-0AC6-F2D2-88A681A383E0}"/>
              </a:ext>
            </a:extLst>
          </p:cNvPr>
          <p:cNvSpPr>
            <a:spLocks noGrp="1"/>
          </p:cNvSpPr>
          <p:nvPr>
            <p:ph type="body" sz="quarter" idx="18"/>
          </p:nvPr>
        </p:nvSpPr>
        <p:spPr/>
        <p:txBody>
          <a:bodyPr/>
          <a:lstStyle/>
          <a:p>
            <a:r>
              <a:rPr lang="en-AU" dirty="0">
                <a:latin typeface="+mj-lt"/>
              </a:rPr>
              <a:t>Your turn – solution 2</a:t>
            </a:r>
          </a:p>
        </p:txBody>
      </p:sp>
      <p:sp>
        <p:nvSpPr>
          <p:cNvPr id="10" name="Content Placeholder 2">
            <a:extLst>
              <a:ext uri="{FF2B5EF4-FFF2-40B4-BE49-F238E27FC236}">
                <a16:creationId xmlns:a16="http://schemas.microsoft.com/office/drawing/2014/main" id="{B55914CE-446D-48F7-E838-01C1CC3C21BC}"/>
              </a:ext>
            </a:extLst>
          </p:cNvPr>
          <p:cNvSpPr txBox="1">
            <a:spLocks/>
          </p:cNvSpPr>
          <p:nvPr/>
        </p:nvSpPr>
        <p:spPr>
          <a:xfrm>
            <a:off x="360025" y="1591991"/>
            <a:ext cx="4440575" cy="54770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latin typeface="+mn-lt"/>
              </a:rPr>
              <a:t>Which lines are parallel and why?</a:t>
            </a:r>
          </a:p>
        </p:txBody>
      </p:sp>
      <p:pic>
        <p:nvPicPr>
          <p:cNvPr id="9" name="Picture 8" descr="Two sets of  lines that cross with angles 62 degrees, 118 degrees and 147 degrees as shown">
            <a:extLst>
              <a:ext uri="{FF2B5EF4-FFF2-40B4-BE49-F238E27FC236}">
                <a16:creationId xmlns:a16="http://schemas.microsoft.com/office/drawing/2014/main" id="{D020D012-D242-6210-A7FD-C4A65B6D8DD2}"/>
              </a:ext>
            </a:extLst>
          </p:cNvPr>
          <p:cNvPicPr>
            <a:picLocks noChangeAspect="1"/>
          </p:cNvPicPr>
          <p:nvPr/>
        </p:nvPicPr>
        <p:blipFill>
          <a:blip r:embed="rId2"/>
          <a:stretch>
            <a:fillRect/>
          </a:stretch>
        </p:blipFill>
        <p:spPr>
          <a:xfrm>
            <a:off x="360000" y="2194059"/>
            <a:ext cx="6910595" cy="4150509"/>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36A1FCC6-6BA7-4403-F84C-B05F5EE4F381}"/>
                  </a:ext>
                </a:extLst>
              </p:cNvPr>
              <p:cNvSpPr txBox="1"/>
              <p:nvPr/>
            </p:nvSpPr>
            <p:spPr>
              <a:xfrm>
                <a:off x="7575432" y="2194058"/>
                <a:ext cx="3646967" cy="4150509"/>
              </a:xfrm>
              <a:prstGeom prst="rect">
                <a:avLst/>
              </a:prstGeom>
              <a:noFill/>
            </p:spPr>
            <p:txBody>
              <a:bodyPr wrap="none" lIns="0" tIns="0" rIns="0" bIns="0" rtlCol="0">
                <a:no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𝐴𝐾</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𝐶𝐷</m:t>
                      </m:r>
                      <m:r>
                        <a:rPr lang="en-AU" sz="1800" b="0" i="1" smtClean="0">
                          <a:latin typeface="Cambria Math" panose="02040503050406030204" pitchFamily="18" charset="0"/>
                          <a:ea typeface="Cambria Math" panose="02040503050406030204" pitchFamily="18" charset="0"/>
                        </a:rPr>
                        <m:t> </m:t>
                      </m:r>
                      <m:r>
                        <a:rPr lang="en-AU" sz="1800" b="0" i="1" smtClean="0">
                          <a:latin typeface="Cambria Math" panose="02040503050406030204" pitchFamily="18" charset="0"/>
                          <a:ea typeface="Cambria Math" panose="02040503050406030204" pitchFamily="18" charset="0"/>
                        </a:rPr>
                        <m:t>𝑎𝑠</m:t>
                      </m:r>
                      <m:r>
                        <a:rPr lang="en-AU" sz="1800" b="0" i="1" smtClean="0">
                          <a:latin typeface="Cambria Math" panose="02040503050406030204" pitchFamily="18" charset="0"/>
                          <a:ea typeface="Cambria Math" panose="02040503050406030204" pitchFamily="18" charset="0"/>
                        </a:rPr>
                        <m:t> ∠</m:t>
                      </m:r>
                      <m:r>
                        <a:rPr lang="en-AU" sz="1800" b="0" i="1" smtClean="0">
                          <a:latin typeface="Cambria Math" panose="02040503050406030204" pitchFamily="18" charset="0"/>
                          <a:ea typeface="Cambria Math" panose="02040503050406030204" pitchFamily="18" charset="0"/>
                        </a:rPr>
                        <m:t>𝐴𝐵𝐽</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𝐵𝐽𝐶</m:t>
                      </m:r>
                      <m:r>
                        <a:rPr lang="en-AU" sz="1800" b="0" i="1" smtClean="0">
                          <a:latin typeface="Cambria Math" panose="02040503050406030204" pitchFamily="18" charset="0"/>
                          <a:ea typeface="Cambria Math" panose="02040503050406030204" pitchFamily="18" charset="0"/>
                        </a:rPr>
                        <m:t>=180°</m:t>
                      </m:r>
                    </m:oMath>
                  </m:oMathPara>
                </a14:m>
                <a:endParaRPr lang="en-AU" sz="1800" i="1" dirty="0">
                  <a:latin typeface="Cambria Math" panose="02040503050406030204" pitchFamily="18" charset="0"/>
                  <a:ea typeface="Cambria Math" panose="02040503050406030204" pitchFamily="18"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ea typeface="Cambria Math" panose="02040503050406030204" pitchFamily="18" charset="0"/>
                        </a:rPr>
                        <m:t>∠</m:t>
                      </m:r>
                      <m:r>
                        <a:rPr lang="en-AU" sz="1800" i="1" smtClean="0">
                          <a:latin typeface="Cambria Math" panose="02040503050406030204" pitchFamily="18" charset="0"/>
                          <a:ea typeface="Cambria Math" panose="02040503050406030204" pitchFamily="18" charset="0"/>
                        </a:rPr>
                        <m:t>𝐸𝐹𝐽</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𝐶𝐹𝐿</m:t>
                      </m:r>
                      <m:r>
                        <a:rPr lang="en-AU" sz="1800" b="0" i="1" smtClean="0">
                          <a:latin typeface="Cambria Math" panose="02040503050406030204" pitchFamily="18" charset="0"/>
                          <a:ea typeface="Cambria Math" panose="02040503050406030204" pitchFamily="18" charset="0"/>
                        </a:rPr>
                        <m:t>=147° </m:t>
                      </m:r>
                    </m:oMath>
                  </m:oMathPara>
                </a14:m>
                <a:endParaRPr lang="en-AU" sz="1800" b="0" i="1" dirty="0">
                  <a:latin typeface="Cambria Math" panose="02040503050406030204" pitchFamily="18" charset="0"/>
                  <a:ea typeface="Cambria Math" panose="02040503050406030204" pitchFamily="18"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𝑎𝑠</m:t>
                      </m:r>
                      <m:r>
                        <a:rPr lang="en-AU" sz="1800" b="0" i="1" smtClean="0">
                          <a:latin typeface="Cambria Math" panose="02040503050406030204" pitchFamily="18" charset="0"/>
                          <a:ea typeface="Cambria Math" panose="02040503050406030204" pitchFamily="18" charset="0"/>
                        </a:rPr>
                        <m:t> </m:t>
                      </m:r>
                      <m:r>
                        <a:rPr lang="en-AU" sz="1800" b="0" i="1" smtClean="0">
                          <a:latin typeface="Cambria Math" panose="02040503050406030204" pitchFamily="18" charset="0"/>
                          <a:ea typeface="Cambria Math" panose="02040503050406030204" pitchFamily="18" charset="0"/>
                        </a:rPr>
                        <m:t>𝑡h𝑒𝑦</m:t>
                      </m:r>
                      <m:r>
                        <a:rPr lang="en-AU" sz="1800" b="0" i="1" smtClean="0">
                          <a:latin typeface="Cambria Math" panose="02040503050406030204" pitchFamily="18" charset="0"/>
                          <a:ea typeface="Cambria Math" panose="02040503050406030204" pitchFamily="18" charset="0"/>
                        </a:rPr>
                        <m:t> </m:t>
                      </m:r>
                      <m:r>
                        <a:rPr lang="en-AU" sz="1800" b="0" i="1" smtClean="0">
                          <a:latin typeface="Cambria Math" panose="02040503050406030204" pitchFamily="18" charset="0"/>
                          <a:ea typeface="Cambria Math" panose="02040503050406030204" pitchFamily="18" charset="0"/>
                        </a:rPr>
                        <m:t>𝑎𝑟𝑒</m:t>
                      </m:r>
                      <m:r>
                        <a:rPr lang="en-AU" sz="1800" b="0" i="1" smtClean="0">
                          <a:latin typeface="Cambria Math" panose="02040503050406030204" pitchFamily="18" charset="0"/>
                          <a:ea typeface="Cambria Math" panose="02040503050406030204" pitchFamily="18" charset="0"/>
                        </a:rPr>
                        <m:t> </m:t>
                      </m:r>
                      <m:r>
                        <a:rPr lang="en-AU" sz="1800" b="0" i="1" smtClean="0">
                          <a:latin typeface="Cambria Math" panose="02040503050406030204" pitchFamily="18" charset="0"/>
                          <a:ea typeface="Cambria Math" panose="02040503050406030204" pitchFamily="18" charset="0"/>
                        </a:rPr>
                        <m:t>𝑣𝑒𝑟𝑡𝑖𝑐𝑎𝑙𝑙𝑦</m:t>
                      </m:r>
                      <m:r>
                        <a:rPr lang="en-AU" sz="1800" b="0" i="1" smtClean="0">
                          <a:latin typeface="Cambria Math" panose="02040503050406030204" pitchFamily="18" charset="0"/>
                          <a:ea typeface="Cambria Math" panose="02040503050406030204" pitchFamily="18" charset="0"/>
                        </a:rPr>
                        <m:t> </m:t>
                      </m:r>
                      <m:r>
                        <a:rPr lang="en-AU" sz="1800" b="0" i="1" smtClean="0">
                          <a:latin typeface="Cambria Math" panose="02040503050406030204" pitchFamily="18" charset="0"/>
                          <a:ea typeface="Cambria Math" panose="02040503050406030204" pitchFamily="18" charset="0"/>
                        </a:rPr>
                        <m:t>𝑜𝑝𝑝𝑜𝑠𝑖𝑡𝑒</m:t>
                      </m:r>
                    </m:oMath>
                  </m:oMathPara>
                </a14:m>
                <a:endParaRPr lang="en-AU" sz="1800" b="0" i="1" dirty="0">
                  <a:latin typeface="Cambria Math" panose="02040503050406030204" pitchFamily="18" charset="0"/>
                  <a:ea typeface="Cambria Math" panose="02040503050406030204" pitchFamily="18" charset="0"/>
                </a:endParaRPr>
              </a:p>
              <a:p>
                <a:pPr algn="l">
                  <a:lnSpc>
                    <a:spcPct val="150000"/>
                  </a:lnSpc>
                  <a:spcAft>
                    <a:spcPts val="12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𝐿𝑀</m:t>
                      </m:r>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𝐺𝐻</m:t>
                      </m:r>
                      <m:r>
                        <a:rPr lang="en-AU" sz="1800" b="0" i="1" smtClean="0">
                          <a:latin typeface="Cambria Math" panose="02040503050406030204" pitchFamily="18" charset="0"/>
                          <a:ea typeface="Cambria Math" panose="02040503050406030204" pitchFamily="18" charset="0"/>
                        </a:rPr>
                        <m:t> </m:t>
                      </m:r>
                      <m:r>
                        <a:rPr lang="en-AU" sz="1800" b="0" i="1" smtClean="0">
                          <a:latin typeface="Cambria Math" panose="02040503050406030204" pitchFamily="18" charset="0"/>
                          <a:ea typeface="Cambria Math" panose="02040503050406030204" pitchFamily="18" charset="0"/>
                        </a:rPr>
                        <m:t>𝑎𝑠</m:t>
                      </m:r>
                      <m:r>
                        <a:rPr lang="en-AU" sz="1800" b="0" i="1" smtClean="0">
                          <a:latin typeface="Cambria Math" panose="02040503050406030204" pitchFamily="18" charset="0"/>
                          <a:ea typeface="Cambria Math" panose="02040503050406030204" pitchFamily="18" charset="0"/>
                        </a:rPr>
                        <m:t> ∠</m:t>
                      </m:r>
                      <m:r>
                        <a:rPr lang="en-AU" sz="1800" b="0" i="1" smtClean="0">
                          <a:latin typeface="Cambria Math" panose="02040503050406030204" pitchFamily="18" charset="0"/>
                          <a:ea typeface="Cambria Math" panose="02040503050406030204" pitchFamily="18" charset="0"/>
                        </a:rPr>
                        <m:t>𝐸𝐹𝐽</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𝐵𝐽𝐹</m:t>
                      </m:r>
                      <m:r>
                        <a:rPr lang="en-AU" sz="1800" b="0" i="1" smtClean="0">
                          <a:latin typeface="Cambria Math" panose="02040503050406030204" pitchFamily="18" charset="0"/>
                          <a:ea typeface="Cambria Math" panose="02040503050406030204" pitchFamily="18" charset="0"/>
                        </a:rPr>
                        <m:t>≠180°</m:t>
                      </m:r>
                    </m:oMath>
                  </m:oMathPara>
                </a14:m>
                <a:endParaRPr lang="en-AU" sz="1800" b="0" dirty="0">
                  <a:ea typeface="Cambria Math" panose="02040503050406030204" pitchFamily="18" charset="0"/>
                </a:endParaRPr>
              </a:p>
              <a:p>
                <a:pPr algn="ctr">
                  <a:lnSpc>
                    <a:spcPct val="150000"/>
                  </a:lnSpc>
                  <a:spcAft>
                    <a:spcPts val="1200"/>
                  </a:spcAft>
                </a:pPr>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ea typeface="Cambria Math" panose="02040503050406030204" pitchFamily="18" charset="0"/>
                        </a:rPr>
                        <m:t>𝐶𝑜</m:t>
                      </m:r>
                      <m:r>
                        <a:rPr lang="en-AU" sz="1800" b="0" i="1" dirty="0" smtClean="0">
                          <a:latin typeface="Cambria Math" panose="02040503050406030204" pitchFamily="18" charset="0"/>
                          <a:ea typeface="Cambria Math" panose="02040503050406030204" pitchFamily="18" charset="0"/>
                        </a:rPr>
                        <m:t>−</m:t>
                      </m:r>
                      <m:r>
                        <a:rPr lang="en-AU" sz="1800" b="0" i="1" dirty="0" smtClean="0">
                          <a:latin typeface="Cambria Math" panose="02040503050406030204" pitchFamily="18" charset="0"/>
                          <a:ea typeface="Cambria Math" panose="02040503050406030204" pitchFamily="18" charset="0"/>
                        </a:rPr>
                        <m:t>𝑖𝑛𝑡𝑒𝑟𝑖𝑜𝑟</m:t>
                      </m:r>
                      <m:r>
                        <a:rPr lang="en-AU" sz="1800" b="0" i="1" dirty="0" smtClean="0">
                          <a:latin typeface="Cambria Math" panose="02040503050406030204" pitchFamily="18" charset="0"/>
                          <a:ea typeface="Cambria Math" panose="02040503050406030204" pitchFamily="18" charset="0"/>
                        </a:rPr>
                        <m:t> </m:t>
                      </m:r>
                      <m:r>
                        <a:rPr lang="en-AU" sz="1800" b="0" i="1" dirty="0" smtClean="0">
                          <a:latin typeface="Cambria Math" panose="02040503050406030204" pitchFamily="18" charset="0"/>
                          <a:ea typeface="Cambria Math" panose="02040503050406030204" pitchFamily="18" charset="0"/>
                        </a:rPr>
                        <m:t>𝑎𝑛𝑔𝑙𝑒𝑠</m:t>
                      </m:r>
                      <m:r>
                        <a:rPr lang="en-AU" sz="1800" b="0" i="1" dirty="0" smtClean="0">
                          <a:latin typeface="Cambria Math" panose="02040503050406030204" pitchFamily="18" charset="0"/>
                          <a:ea typeface="Cambria Math" panose="02040503050406030204" pitchFamily="18" charset="0"/>
                        </a:rPr>
                        <m:t> </m:t>
                      </m:r>
                      <m:r>
                        <a:rPr lang="en-AU" sz="1800" b="0" i="1" dirty="0" smtClean="0">
                          <a:latin typeface="Cambria Math" panose="02040503050406030204" pitchFamily="18" charset="0"/>
                          <a:ea typeface="Cambria Math" panose="02040503050406030204" pitchFamily="18" charset="0"/>
                        </a:rPr>
                        <m:t>𝑖𝑛</m:t>
                      </m:r>
                      <m:r>
                        <a:rPr lang="en-AU" sz="1800" b="0" i="1" dirty="0" smtClean="0">
                          <a:latin typeface="Cambria Math" panose="02040503050406030204" pitchFamily="18" charset="0"/>
                          <a:ea typeface="Cambria Math" panose="02040503050406030204" pitchFamily="18" charset="0"/>
                        </a:rPr>
                        <m:t> </m:t>
                      </m:r>
                      <m:r>
                        <a:rPr lang="en-AU" sz="1800" b="0" i="1" dirty="0" smtClean="0">
                          <a:latin typeface="Cambria Math" panose="02040503050406030204" pitchFamily="18" charset="0"/>
                          <a:ea typeface="Cambria Math" panose="02040503050406030204" pitchFamily="18" charset="0"/>
                        </a:rPr>
                        <m:t>𝑝𝑎𝑟𝑎𝑙𝑙𝑒𝑙</m:t>
                      </m:r>
                      <m:r>
                        <a:rPr lang="en-AU" sz="1800" b="0" i="1" dirty="0" smtClean="0">
                          <a:latin typeface="Cambria Math" panose="02040503050406030204" pitchFamily="18" charset="0"/>
                          <a:ea typeface="Cambria Math" panose="02040503050406030204" pitchFamily="18" charset="0"/>
                        </a:rPr>
                        <m:t> </m:t>
                      </m:r>
                    </m:oMath>
                  </m:oMathPara>
                </a14:m>
                <a:endParaRPr lang="en-AU" sz="1800" b="0" i="0" dirty="0">
                  <a:latin typeface="+mj-lt"/>
                  <a:ea typeface="Cambria Math" panose="02040503050406030204" pitchFamily="18" charset="0"/>
                </a:endParaRPr>
              </a:p>
              <a:p>
                <a:pPr algn="ctr">
                  <a:lnSpc>
                    <a:spcPct val="150000"/>
                  </a:lnSpc>
                  <a:spcAft>
                    <a:spcPts val="1200"/>
                  </a:spcAft>
                </a:pPr>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ea typeface="Cambria Math" panose="02040503050406030204" pitchFamily="18" charset="0"/>
                        </a:rPr>
                        <m:t>𝑙𝑖𝑛𝑒𝑠</m:t>
                      </m:r>
                      <m:r>
                        <a:rPr lang="en-AU" sz="1800" b="0" i="1" dirty="0" smtClean="0">
                          <a:latin typeface="Cambria Math" panose="02040503050406030204" pitchFamily="18" charset="0"/>
                          <a:ea typeface="Cambria Math" panose="02040503050406030204" pitchFamily="18" charset="0"/>
                        </a:rPr>
                        <m:t> </m:t>
                      </m:r>
                      <m:r>
                        <a:rPr lang="en-AU" sz="1800" b="0" i="1" dirty="0" smtClean="0">
                          <a:latin typeface="Cambria Math" panose="02040503050406030204" pitchFamily="18" charset="0"/>
                          <a:ea typeface="Cambria Math" panose="02040503050406030204" pitchFamily="18" charset="0"/>
                        </a:rPr>
                        <m:t>𝑎𝑑𝑑</m:t>
                      </m:r>
                      <m:r>
                        <a:rPr lang="en-AU" sz="1800" b="0" i="1" dirty="0" smtClean="0">
                          <a:latin typeface="Cambria Math" panose="02040503050406030204" pitchFamily="18" charset="0"/>
                          <a:ea typeface="Cambria Math" panose="02040503050406030204" pitchFamily="18" charset="0"/>
                        </a:rPr>
                        <m:t> </m:t>
                      </m:r>
                      <m:r>
                        <a:rPr lang="en-AU" sz="1800" b="0" i="1" dirty="0" smtClean="0">
                          <a:latin typeface="Cambria Math" panose="02040503050406030204" pitchFamily="18" charset="0"/>
                          <a:ea typeface="Cambria Math" panose="02040503050406030204" pitchFamily="18" charset="0"/>
                        </a:rPr>
                        <m:t>𝑡𝑜</m:t>
                      </m:r>
                      <m:r>
                        <a:rPr lang="en-AU" sz="1800" b="0" i="1" dirty="0" smtClean="0">
                          <a:latin typeface="Cambria Math" panose="02040503050406030204" pitchFamily="18" charset="0"/>
                          <a:ea typeface="Cambria Math" panose="02040503050406030204" pitchFamily="18" charset="0"/>
                        </a:rPr>
                        <m:t> 180</m:t>
                      </m:r>
                      <m:r>
                        <a:rPr lang="en-AU" sz="1800" b="0" i="1" baseline="30000" dirty="0">
                          <a:latin typeface="Cambria Math" panose="02040503050406030204" pitchFamily="18" charset="0"/>
                          <a:ea typeface="Cambria Math" panose="02040503050406030204" pitchFamily="18" charset="0"/>
                        </a:rPr>
                        <m:t>𝑜</m:t>
                      </m:r>
                    </m:oMath>
                  </m:oMathPara>
                </a14:m>
                <a:endParaRPr lang="en-AU" sz="1800" b="0" dirty="0">
                  <a:ea typeface="Cambria Math" panose="02040503050406030204" pitchFamily="18" charset="0"/>
                </a:endParaRPr>
              </a:p>
            </p:txBody>
          </p:sp>
        </mc:Choice>
        <mc:Fallback>
          <p:sp>
            <p:nvSpPr>
              <p:cNvPr id="8" name="TextBox 7">
                <a:extLst>
                  <a:ext uri="{FF2B5EF4-FFF2-40B4-BE49-F238E27FC236}">
                    <a16:creationId xmlns:a16="http://schemas.microsoft.com/office/drawing/2014/main" id="{36A1FCC6-6BA7-4403-F84C-B05F5EE4F381}"/>
                  </a:ext>
                </a:extLst>
              </p:cNvPr>
              <p:cNvSpPr txBox="1">
                <a:spLocks noRot="1" noChangeAspect="1" noMove="1" noResize="1" noEditPoints="1" noAdjustHandles="1" noChangeArrowheads="1" noChangeShapeType="1" noTextEdit="1"/>
              </p:cNvSpPr>
              <p:nvPr/>
            </p:nvSpPr>
            <p:spPr>
              <a:xfrm>
                <a:off x="7575432" y="2194058"/>
                <a:ext cx="3646967" cy="4150509"/>
              </a:xfrm>
              <a:prstGeom prst="rect">
                <a:avLst/>
              </a:prstGeom>
              <a:blipFill>
                <a:blip r:embed="rId3"/>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4C27576B-99C6-2EDD-0731-25FF68F47F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77693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latin typeface="+mj-lt"/>
              </a:rPr>
              <a:t>Apply</a:t>
            </a:r>
          </a:p>
        </p:txBody>
      </p:sp>
      <p:sp>
        <p:nvSpPr>
          <p:cNvPr id="2" name="Footer Placeholder 2">
            <a:extLst>
              <a:ext uri="{FF2B5EF4-FFF2-40B4-BE49-F238E27FC236}">
                <a16:creationId xmlns:a16="http://schemas.microsoft.com/office/drawing/2014/main" id="{798CE3E6-3566-C910-4615-75B26315234F}"/>
              </a:ext>
            </a:extLst>
          </p:cNvPr>
          <p:cNvSpPr txBox="1">
            <a:spLocks/>
          </p:cNvSpPr>
          <p:nvPr/>
        </p:nvSpPr>
        <p:spPr>
          <a:xfrm>
            <a:off x="539999" y="395895"/>
            <a:ext cx="4498975" cy="684213"/>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374974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6BE3B-6292-24F1-BEAA-B0FD092D7E5A}"/>
              </a:ext>
            </a:extLst>
          </p:cNvPr>
          <p:cNvSpPr>
            <a:spLocks noGrp="1"/>
          </p:cNvSpPr>
          <p:nvPr>
            <p:ph type="title"/>
          </p:nvPr>
        </p:nvSpPr>
        <p:spPr/>
        <p:txBody>
          <a:bodyPr/>
          <a:lstStyle/>
          <a:p>
            <a:r>
              <a:rPr lang="en-AU" dirty="0">
                <a:latin typeface="+mj-lt"/>
              </a:rPr>
              <a:t>Come inside (10)</a:t>
            </a:r>
          </a:p>
        </p:txBody>
      </p:sp>
      <p:sp>
        <p:nvSpPr>
          <p:cNvPr id="5" name="Text Placeholder 4">
            <a:extLst>
              <a:ext uri="{FF2B5EF4-FFF2-40B4-BE49-F238E27FC236}">
                <a16:creationId xmlns:a16="http://schemas.microsoft.com/office/drawing/2014/main" id="{F351765D-AFF6-0AC6-F2D2-88A681A383E0}"/>
              </a:ext>
            </a:extLst>
          </p:cNvPr>
          <p:cNvSpPr>
            <a:spLocks noGrp="1"/>
          </p:cNvSpPr>
          <p:nvPr>
            <p:ph type="body" sz="quarter" idx="18"/>
          </p:nvPr>
        </p:nvSpPr>
        <p:spPr/>
        <p:txBody>
          <a:bodyPr/>
          <a:lstStyle/>
          <a:p>
            <a:r>
              <a:rPr lang="en-AU" dirty="0">
                <a:latin typeface="+mj-lt"/>
              </a:rPr>
              <a:t>Launch revisit – Are the shelves parallel?</a:t>
            </a:r>
          </a:p>
        </p:txBody>
      </p:sp>
      <p:sp>
        <p:nvSpPr>
          <p:cNvPr id="3" name="Content Placeholder 2">
            <a:extLst>
              <a:ext uri="{FF2B5EF4-FFF2-40B4-BE49-F238E27FC236}">
                <a16:creationId xmlns:a16="http://schemas.microsoft.com/office/drawing/2014/main" id="{5C92F780-1FD2-6382-BC29-C75511D38938}"/>
              </a:ext>
            </a:extLst>
          </p:cNvPr>
          <p:cNvSpPr>
            <a:spLocks noGrp="1"/>
          </p:cNvSpPr>
          <p:nvPr>
            <p:ph idx="4294967295"/>
          </p:nvPr>
        </p:nvSpPr>
        <p:spPr>
          <a:xfrm>
            <a:off x="360025" y="1678678"/>
            <a:ext cx="10429895" cy="942086"/>
          </a:xfrm>
        </p:spPr>
        <p:txBody>
          <a:bodyPr/>
          <a:lstStyle/>
          <a:p>
            <a:pPr>
              <a:lnSpc>
                <a:spcPct val="150000"/>
              </a:lnSpc>
              <a:spcBef>
                <a:spcPts val="1200"/>
              </a:spcBef>
              <a:spcAft>
                <a:spcPts val="600"/>
              </a:spcAft>
            </a:pPr>
            <a:r>
              <a:rPr lang="en-AU" sz="1800" dirty="0">
                <a:effectLst/>
                <a:latin typeface="+mn-lt"/>
                <a:ea typeface="Calibri" panose="020F0502020204030204" pitchFamily="34" charset="0"/>
              </a:rPr>
              <a:t>By looking at the 2 sets of shelves, determine whether the pair of shelves are parallel to each other. Explain why using geometrical reasoning.</a:t>
            </a:r>
          </a:p>
        </p:txBody>
      </p:sp>
      <p:pic>
        <p:nvPicPr>
          <p:cNvPr id="9" name="Picture 8" descr="Two sets of book shelves with a transversal marked and co-interior angles of 40 and 140 degrees marked on it.">
            <a:extLst>
              <a:ext uri="{FF2B5EF4-FFF2-40B4-BE49-F238E27FC236}">
                <a16:creationId xmlns:a16="http://schemas.microsoft.com/office/drawing/2014/main" id="{02848996-EE9A-F143-1CB7-952C1BB4D4A6}"/>
              </a:ext>
            </a:extLst>
          </p:cNvPr>
          <p:cNvPicPr>
            <a:picLocks noChangeAspect="1"/>
          </p:cNvPicPr>
          <p:nvPr/>
        </p:nvPicPr>
        <p:blipFill>
          <a:blip r:embed="rId2"/>
          <a:stretch>
            <a:fillRect/>
          </a:stretch>
        </p:blipFill>
        <p:spPr>
          <a:xfrm>
            <a:off x="980643" y="2602040"/>
            <a:ext cx="4181440" cy="4040492"/>
          </a:xfrm>
          <a:prstGeom prst="rect">
            <a:avLst/>
          </a:prstGeom>
        </p:spPr>
      </p:pic>
      <p:pic>
        <p:nvPicPr>
          <p:cNvPr id="7" name="Picture 6" descr="Two sets of book shelves with a transversal marked and co-interior angles of 25 and 165 degrees marked on it.">
            <a:extLst>
              <a:ext uri="{FF2B5EF4-FFF2-40B4-BE49-F238E27FC236}">
                <a16:creationId xmlns:a16="http://schemas.microsoft.com/office/drawing/2014/main" id="{5541886F-E716-9F99-AAF5-9C7C002324A2}"/>
              </a:ext>
            </a:extLst>
          </p:cNvPr>
          <p:cNvPicPr>
            <a:picLocks noChangeAspect="1"/>
          </p:cNvPicPr>
          <p:nvPr/>
        </p:nvPicPr>
        <p:blipFill>
          <a:blip r:embed="rId3"/>
          <a:stretch>
            <a:fillRect/>
          </a:stretch>
        </p:blipFill>
        <p:spPr>
          <a:xfrm>
            <a:off x="6206854" y="2497874"/>
            <a:ext cx="4130532" cy="3732993"/>
          </a:xfrm>
          <a:prstGeom prst="rect">
            <a:avLst/>
          </a:prstGeom>
        </p:spPr>
      </p:pic>
      <p:sp>
        <p:nvSpPr>
          <p:cNvPr id="4" name="Slide Number Placeholder 3">
            <a:extLst>
              <a:ext uri="{FF2B5EF4-FFF2-40B4-BE49-F238E27FC236}">
                <a16:creationId xmlns:a16="http://schemas.microsoft.com/office/drawing/2014/main" id="{4C27576B-99C6-2EDD-0731-25FF68F47F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255138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F253-D277-4A28-2104-E839CE5FEB40}"/>
              </a:ext>
            </a:extLst>
          </p:cNvPr>
          <p:cNvSpPr>
            <a:spLocks noGrp="1"/>
          </p:cNvSpPr>
          <p:nvPr>
            <p:ph type="title"/>
          </p:nvPr>
        </p:nvSpPr>
        <p:spPr/>
        <p:txBody>
          <a:bodyPr/>
          <a:lstStyle/>
          <a:p>
            <a:r>
              <a:rPr lang="en-AU" dirty="0">
                <a:latin typeface="+mj-lt"/>
              </a:rPr>
              <a:t>Come inside (11)</a:t>
            </a:r>
          </a:p>
        </p:txBody>
      </p:sp>
      <p:sp>
        <p:nvSpPr>
          <p:cNvPr id="5" name="Text Placeholder 4">
            <a:extLst>
              <a:ext uri="{FF2B5EF4-FFF2-40B4-BE49-F238E27FC236}">
                <a16:creationId xmlns:a16="http://schemas.microsoft.com/office/drawing/2014/main" id="{A35765B2-52C1-9E4F-74FE-B8EB93EB72B1}"/>
              </a:ext>
            </a:extLst>
          </p:cNvPr>
          <p:cNvSpPr>
            <a:spLocks noGrp="1"/>
          </p:cNvSpPr>
          <p:nvPr>
            <p:ph type="body" sz="quarter" idx="18"/>
          </p:nvPr>
        </p:nvSpPr>
        <p:spPr/>
        <p:txBody>
          <a:bodyPr/>
          <a:lstStyle/>
          <a:p>
            <a:r>
              <a:rPr lang="en-AU" dirty="0">
                <a:latin typeface="+mj-lt"/>
              </a:rPr>
              <a:t>Exit ticket</a:t>
            </a:r>
          </a:p>
        </p:txBody>
      </p:sp>
      <p:sp>
        <p:nvSpPr>
          <p:cNvPr id="3" name="Content Placeholder 2">
            <a:extLst>
              <a:ext uri="{FF2B5EF4-FFF2-40B4-BE49-F238E27FC236}">
                <a16:creationId xmlns:a16="http://schemas.microsoft.com/office/drawing/2014/main" id="{60CD5298-D7C8-C1AA-4A8D-D13076244F6C}"/>
              </a:ext>
            </a:extLst>
          </p:cNvPr>
          <p:cNvSpPr>
            <a:spLocks noGrp="1"/>
          </p:cNvSpPr>
          <p:nvPr>
            <p:ph idx="4294967295"/>
          </p:nvPr>
        </p:nvSpPr>
        <p:spPr>
          <a:xfrm>
            <a:off x="360025" y="1616058"/>
            <a:ext cx="8761673" cy="484188"/>
          </a:xfrm>
        </p:spPr>
        <p:txBody>
          <a:bodyPr/>
          <a:lstStyle/>
          <a:p>
            <a:pPr>
              <a:lnSpc>
                <a:spcPct val="115000"/>
              </a:lnSpc>
              <a:spcBef>
                <a:spcPts val="1200"/>
              </a:spcBef>
              <a:spcAft>
                <a:spcPts val="600"/>
              </a:spcAft>
            </a:pPr>
            <a:r>
              <a:rPr lang="en-AU" sz="1800" dirty="0">
                <a:effectLst/>
                <a:latin typeface="+mn-lt"/>
                <a:ea typeface="Calibri" panose="020F0502020204030204" pitchFamily="34" charset="0"/>
              </a:rPr>
              <a:t>Explain why this shape is a parallelogram. Use reasoning to justify your answer.</a:t>
            </a:r>
          </a:p>
          <a:p>
            <a:endParaRPr lang="en-AU" dirty="0">
              <a:latin typeface="+mn-lt"/>
            </a:endParaRPr>
          </a:p>
        </p:txBody>
      </p:sp>
      <p:pic>
        <p:nvPicPr>
          <p:cNvPr id="6" name="Picture 5" descr="Parallelogram drawn with angles marked 55 and 125.">
            <a:extLst>
              <a:ext uri="{FF2B5EF4-FFF2-40B4-BE49-F238E27FC236}">
                <a16:creationId xmlns:a16="http://schemas.microsoft.com/office/drawing/2014/main" id="{57A36AAA-3749-DA10-B3F2-0A6ED3D007EA}"/>
              </a:ext>
            </a:extLst>
          </p:cNvPr>
          <p:cNvPicPr>
            <a:picLocks noChangeAspect="1"/>
          </p:cNvPicPr>
          <p:nvPr/>
        </p:nvPicPr>
        <p:blipFill>
          <a:blip r:embed="rId2"/>
          <a:stretch>
            <a:fillRect/>
          </a:stretch>
        </p:blipFill>
        <p:spPr>
          <a:xfrm>
            <a:off x="2038795" y="1955280"/>
            <a:ext cx="7082903" cy="4447404"/>
          </a:xfrm>
          <a:prstGeom prst="rect">
            <a:avLst/>
          </a:prstGeom>
        </p:spPr>
      </p:pic>
      <p:sp>
        <p:nvSpPr>
          <p:cNvPr id="4" name="Slide Number Placeholder 3">
            <a:extLst>
              <a:ext uri="{FF2B5EF4-FFF2-40B4-BE49-F238E27FC236}">
                <a16:creationId xmlns:a16="http://schemas.microsoft.com/office/drawing/2014/main" id="{8988DC51-50DB-F83A-FD39-946231FA312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169575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latin typeface="+mj-lt"/>
              </a:rPr>
              <a:t>Warm up</a:t>
            </a:r>
          </a:p>
        </p:txBody>
      </p:sp>
      <p:sp>
        <p:nvSpPr>
          <p:cNvPr id="2" name="Footer Placeholder 2">
            <a:extLst>
              <a:ext uri="{FF2B5EF4-FFF2-40B4-BE49-F238E27FC236}">
                <a16:creationId xmlns:a16="http://schemas.microsoft.com/office/drawing/2014/main" id="{4CA8FF66-27C0-C640-2929-E60C2AD8FC2F}"/>
              </a:ext>
            </a:extLst>
          </p:cNvPr>
          <p:cNvSpPr txBox="1">
            <a:spLocks/>
          </p:cNvSpPr>
          <p:nvPr/>
        </p:nvSpPr>
        <p:spPr>
          <a:xfrm>
            <a:off x="539999" y="395895"/>
            <a:ext cx="4498975" cy="684213"/>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Come inside (1)</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latin typeface="+mj-lt"/>
              </a:rPr>
              <a:t>Warm up</a:t>
            </a:r>
          </a:p>
        </p:txBody>
      </p:sp>
      <p:sp>
        <p:nvSpPr>
          <p:cNvPr id="8" name="Content Placeholder 7">
            <a:extLst>
              <a:ext uri="{FF2B5EF4-FFF2-40B4-BE49-F238E27FC236}">
                <a16:creationId xmlns:a16="http://schemas.microsoft.com/office/drawing/2014/main" id="{D75C445D-83A8-8C02-CFFE-0FC8591EEF6D}"/>
              </a:ext>
            </a:extLst>
          </p:cNvPr>
          <p:cNvSpPr>
            <a:spLocks noGrp="1"/>
          </p:cNvSpPr>
          <p:nvPr>
            <p:ph idx="4294967295"/>
          </p:nvPr>
        </p:nvSpPr>
        <p:spPr>
          <a:xfrm>
            <a:off x="360002" y="1522413"/>
            <a:ext cx="4237165" cy="4537075"/>
          </a:xfrm>
        </p:spPr>
        <p:txBody>
          <a:bodyPr/>
          <a:lstStyle/>
          <a:p>
            <a:r>
              <a:rPr lang="en-AU" sz="1800" dirty="0">
                <a:latin typeface="+mn-lt"/>
              </a:rPr>
              <a:t>Consider the diagram below. Work out or calculate as much information as you can from the diagram, giving the reasons used each time.</a:t>
            </a:r>
          </a:p>
        </p:txBody>
      </p:sp>
      <p:pic>
        <p:nvPicPr>
          <p:cNvPr id="7" name="Picture 6" descr="A diagram of a nest of shapes showing various angles.">
            <a:extLst>
              <a:ext uri="{FF2B5EF4-FFF2-40B4-BE49-F238E27FC236}">
                <a16:creationId xmlns:a16="http://schemas.microsoft.com/office/drawing/2014/main" id="{467C141D-A7BC-E32E-3088-3154D53D37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331" b="4954"/>
          <a:stretch/>
        </p:blipFill>
        <p:spPr>
          <a:xfrm>
            <a:off x="5233188" y="1659462"/>
            <a:ext cx="6118038" cy="4114801"/>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latin typeface="+mj-lt"/>
              </a:rPr>
              <a:t>Summarise</a:t>
            </a:r>
          </a:p>
        </p:txBody>
      </p:sp>
      <p:sp>
        <p:nvSpPr>
          <p:cNvPr id="2" name="Footer Placeholder 2">
            <a:extLst>
              <a:ext uri="{FF2B5EF4-FFF2-40B4-BE49-F238E27FC236}">
                <a16:creationId xmlns:a16="http://schemas.microsoft.com/office/drawing/2014/main" id="{0D00A103-BDE0-9A38-41AC-2AE3F8A71B23}"/>
              </a:ext>
            </a:extLst>
          </p:cNvPr>
          <p:cNvSpPr txBox="1">
            <a:spLocks/>
          </p:cNvSpPr>
          <p:nvPr/>
        </p:nvSpPr>
        <p:spPr>
          <a:xfrm>
            <a:off x="539999" y="395895"/>
            <a:ext cx="4498975" cy="684213"/>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164165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Come inside (2)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latin typeface="+mj-lt"/>
              </a:rPr>
              <a:t>Worked example 1</a:t>
            </a:r>
          </a:p>
        </p:txBody>
      </p:sp>
      <p:sp>
        <p:nvSpPr>
          <p:cNvPr id="5" name="Content Placeholder 7">
            <a:extLst>
              <a:ext uri="{FF2B5EF4-FFF2-40B4-BE49-F238E27FC236}">
                <a16:creationId xmlns:a16="http://schemas.microsoft.com/office/drawing/2014/main" id="{3959C30A-7916-551D-817D-C6ADE5903ACF}"/>
              </a:ext>
            </a:extLst>
          </p:cNvPr>
          <p:cNvSpPr txBox="1">
            <a:spLocks/>
          </p:cNvSpPr>
          <p:nvPr/>
        </p:nvSpPr>
        <p:spPr>
          <a:xfrm>
            <a:off x="360000" y="1617032"/>
            <a:ext cx="2823451" cy="51435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latin typeface="+mn-lt"/>
              </a:rPr>
              <a:t>Find the value of </a:t>
            </a:r>
            <a:r>
              <a:rPr lang="el-GR" sz="1800" dirty="0">
                <a:latin typeface="+mn-lt"/>
              </a:rPr>
              <a:t>β</a:t>
            </a:r>
            <a:r>
              <a:rPr lang="en-AU" sz="1800" dirty="0">
                <a:latin typeface="+mn-lt"/>
              </a:rPr>
              <a:t>.</a:t>
            </a:r>
          </a:p>
        </p:txBody>
      </p:sp>
      <p:pic>
        <p:nvPicPr>
          <p:cNvPr id="3" name="Picture 2" descr="Parallel lines with a transversal cutting the parallel lines with angles marked 60 degrees and beta">
            <a:extLst>
              <a:ext uri="{FF2B5EF4-FFF2-40B4-BE49-F238E27FC236}">
                <a16:creationId xmlns:a16="http://schemas.microsoft.com/office/drawing/2014/main" id="{FA24AF25-0BB3-A812-A8E0-BFE19C4DF51F}"/>
              </a:ext>
            </a:extLst>
          </p:cNvPr>
          <p:cNvPicPr>
            <a:picLocks noChangeAspect="1"/>
          </p:cNvPicPr>
          <p:nvPr/>
        </p:nvPicPr>
        <p:blipFill rotWithShape="1">
          <a:blip r:embed="rId2"/>
          <a:srcRect l="-1" t="4412" r="336" b="3672"/>
          <a:stretch/>
        </p:blipFill>
        <p:spPr>
          <a:xfrm>
            <a:off x="360000" y="2610548"/>
            <a:ext cx="5736000" cy="3745647"/>
          </a:xfrm>
          <a:prstGeom prst="rect">
            <a:avLst/>
          </a:prstGeom>
        </p:spPr>
      </p:pic>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D922E4B3-8AFA-1F2C-5491-771DC2113AF9}"/>
                  </a:ext>
                </a:extLst>
              </p:cNvPr>
              <p:cNvSpPr txBox="1"/>
              <p:nvPr/>
            </p:nvSpPr>
            <p:spPr>
              <a:xfrm>
                <a:off x="8021733" y="1955733"/>
                <a:ext cx="3293612" cy="1323575"/>
              </a:xfrm>
              <a:prstGeom prst="rect">
                <a:avLst/>
              </a:prstGeom>
              <a:noFill/>
            </p:spPr>
            <p:txBody>
              <a:bodyPr wrap="none" lIns="0" tIns="0" rIns="0" bIns="0" rtlCol="0">
                <a:no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sz="1800" i="1" smtClean="0">
                          <a:ea typeface="Cambria Math" panose="02040503050406030204" pitchFamily="18" charset="0"/>
                        </a:rPr>
                        <m:t>∠</m:t>
                      </m:r>
                      <m:r>
                        <a:rPr lang="en-AU" sz="1800" b="0" i="1" smtClean="0">
                          <a:ea typeface="Cambria Math" panose="02040503050406030204" pitchFamily="18" charset="0"/>
                        </a:rPr>
                        <m:t>𝐼𝑁𝑄</m:t>
                      </m:r>
                      <m:r>
                        <a:rPr lang="en-AU" sz="1800" b="0" i="1" smtClean="0">
                          <a:ea typeface="Cambria Math" panose="02040503050406030204" pitchFamily="18" charset="0"/>
                        </a:rPr>
                        <m:t>+∠</m:t>
                      </m:r>
                      <m:r>
                        <a:rPr lang="en-AU" sz="1800" b="0" i="1" smtClean="0">
                          <a:ea typeface="Cambria Math" panose="02040503050406030204" pitchFamily="18" charset="0"/>
                        </a:rPr>
                        <m:t>𝐺𝑄𝑁</m:t>
                      </m:r>
                      <m:r>
                        <m:rPr>
                          <m:aln/>
                        </m:rPr>
                        <a:rPr lang="en-AU" sz="1800" b="0" i="1" smtClean="0">
                          <a:ea typeface="Cambria Math" panose="02040503050406030204" pitchFamily="18" charset="0"/>
                        </a:rPr>
                        <m:t>=</m:t>
                      </m:r>
                      <m:r>
                        <a:rPr lang="en-AU" sz="1800" b="0" i="1" smtClean="0">
                          <a:ea typeface="Cambria Math" panose="02040503050406030204" pitchFamily="18" charset="0"/>
                        </a:rPr>
                        <m:t>180°</m:t>
                      </m:r>
                    </m:oMath>
                    <m:oMath xmlns:m="http://schemas.openxmlformats.org/officeDocument/2006/math">
                      <m:r>
                        <m:rPr>
                          <m:sty m:val="p"/>
                        </m:rPr>
                        <a:rPr lang="el-GR" sz="1800" i="1"/>
                        <m:t>β</m:t>
                      </m:r>
                      <m:r>
                        <a:rPr lang="en-AU" sz="1800" i="1"/>
                        <m:t>+60</m:t>
                      </m:r>
                      <m:r>
                        <m:rPr>
                          <m:aln/>
                        </m:rPr>
                        <a:rPr lang="en-AU" sz="1800" i="1"/>
                        <m:t>=</m:t>
                      </m:r>
                      <m:r>
                        <a:rPr lang="en-AU" sz="1800" i="1"/>
                        <m:t>180</m:t>
                      </m:r>
                      <m:r>
                        <a:rPr lang="en-AU" sz="1800" i="1">
                          <a:ea typeface="Cambria Math" panose="02040503050406030204" pitchFamily="18" charset="0"/>
                        </a:rPr>
                        <m:t>°</m:t>
                      </m:r>
                    </m:oMath>
                    <m:oMath xmlns:m="http://schemas.openxmlformats.org/officeDocument/2006/math">
                      <m:r>
                        <m:rPr>
                          <m:sty m:val="p"/>
                        </m:rPr>
                        <a:rPr lang="el-GR" sz="1800" i="1">
                          <a:ea typeface="Cambria Math" panose="02040503050406030204" pitchFamily="18" charset="0"/>
                        </a:rPr>
                        <m:t>β</m:t>
                      </m:r>
                      <m:r>
                        <m:rPr>
                          <m:aln/>
                        </m:rPr>
                        <a:rPr lang="en-AU" sz="1800" i="1">
                          <a:ea typeface="Cambria Math" panose="02040503050406030204" pitchFamily="18" charset="0"/>
                        </a:rPr>
                        <m:t>=</m:t>
                      </m:r>
                      <m:r>
                        <a:rPr lang="en-AU" sz="1800" i="1">
                          <a:ea typeface="Cambria Math" panose="02040503050406030204" pitchFamily="18" charset="0"/>
                        </a:rPr>
                        <m:t>180−60</m:t>
                      </m:r>
                    </m:oMath>
                    <m:oMath xmlns:m="http://schemas.openxmlformats.org/officeDocument/2006/math">
                      <m:r>
                        <m:rPr>
                          <m:sty m:val="p"/>
                        </m:rPr>
                        <a:rPr lang="el-GR" sz="1800" i="1">
                          <a:ea typeface="Cambria Math" panose="02040503050406030204" pitchFamily="18" charset="0"/>
                        </a:rPr>
                        <m:t>β</m:t>
                      </m:r>
                      <m:r>
                        <m:rPr>
                          <m:aln/>
                        </m:rPr>
                        <a:rPr lang="en-AU" sz="1800" i="1">
                          <a:ea typeface="Cambria Math" panose="02040503050406030204" pitchFamily="18" charset="0"/>
                        </a:rPr>
                        <m:t>=</m:t>
                      </m:r>
                      <m:r>
                        <a:rPr lang="en-AU" sz="1800" i="1">
                          <a:ea typeface="Cambria Math" panose="02040503050406030204" pitchFamily="18" charset="0"/>
                        </a:rPr>
                        <m:t>120°</m:t>
                      </m:r>
                    </m:oMath>
                  </m:oMathPara>
                </a14:m>
                <a:endParaRPr lang="en-AU" sz="1800" i="1" dirty="0"/>
              </a:p>
            </p:txBody>
          </p:sp>
        </mc:Choice>
        <mc:Fallback>
          <p:sp>
            <p:nvSpPr>
              <p:cNvPr id="13" name="TextBox 12">
                <a:extLst>
                  <a:ext uri="{FF2B5EF4-FFF2-40B4-BE49-F238E27FC236}">
                    <a16:creationId xmlns:a16="http://schemas.microsoft.com/office/drawing/2014/main" id="{D922E4B3-8AFA-1F2C-5491-771DC2113AF9}"/>
                  </a:ext>
                </a:extLst>
              </p:cNvPr>
              <p:cNvSpPr txBox="1">
                <a:spLocks noRot="1" noChangeAspect="1" noMove="1" noResize="1" noEditPoints="1" noAdjustHandles="1" noChangeArrowheads="1" noChangeShapeType="1" noTextEdit="1"/>
              </p:cNvSpPr>
              <p:nvPr/>
            </p:nvSpPr>
            <p:spPr>
              <a:xfrm>
                <a:off x="8021733" y="1955733"/>
                <a:ext cx="3293612" cy="1323575"/>
              </a:xfrm>
              <a:prstGeom prst="rect">
                <a:avLst/>
              </a:prstGeom>
              <a:blipFill>
                <a:blip r:embed="rId3"/>
                <a:stretch>
                  <a:fillRect b="-20276"/>
                </a:stretch>
              </a:blipFill>
            </p:spPr>
            <p:txBody>
              <a:bodyPr/>
              <a:lstStyle/>
              <a:p>
                <a:r>
                  <a:rPr lang="en-AU">
                    <a:noFill/>
                  </a:rPr>
                  <a:t> </a:t>
                </a:r>
              </a:p>
            </p:txBody>
          </p:sp>
        </mc:Fallback>
      </mc:AlternateContent>
      <p:pic>
        <p:nvPicPr>
          <p:cNvPr id="14" name="Picture 13" descr="Bar diagram beta plus 60 = 180">
            <a:extLst>
              <a:ext uri="{FF2B5EF4-FFF2-40B4-BE49-F238E27FC236}">
                <a16:creationId xmlns:a16="http://schemas.microsoft.com/office/drawing/2014/main" id="{C8D473F8-6144-4F70-E253-C09295A6A54F}"/>
              </a:ext>
            </a:extLst>
          </p:cNvPr>
          <p:cNvPicPr>
            <a:picLocks noChangeAspect="1"/>
          </p:cNvPicPr>
          <p:nvPr/>
        </p:nvPicPr>
        <p:blipFill>
          <a:blip r:embed="rId4"/>
          <a:stretch>
            <a:fillRect/>
          </a:stretch>
        </p:blipFill>
        <p:spPr>
          <a:xfrm>
            <a:off x="8290590" y="3758545"/>
            <a:ext cx="3024755" cy="724826"/>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Come inside (3)</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latin typeface="+mj-lt"/>
              </a:rPr>
              <a:t>Worked example 1 – self-explanation prompts</a:t>
            </a:r>
          </a:p>
        </p:txBody>
      </p:sp>
      <p:sp>
        <p:nvSpPr>
          <p:cNvPr id="8" name="Content Placeholder 7">
            <a:extLst>
              <a:ext uri="{FF2B5EF4-FFF2-40B4-BE49-F238E27FC236}">
                <a16:creationId xmlns:a16="http://schemas.microsoft.com/office/drawing/2014/main" id="{AB34C76D-533B-3694-77A2-D5CC0339FB87}"/>
              </a:ext>
            </a:extLst>
          </p:cNvPr>
          <p:cNvSpPr>
            <a:spLocks noGrp="1"/>
          </p:cNvSpPr>
          <p:nvPr>
            <p:ph idx="4294967295"/>
          </p:nvPr>
        </p:nvSpPr>
        <p:spPr>
          <a:xfrm>
            <a:off x="360000" y="1617032"/>
            <a:ext cx="2823451" cy="514350"/>
          </a:xfrm>
        </p:spPr>
        <p:txBody>
          <a:bodyPr/>
          <a:lstStyle/>
          <a:p>
            <a:r>
              <a:rPr lang="en-AU" sz="1800" dirty="0">
                <a:latin typeface="+mn-lt"/>
              </a:rPr>
              <a:t>Find the value of </a:t>
            </a:r>
            <a:r>
              <a:rPr lang="el-GR" sz="1800" dirty="0">
                <a:latin typeface="+mn-lt"/>
              </a:rPr>
              <a:t>β</a:t>
            </a:r>
            <a:r>
              <a:rPr lang="en-AU" sz="1800" dirty="0">
                <a:latin typeface="+mn-lt"/>
              </a:rPr>
              <a:t>.</a:t>
            </a:r>
          </a:p>
        </p:txBody>
      </p:sp>
      <p:pic>
        <p:nvPicPr>
          <p:cNvPr id="9" name="Picture 8" descr="Parallel lines with a transversal cutting the parallel lines with angles marked 60 degrees and beta">
            <a:extLst>
              <a:ext uri="{FF2B5EF4-FFF2-40B4-BE49-F238E27FC236}">
                <a16:creationId xmlns:a16="http://schemas.microsoft.com/office/drawing/2014/main" id="{D59B14F3-AC26-E929-389D-D20984A579C7}"/>
              </a:ext>
            </a:extLst>
          </p:cNvPr>
          <p:cNvPicPr>
            <a:picLocks noChangeAspect="1"/>
          </p:cNvPicPr>
          <p:nvPr/>
        </p:nvPicPr>
        <p:blipFill rotWithShape="1">
          <a:blip r:embed="rId2"/>
          <a:srcRect l="-1" t="4412" r="336" b="3672"/>
          <a:stretch/>
        </p:blipFill>
        <p:spPr>
          <a:xfrm>
            <a:off x="360000" y="2610548"/>
            <a:ext cx="5736000" cy="3745647"/>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9797A1BF-8301-AC01-15D0-639A0509AEF4}"/>
                  </a:ext>
                </a:extLst>
              </p:cNvPr>
              <p:cNvSpPr txBox="1"/>
              <p:nvPr/>
            </p:nvSpPr>
            <p:spPr>
              <a:xfrm>
                <a:off x="8021733" y="1955733"/>
                <a:ext cx="3293612" cy="1323575"/>
              </a:xfrm>
              <a:prstGeom prst="rect">
                <a:avLst/>
              </a:prstGeom>
              <a:noFill/>
            </p:spPr>
            <p:txBody>
              <a:bodyPr wrap="none" lIns="0" tIns="0" rIns="0" bIns="0" rtlCol="0">
                <a:no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sz="1800" i="1" smtClean="0">
                          <a:ea typeface="Cambria Math" panose="02040503050406030204" pitchFamily="18" charset="0"/>
                        </a:rPr>
                        <m:t>∠</m:t>
                      </m:r>
                      <m:r>
                        <a:rPr lang="en-AU" sz="1800" b="0" i="1" smtClean="0">
                          <a:ea typeface="Cambria Math" panose="02040503050406030204" pitchFamily="18" charset="0"/>
                        </a:rPr>
                        <m:t>𝐼𝑁𝑄</m:t>
                      </m:r>
                      <m:r>
                        <a:rPr lang="en-AU" sz="1800" b="0" i="1" smtClean="0">
                          <a:ea typeface="Cambria Math" panose="02040503050406030204" pitchFamily="18" charset="0"/>
                        </a:rPr>
                        <m:t>+∠</m:t>
                      </m:r>
                      <m:r>
                        <a:rPr lang="en-AU" sz="1800" b="0" i="1" smtClean="0">
                          <a:ea typeface="Cambria Math" panose="02040503050406030204" pitchFamily="18" charset="0"/>
                        </a:rPr>
                        <m:t>𝐺𝑄𝑁</m:t>
                      </m:r>
                      <m:r>
                        <m:rPr>
                          <m:aln/>
                        </m:rPr>
                        <a:rPr lang="en-AU" sz="1800" b="0" i="1" smtClean="0">
                          <a:ea typeface="Cambria Math" panose="02040503050406030204" pitchFamily="18" charset="0"/>
                        </a:rPr>
                        <m:t>=</m:t>
                      </m:r>
                      <m:r>
                        <a:rPr lang="en-AU" sz="1800" b="0" i="1" smtClean="0">
                          <a:ea typeface="Cambria Math" panose="02040503050406030204" pitchFamily="18" charset="0"/>
                        </a:rPr>
                        <m:t>180°</m:t>
                      </m:r>
                    </m:oMath>
                    <m:oMath xmlns:m="http://schemas.openxmlformats.org/officeDocument/2006/math">
                      <m:r>
                        <m:rPr>
                          <m:sty m:val="p"/>
                        </m:rPr>
                        <a:rPr lang="el-GR" sz="1800" i="1"/>
                        <m:t>β</m:t>
                      </m:r>
                      <m:r>
                        <a:rPr lang="en-AU" sz="1800" i="1"/>
                        <m:t>+60</m:t>
                      </m:r>
                      <m:r>
                        <m:rPr>
                          <m:aln/>
                        </m:rPr>
                        <a:rPr lang="en-AU" sz="1800" i="1"/>
                        <m:t>=</m:t>
                      </m:r>
                      <m:r>
                        <a:rPr lang="en-AU" sz="1800" i="1"/>
                        <m:t>180</m:t>
                      </m:r>
                      <m:r>
                        <a:rPr lang="en-AU" sz="1800" i="1">
                          <a:ea typeface="Cambria Math" panose="02040503050406030204" pitchFamily="18" charset="0"/>
                        </a:rPr>
                        <m:t>°</m:t>
                      </m:r>
                    </m:oMath>
                    <m:oMath xmlns:m="http://schemas.openxmlformats.org/officeDocument/2006/math">
                      <m:r>
                        <m:rPr>
                          <m:sty m:val="p"/>
                        </m:rPr>
                        <a:rPr lang="el-GR" sz="1800" i="1">
                          <a:ea typeface="Cambria Math" panose="02040503050406030204" pitchFamily="18" charset="0"/>
                        </a:rPr>
                        <m:t>β</m:t>
                      </m:r>
                      <m:r>
                        <m:rPr>
                          <m:aln/>
                        </m:rPr>
                        <a:rPr lang="en-AU" sz="1800" i="1">
                          <a:ea typeface="Cambria Math" panose="02040503050406030204" pitchFamily="18" charset="0"/>
                        </a:rPr>
                        <m:t>=</m:t>
                      </m:r>
                      <m:r>
                        <a:rPr lang="en-AU" sz="1800" i="1">
                          <a:ea typeface="Cambria Math" panose="02040503050406030204" pitchFamily="18" charset="0"/>
                        </a:rPr>
                        <m:t>180−60</m:t>
                      </m:r>
                    </m:oMath>
                    <m:oMath xmlns:m="http://schemas.openxmlformats.org/officeDocument/2006/math">
                      <m:r>
                        <m:rPr>
                          <m:sty m:val="p"/>
                        </m:rPr>
                        <a:rPr lang="el-GR" sz="1800" i="1">
                          <a:ea typeface="Cambria Math" panose="02040503050406030204" pitchFamily="18" charset="0"/>
                        </a:rPr>
                        <m:t>β</m:t>
                      </m:r>
                      <m:r>
                        <m:rPr>
                          <m:aln/>
                        </m:rPr>
                        <a:rPr lang="en-AU" sz="1800" i="1">
                          <a:ea typeface="Cambria Math" panose="02040503050406030204" pitchFamily="18" charset="0"/>
                        </a:rPr>
                        <m:t>=</m:t>
                      </m:r>
                      <m:r>
                        <a:rPr lang="en-AU" sz="1800" i="1">
                          <a:ea typeface="Cambria Math" panose="02040503050406030204" pitchFamily="18" charset="0"/>
                        </a:rPr>
                        <m:t>120°</m:t>
                      </m:r>
                    </m:oMath>
                  </m:oMathPara>
                </a14:m>
                <a:endParaRPr lang="en-AU" sz="1800" i="1" dirty="0"/>
              </a:p>
            </p:txBody>
          </p:sp>
        </mc:Choice>
        <mc:Fallback>
          <p:sp>
            <p:nvSpPr>
              <p:cNvPr id="7" name="TextBox 6">
                <a:extLst>
                  <a:ext uri="{FF2B5EF4-FFF2-40B4-BE49-F238E27FC236}">
                    <a16:creationId xmlns:a16="http://schemas.microsoft.com/office/drawing/2014/main" id="{9797A1BF-8301-AC01-15D0-639A0509AEF4}"/>
                  </a:ext>
                </a:extLst>
              </p:cNvPr>
              <p:cNvSpPr txBox="1">
                <a:spLocks noRot="1" noChangeAspect="1" noMove="1" noResize="1" noEditPoints="1" noAdjustHandles="1" noChangeArrowheads="1" noChangeShapeType="1" noTextEdit="1"/>
              </p:cNvSpPr>
              <p:nvPr/>
            </p:nvSpPr>
            <p:spPr>
              <a:xfrm>
                <a:off x="8021733" y="1955733"/>
                <a:ext cx="3293612" cy="1323575"/>
              </a:xfrm>
              <a:prstGeom prst="rect">
                <a:avLst/>
              </a:prstGeom>
              <a:blipFill>
                <a:blip r:embed="rId3"/>
                <a:stretch>
                  <a:fillRect b="-20276"/>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11" name="Speech Bubble: Oval 10" descr="∠𝐼𝑁𝑄+∠𝐺𝑄𝑁&amp;=180°&#10;Why do the 2 angles add to 180°?">
                <a:extLst>
                  <a:ext uri="{FF2B5EF4-FFF2-40B4-BE49-F238E27FC236}">
                    <a16:creationId xmlns:a16="http://schemas.microsoft.com/office/drawing/2014/main" id="{FA9BAE20-AE1C-448C-FEC6-06C27A6405FF}"/>
                  </a:ext>
                </a:extLst>
              </p:cNvPr>
              <p:cNvSpPr/>
              <p:nvPr/>
            </p:nvSpPr>
            <p:spPr>
              <a:xfrm>
                <a:off x="7138220" y="2651662"/>
                <a:ext cx="2097990" cy="1000996"/>
              </a:xfrm>
              <a:prstGeom prst="wedgeRoundRectCallout">
                <a:avLst>
                  <a:gd name="adj1" fmla="val 20608"/>
                  <a:gd name="adj2" fmla="val -86085"/>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600" dirty="0">
                    <a:latin typeface="+mj-lt"/>
                  </a:rPr>
                  <a:t>Why do the 2 angles add to </a:t>
                </a:r>
                <a14:m>
                  <m:oMath xmlns:m="http://schemas.openxmlformats.org/officeDocument/2006/math">
                    <m:r>
                      <a:rPr lang="en-AU" sz="1600" b="0" i="1" smtClean="0">
                        <a:latin typeface="Cambria Math" panose="02040503050406030204" pitchFamily="18" charset="0"/>
                      </a:rPr>
                      <m:t>180°</m:t>
                    </m:r>
                  </m:oMath>
                </a14:m>
                <a:r>
                  <a:rPr lang="en-AU" sz="1600" dirty="0">
                    <a:latin typeface="+mj-lt"/>
                  </a:rPr>
                  <a:t>?</a:t>
                </a:r>
              </a:p>
            </p:txBody>
          </p:sp>
        </mc:Choice>
        <mc:Fallback>
          <p:sp>
            <p:nvSpPr>
              <p:cNvPr id="11" name="Speech Bubble: Oval 10" descr="∠𝐼𝑁𝑄+∠𝐺𝑄𝑁&amp;=180°&#10;Why do the 2 angles add to 180°?">
                <a:extLst>
                  <a:ext uri="{FF2B5EF4-FFF2-40B4-BE49-F238E27FC236}">
                    <a16:creationId xmlns:a16="http://schemas.microsoft.com/office/drawing/2014/main" id="{FA9BAE20-AE1C-448C-FEC6-06C27A6405FF}"/>
                  </a:ext>
                </a:extLst>
              </p:cNvPr>
              <p:cNvSpPr>
                <a:spLocks noRot="1" noChangeAspect="1" noMove="1" noResize="1" noEditPoints="1" noAdjustHandles="1" noChangeArrowheads="1" noChangeShapeType="1" noTextEdit="1"/>
              </p:cNvSpPr>
              <p:nvPr/>
            </p:nvSpPr>
            <p:spPr>
              <a:xfrm>
                <a:off x="7138220" y="2651662"/>
                <a:ext cx="2097990" cy="1000996"/>
              </a:xfrm>
              <a:prstGeom prst="wedgeRoundRectCallout">
                <a:avLst>
                  <a:gd name="adj1" fmla="val 20608"/>
                  <a:gd name="adj2" fmla="val -86085"/>
                  <a:gd name="adj3" fmla="val 16667"/>
                </a:avLst>
              </a:prstGeom>
              <a:blipFill>
                <a:blip r:embed="rId4"/>
                <a:stretch>
                  <a:fillRect/>
                </a:stretch>
              </a:blipFill>
              <a:ln>
                <a:noFill/>
              </a:ln>
            </p:spPr>
            <p:txBody>
              <a:bodyPr/>
              <a:lstStyle/>
              <a:p>
                <a:r>
                  <a:rPr lang="en-AU">
                    <a:noFill/>
                  </a:rPr>
                  <a:t> </a:t>
                </a:r>
              </a:p>
            </p:txBody>
          </p:sp>
        </mc:Fallback>
      </mc:AlternateContent>
      <p:pic>
        <p:nvPicPr>
          <p:cNvPr id="13" name="Picture 12" descr="Bar diagram beta plus 60 = 180">
            <a:extLst>
              <a:ext uri="{FF2B5EF4-FFF2-40B4-BE49-F238E27FC236}">
                <a16:creationId xmlns:a16="http://schemas.microsoft.com/office/drawing/2014/main" id="{227D66B5-5F2F-C2E2-2DDB-6EC387C245AC}"/>
              </a:ext>
            </a:extLst>
          </p:cNvPr>
          <p:cNvPicPr>
            <a:picLocks noChangeAspect="1"/>
          </p:cNvPicPr>
          <p:nvPr/>
        </p:nvPicPr>
        <p:blipFill>
          <a:blip r:embed="rId5"/>
          <a:stretch>
            <a:fillRect/>
          </a:stretch>
        </p:blipFill>
        <p:spPr>
          <a:xfrm>
            <a:off x="8290590" y="3758545"/>
            <a:ext cx="3024755" cy="724826"/>
          </a:xfrm>
          <a:prstGeom prst="rect">
            <a:avLst/>
          </a:prstGeom>
        </p:spPr>
      </p:pic>
      <p:sp>
        <p:nvSpPr>
          <p:cNvPr id="3" name="Speech Bubble: Oval 2">
            <a:extLst>
              <a:ext uri="{FF2B5EF4-FFF2-40B4-BE49-F238E27FC236}">
                <a16:creationId xmlns:a16="http://schemas.microsoft.com/office/drawing/2014/main" id="{85DC42AD-EB1F-B3E5-4FA6-0BD015DE76CE}"/>
              </a:ext>
            </a:extLst>
          </p:cNvPr>
          <p:cNvSpPr/>
          <p:nvPr/>
        </p:nvSpPr>
        <p:spPr>
          <a:xfrm>
            <a:off x="7450334" y="5230071"/>
            <a:ext cx="4033666" cy="1126124"/>
          </a:xfrm>
          <a:prstGeom prst="wedgeRoundRectCallout">
            <a:avLst>
              <a:gd name="adj1" fmla="val 20934"/>
              <a:gd name="adj2" fmla="val -111747"/>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600" dirty="0"/>
              <a:t>Can you explain the connection between the equation and the bar diagram?</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171980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Come inside (4)</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latin typeface="+mj-lt"/>
              </a:rPr>
              <a:t>Your turn – question 1</a:t>
            </a:r>
          </a:p>
        </p:txBody>
      </p:sp>
      <p:sp>
        <p:nvSpPr>
          <p:cNvPr id="3" name="Content Placeholder 7">
            <a:extLst>
              <a:ext uri="{FF2B5EF4-FFF2-40B4-BE49-F238E27FC236}">
                <a16:creationId xmlns:a16="http://schemas.microsoft.com/office/drawing/2014/main" id="{9C4FD5B9-2F5D-B5BB-7CAE-25DC21B6966F}"/>
              </a:ext>
            </a:extLst>
          </p:cNvPr>
          <p:cNvSpPr txBox="1">
            <a:spLocks/>
          </p:cNvSpPr>
          <p:nvPr/>
        </p:nvSpPr>
        <p:spPr>
          <a:xfrm>
            <a:off x="360000" y="1617032"/>
            <a:ext cx="2823451" cy="51435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latin typeface="+mn-lt"/>
              </a:rPr>
              <a:t>Find the value of </a:t>
            </a:r>
            <a:r>
              <a:rPr lang="el-GR" sz="1800" dirty="0">
                <a:latin typeface="+mn-lt"/>
              </a:rPr>
              <a:t>β</a:t>
            </a:r>
            <a:r>
              <a:rPr lang="en-AU" sz="1800" dirty="0">
                <a:latin typeface="+mn-lt"/>
              </a:rPr>
              <a:t>.</a:t>
            </a:r>
          </a:p>
        </p:txBody>
      </p:sp>
      <p:pic>
        <p:nvPicPr>
          <p:cNvPr id="9" name="Picture 8" descr="Parallel lines with a transversal cutting the parallel lines with angles marked 135 degrees and beta">
            <a:extLst>
              <a:ext uri="{FF2B5EF4-FFF2-40B4-BE49-F238E27FC236}">
                <a16:creationId xmlns:a16="http://schemas.microsoft.com/office/drawing/2014/main" id="{C0F067D4-8FB7-D789-A6C9-4AAC7EB9CBB4}"/>
              </a:ext>
            </a:extLst>
          </p:cNvPr>
          <p:cNvPicPr>
            <a:picLocks noChangeAspect="1"/>
          </p:cNvPicPr>
          <p:nvPr/>
        </p:nvPicPr>
        <p:blipFill>
          <a:blip r:embed="rId2"/>
          <a:stretch>
            <a:fillRect/>
          </a:stretch>
        </p:blipFill>
        <p:spPr>
          <a:xfrm>
            <a:off x="688387" y="2046809"/>
            <a:ext cx="6228570" cy="4207017"/>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208545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Come inside (5)</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latin typeface="+mj-lt"/>
              </a:rPr>
              <a:t>Your turn – solution 1</a:t>
            </a:r>
          </a:p>
        </p:txBody>
      </p:sp>
      <p:sp>
        <p:nvSpPr>
          <p:cNvPr id="5" name="Content Placeholder 7">
            <a:extLst>
              <a:ext uri="{FF2B5EF4-FFF2-40B4-BE49-F238E27FC236}">
                <a16:creationId xmlns:a16="http://schemas.microsoft.com/office/drawing/2014/main" id="{AFB083C8-67E5-3CE1-5835-0FFECD64EB8F}"/>
              </a:ext>
            </a:extLst>
          </p:cNvPr>
          <p:cNvSpPr txBox="1">
            <a:spLocks/>
          </p:cNvSpPr>
          <p:nvPr/>
        </p:nvSpPr>
        <p:spPr>
          <a:xfrm>
            <a:off x="360000" y="1617032"/>
            <a:ext cx="2823451" cy="51435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latin typeface="+mn-lt"/>
              </a:rPr>
              <a:t>Find the value of </a:t>
            </a:r>
            <a:r>
              <a:rPr lang="el-GR" sz="1800" dirty="0">
                <a:latin typeface="+mn-lt"/>
              </a:rPr>
              <a:t>β</a:t>
            </a:r>
            <a:r>
              <a:rPr lang="en-AU" sz="1800" dirty="0">
                <a:latin typeface="+mn-lt"/>
              </a:rPr>
              <a:t>.</a:t>
            </a:r>
          </a:p>
        </p:txBody>
      </p:sp>
      <p:pic>
        <p:nvPicPr>
          <p:cNvPr id="8" name="Picture 7" descr="Parallel lines with a transversal cutting the parallel lines with angles marked 135 degrees and beta">
            <a:extLst>
              <a:ext uri="{FF2B5EF4-FFF2-40B4-BE49-F238E27FC236}">
                <a16:creationId xmlns:a16="http://schemas.microsoft.com/office/drawing/2014/main" id="{178203D9-27F4-DDDB-835C-9988664BE2B4}"/>
              </a:ext>
            </a:extLst>
          </p:cNvPr>
          <p:cNvPicPr>
            <a:picLocks noChangeAspect="1"/>
          </p:cNvPicPr>
          <p:nvPr/>
        </p:nvPicPr>
        <p:blipFill>
          <a:blip r:embed="rId2"/>
          <a:stretch>
            <a:fillRect/>
          </a:stretch>
        </p:blipFill>
        <p:spPr>
          <a:xfrm>
            <a:off x="688387" y="2046809"/>
            <a:ext cx="6228570" cy="4207017"/>
          </a:xfrm>
          <a:prstGeom prst="rect">
            <a:avLst/>
          </a:prstGeom>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F62DCC8C-BBE9-A4D5-E65A-6280DE00A499}"/>
                  </a:ext>
                </a:extLst>
              </p:cNvPr>
              <p:cNvSpPr txBox="1"/>
              <p:nvPr/>
            </p:nvSpPr>
            <p:spPr>
              <a:xfrm>
                <a:off x="7598108" y="2663980"/>
                <a:ext cx="3469758" cy="1225606"/>
              </a:xfrm>
              <a:prstGeom prst="rect">
                <a:avLst/>
              </a:prstGeom>
              <a:noFill/>
            </p:spPr>
            <p:txBody>
              <a:bodyPr wrap="none" lIns="0" tIns="0" rIns="0" bIns="0" rtlCol="0">
                <a:no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sz="1800" i="1" smtClean="0">
                          <a:ea typeface="Cambria Math" panose="02040503050406030204" pitchFamily="18" charset="0"/>
                        </a:rPr>
                        <m:t>∠</m:t>
                      </m:r>
                      <m:r>
                        <a:rPr lang="en-AU" sz="1800" b="0" i="1" smtClean="0">
                          <a:ea typeface="Cambria Math" panose="02040503050406030204" pitchFamily="18" charset="0"/>
                        </a:rPr>
                        <m:t>𝐹𝑄𝐿</m:t>
                      </m:r>
                      <m:r>
                        <a:rPr lang="en-AU" sz="1800" b="0" i="1" smtClean="0">
                          <a:ea typeface="Cambria Math" panose="02040503050406030204" pitchFamily="18" charset="0"/>
                        </a:rPr>
                        <m:t>+∠</m:t>
                      </m:r>
                      <m:r>
                        <a:rPr lang="en-AU" sz="1800" b="0" i="1" smtClean="0">
                          <a:ea typeface="Cambria Math" panose="02040503050406030204" pitchFamily="18" charset="0"/>
                        </a:rPr>
                        <m:t>𝐻𝐿𝑄</m:t>
                      </m:r>
                      <m:r>
                        <m:rPr>
                          <m:aln/>
                        </m:rPr>
                        <a:rPr lang="en-AU" sz="1800" b="0" i="1" smtClean="0">
                          <a:ea typeface="Cambria Math" panose="02040503050406030204" pitchFamily="18" charset="0"/>
                        </a:rPr>
                        <m:t>=</m:t>
                      </m:r>
                      <m:r>
                        <a:rPr lang="en-AU" sz="1800" b="0" i="1" smtClean="0">
                          <a:ea typeface="Cambria Math" panose="02040503050406030204" pitchFamily="18" charset="0"/>
                        </a:rPr>
                        <m:t>180°</m:t>
                      </m:r>
                    </m:oMath>
                    <m:oMath xmlns:m="http://schemas.openxmlformats.org/officeDocument/2006/math">
                      <m:r>
                        <m:rPr>
                          <m:sty m:val="p"/>
                        </m:rPr>
                        <a:rPr lang="el-GR" sz="1800" i="1"/>
                        <m:t>β</m:t>
                      </m:r>
                      <m:r>
                        <a:rPr lang="en-AU" sz="1800" i="1"/>
                        <m:t>+135</m:t>
                      </m:r>
                      <m:r>
                        <m:rPr>
                          <m:aln/>
                        </m:rPr>
                        <a:rPr lang="en-AU" sz="1800" i="1"/>
                        <m:t>=</m:t>
                      </m:r>
                      <m:r>
                        <a:rPr lang="en-AU" sz="1800" i="1"/>
                        <m:t>180</m:t>
                      </m:r>
                      <m:r>
                        <a:rPr lang="en-AU" sz="1800" i="1">
                          <a:ea typeface="Cambria Math" panose="02040503050406030204" pitchFamily="18" charset="0"/>
                        </a:rPr>
                        <m:t>°</m:t>
                      </m:r>
                    </m:oMath>
                    <m:oMath xmlns:m="http://schemas.openxmlformats.org/officeDocument/2006/math">
                      <m:r>
                        <m:rPr>
                          <m:sty m:val="p"/>
                        </m:rPr>
                        <a:rPr lang="el-GR" sz="1800" i="1">
                          <a:ea typeface="Cambria Math" panose="02040503050406030204" pitchFamily="18" charset="0"/>
                        </a:rPr>
                        <m:t>β</m:t>
                      </m:r>
                      <m:r>
                        <m:rPr>
                          <m:aln/>
                        </m:rPr>
                        <a:rPr lang="en-AU" sz="1800" i="1">
                          <a:ea typeface="Cambria Math" panose="02040503050406030204" pitchFamily="18" charset="0"/>
                        </a:rPr>
                        <m:t>=</m:t>
                      </m:r>
                      <m:r>
                        <a:rPr lang="en-AU" sz="1800" i="1">
                          <a:ea typeface="Cambria Math" panose="02040503050406030204" pitchFamily="18" charset="0"/>
                        </a:rPr>
                        <m:t>180−135</m:t>
                      </m:r>
                    </m:oMath>
                    <m:oMath xmlns:m="http://schemas.openxmlformats.org/officeDocument/2006/math">
                      <m:r>
                        <m:rPr>
                          <m:sty m:val="p"/>
                        </m:rPr>
                        <a:rPr lang="el-GR" sz="1800" i="1">
                          <a:ea typeface="Cambria Math" panose="02040503050406030204" pitchFamily="18" charset="0"/>
                        </a:rPr>
                        <m:t>β</m:t>
                      </m:r>
                      <m:r>
                        <m:rPr>
                          <m:aln/>
                        </m:rPr>
                        <a:rPr lang="en-AU" sz="1800" i="1">
                          <a:ea typeface="Cambria Math" panose="02040503050406030204" pitchFamily="18" charset="0"/>
                        </a:rPr>
                        <m:t>=</m:t>
                      </m:r>
                      <m:r>
                        <a:rPr lang="en-AU" sz="1800" i="1">
                          <a:ea typeface="Cambria Math" panose="02040503050406030204" pitchFamily="18" charset="0"/>
                        </a:rPr>
                        <m:t>45°</m:t>
                      </m:r>
                    </m:oMath>
                  </m:oMathPara>
                </a14:m>
                <a:endParaRPr lang="en-AU" sz="1800" i="1" dirty="0"/>
              </a:p>
            </p:txBody>
          </p:sp>
        </mc:Choice>
        <mc:Fallback>
          <p:sp>
            <p:nvSpPr>
              <p:cNvPr id="3" name="TextBox 2">
                <a:extLst>
                  <a:ext uri="{FF2B5EF4-FFF2-40B4-BE49-F238E27FC236}">
                    <a16:creationId xmlns:a16="http://schemas.microsoft.com/office/drawing/2014/main" id="{F62DCC8C-BBE9-A4D5-E65A-6280DE00A499}"/>
                  </a:ext>
                </a:extLst>
              </p:cNvPr>
              <p:cNvSpPr txBox="1">
                <a:spLocks noRot="1" noChangeAspect="1" noMove="1" noResize="1" noEditPoints="1" noAdjustHandles="1" noChangeArrowheads="1" noChangeShapeType="1" noTextEdit="1"/>
              </p:cNvSpPr>
              <p:nvPr/>
            </p:nvSpPr>
            <p:spPr>
              <a:xfrm>
                <a:off x="7598108" y="2663980"/>
                <a:ext cx="3469758" cy="1225606"/>
              </a:xfrm>
              <a:prstGeom prst="rect">
                <a:avLst/>
              </a:prstGeom>
              <a:blipFill>
                <a:blip r:embed="rId3"/>
                <a:stretch>
                  <a:fillRect b="-30348"/>
                </a:stretch>
              </a:blipFill>
            </p:spPr>
            <p:txBody>
              <a:bodyPr/>
              <a:lstStyle/>
              <a:p>
                <a:r>
                  <a:rPr lang="en-AU">
                    <a:noFill/>
                  </a:rPr>
                  <a:t> </a:t>
                </a:r>
              </a:p>
            </p:txBody>
          </p:sp>
        </mc:Fallback>
      </mc:AlternateContent>
      <p:pic>
        <p:nvPicPr>
          <p:cNvPr id="9" name="Picture 8" descr="Bar diagram beta plus 60 = 180">
            <a:extLst>
              <a:ext uri="{FF2B5EF4-FFF2-40B4-BE49-F238E27FC236}">
                <a16:creationId xmlns:a16="http://schemas.microsoft.com/office/drawing/2014/main" id="{E32C6009-6B9D-178E-84A0-99E3A63DFBBC}"/>
              </a:ext>
            </a:extLst>
          </p:cNvPr>
          <p:cNvPicPr>
            <a:picLocks noChangeAspect="1"/>
          </p:cNvPicPr>
          <p:nvPr/>
        </p:nvPicPr>
        <p:blipFill>
          <a:blip r:embed="rId4"/>
          <a:stretch>
            <a:fillRect/>
          </a:stretch>
        </p:blipFill>
        <p:spPr>
          <a:xfrm>
            <a:off x="7378572" y="4364567"/>
            <a:ext cx="3689294" cy="896464"/>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130562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Come inside (6)</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latin typeface="+mj-lt"/>
              </a:rPr>
              <a:t>Worked example 2</a:t>
            </a:r>
          </a:p>
        </p:txBody>
      </p:sp>
      <p:sp>
        <p:nvSpPr>
          <p:cNvPr id="8" name="Content Placeholder 7">
            <a:extLst>
              <a:ext uri="{FF2B5EF4-FFF2-40B4-BE49-F238E27FC236}">
                <a16:creationId xmlns:a16="http://schemas.microsoft.com/office/drawing/2014/main" id="{AB34C76D-533B-3694-77A2-D5CC0339FB87}"/>
              </a:ext>
            </a:extLst>
          </p:cNvPr>
          <p:cNvSpPr>
            <a:spLocks noGrp="1"/>
          </p:cNvSpPr>
          <p:nvPr>
            <p:ph idx="4294967295"/>
          </p:nvPr>
        </p:nvSpPr>
        <p:spPr>
          <a:xfrm>
            <a:off x="360025" y="1589413"/>
            <a:ext cx="5867039" cy="513708"/>
          </a:xfrm>
        </p:spPr>
        <p:txBody>
          <a:bodyPr/>
          <a:lstStyle/>
          <a:p>
            <a:r>
              <a:rPr lang="en-AU" dirty="0">
                <a:latin typeface="+mn-lt"/>
                <a:cs typeface="Arial" panose="020B0604020202020204" pitchFamily="34" charset="0"/>
              </a:rPr>
              <a:t>Which 2 lines are parallel and why? </a:t>
            </a:r>
          </a:p>
        </p:txBody>
      </p:sp>
      <p:pic>
        <p:nvPicPr>
          <p:cNvPr id="9" name="Picture 8" descr="Two sets of parallel lines that cross with angles 65 degrees, 115 degrees and 125 degrees as shown">
            <a:extLst>
              <a:ext uri="{FF2B5EF4-FFF2-40B4-BE49-F238E27FC236}">
                <a16:creationId xmlns:a16="http://schemas.microsoft.com/office/drawing/2014/main" id="{A442DD44-7DE8-7C89-8F6F-EFCA2FAA0BCF}"/>
              </a:ext>
            </a:extLst>
          </p:cNvPr>
          <p:cNvPicPr>
            <a:picLocks noChangeAspect="1"/>
          </p:cNvPicPr>
          <p:nvPr/>
        </p:nvPicPr>
        <p:blipFill>
          <a:blip r:embed="rId2"/>
          <a:stretch>
            <a:fillRect/>
          </a:stretch>
        </p:blipFill>
        <p:spPr>
          <a:xfrm>
            <a:off x="360000" y="2243148"/>
            <a:ext cx="6104808" cy="4169623"/>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8B48746F-1488-0A49-B224-7C1DB2D438B0}"/>
                  </a:ext>
                </a:extLst>
              </p:cNvPr>
              <p:cNvSpPr txBox="1"/>
              <p:nvPr/>
            </p:nvSpPr>
            <p:spPr>
              <a:xfrm>
                <a:off x="7582243" y="905601"/>
                <a:ext cx="3541757" cy="5507170"/>
              </a:xfrm>
              <a:prstGeom prst="rect">
                <a:avLst/>
              </a:prstGeom>
              <a:noFill/>
            </p:spPr>
            <p:txBody>
              <a:bodyPr wrap="none" lIns="0" tIns="0" rIns="0" bIns="0" rtlCol="0">
                <a:noAutofit/>
              </a:bodyPr>
              <a:lstStyle/>
              <a:p>
                <a:pPr algn="ctr">
                  <a:lnSpc>
                    <a:spcPct val="150000"/>
                  </a:lnSpc>
                  <a:spcAft>
                    <a:spcPts val="1200"/>
                  </a:spcAft>
                </a:pPr>
                <a:r>
                  <a:rPr lang="en-AU" sz="1800" b="0" dirty="0"/>
                  <a:t>Considering </a:t>
                </a:r>
                <a14:m>
                  <m:oMath xmlns:m="http://schemas.openxmlformats.org/officeDocument/2006/math">
                    <m:r>
                      <a:rPr lang="en-AU" sz="1800" b="0" i="1" smtClean="0"/>
                      <m:t>𝐴𝑄</m:t>
                    </m:r>
                    <m:r>
                      <a:rPr lang="en-AU" sz="1800" b="0" i="1" smtClean="0"/>
                      <m:t> &amp; </m:t>
                    </m:r>
                    <m:r>
                      <a:rPr lang="en-AU" sz="1800" b="0" i="1" smtClean="0">
                        <a:ea typeface="Cambria Math" panose="02040503050406030204" pitchFamily="18" charset="0"/>
                      </a:rPr>
                      <m:t>𝐾𝑅</m:t>
                    </m:r>
                  </m:oMath>
                </a14:m>
                <a:br>
                  <a:rPr lang="en-AU" sz="1800" b="0" i="1" dirty="0">
                    <a:ea typeface="Cambria Math" panose="02040503050406030204" pitchFamily="18" charset="0"/>
                  </a:rPr>
                </a:br>
                <a14:m>
                  <m:oMathPara xmlns:m="http://schemas.openxmlformats.org/officeDocument/2006/math">
                    <m:oMathParaPr>
                      <m:jc m:val="centerGroup"/>
                    </m:oMathParaPr>
                    <m:oMath xmlns:m="http://schemas.openxmlformats.org/officeDocument/2006/math">
                      <m:r>
                        <a:rPr lang="en-AU" sz="1800" b="0" i="1" smtClean="0">
                          <a:ea typeface="Cambria Math" panose="02040503050406030204" pitchFamily="18" charset="0"/>
                        </a:rPr>
                        <m:t>∠</m:t>
                      </m:r>
                      <m:r>
                        <a:rPr lang="en-AU" sz="1800" b="0" i="1" smtClean="0">
                          <a:ea typeface="Cambria Math" panose="02040503050406030204" pitchFamily="18" charset="0"/>
                        </a:rPr>
                        <m:t>𝐴𝐿𝑆</m:t>
                      </m:r>
                      <m:r>
                        <m:rPr>
                          <m:aln/>
                        </m:rPr>
                        <a:rPr lang="en-AU" sz="1800" b="0" i="1" smtClean="0">
                          <a:ea typeface="Cambria Math" panose="02040503050406030204" pitchFamily="18" charset="0"/>
                        </a:rPr>
                        <m:t>=</m:t>
                      </m:r>
                      <m:r>
                        <a:rPr lang="en-AU" sz="1800" b="0" i="1" smtClean="0">
                          <a:ea typeface="Cambria Math" panose="02040503050406030204" pitchFamily="18" charset="0"/>
                        </a:rPr>
                        <m:t>65°</m:t>
                      </m:r>
                    </m:oMath>
                    <m:oMath xmlns:m="http://schemas.openxmlformats.org/officeDocument/2006/math">
                      <m:r>
                        <a:rPr lang="en-AU" sz="1800" b="0" i="1" smtClean="0">
                          <a:ea typeface="Cambria Math" panose="02040503050406030204" pitchFamily="18" charset="0"/>
                        </a:rPr>
                        <m:t>∠</m:t>
                      </m:r>
                      <m:r>
                        <a:rPr lang="en-AU" sz="1800" b="0" i="1" smtClean="0">
                          <a:ea typeface="Cambria Math" panose="02040503050406030204" pitchFamily="18" charset="0"/>
                        </a:rPr>
                        <m:t>𝐾𝑆𝐿</m:t>
                      </m:r>
                      <m:r>
                        <m:rPr>
                          <m:aln/>
                        </m:rPr>
                        <a:rPr lang="en-AU" sz="1800" b="0" i="1" smtClean="0">
                          <a:ea typeface="Cambria Math" panose="02040503050406030204" pitchFamily="18" charset="0"/>
                        </a:rPr>
                        <m:t>=</m:t>
                      </m:r>
                      <m:r>
                        <a:rPr lang="en-AU" sz="1800" b="0" i="1" smtClean="0">
                          <a:ea typeface="Cambria Math" panose="02040503050406030204" pitchFamily="18" charset="0"/>
                        </a:rPr>
                        <m:t>115°</m:t>
                      </m:r>
                    </m:oMath>
                    <m:oMath xmlns:m="http://schemas.openxmlformats.org/officeDocument/2006/math">
                      <m:r>
                        <a:rPr lang="en-AU" sz="1800" b="0" i="1" smtClean="0">
                          <a:ea typeface="Cambria Math" panose="02040503050406030204" pitchFamily="18" charset="0"/>
                        </a:rPr>
                        <m:t>∠</m:t>
                      </m:r>
                      <m:r>
                        <a:rPr lang="en-AU" sz="1800" b="0" i="1" smtClean="0">
                          <a:ea typeface="Cambria Math" panose="02040503050406030204" pitchFamily="18" charset="0"/>
                        </a:rPr>
                        <m:t>𝐴𝐿𝑆</m:t>
                      </m:r>
                      <m:r>
                        <a:rPr lang="en-AU" sz="1800" b="0" i="1" smtClean="0">
                          <a:ea typeface="Cambria Math" panose="02040503050406030204" pitchFamily="18" charset="0"/>
                        </a:rPr>
                        <m:t>+∠</m:t>
                      </m:r>
                      <m:r>
                        <a:rPr lang="en-AU" sz="1800" b="0" i="1" smtClean="0">
                          <a:ea typeface="Cambria Math" panose="02040503050406030204" pitchFamily="18" charset="0"/>
                        </a:rPr>
                        <m:t>𝐾𝑆𝐿</m:t>
                      </m:r>
                      <m:r>
                        <m:rPr>
                          <m:aln/>
                        </m:rPr>
                        <a:rPr lang="en-AU" sz="1800" b="0" i="1" smtClean="0">
                          <a:ea typeface="Cambria Math" panose="02040503050406030204" pitchFamily="18" charset="0"/>
                        </a:rPr>
                        <m:t>=</m:t>
                      </m:r>
                      <m:r>
                        <a:rPr lang="en-AU" sz="1800" b="0" i="1" smtClean="0">
                          <a:ea typeface="Cambria Math" panose="02040503050406030204" pitchFamily="18" charset="0"/>
                        </a:rPr>
                        <m:t>180°</m:t>
                      </m:r>
                    </m:oMath>
                  </m:oMathPara>
                </a14:m>
                <a:br>
                  <a:rPr lang="en-AU" sz="1800" b="0" i="1" dirty="0">
                    <a:ea typeface="Cambria Math" panose="02040503050406030204" pitchFamily="18" charset="0"/>
                  </a:rPr>
                </a:br>
                <a:r>
                  <a:rPr lang="en-AU" sz="1800" b="0" i="0" dirty="0">
                    <a:ea typeface="Cambria Math" panose="02040503050406030204" pitchFamily="18" charset="0"/>
                  </a:rPr>
                  <a:t>Co-interior angles in parallel </a:t>
                </a:r>
              </a:p>
              <a:p>
                <a:pPr algn="ctr">
                  <a:lnSpc>
                    <a:spcPct val="150000"/>
                  </a:lnSpc>
                  <a:spcAft>
                    <a:spcPts val="1200"/>
                  </a:spcAft>
                </a:pPr>
                <a:r>
                  <a:rPr lang="en-AU" sz="1800" b="0" i="0" dirty="0">
                    <a:ea typeface="Cambria Math" panose="02040503050406030204" pitchFamily="18" charset="0"/>
                  </a:rPr>
                  <a:t>lines add to 180</a:t>
                </a:r>
                <a:r>
                  <a:rPr lang="en-AU" sz="1800" b="0" i="0" baseline="30000" dirty="0">
                    <a:ea typeface="Cambria Math" panose="02040503050406030204" pitchFamily="18" charset="0"/>
                  </a:rPr>
                  <a:t>o</a:t>
                </a:r>
                <a:br>
                  <a:rPr lang="en-AU" sz="1800" b="0" i="1" dirty="0">
                    <a:ea typeface="Cambria Math" panose="02040503050406030204" pitchFamily="18" charset="0"/>
                  </a:rPr>
                </a:br>
                <a:r>
                  <a:rPr lang="en-AU" sz="1800" b="0" i="1" dirty="0">
                    <a:ea typeface="Cambria Math" panose="02040503050406030204" pitchFamily="18" charset="0"/>
                  </a:rPr>
                  <a:t>              </a:t>
                </a:r>
                <a14:m>
                  <m:oMath xmlns:m="http://schemas.openxmlformats.org/officeDocument/2006/math">
                    <m:r>
                      <a:rPr lang="en-AU" sz="1800" b="0" i="1" smtClean="0">
                        <a:ea typeface="Cambria Math" panose="02040503050406030204" pitchFamily="18" charset="0"/>
                      </a:rPr>
                      <m:t>∴</m:t>
                    </m:r>
                    <m:r>
                      <a:rPr lang="en-AU" sz="1800" i="1"/>
                      <m:t>𝐴𝑄</m:t>
                    </m:r>
                    <m:r>
                      <m:rPr>
                        <m:aln/>
                      </m:rPr>
                      <a:rPr lang="en-AU" sz="1800" i="1">
                        <a:ea typeface="Cambria Math" panose="02040503050406030204" pitchFamily="18" charset="0"/>
                      </a:rPr>
                      <m:t>∥</m:t>
                    </m:r>
                    <m:r>
                      <a:rPr lang="en-AU" sz="1800" i="1">
                        <a:ea typeface="Cambria Math" panose="02040503050406030204" pitchFamily="18" charset="0"/>
                      </a:rPr>
                      <m:t>𝐾𝑅</m:t>
                    </m:r>
                  </m:oMath>
                </a14:m>
                <a:br>
                  <a:rPr lang="en-AU" sz="1800" dirty="0"/>
                </a:br>
                <a:r>
                  <a:rPr lang="en-AU" sz="1800" dirty="0"/>
                  <a:t>Considering </a:t>
                </a:r>
                <a14:m>
                  <m:oMath xmlns:m="http://schemas.openxmlformats.org/officeDocument/2006/math">
                    <m:r>
                      <a:rPr lang="en-AU" sz="1800" i="1" dirty="0" smtClean="0"/>
                      <m:t>𝐻𝑁</m:t>
                    </m:r>
                    <m:r>
                      <a:rPr lang="en-AU" sz="1800" i="1" dirty="0" smtClean="0"/>
                      <m:t> &amp; </m:t>
                    </m:r>
                    <m:r>
                      <a:rPr lang="en-AU" sz="1800" i="1" dirty="0" smtClean="0"/>
                      <m:t>𝐹𝐺</m:t>
                    </m:r>
                  </m:oMath>
                </a14:m>
                <a:endParaRPr lang="en-AU" sz="1800" dirty="0"/>
              </a:p>
              <a:p>
                <a:pPr algn="ctr">
                  <a:lnSpc>
                    <a:spcPct val="150000"/>
                  </a:lnSpc>
                  <a:spcAft>
                    <a:spcPts val="1200"/>
                  </a:spcAft>
                </a:pPr>
                <a14:m>
                  <m:oMathPara xmlns:m="http://schemas.openxmlformats.org/officeDocument/2006/math">
                    <m:oMathParaPr>
                      <m:jc m:val="centerGroup"/>
                    </m:oMathParaPr>
                    <m:oMath xmlns:m="http://schemas.openxmlformats.org/officeDocument/2006/math">
                      <m:r>
                        <a:rPr lang="en-AU" sz="1800" i="1" smtClean="0">
                          <a:ea typeface="Cambria Math" panose="02040503050406030204" pitchFamily="18" charset="0"/>
                        </a:rPr>
                        <m:t>∠</m:t>
                      </m:r>
                      <m:r>
                        <a:rPr lang="en-AU" sz="1800" i="1">
                          <a:ea typeface="Cambria Math" panose="02040503050406030204" pitchFamily="18" charset="0"/>
                        </a:rPr>
                        <m:t>𝐻𝐿𝑄</m:t>
                      </m:r>
                      <m:r>
                        <m:rPr>
                          <m:aln/>
                        </m:rPr>
                        <a:rPr lang="en-AU" sz="1800" i="1">
                          <a:ea typeface="Cambria Math" panose="02040503050406030204" pitchFamily="18" charset="0"/>
                        </a:rPr>
                        <m:t>=</m:t>
                      </m:r>
                      <m:r>
                        <a:rPr lang="en-AU" sz="1800" i="1">
                          <a:ea typeface="Cambria Math" panose="02040503050406030204" pitchFamily="18" charset="0"/>
                        </a:rPr>
                        <m:t>65°</m:t>
                      </m:r>
                    </m:oMath>
                    <m:oMath xmlns:m="http://schemas.openxmlformats.org/officeDocument/2006/math">
                      <m:r>
                        <a:rPr lang="en-AU" sz="1800" i="1" smtClean="0">
                          <a:ea typeface="Cambria Math" panose="02040503050406030204" pitchFamily="18" charset="0"/>
                        </a:rPr>
                        <m:t>∠</m:t>
                      </m:r>
                      <m:r>
                        <a:rPr lang="en-AU" sz="1800" b="0" i="1" smtClean="0">
                          <a:ea typeface="Cambria Math" panose="02040503050406030204" pitchFamily="18" charset="0"/>
                        </a:rPr>
                        <m:t>𝐿𝑄𝐹</m:t>
                      </m:r>
                      <m:r>
                        <a:rPr lang="en-AU" sz="1800" b="0" i="1" smtClean="0">
                          <a:ea typeface="Cambria Math" panose="02040503050406030204" pitchFamily="18" charset="0"/>
                        </a:rPr>
                        <m:t>=125°</m:t>
                      </m:r>
                    </m:oMath>
                    <m:oMath xmlns:m="http://schemas.openxmlformats.org/officeDocument/2006/math">
                      <m:r>
                        <a:rPr lang="en-AU" sz="1800" b="0" i="1" smtClean="0">
                          <a:ea typeface="Cambria Math" panose="02040503050406030204" pitchFamily="18" charset="0"/>
                        </a:rPr>
                        <m:t>∠</m:t>
                      </m:r>
                      <m:r>
                        <a:rPr lang="en-AU" sz="1800" b="0" i="1" smtClean="0">
                          <a:ea typeface="Cambria Math" panose="02040503050406030204" pitchFamily="18" charset="0"/>
                        </a:rPr>
                        <m:t>𝐻𝐿𝑄</m:t>
                      </m:r>
                      <m:r>
                        <a:rPr lang="en-AU" sz="1800" b="0" i="1" smtClean="0">
                          <a:ea typeface="Cambria Math" panose="02040503050406030204" pitchFamily="18" charset="0"/>
                        </a:rPr>
                        <m:t>+∠</m:t>
                      </m:r>
                      <m:r>
                        <a:rPr lang="en-AU" sz="1800" b="0" i="1" smtClean="0">
                          <a:ea typeface="Cambria Math" panose="02040503050406030204" pitchFamily="18" charset="0"/>
                        </a:rPr>
                        <m:t>𝐿𝑄𝐹</m:t>
                      </m:r>
                      <m:r>
                        <m:rPr>
                          <m:aln/>
                        </m:rPr>
                        <a:rPr lang="en-AU" sz="1800" b="0" i="1" smtClean="0">
                          <a:ea typeface="Cambria Math" panose="02040503050406030204" pitchFamily="18" charset="0"/>
                        </a:rPr>
                        <m:t>≠</m:t>
                      </m:r>
                      <m:r>
                        <a:rPr lang="en-AU" sz="1800" b="0" i="1" smtClean="0">
                          <a:ea typeface="Cambria Math" panose="02040503050406030204" pitchFamily="18" charset="0"/>
                        </a:rPr>
                        <m:t>180°</m:t>
                      </m:r>
                    </m:oMath>
                    <m:oMath xmlns:m="http://schemas.openxmlformats.org/officeDocument/2006/math">
                      <m:r>
                        <a:rPr lang="en-AU" sz="1800" b="0" i="1" smtClean="0">
                          <a:ea typeface="Cambria Math" panose="02040503050406030204" pitchFamily="18" charset="0"/>
                        </a:rPr>
                        <m:t>∴</m:t>
                      </m:r>
                      <m:r>
                        <a:rPr lang="en-AU" sz="1800" b="0" i="1" smtClean="0">
                          <a:ea typeface="Cambria Math" panose="02040503050406030204" pitchFamily="18" charset="0"/>
                        </a:rPr>
                        <m:t>𝐻𝑁</m:t>
                      </m:r>
                      <m:r>
                        <a:rPr lang="en-AU" sz="1800" b="0" i="1" smtClean="0">
                          <a:ea typeface="Cambria Math" panose="02040503050406030204" pitchFamily="18" charset="0"/>
                        </a:rPr>
                        <m:t>∦</m:t>
                      </m:r>
                      <m:r>
                        <a:rPr lang="en-AU" sz="1800" b="0" i="1" smtClean="0">
                          <a:ea typeface="Cambria Math" panose="02040503050406030204" pitchFamily="18" charset="0"/>
                        </a:rPr>
                        <m:t>𝐹𝐺</m:t>
                      </m:r>
                    </m:oMath>
                  </m:oMathPara>
                </a14:m>
                <a:endParaRPr lang="en-AU" sz="1800" b="0" dirty="0">
                  <a:ea typeface="Cambria Math" panose="02040503050406030204" pitchFamily="18" charset="0"/>
                </a:endParaRPr>
              </a:p>
            </p:txBody>
          </p:sp>
        </mc:Choice>
        <mc:Fallback>
          <p:sp>
            <p:nvSpPr>
              <p:cNvPr id="7" name="TextBox 6">
                <a:extLst>
                  <a:ext uri="{FF2B5EF4-FFF2-40B4-BE49-F238E27FC236}">
                    <a16:creationId xmlns:a16="http://schemas.microsoft.com/office/drawing/2014/main" id="{8B48746F-1488-0A49-B224-7C1DB2D438B0}"/>
                  </a:ext>
                </a:extLst>
              </p:cNvPr>
              <p:cNvSpPr txBox="1">
                <a:spLocks noRot="1" noChangeAspect="1" noMove="1" noResize="1" noEditPoints="1" noAdjustHandles="1" noChangeArrowheads="1" noChangeShapeType="1" noTextEdit="1"/>
              </p:cNvSpPr>
              <p:nvPr/>
            </p:nvSpPr>
            <p:spPr>
              <a:xfrm>
                <a:off x="7582243" y="905601"/>
                <a:ext cx="3541757" cy="5507170"/>
              </a:xfrm>
              <a:prstGeom prst="rect">
                <a:avLst/>
              </a:prstGeo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245259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892</Words>
  <Application>Microsoft Office PowerPoint</Application>
  <PresentationFormat>Widescreen</PresentationFormat>
  <Paragraphs>83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Cambria Math</vt:lpstr>
      <vt:lpstr>Arial</vt:lpstr>
      <vt:lpstr>Times New Roman</vt:lpstr>
      <vt:lpstr>Public Sans</vt:lpstr>
      <vt:lpstr>1_NSWG Corporate</vt:lpstr>
      <vt:lpstr>Come inside</vt:lpstr>
      <vt:lpstr>Warm up</vt:lpstr>
      <vt:lpstr>Come inside (1)</vt:lpstr>
      <vt:lpstr>Summarise</vt:lpstr>
      <vt:lpstr>Come inside (2)</vt:lpstr>
      <vt:lpstr>Come inside (3)</vt:lpstr>
      <vt:lpstr>Come inside (4)</vt:lpstr>
      <vt:lpstr>Come inside (5)</vt:lpstr>
      <vt:lpstr>Come inside (6)</vt:lpstr>
      <vt:lpstr>Come inside (7)</vt:lpstr>
      <vt:lpstr>Come inside (8)</vt:lpstr>
      <vt:lpstr>Come inside (9)</vt:lpstr>
      <vt:lpstr>Apply</vt:lpstr>
      <vt:lpstr>Come inside (10)</vt:lpstr>
      <vt:lpstr>Come inside (11)</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inside – Unit 11 – Lesson 7</dc:title>
  <dc:creator>NSW Department of Education</dc:creator>
  <dcterms:created xsi:type="dcterms:W3CDTF">2024-08-23T04:09:38Z</dcterms:created>
  <dcterms:modified xsi:type="dcterms:W3CDTF">2024-08-23T04:09:57Z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2024-08-23T04:09:56Z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58a3daa3-3a42-4b23-9679-b4912dce757a</vt:lpwstr>
  </property>
  <property fmtid="{D5CDD505-2E9C-101B-9397-08002B2CF9AE}" pid="8" name="MSIP_Label_b603dfd7-d93a-4381-a340-2995d8282205_ContentBits">
    <vt:lpwstr>0</vt:lpwstr>
  </property>
</Properties>
</file>