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45" r:id="rId1"/>
  </p:sldMasterIdLst>
  <p:notesMasterIdLst>
    <p:notesMasterId r:id="rId9"/>
  </p:notesMasterIdLst>
  <p:handoutMasterIdLst>
    <p:handoutMasterId r:id="rId10"/>
  </p:handoutMasterIdLst>
  <p:sldIdLst>
    <p:sldId id="257" r:id="rId2"/>
    <p:sldId id="272" r:id="rId3"/>
    <p:sldId id="376" r:id="rId4"/>
    <p:sldId id="382" r:id="rId5"/>
    <p:sldId id="383" r:id="rId6"/>
    <p:sldId id="384" r:id="rId7"/>
    <p:sldId id="361" r:id="rId8"/>
  </p:sldIdLst>
  <p:sldSz cx="12192000" cy="6858000"/>
  <p:notesSz cx="6858000" cy="9144000"/>
  <p:embeddedFontLst>
    <p:embeddedFont>
      <p:font typeface="Public Sans" pitchFamily="2" charset="0"/>
      <p:regular r:id="rId11"/>
      <p:bold r:id="rId12"/>
      <p:italic r:id="rId13"/>
      <p:boldItalic r:id="rId14"/>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C217C917-583C-E77D-B579-6E8946FFDC11}" name="Sam Houda" initials="SH" userId="S::samantha.houda1@det.nsw.edu.au::8177d86a-8cc2-4537-942b-686d9dda63ce" providerId="AD"/>
  <p188:author id="{34CBB4B3-3397-45FC-769A-8FC378E8FA1C}" name="Kim McGown" initials="KM" userId="S::Kim.McGown@det.nsw.edu.au::918567f1-a53d-4ed9-b182-ffed37b9591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3D6"/>
    <a:srgbClr val="EBEBEB"/>
    <a:srgbClr val="FFFFFF"/>
    <a:srgbClr val="00296C"/>
    <a:srgbClr val="146CFD"/>
    <a:srgbClr val="0070C0"/>
    <a:srgbClr val="CBEDFD"/>
    <a:srgbClr val="002664"/>
    <a:srgbClr val="0046B8"/>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89" autoAdjust="0"/>
    <p:restoredTop sz="86286" autoAdjust="0"/>
  </p:normalViewPr>
  <p:slideViewPr>
    <p:cSldViewPr snapToGrid="0">
      <p:cViewPr varScale="1">
        <p:scale>
          <a:sx n="88" d="100"/>
          <a:sy n="88" d="100"/>
        </p:scale>
        <p:origin x="882" y="96"/>
      </p:cViewPr>
      <p:guideLst>
        <p:guide orient="horz" pos="2160"/>
        <p:guide pos="3863"/>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48" y="10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handoutMaster" Target="handoutMasters/handoutMaster1.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23/08/2024</a:t>
            </a:fld>
            <a:endParaRPr lang="en-AU" dirty="0">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dirty="0">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23/08/2024</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dirty="0"/>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2240968"/>
            <a:ext cx="6255979" cy="2033997"/>
          </a:xfrm>
          <a:ln>
            <a:noFill/>
          </a:ln>
        </p:spPr>
        <p:txBody>
          <a:bodyPr anchor="b">
            <a:no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dirty="0"/>
              <a:t>Learning sequence/lesson/ activity 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4385568"/>
            <a:ext cx="6255977" cy="426611"/>
          </a:xfrm>
        </p:spPr>
        <p:txBody>
          <a:bodyPr anchor="t">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Stage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Arial" panose="020B0604020202020204" pitchFamily="34" charset="0"/>
                <a:cs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Module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Arial" panose="020B0604020202020204" pitchFamily="34" charset="0"/>
                <a:cs typeface="Arial" panose="020B0604020202020204" pitchFamily="34" charset="0"/>
              </a:defRPr>
            </a:lvl1pPr>
          </a:lstStyle>
          <a:p>
            <a:pPr lvl="0"/>
            <a:r>
              <a:rPr lang="en-US" dirty="0"/>
              <a:t>Presenter name</a:t>
            </a:r>
            <a:endParaRPr lang="en-AU" dirty="0"/>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Arial" panose="020B0604020202020204" pitchFamily="34" charset="0"/>
                <a:cs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GB"/>
              <a:t>Click icon to add picture</a:t>
            </a:r>
            <a:endParaRPr lang="en-AU" dirty="0"/>
          </a:p>
        </p:txBody>
      </p:sp>
    </p:spTree>
    <p:extLst>
      <p:ext uri="{BB962C8B-B14F-4D97-AF65-F5344CB8AC3E}">
        <p14:creationId xmlns:p14="http://schemas.microsoft.com/office/powerpoint/2010/main" val="26567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4183375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Arial" panose="020B0604020202020204" pitchFamily="34" charset="0"/>
                <a:cs typeface="Arial" panose="020B0604020202020204" pitchFamily="34" charset="0"/>
              </a:defRPr>
            </a:lvl1pPr>
          </a:lstStyle>
          <a:p>
            <a:pPr>
              <a:lnSpc>
                <a:spcPct val="100000"/>
              </a:lnSpc>
            </a:pPr>
            <a:r>
              <a:rPr lang="en-AU" dirty="0"/>
              <a:t>Lesson title</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3842406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ue backgroun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GB"/>
              <a:t>Click icon to add picture</a:t>
            </a:r>
            <a:endParaRPr lang="en-AU" dirty="0"/>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GB"/>
              <a:t>Click to edit Master title style</a:t>
            </a:r>
            <a:endParaRPr lang="en-AU" dirty="0"/>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15836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72849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3" name="Content Placeholder 2">
            <a:extLst>
              <a:ext uri="{FF2B5EF4-FFF2-40B4-BE49-F238E27FC236}">
                <a16:creationId xmlns:a16="http://schemas.microsoft.com/office/drawing/2014/main" id="{EAC13D79-FA01-577F-AC79-E39D6DCCC806}"/>
              </a:ext>
            </a:extLst>
          </p:cNvPr>
          <p:cNvSpPr>
            <a:spLocks noGrp="1"/>
          </p:cNvSpPr>
          <p:nvPr>
            <p:ph sz="quarter" idx="19" hasCustomPrompt="1"/>
          </p:nvPr>
        </p:nvSpPr>
        <p:spPr>
          <a:xfrm>
            <a:off x="360363" y="1562471"/>
            <a:ext cx="5735637" cy="4814518"/>
          </a:xfrm>
        </p:spPr>
        <p:txBody>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Picture Placeholder 7">
            <a:extLst>
              <a:ext uri="{FF2B5EF4-FFF2-40B4-BE49-F238E27FC236}">
                <a16:creationId xmlns:a16="http://schemas.microsoft.com/office/drawing/2014/main" id="{F0C3D212-D9E6-5651-0336-B3898E36FBA5}"/>
              </a:ext>
            </a:extLst>
          </p:cNvPr>
          <p:cNvSpPr>
            <a:spLocks noGrp="1"/>
          </p:cNvSpPr>
          <p:nvPr>
            <p:ph type="pic" sz="quarter" idx="20"/>
          </p:nvPr>
        </p:nvSpPr>
        <p:spPr>
          <a:xfrm>
            <a:off x="6324599" y="1562470"/>
            <a:ext cx="5507038" cy="4814518"/>
          </a:xfrm>
        </p:spPr>
        <p:txBody>
          <a:bodyPr/>
          <a:lstStyle/>
          <a:p>
            <a:r>
              <a:rPr lang="en-GB"/>
              <a:t>Click icon to add picture</a:t>
            </a:r>
            <a:endParaRPr lang="en-AU"/>
          </a:p>
        </p:txBody>
      </p:sp>
    </p:spTree>
    <p:extLst>
      <p:ext uri="{BB962C8B-B14F-4D97-AF65-F5344CB8AC3E}">
        <p14:creationId xmlns:p14="http://schemas.microsoft.com/office/powerpoint/2010/main" val="3991900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eature image and text">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GB"/>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hasCustomPrompt="1"/>
          </p:nvPr>
        </p:nvSpPr>
        <p:spPr>
          <a:xfrm>
            <a:off x="5400000" y="360000"/>
            <a:ext cx="6407150" cy="554400"/>
          </a:xfrm>
        </p:spPr>
        <p:txBody>
          <a:bodyPr/>
          <a:lstStyle>
            <a:lvl1pPr>
              <a:defRPr>
                <a:solidFill>
                  <a:schemeClr val="accent1"/>
                </a:solidFill>
              </a:defRPr>
            </a:lvl1pPr>
          </a:lstStyle>
          <a:p>
            <a:r>
              <a:rPr lang="en-US" dirty="0"/>
              <a:t>Title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6407150" cy="294189"/>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87027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4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96630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3160553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dirty="0"/>
              <a:t>References</a:t>
            </a:r>
            <a:endParaRPr lang="en-AU" dirty="0"/>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Arial" panose="020B0604020202020204" pitchFamily="34" charset="0"/>
                <a:cs typeface="Arial" panose="020B0604020202020204" pitchFamily="34" charset="0"/>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43459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GB"/>
              <a:t>Click to edit Master title style</a:t>
            </a:r>
            <a:endParaRPr lang="en-US" dirty="0"/>
          </a:p>
        </p:txBody>
      </p:sp>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250227395"/>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education.nsw.gov.au/rights-and-accountability/copyright"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ACA6DE-0425-8EF3-5209-66B57CD3D78E}"/>
              </a:ext>
            </a:extLst>
          </p:cNvPr>
          <p:cNvSpPr>
            <a:spLocks noGrp="1"/>
          </p:cNvSpPr>
          <p:nvPr>
            <p:ph type="ctrTitle"/>
          </p:nvPr>
        </p:nvSpPr>
        <p:spPr/>
        <p:txBody>
          <a:bodyPr/>
          <a:lstStyle/>
          <a:p>
            <a:r>
              <a:rPr lang="en-AU" dirty="0">
                <a:latin typeface="+mj-lt"/>
              </a:rPr>
              <a:t>All in this together</a:t>
            </a:r>
          </a:p>
        </p:txBody>
      </p:sp>
      <p:sp>
        <p:nvSpPr>
          <p:cNvPr id="2" name="Text Placeholder 1">
            <a:extLst>
              <a:ext uri="{FF2B5EF4-FFF2-40B4-BE49-F238E27FC236}">
                <a16:creationId xmlns:a16="http://schemas.microsoft.com/office/drawing/2014/main" id="{F2932CFE-EAAE-87A8-3491-1BE47170A712}"/>
              </a:ext>
            </a:extLst>
          </p:cNvPr>
          <p:cNvSpPr>
            <a:spLocks noGrp="1"/>
          </p:cNvSpPr>
          <p:nvPr>
            <p:ph type="body" sz="quarter" idx="10"/>
          </p:nvPr>
        </p:nvSpPr>
        <p:spPr/>
        <p:txBody>
          <a:bodyPr/>
          <a:lstStyle/>
          <a:p>
            <a:r>
              <a:rPr lang="en-US" dirty="0">
                <a:latin typeface="+mj-lt"/>
              </a:rPr>
              <a:t>Stage 4</a:t>
            </a:r>
          </a:p>
        </p:txBody>
      </p:sp>
      <p:pic>
        <p:nvPicPr>
          <p:cNvPr id="9" name="Picture Placeholder 8">
            <a:extLst>
              <a:ext uri="{FF2B5EF4-FFF2-40B4-BE49-F238E27FC236}">
                <a16:creationId xmlns:a16="http://schemas.microsoft.com/office/drawing/2014/main" id="{D7816618-9B15-DE31-43ED-92D38A0298C1}"/>
              </a:ext>
              <a:ext uri="{C183D7F6-B498-43B3-948B-1728B52AA6E4}">
                <adec:decorative xmlns:adec="http://schemas.microsoft.com/office/drawing/2017/decorative" val="1"/>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3180838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CE7BF6A-AB36-CA7B-C94E-7532E9A1E7C4}"/>
              </a:ext>
            </a:extLst>
          </p:cNvPr>
          <p:cNvSpPr>
            <a:spLocks noGrp="1"/>
          </p:cNvSpPr>
          <p:nvPr>
            <p:ph type="ctrTitle"/>
          </p:nvPr>
        </p:nvSpPr>
        <p:spPr/>
        <p:txBody>
          <a:bodyPr/>
          <a:lstStyle/>
          <a:p>
            <a:r>
              <a:rPr lang="en-AU" dirty="0">
                <a:latin typeface="+mj-lt"/>
              </a:rPr>
              <a:t>Launch</a:t>
            </a:r>
          </a:p>
        </p:txBody>
      </p:sp>
      <p:sp>
        <p:nvSpPr>
          <p:cNvPr id="2" name="Footer Placeholder 2">
            <a:extLst>
              <a:ext uri="{FF2B5EF4-FFF2-40B4-BE49-F238E27FC236}">
                <a16:creationId xmlns:a16="http://schemas.microsoft.com/office/drawing/2014/main" id="{D1C7100A-9FA5-BAEC-B379-CC388DEAC502}"/>
              </a:ext>
            </a:extLst>
          </p:cNvPr>
          <p:cNvSpPr txBox="1">
            <a:spLocks/>
          </p:cNvSpPr>
          <p:nvPr/>
        </p:nvSpPr>
        <p:spPr>
          <a:xfrm>
            <a:off x="539999" y="395895"/>
            <a:ext cx="4498975" cy="684213"/>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sz="1400" dirty="0">
                <a:solidFill>
                  <a:schemeClr val="bg1"/>
                </a:solidFill>
              </a:rPr>
              <a:t>NSW Department of Education</a:t>
            </a:r>
            <a:endParaRPr lang="en-AU" sz="1400" dirty="0">
              <a:solidFill>
                <a:schemeClr val="bg1"/>
              </a:solidFill>
            </a:endParaRPr>
          </a:p>
        </p:txBody>
      </p:sp>
    </p:spTree>
    <p:extLst>
      <p:ext uri="{BB962C8B-B14F-4D97-AF65-F5344CB8AC3E}">
        <p14:creationId xmlns:p14="http://schemas.microsoft.com/office/powerpoint/2010/main" val="1677632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p:txBody>
          <a:bodyPr/>
          <a:lstStyle/>
          <a:p>
            <a:r>
              <a:rPr lang="en-AU" dirty="0">
                <a:latin typeface="+mj-lt"/>
              </a:rPr>
              <a:t>All in this together (1)</a:t>
            </a:r>
          </a:p>
        </p:txBody>
      </p:sp>
      <p:sp>
        <p:nvSpPr>
          <p:cNvPr id="5" name="Text Placeholder 4">
            <a:extLst>
              <a:ext uri="{FF2B5EF4-FFF2-40B4-BE49-F238E27FC236}">
                <a16:creationId xmlns:a16="http://schemas.microsoft.com/office/drawing/2014/main" id="{371F9C34-C9F2-ECC1-54BE-B1704D153743}"/>
              </a:ext>
            </a:extLst>
          </p:cNvPr>
          <p:cNvSpPr>
            <a:spLocks noGrp="1"/>
          </p:cNvSpPr>
          <p:nvPr>
            <p:ph type="body" sz="quarter" idx="18"/>
          </p:nvPr>
        </p:nvSpPr>
        <p:spPr/>
        <p:txBody>
          <a:bodyPr/>
          <a:lstStyle/>
          <a:p>
            <a:r>
              <a:rPr lang="en-AU" dirty="0">
                <a:latin typeface="+mj-lt"/>
              </a:rPr>
              <a:t>Launch</a:t>
            </a:r>
          </a:p>
        </p:txBody>
      </p:sp>
      <p:sp>
        <p:nvSpPr>
          <p:cNvPr id="6" name="TextBox 5">
            <a:extLst>
              <a:ext uri="{FF2B5EF4-FFF2-40B4-BE49-F238E27FC236}">
                <a16:creationId xmlns:a16="http://schemas.microsoft.com/office/drawing/2014/main" id="{F766AA0F-ACD2-E967-96B1-FE23862378E4}"/>
              </a:ext>
            </a:extLst>
          </p:cNvPr>
          <p:cNvSpPr txBox="1"/>
          <p:nvPr/>
        </p:nvSpPr>
        <p:spPr>
          <a:xfrm>
            <a:off x="360000" y="1657253"/>
            <a:ext cx="10889673" cy="768927"/>
          </a:xfrm>
          <a:prstGeom prst="rect">
            <a:avLst/>
          </a:prstGeom>
          <a:noFill/>
        </p:spPr>
        <p:txBody>
          <a:bodyPr wrap="square" lIns="0" tIns="0" rIns="0" bIns="0" rtlCol="0">
            <a:noAutofit/>
          </a:bodyPr>
          <a:lstStyle/>
          <a:p>
            <a:pPr algn="l">
              <a:lnSpc>
                <a:spcPct val="150000"/>
              </a:lnSpc>
              <a:spcAft>
                <a:spcPts val="1200"/>
              </a:spcAft>
            </a:pPr>
            <a:r>
              <a:rPr lang="en-AU" sz="1800" dirty="0"/>
              <a:t>Here are 2 rectangles with a point (C) inside. The point is connected to two vertices, A and B. The angles EAC, ACB and DBC are shown.</a:t>
            </a:r>
          </a:p>
        </p:txBody>
      </p:sp>
      <p:pic>
        <p:nvPicPr>
          <p:cNvPr id="10" name="Picture 9" descr="Rectangle ABDE with a point (C) inside. Point C is connected to 2 vertices A and B. The angles at A, B and C are shown.&#10;Angle CAE = 55 degrees, DBC = 32 degrees and angle ACB = 87 degrees.">
            <a:extLst>
              <a:ext uri="{FF2B5EF4-FFF2-40B4-BE49-F238E27FC236}">
                <a16:creationId xmlns:a16="http://schemas.microsoft.com/office/drawing/2014/main" id="{8DDF8678-2418-5D00-8E7F-5150608B946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45273" y="2790898"/>
            <a:ext cx="4745944" cy="3084581"/>
          </a:xfrm>
          <a:prstGeom prst="rect">
            <a:avLst/>
          </a:prstGeom>
        </p:spPr>
      </p:pic>
      <p:pic>
        <p:nvPicPr>
          <p:cNvPr id="12" name="Picture 11" descr="Rectangle ABDE with a point (C) inside. Point C is connected to 2 vertices A and B. The angles at A, B and C are shown.&#10;Angle CAE = 10 degrees, DBC = 38 degrees and angle ACB = 48 degrees.">
            <a:extLst>
              <a:ext uri="{FF2B5EF4-FFF2-40B4-BE49-F238E27FC236}">
                <a16:creationId xmlns:a16="http://schemas.microsoft.com/office/drawing/2014/main" id="{672C10A8-8EF8-3737-0738-41C12114499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378047" y="2790897"/>
            <a:ext cx="4745953" cy="3084581"/>
          </a:xfrm>
          <a:prstGeom prst="rect">
            <a:avLst/>
          </a:prstGeom>
        </p:spPr>
      </p:pic>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3</a:t>
            </a:fld>
            <a:endParaRPr lang="en-AU" dirty="0"/>
          </a:p>
        </p:txBody>
      </p:sp>
    </p:spTree>
    <p:extLst>
      <p:ext uri="{BB962C8B-B14F-4D97-AF65-F5344CB8AC3E}">
        <p14:creationId xmlns:p14="http://schemas.microsoft.com/office/powerpoint/2010/main" val="393484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80F8DE-445F-4371-4B53-58FBA725BD72}"/>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EAE6B789-4E27-887B-1201-B7D1A12F28F2}"/>
              </a:ext>
            </a:extLst>
          </p:cNvPr>
          <p:cNvSpPr>
            <a:spLocks noGrp="1"/>
          </p:cNvSpPr>
          <p:nvPr>
            <p:ph type="ctrTitle"/>
          </p:nvPr>
        </p:nvSpPr>
        <p:spPr/>
        <p:txBody>
          <a:bodyPr/>
          <a:lstStyle/>
          <a:p>
            <a:r>
              <a:rPr lang="en-AU" dirty="0">
                <a:latin typeface="+mj-lt"/>
              </a:rPr>
              <a:t>Explore</a:t>
            </a:r>
          </a:p>
        </p:txBody>
      </p:sp>
      <p:sp>
        <p:nvSpPr>
          <p:cNvPr id="2" name="Footer Placeholder 2">
            <a:extLst>
              <a:ext uri="{FF2B5EF4-FFF2-40B4-BE49-F238E27FC236}">
                <a16:creationId xmlns:a16="http://schemas.microsoft.com/office/drawing/2014/main" id="{948D83AC-0FB7-F5F7-6BD0-F66AB35EF6DD}"/>
              </a:ext>
            </a:extLst>
          </p:cNvPr>
          <p:cNvSpPr txBox="1">
            <a:spLocks/>
          </p:cNvSpPr>
          <p:nvPr/>
        </p:nvSpPr>
        <p:spPr>
          <a:xfrm>
            <a:off x="539999" y="395895"/>
            <a:ext cx="4498975" cy="684213"/>
          </a:xfrm>
          <a:prstGeom prst="rect">
            <a:avLst/>
          </a:prstGeom>
        </p:spPr>
        <p:txBody>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sz="1400" dirty="0">
                <a:solidFill>
                  <a:schemeClr val="bg1"/>
                </a:solidFill>
              </a:rPr>
              <a:t>NSW Department of Education</a:t>
            </a:r>
            <a:endParaRPr lang="en-AU" sz="1400" dirty="0">
              <a:solidFill>
                <a:schemeClr val="bg1"/>
              </a:solidFill>
            </a:endParaRPr>
          </a:p>
        </p:txBody>
      </p:sp>
    </p:spTree>
    <p:extLst>
      <p:ext uri="{BB962C8B-B14F-4D97-AF65-F5344CB8AC3E}">
        <p14:creationId xmlns:p14="http://schemas.microsoft.com/office/powerpoint/2010/main" val="3874732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p:txBody>
          <a:bodyPr/>
          <a:lstStyle/>
          <a:p>
            <a:r>
              <a:rPr lang="en-AU" dirty="0">
                <a:latin typeface="+mj-lt"/>
              </a:rPr>
              <a:t>All in this together (2)</a:t>
            </a:r>
          </a:p>
        </p:txBody>
      </p:sp>
      <p:sp>
        <p:nvSpPr>
          <p:cNvPr id="5" name="Text Placeholder 4">
            <a:extLst>
              <a:ext uri="{FF2B5EF4-FFF2-40B4-BE49-F238E27FC236}">
                <a16:creationId xmlns:a16="http://schemas.microsoft.com/office/drawing/2014/main" id="{371F9C34-C9F2-ECC1-54BE-B1704D153743}"/>
              </a:ext>
            </a:extLst>
          </p:cNvPr>
          <p:cNvSpPr>
            <a:spLocks noGrp="1"/>
          </p:cNvSpPr>
          <p:nvPr>
            <p:ph type="body" sz="quarter" idx="18"/>
          </p:nvPr>
        </p:nvSpPr>
        <p:spPr/>
        <p:txBody>
          <a:bodyPr/>
          <a:lstStyle/>
          <a:p>
            <a:r>
              <a:rPr lang="en-AU" dirty="0">
                <a:latin typeface="+mj-lt"/>
              </a:rPr>
              <a:t>Tape diagram</a:t>
            </a:r>
          </a:p>
        </p:txBody>
      </p:sp>
      <p:pic>
        <p:nvPicPr>
          <p:cNvPr id="8" name="Picture 7" descr="Transversal FG over parallel lines AB and CD, as well as another parallel line HJ with transversal FI with parallel line CD.">
            <a:extLst>
              <a:ext uri="{FF2B5EF4-FFF2-40B4-BE49-F238E27FC236}">
                <a16:creationId xmlns:a16="http://schemas.microsoft.com/office/drawing/2014/main" id="{A38F4EB6-9954-A7EF-7517-9666752E879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231728" y="1369454"/>
            <a:ext cx="5194606" cy="4641380"/>
          </a:xfrm>
          <a:prstGeom prst="rect">
            <a:avLst/>
          </a:prstGeom>
        </p:spPr>
      </p:pic>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5</a:t>
            </a:fld>
            <a:endParaRPr lang="en-AU" dirty="0"/>
          </a:p>
        </p:txBody>
      </p:sp>
    </p:spTree>
    <p:extLst>
      <p:ext uri="{BB962C8B-B14F-4D97-AF65-F5344CB8AC3E}">
        <p14:creationId xmlns:p14="http://schemas.microsoft.com/office/powerpoint/2010/main" val="2627494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C0F84-C528-A726-6D08-0AF549433E03}"/>
              </a:ext>
            </a:extLst>
          </p:cNvPr>
          <p:cNvSpPr>
            <a:spLocks noGrp="1"/>
          </p:cNvSpPr>
          <p:nvPr>
            <p:ph type="title"/>
          </p:nvPr>
        </p:nvSpPr>
        <p:spPr/>
        <p:txBody>
          <a:bodyPr/>
          <a:lstStyle/>
          <a:p>
            <a:r>
              <a:rPr lang="en-AU" dirty="0">
                <a:latin typeface="+mj-lt"/>
              </a:rPr>
              <a:t>All in this together (3)</a:t>
            </a:r>
          </a:p>
        </p:txBody>
      </p:sp>
      <p:sp>
        <p:nvSpPr>
          <p:cNvPr id="5" name="Text Placeholder 4">
            <a:extLst>
              <a:ext uri="{FF2B5EF4-FFF2-40B4-BE49-F238E27FC236}">
                <a16:creationId xmlns:a16="http://schemas.microsoft.com/office/drawing/2014/main" id="{371F9C34-C9F2-ECC1-54BE-B1704D153743}"/>
              </a:ext>
            </a:extLst>
          </p:cNvPr>
          <p:cNvSpPr>
            <a:spLocks noGrp="1"/>
          </p:cNvSpPr>
          <p:nvPr>
            <p:ph type="body" sz="quarter" idx="18"/>
          </p:nvPr>
        </p:nvSpPr>
        <p:spPr/>
        <p:txBody>
          <a:bodyPr/>
          <a:lstStyle/>
          <a:p>
            <a:r>
              <a:rPr lang="en-AU" dirty="0">
                <a:latin typeface="+mj-lt"/>
              </a:rPr>
              <a:t>Side by side</a:t>
            </a:r>
          </a:p>
        </p:txBody>
      </p:sp>
      <p:pic>
        <p:nvPicPr>
          <p:cNvPr id="3" name="Picture 2" descr="Transversal FG over parallel lines AB and CD, as well as another parallel line HJ with transversal FI with parallel line CD.">
            <a:extLst>
              <a:ext uri="{FF2B5EF4-FFF2-40B4-BE49-F238E27FC236}">
                <a16:creationId xmlns:a16="http://schemas.microsoft.com/office/drawing/2014/main" id="{859D0DFF-A371-D506-1646-E9FE5C48506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94474" y="1765912"/>
            <a:ext cx="4404224" cy="3935174"/>
          </a:xfrm>
          <a:prstGeom prst="rect">
            <a:avLst/>
          </a:prstGeom>
        </p:spPr>
      </p:pic>
      <p:pic>
        <p:nvPicPr>
          <p:cNvPr id="7" name="Picture 6" descr="Rectangle ABDE with a point (C) inside. Point C is connected to 2 vertices A and B. The angles at A, B and C are shown.&#10;Angle CAE = 10 degrees, DBC = 38 degrees and angle ACB = 48 degrees.">
            <a:extLst>
              <a:ext uri="{FF2B5EF4-FFF2-40B4-BE49-F238E27FC236}">
                <a16:creationId xmlns:a16="http://schemas.microsoft.com/office/drawing/2014/main" id="{A137AD8B-F7D5-0346-3F9F-10293A6C657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43444" y="2473028"/>
            <a:ext cx="4404225" cy="2862478"/>
          </a:xfrm>
          <a:prstGeom prst="rect">
            <a:avLst/>
          </a:prstGeom>
        </p:spPr>
      </p:pic>
      <p:sp>
        <p:nvSpPr>
          <p:cNvPr id="2" name="Slide Number Placeholder 1">
            <a:extLst>
              <a:ext uri="{FF2B5EF4-FFF2-40B4-BE49-F238E27FC236}">
                <a16:creationId xmlns:a16="http://schemas.microsoft.com/office/drawing/2014/main" id="{29442BF3-4F23-569D-9930-F15ECC563685}"/>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6</a:t>
            </a:fld>
            <a:endParaRPr lang="en-AU" dirty="0"/>
          </a:p>
        </p:txBody>
      </p:sp>
    </p:spTree>
    <p:extLst>
      <p:ext uri="{BB962C8B-B14F-4D97-AF65-F5344CB8AC3E}">
        <p14:creationId xmlns:p14="http://schemas.microsoft.com/office/powerpoint/2010/main" val="3771101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p:txBody>
          <a:bodyPr/>
          <a:lstStyle/>
          <a:p>
            <a:r>
              <a:rPr lang="en-AU" dirty="0">
                <a:latin typeface="+mj-lt"/>
              </a:rPr>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dirty="0">
                <a:latin typeface="+mj-lt"/>
                <a:hlinkClick r:id="rId2">
                  <a:extLst>
                    <a:ext uri="{A12FA001-AC4F-418D-AE19-62706E023703}">
                      <ahyp:hlinkClr xmlns:ahyp="http://schemas.microsoft.com/office/drawing/2018/hyperlinkcolor" val="tx"/>
                    </a:ext>
                  </a:extLst>
                </a:hlinkClick>
              </a:rPr>
              <a:t>© State of New South Wales (Department of Education), 202</a:t>
            </a:r>
            <a:r>
              <a:rPr lang="en-AU" dirty="0">
                <a:latin typeface="+mj-lt"/>
              </a:rPr>
              <a:t>4</a:t>
            </a:r>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(Cth)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license</a:t>
            </a:r>
            <a:r>
              <a:rPr lang="en-AU" sz="1200" dirty="0">
                <a:solidFill>
                  <a:schemeClr val="bg1"/>
                </a:solidFill>
              </a:rPr>
              <a:t>.</a:t>
            </a:r>
          </a:p>
          <a:p>
            <a:pPr algn="l">
              <a:lnSpc>
                <a:spcPct val="150000"/>
              </a:lnSpc>
              <a:spcAft>
                <a:spcPts val="600"/>
              </a:spcAft>
            </a:pPr>
            <a:r>
              <a:rPr lang="en-AU" sz="1200" dirty="0">
                <a:solidFill>
                  <a:schemeClr val="bg1"/>
                </a:solidFill>
              </a:rPr>
              <a:t>This license allows you to share and adapt the material for any purpose, even commercially.</a:t>
            </a:r>
          </a:p>
          <a:p>
            <a:pPr algn="l">
              <a:lnSpc>
                <a:spcPct val="150000"/>
              </a:lnSpc>
              <a:spcAft>
                <a:spcPts val="600"/>
              </a:spcAft>
            </a:pPr>
            <a:r>
              <a:rPr lang="en-AU" sz="1200" dirty="0">
                <a:solidFill>
                  <a:schemeClr val="bg1"/>
                </a:solidFill>
              </a:rPr>
              <a:t>Attribution should be given to © State of New South Wales (Department of Education), 2024.</a:t>
            </a:r>
          </a:p>
          <a:p>
            <a:pPr algn="l">
              <a:lnSpc>
                <a:spcPct val="150000"/>
              </a:lnSpc>
            </a:pPr>
            <a:r>
              <a:rPr lang="en-AU" sz="1200" dirty="0">
                <a:solidFill>
                  <a:schemeClr val="bg1"/>
                </a:solidFill>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a:t>
            </a:r>
            <a:r>
              <a:rPr lang="en-AU" sz="1200" i="1" dirty="0">
                <a:solidFill>
                  <a:schemeClr val="bg1"/>
                </a:solidFill>
              </a:rPr>
              <a:t>Copyright Act 1968 </a:t>
            </a:r>
            <a:r>
              <a:rPr lang="en-AU" sz="1200" dirty="0">
                <a:solidFill>
                  <a:schemeClr val="bg1"/>
                </a:solidFill>
              </a:rPr>
              <a:t>(Cth). The department accepts no responsibility for content on third-party websites. </a:t>
            </a:r>
          </a:p>
        </p:txBody>
      </p:sp>
    </p:spTree>
    <p:extLst>
      <p:ext uri="{BB962C8B-B14F-4D97-AF65-F5344CB8AC3E}">
        <p14:creationId xmlns:p14="http://schemas.microsoft.com/office/powerpoint/2010/main" val="382041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Secondary classroom slide deck template v0.2.3" id="{0F40AB53-D9C5-4E6C-B2E6-E49E62615CBC}" vid="{B36CCD50-E1DB-4F11-BA46-B71A0CCBE7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curriculum-reform-template-2023</Template>
  <TotalTime>0</TotalTime>
  <Words>403</Words>
  <Application>Microsoft Office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Public Sans</vt:lpstr>
      <vt:lpstr>Arial</vt:lpstr>
      <vt:lpstr>Times New Roman</vt:lpstr>
      <vt:lpstr>1_NSWG Corporate</vt:lpstr>
      <vt:lpstr>All in this together</vt:lpstr>
      <vt:lpstr>Launch</vt:lpstr>
      <vt:lpstr>All in this together (1)</vt:lpstr>
      <vt:lpstr>Explore</vt:lpstr>
      <vt:lpstr>All in this together (2)</vt:lpstr>
      <vt:lpstr>All in this together (3)</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in this together – Unit 11 – Lesson 8</dc:title>
  <dc:creator>NSW Department of Education</dc:creator>
  <dcterms:created xsi:type="dcterms:W3CDTF">2024-08-23T04:16:43Z</dcterms:created>
  <dcterms:modified xsi:type="dcterms:W3CDTF">2024-08-23T04:17:03Z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2024-08-23T04:17:03Z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334fcc1e-b891-4cfe-a9f7-2aa67cf28b7c</vt:lpwstr>
  </property>
  <property fmtid="{D5CDD505-2E9C-101B-9397-08002B2CF9AE}" pid="8" name="MSIP_Label_b603dfd7-d93a-4381-a340-2995d8282205_ContentBits">
    <vt:lpwstr>0</vt:lpwstr>
  </property>
</Properties>
</file>