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11"/>
  </p:notesMasterIdLst>
  <p:handoutMasterIdLst>
    <p:handoutMasterId r:id="rId12"/>
  </p:handoutMasterIdLst>
  <p:sldIdLst>
    <p:sldId id="257" r:id="rId2"/>
    <p:sldId id="272" r:id="rId3"/>
    <p:sldId id="403" r:id="rId4"/>
    <p:sldId id="375" r:id="rId5"/>
    <p:sldId id="385" r:id="rId6"/>
    <p:sldId id="399" r:id="rId7"/>
    <p:sldId id="387" r:id="rId8"/>
    <p:sldId id="392" r:id="rId9"/>
    <p:sldId id="361" r:id="rId10"/>
  </p:sldIdLst>
  <p:sldSz cx="12192000" cy="6858000"/>
  <p:notesSz cx="6858000" cy="9144000"/>
  <p:embeddedFontLst>
    <p:embeddedFont>
      <p:font typeface="Cambria Math" panose="02040503050406030204" pitchFamily="18" charset="0"/>
      <p:regular r:id="rId13"/>
    </p:embeddedFont>
    <p:embeddedFont>
      <p:font typeface="Public Sans" pitchFamily="2" charset="0"/>
      <p:regular r:id="rId14"/>
      <p:bold r:id="rId15"/>
      <p:italic r:id="rId16"/>
      <p:boldItalic r:id="rId1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FAA49185-EE96-76D8-B997-27D35C680BEE}" name="Maureen O'Keefe" initials="MO" userId="S::Maureen.OKeefe5@det.nsw.edu.au::468623b9-9c4e-4b2f-9db4-30ddd450a219" providerId="AD"/>
  <p188:author id="{C461638E-F1F5-7186-9758-0B4A52497F93}" name="Meagan Rodda" initials="MR" userId="S::Meagan.Rodda@det.nsw.edu.au::efecb8de-290d-42b5-96ee-00df0648c086" providerId="AD"/>
  <p188:author id="{C25A559F-B1DB-14E4-86C7-DB877BD15D7B}" name="Corinne Towns" initials="CT" userId="S::Corinne.Vingerhoed1@det.nsw.edu.au::552e047b-3ad6-49ed-9d6e-f028379f5a0b"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CE451A-30B3-8440-A8FF-5D039FF1FA1A}" v="2" dt="2024-10-21T04:30:23.45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75" d="100"/>
          <a:sy n="75" d="100"/>
        </p:scale>
        <p:origin x="56" y="42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24/10/2024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20648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8730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42028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9001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110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297959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9779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60280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97314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156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252858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3508804-1960-8638-02F9-ED4CC9B70988}"/>
              </a:ext>
            </a:extLst>
          </p:cNvPr>
          <p:cNvSpPr>
            <a:spLocks noGrp="1"/>
          </p:cNvSpPr>
          <p:nvPr>
            <p:ph type="ctrTitle"/>
          </p:nvPr>
        </p:nvSpPr>
        <p:spPr/>
        <p:txBody>
          <a:bodyPr/>
          <a:lstStyle/>
          <a:p>
            <a:r>
              <a:rPr lang="en-US" dirty="0" err="1">
                <a:latin typeface="+mj-lt"/>
              </a:rPr>
              <a:t>Factorising</a:t>
            </a:r>
            <a:endParaRPr lang="en-AU" dirty="0">
              <a:latin typeface="+mj-lt"/>
            </a:endParaRPr>
          </a:p>
        </p:txBody>
      </p:sp>
      <p:sp>
        <p:nvSpPr>
          <p:cNvPr id="14" name="Text Placeholder 13">
            <a:extLst>
              <a:ext uri="{FF2B5EF4-FFF2-40B4-BE49-F238E27FC236}">
                <a16:creationId xmlns:a16="http://schemas.microsoft.com/office/drawing/2014/main" id="{4CACA2BD-E290-E62E-D188-A5083EFD7888}"/>
              </a:ext>
            </a:extLst>
          </p:cNvPr>
          <p:cNvSpPr>
            <a:spLocks noGrp="1"/>
          </p:cNvSpPr>
          <p:nvPr>
            <p:ph type="body" sz="quarter" idx="10"/>
          </p:nvPr>
        </p:nvSpPr>
        <p:spPr/>
        <p:txBody>
          <a:bodyPr/>
          <a:lstStyle/>
          <a:p>
            <a:r>
              <a:rPr lang="en-US" dirty="0">
                <a:latin typeface="+mj-lt"/>
              </a:rPr>
              <a:t>Stage 4</a:t>
            </a:r>
            <a:endParaRPr lang="en-AU" dirty="0">
              <a:latin typeface="+mj-lt"/>
            </a:endParaRPr>
          </a:p>
        </p:txBody>
      </p:sp>
      <p:sp>
        <p:nvSpPr>
          <p:cNvPr id="18" name="Text Placeholder 17">
            <a:extLst>
              <a:ext uri="{FF2B5EF4-FFF2-40B4-BE49-F238E27FC236}">
                <a16:creationId xmlns:a16="http://schemas.microsoft.com/office/drawing/2014/main" id="{D0783EA6-AA7D-7836-8436-625939525B39}"/>
              </a:ext>
            </a:extLst>
          </p:cNvPr>
          <p:cNvSpPr>
            <a:spLocks noGrp="1"/>
          </p:cNvSpPr>
          <p:nvPr>
            <p:ph type="body" sz="quarter" idx="16"/>
          </p:nvPr>
        </p:nvSpPr>
        <p:spPr/>
        <p:txBody>
          <a:bodyPr/>
          <a:lstStyle/>
          <a:p>
            <a:r>
              <a:rPr lang="en-US" dirty="0">
                <a:latin typeface="+mj-lt"/>
              </a:rPr>
              <a:t>Further multiplicative thinking</a:t>
            </a:r>
            <a:endParaRPr lang="en-AU" dirty="0">
              <a:latin typeface="+mj-lt"/>
            </a:endParaRPr>
          </a:p>
        </p:txBody>
      </p:sp>
      <p:pic>
        <p:nvPicPr>
          <p:cNvPr id="3" name="Picture Placeholder 2">
            <a:extLst>
              <a:ext uri="{FF2B5EF4-FFF2-40B4-BE49-F238E27FC236}">
                <a16:creationId xmlns:a16="http://schemas.microsoft.com/office/drawing/2014/main" id="{11E954F3-CEB3-4796-5C84-91BDD4664FA1}"/>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395" r="25395"/>
          <a:stretch>
            <a:fillRect/>
          </a:stretch>
        </p:blipFill>
        <p:spPr/>
      </p:pic>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latin typeface="+mj-lt"/>
              </a:rPr>
              <a:t>Explore</a:t>
            </a:r>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85A3F-17FC-EDD7-9CB6-5AC1B72C5076}"/>
              </a:ext>
            </a:extLst>
          </p:cNvPr>
          <p:cNvSpPr>
            <a:spLocks noGrp="1"/>
          </p:cNvSpPr>
          <p:nvPr>
            <p:ph type="title"/>
          </p:nvPr>
        </p:nvSpPr>
        <p:spPr/>
        <p:txBody>
          <a:bodyPr/>
          <a:lstStyle/>
          <a:p>
            <a:r>
              <a:rPr lang="en-AU" dirty="0">
                <a:latin typeface="+mj-lt"/>
              </a:rPr>
              <a:t>Find the area</a:t>
            </a:r>
          </a:p>
        </p:txBody>
      </p:sp>
      <p:sp>
        <p:nvSpPr>
          <p:cNvPr id="5" name="Text Placeholder 4">
            <a:extLst>
              <a:ext uri="{FF2B5EF4-FFF2-40B4-BE49-F238E27FC236}">
                <a16:creationId xmlns:a16="http://schemas.microsoft.com/office/drawing/2014/main" id="{9F609D13-FAC4-2327-5737-448040BA9DCC}"/>
              </a:ext>
            </a:extLst>
          </p:cNvPr>
          <p:cNvSpPr>
            <a:spLocks noGrp="1"/>
          </p:cNvSpPr>
          <p:nvPr>
            <p:ph type="body" sz="quarter" idx="18"/>
          </p:nvPr>
        </p:nvSpPr>
        <p:spPr/>
        <p:txBody>
          <a:bodyPr/>
          <a:lstStyle/>
          <a:p>
            <a:r>
              <a:rPr lang="en-AU" dirty="0">
                <a:latin typeface="+mj-lt"/>
              </a:rPr>
              <a:t>Using area to expand</a:t>
            </a:r>
          </a:p>
        </p:txBody>
      </p:sp>
      <p:grpSp>
        <p:nvGrpSpPr>
          <p:cNvPr id="8" name="Group 7" descr="Rectangle split into two sections. It has a height of 3 and the width of the first section is 4x and the second is 7. The area of the first section is 12x and the second is 28.">
            <a:extLst>
              <a:ext uri="{FF2B5EF4-FFF2-40B4-BE49-F238E27FC236}">
                <a16:creationId xmlns:a16="http://schemas.microsoft.com/office/drawing/2014/main" id="{CCEEC465-E043-CFA7-12CA-274968858F98}"/>
              </a:ext>
            </a:extLst>
          </p:cNvPr>
          <p:cNvGrpSpPr/>
          <p:nvPr/>
        </p:nvGrpSpPr>
        <p:grpSpPr>
          <a:xfrm>
            <a:off x="360000" y="2598825"/>
            <a:ext cx="5047574" cy="2299944"/>
            <a:chOff x="2300591" y="2355781"/>
            <a:chExt cx="2767520" cy="1073219"/>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64E3861-7A01-B51C-C3A8-E1259CF91061}"/>
                    </a:ext>
                  </a:extLst>
                </p:cNvPr>
                <p:cNvSpPr/>
                <p:nvPr/>
              </p:nvSpPr>
              <p:spPr>
                <a:xfrm>
                  <a:off x="2986391" y="2694562"/>
                  <a:ext cx="1040860" cy="7344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AU" sz="3600" b="0" i="1" smtClean="0">
                            <a:latin typeface="Cambria Math" panose="02040503050406030204" pitchFamily="18" charset="0"/>
                          </a:rPr>
                          <m:t>12</m:t>
                        </m:r>
                        <m:r>
                          <a:rPr lang="en-AU" sz="3600" b="0" i="1" smtClean="0">
                            <a:latin typeface="Cambria Math" panose="02040503050406030204" pitchFamily="18" charset="0"/>
                          </a:rPr>
                          <m:t>𝑥</m:t>
                        </m:r>
                      </m:oMath>
                    </m:oMathPara>
                  </a14:m>
                  <a:endParaRPr lang="en-AU" sz="3600" dirty="0"/>
                </a:p>
              </p:txBody>
            </p:sp>
          </mc:Choice>
          <mc:Fallback xmlns="">
            <p:sp>
              <p:nvSpPr>
                <p:cNvPr id="9" name="Rectangle 8">
                  <a:extLst>
                    <a:ext uri="{FF2B5EF4-FFF2-40B4-BE49-F238E27FC236}">
                      <a16:creationId xmlns:a16="http://schemas.microsoft.com/office/drawing/2014/main" id="{B64E3861-7A01-B51C-C3A8-E1259CF91061}"/>
                    </a:ext>
                  </a:extLst>
                </p:cNvPr>
                <p:cNvSpPr>
                  <a:spLocks noRot="1" noChangeAspect="1" noMove="1" noResize="1" noEditPoints="1" noAdjustHandles="1" noChangeArrowheads="1" noChangeShapeType="1" noTextEdit="1"/>
                </p:cNvSpPr>
                <p:nvPr/>
              </p:nvSpPr>
              <p:spPr>
                <a:xfrm>
                  <a:off x="2986391" y="2694562"/>
                  <a:ext cx="1040860" cy="734438"/>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610DE611-4F84-78E8-3895-670952B3C1A6}"/>
                    </a:ext>
                  </a:extLst>
                </p:cNvPr>
                <p:cNvSpPr/>
                <p:nvPr/>
              </p:nvSpPr>
              <p:spPr>
                <a:xfrm>
                  <a:off x="4027251" y="2694562"/>
                  <a:ext cx="1040860" cy="7344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AU" sz="3600" b="0" i="1" smtClean="0">
                            <a:latin typeface="Cambria Math" panose="02040503050406030204" pitchFamily="18" charset="0"/>
                          </a:rPr>
                          <m:t>28</m:t>
                        </m:r>
                      </m:oMath>
                    </m:oMathPara>
                  </a14:m>
                  <a:endParaRPr lang="en-AU" sz="3600" dirty="0"/>
                </a:p>
              </p:txBody>
            </p:sp>
          </mc:Choice>
          <mc:Fallback xmlns="">
            <p:sp>
              <p:nvSpPr>
                <p:cNvPr id="10" name="Rectangle 9">
                  <a:extLst>
                    <a:ext uri="{FF2B5EF4-FFF2-40B4-BE49-F238E27FC236}">
                      <a16:creationId xmlns:a16="http://schemas.microsoft.com/office/drawing/2014/main" id="{610DE611-4F84-78E8-3895-670952B3C1A6}"/>
                    </a:ext>
                  </a:extLst>
                </p:cNvPr>
                <p:cNvSpPr>
                  <a:spLocks noRot="1" noChangeAspect="1" noMove="1" noResize="1" noEditPoints="1" noAdjustHandles="1" noChangeArrowheads="1" noChangeShapeType="1" noTextEdit="1"/>
                </p:cNvSpPr>
                <p:nvPr/>
              </p:nvSpPr>
              <p:spPr>
                <a:xfrm>
                  <a:off x="4027251" y="2694562"/>
                  <a:ext cx="1040860" cy="734438"/>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9C07BB6-2DB9-D385-4E95-A2B83EC76B85}"/>
                    </a:ext>
                  </a:extLst>
                </p:cNvPr>
                <p:cNvSpPr txBox="1"/>
                <p:nvPr/>
              </p:nvSpPr>
              <p:spPr>
                <a:xfrm>
                  <a:off x="2300591" y="2906773"/>
                  <a:ext cx="914400" cy="310015"/>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3600" b="0" i="1" smtClean="0">
                            <a:latin typeface="Cambria Math" panose="02040503050406030204" pitchFamily="18" charset="0"/>
                          </a:rPr>
                          <m:t>3</m:t>
                        </m:r>
                      </m:oMath>
                    </m:oMathPara>
                  </a14:m>
                  <a:endParaRPr lang="en-AU" sz="3600" dirty="0"/>
                </a:p>
              </p:txBody>
            </p:sp>
          </mc:Choice>
          <mc:Fallback xmlns="">
            <p:sp>
              <p:nvSpPr>
                <p:cNvPr id="8" name="TextBox 7">
                  <a:extLst>
                    <a:ext uri="{FF2B5EF4-FFF2-40B4-BE49-F238E27FC236}">
                      <a16:creationId xmlns:a16="http://schemas.microsoft.com/office/drawing/2014/main" id="{A9ADE92E-5FDA-FE6C-98FA-036D2DE4AC07}"/>
                    </a:ext>
                  </a:extLst>
                </p:cNvPr>
                <p:cNvSpPr txBox="1">
                  <a:spLocks noRot="1" noChangeAspect="1" noMove="1" noResize="1" noEditPoints="1" noAdjustHandles="1" noChangeArrowheads="1" noChangeShapeType="1" noTextEdit="1"/>
                </p:cNvSpPr>
                <p:nvPr/>
              </p:nvSpPr>
              <p:spPr>
                <a:xfrm>
                  <a:off x="2300591" y="2906773"/>
                  <a:ext cx="914400" cy="31001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4B36CFC-5F60-AAF0-F2B9-5F4E5F01E980}"/>
                    </a:ext>
                  </a:extLst>
                </p:cNvPr>
                <p:cNvSpPr txBox="1"/>
                <p:nvPr/>
              </p:nvSpPr>
              <p:spPr>
                <a:xfrm>
                  <a:off x="3056838" y="2355781"/>
                  <a:ext cx="914400" cy="310015"/>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3600" b="0" i="1" smtClean="0">
                            <a:latin typeface="Cambria Math" panose="02040503050406030204" pitchFamily="18" charset="0"/>
                          </a:rPr>
                          <m:t>4</m:t>
                        </m:r>
                        <m:r>
                          <a:rPr lang="en-AU" sz="3600" b="0" i="1" smtClean="0">
                            <a:latin typeface="Cambria Math" panose="02040503050406030204" pitchFamily="18" charset="0"/>
                          </a:rPr>
                          <m:t>𝑥</m:t>
                        </m:r>
                      </m:oMath>
                    </m:oMathPara>
                  </a14:m>
                  <a:endParaRPr lang="en-AU" sz="3600" dirty="0"/>
                </a:p>
              </p:txBody>
            </p:sp>
          </mc:Choice>
          <mc:Fallback xmlns="">
            <p:sp>
              <p:nvSpPr>
                <p:cNvPr id="9" name="TextBox 8">
                  <a:extLst>
                    <a:ext uri="{FF2B5EF4-FFF2-40B4-BE49-F238E27FC236}">
                      <a16:creationId xmlns:a16="http://schemas.microsoft.com/office/drawing/2014/main" id="{54BC92E4-B877-7D46-2C14-3BE33BB5967F}"/>
                    </a:ext>
                  </a:extLst>
                </p:cNvPr>
                <p:cNvSpPr txBox="1">
                  <a:spLocks noRot="1" noChangeAspect="1" noMove="1" noResize="1" noEditPoints="1" noAdjustHandles="1" noChangeArrowheads="1" noChangeShapeType="1" noTextEdit="1"/>
                </p:cNvSpPr>
                <p:nvPr/>
              </p:nvSpPr>
              <p:spPr>
                <a:xfrm>
                  <a:off x="3056838" y="2355781"/>
                  <a:ext cx="914400" cy="31001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E31C7A3-E745-165F-8C8D-C589B7B9D3E7}"/>
                    </a:ext>
                  </a:extLst>
                </p:cNvPr>
                <p:cNvSpPr txBox="1"/>
                <p:nvPr/>
              </p:nvSpPr>
              <p:spPr>
                <a:xfrm>
                  <a:off x="4136687" y="2364831"/>
                  <a:ext cx="914400" cy="310015"/>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3600" b="0" i="1" smtClean="0">
                            <a:latin typeface="Cambria Math" panose="02040503050406030204" pitchFamily="18" charset="0"/>
                          </a:rPr>
                          <m:t>7</m:t>
                        </m:r>
                      </m:oMath>
                    </m:oMathPara>
                  </a14:m>
                  <a:endParaRPr lang="en-AU" sz="3600" dirty="0"/>
                </a:p>
              </p:txBody>
            </p:sp>
          </mc:Choice>
          <mc:Fallback xmlns="">
            <p:sp>
              <p:nvSpPr>
                <p:cNvPr id="13" name="TextBox 12">
                  <a:extLst>
                    <a:ext uri="{FF2B5EF4-FFF2-40B4-BE49-F238E27FC236}">
                      <a16:creationId xmlns:a16="http://schemas.microsoft.com/office/drawing/2014/main" id="{EE31C7A3-E745-165F-8C8D-C589B7B9D3E7}"/>
                    </a:ext>
                  </a:extLst>
                </p:cNvPr>
                <p:cNvSpPr txBox="1">
                  <a:spLocks noRot="1" noChangeAspect="1" noMove="1" noResize="1" noEditPoints="1" noAdjustHandles="1" noChangeArrowheads="1" noChangeShapeType="1" noTextEdit="1"/>
                </p:cNvSpPr>
                <p:nvPr/>
              </p:nvSpPr>
              <p:spPr>
                <a:xfrm>
                  <a:off x="4136687" y="2364831"/>
                  <a:ext cx="914400" cy="310015"/>
                </a:xfrm>
                <a:prstGeom prst="rect">
                  <a:avLst/>
                </a:prstGeom>
                <a:blipFill>
                  <a:blip r:embed="rId7"/>
                  <a:stretch>
                    <a:fillRect/>
                  </a:stretch>
                </a:blipFill>
              </p:spPr>
              <p:txBody>
                <a:bodyPr/>
                <a:lstStyle/>
                <a:p>
                  <a:r>
                    <a:rPr lang="en-AU">
                      <a:noFill/>
                    </a:rPr>
                    <a:t> </a:t>
                  </a:r>
                </a:p>
              </p:txBody>
            </p:sp>
          </mc:Fallback>
        </mc:AlternateContent>
      </p:grpSp>
      <p:grpSp>
        <p:nvGrpSpPr>
          <p:cNvPr id="17" name="Group 16" descr="3(4x=7) expands to give 12x + 28.&#10;12x + 28 factorises to give 3(4x+7)">
            <a:extLst>
              <a:ext uri="{FF2B5EF4-FFF2-40B4-BE49-F238E27FC236}">
                <a16:creationId xmlns:a16="http://schemas.microsoft.com/office/drawing/2014/main" id="{6933BE10-C1E5-2E0F-634F-EA810363A952}"/>
              </a:ext>
            </a:extLst>
          </p:cNvPr>
          <p:cNvGrpSpPr/>
          <p:nvPr/>
        </p:nvGrpSpPr>
        <p:grpSpPr>
          <a:xfrm>
            <a:off x="6332217" y="1103942"/>
            <a:ext cx="5037680" cy="5394058"/>
            <a:chOff x="6332217" y="1103942"/>
            <a:chExt cx="5037680" cy="5394058"/>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2640D5B-3D39-190A-5B7B-ADE58A0E7CE3}"/>
                    </a:ext>
                  </a:extLst>
                </p:cNvPr>
                <p:cNvSpPr txBox="1"/>
                <p:nvPr/>
              </p:nvSpPr>
              <p:spPr>
                <a:xfrm>
                  <a:off x="6332217" y="3569830"/>
                  <a:ext cx="5037680" cy="462283"/>
                </a:xfrm>
                <a:prstGeom prst="rect">
                  <a:avLst/>
                </a:prstGeom>
                <a:noFill/>
              </p:spPr>
              <p:txBody>
                <a:bodyPr wrap="none" lIns="0" tIns="0" rIns="0" bIns="0" rtlCol="0" anchor="ctr">
                  <a:noAutofit/>
                </a:bodyPr>
                <a:lstStyle/>
                <a:p>
                  <a:pPr algn="l"/>
                  <a14:m>
                    <m:oMathPara xmlns:m="http://schemas.openxmlformats.org/officeDocument/2006/math">
                      <m:oMathParaPr>
                        <m:jc m:val="centerGroup"/>
                      </m:oMathParaPr>
                      <m:oMath xmlns:m="http://schemas.openxmlformats.org/officeDocument/2006/math">
                        <m:r>
                          <a:rPr lang="en-AU" sz="3600" b="0" i="0" smtClean="0">
                            <a:latin typeface="Cambria Math" panose="02040503050406030204" pitchFamily="18" charset="0"/>
                          </a:rPr>
                          <m:t>3</m:t>
                        </m:r>
                        <m:d>
                          <m:dPr>
                            <m:ctrlPr>
                              <a:rPr lang="en-AU" sz="3600" b="0" i="1" smtClean="0">
                                <a:latin typeface="Cambria Math" panose="02040503050406030204" pitchFamily="18" charset="0"/>
                              </a:rPr>
                            </m:ctrlPr>
                          </m:dPr>
                          <m:e>
                            <m:r>
                              <a:rPr lang="en-AU" sz="3600" b="0" i="0" smtClean="0">
                                <a:latin typeface="Cambria Math" panose="02040503050406030204" pitchFamily="18" charset="0"/>
                              </a:rPr>
                              <m:t>4</m:t>
                            </m:r>
                            <m:r>
                              <a:rPr lang="en-AU" sz="3600" b="0" i="1" smtClean="0">
                                <a:latin typeface="Cambria Math" panose="02040503050406030204" pitchFamily="18" charset="0"/>
                              </a:rPr>
                              <m:t>𝑥</m:t>
                            </m:r>
                            <m:r>
                              <a:rPr lang="en-AU" sz="3600" b="0" i="0" smtClean="0">
                                <a:latin typeface="Cambria Math" panose="02040503050406030204" pitchFamily="18" charset="0"/>
                              </a:rPr>
                              <m:t>+7</m:t>
                            </m:r>
                          </m:e>
                        </m:d>
                        <m:r>
                          <a:rPr lang="en-AU" sz="3600" b="0" i="0" smtClean="0">
                            <a:latin typeface="Cambria Math" panose="02040503050406030204" pitchFamily="18" charset="0"/>
                          </a:rPr>
                          <m:t>=12</m:t>
                        </m:r>
                        <m:r>
                          <a:rPr lang="en-AU" sz="3600" b="0" i="1" smtClean="0">
                            <a:latin typeface="Cambria Math" panose="02040503050406030204" pitchFamily="18" charset="0"/>
                          </a:rPr>
                          <m:t>𝑥</m:t>
                        </m:r>
                        <m:r>
                          <a:rPr lang="en-AU" sz="3600" b="0" i="0" smtClean="0">
                            <a:latin typeface="Cambria Math" panose="02040503050406030204" pitchFamily="18" charset="0"/>
                          </a:rPr>
                          <m:t>+28</m:t>
                        </m:r>
                      </m:oMath>
                    </m:oMathPara>
                  </a14:m>
                  <a:endParaRPr lang="en-AU" sz="3600" dirty="0"/>
                </a:p>
              </p:txBody>
            </p:sp>
          </mc:Choice>
          <mc:Fallback xmlns="">
            <p:sp>
              <p:nvSpPr>
                <p:cNvPr id="7" name="TextBox 6">
                  <a:extLst>
                    <a:ext uri="{FF2B5EF4-FFF2-40B4-BE49-F238E27FC236}">
                      <a16:creationId xmlns:a16="http://schemas.microsoft.com/office/drawing/2014/main" id="{32640D5B-3D39-190A-5B7B-ADE58A0E7CE3}"/>
                    </a:ext>
                  </a:extLst>
                </p:cNvPr>
                <p:cNvSpPr txBox="1">
                  <a:spLocks noRot="1" noChangeAspect="1" noMove="1" noResize="1" noEditPoints="1" noAdjustHandles="1" noChangeArrowheads="1" noChangeShapeType="1" noTextEdit="1"/>
                </p:cNvSpPr>
                <p:nvPr/>
              </p:nvSpPr>
              <p:spPr>
                <a:xfrm>
                  <a:off x="6332217" y="3569830"/>
                  <a:ext cx="5037680" cy="462283"/>
                </a:xfrm>
                <a:prstGeom prst="rect">
                  <a:avLst/>
                </a:prstGeom>
                <a:blipFill>
                  <a:blip r:embed="rId8"/>
                  <a:stretch>
                    <a:fillRect b="-5333"/>
                  </a:stretch>
                </a:blipFill>
              </p:spPr>
              <p:txBody>
                <a:bodyPr/>
                <a:lstStyle/>
                <a:p>
                  <a:r>
                    <a:rPr lang="en-AU">
                      <a:noFill/>
                    </a:rPr>
                    <a:t> </a:t>
                  </a:r>
                </a:p>
              </p:txBody>
            </p:sp>
          </mc:Fallback>
        </mc:AlternateContent>
        <p:sp>
          <p:nvSpPr>
            <p:cNvPr id="15" name="TextBox 14">
              <a:extLst>
                <a:ext uri="{FF2B5EF4-FFF2-40B4-BE49-F238E27FC236}">
                  <a16:creationId xmlns:a16="http://schemas.microsoft.com/office/drawing/2014/main" id="{CAE01F3A-C35B-98A1-32D8-4C615191A95C}"/>
                </a:ext>
              </a:extLst>
            </p:cNvPr>
            <p:cNvSpPr txBox="1"/>
            <p:nvPr/>
          </p:nvSpPr>
          <p:spPr>
            <a:xfrm>
              <a:off x="8030655" y="1103942"/>
              <a:ext cx="1640804" cy="740580"/>
            </a:xfrm>
            <a:prstGeom prst="rect">
              <a:avLst/>
            </a:prstGeom>
            <a:noFill/>
          </p:spPr>
          <p:txBody>
            <a:bodyPr wrap="square" lIns="0" tIns="0" rIns="0" bIns="0" rtlCol="0" anchor="ctr">
              <a:noAutofit/>
            </a:bodyPr>
            <a:lstStyle/>
            <a:p>
              <a:pPr algn="ctr"/>
              <a:r>
                <a:rPr lang="en-AU" sz="2000" b="1" dirty="0"/>
                <a:t>Expand</a:t>
              </a:r>
            </a:p>
          </p:txBody>
        </p:sp>
        <p:sp>
          <p:nvSpPr>
            <p:cNvPr id="18" name="Arrow: Curved Down 17">
              <a:extLst>
                <a:ext uri="{FF2B5EF4-FFF2-40B4-BE49-F238E27FC236}">
                  <a16:creationId xmlns:a16="http://schemas.microsoft.com/office/drawing/2014/main" id="{954FD9AA-CFFA-FF98-2FE2-1CF1D1FE7ACC}"/>
                </a:ext>
              </a:extLst>
            </p:cNvPr>
            <p:cNvSpPr/>
            <p:nvPr/>
          </p:nvSpPr>
          <p:spPr>
            <a:xfrm rot="10800000">
              <a:off x="7366199" y="4203189"/>
              <a:ext cx="2969716" cy="138315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9" name="TextBox 18">
              <a:extLst>
                <a:ext uri="{FF2B5EF4-FFF2-40B4-BE49-F238E27FC236}">
                  <a16:creationId xmlns:a16="http://schemas.microsoft.com/office/drawing/2014/main" id="{EB593073-C738-9FD2-4F79-AB2F8843312A}"/>
                </a:ext>
              </a:extLst>
            </p:cNvPr>
            <p:cNvSpPr txBox="1"/>
            <p:nvPr/>
          </p:nvSpPr>
          <p:spPr>
            <a:xfrm>
              <a:off x="7812761" y="5757420"/>
              <a:ext cx="2076592" cy="740580"/>
            </a:xfrm>
            <a:prstGeom prst="rect">
              <a:avLst/>
            </a:prstGeom>
            <a:noFill/>
          </p:spPr>
          <p:txBody>
            <a:bodyPr wrap="square" lIns="0" tIns="0" rIns="0" bIns="0" rtlCol="0" anchor="ctr">
              <a:noAutofit/>
            </a:bodyPr>
            <a:lstStyle/>
            <a:p>
              <a:pPr algn="ctr"/>
              <a:r>
                <a:rPr lang="en-AU" sz="2000" b="1" dirty="0"/>
                <a:t>Factorise</a:t>
              </a:r>
            </a:p>
          </p:txBody>
        </p:sp>
        <p:sp>
          <p:nvSpPr>
            <p:cNvPr id="16" name="Arrow: Curved Down 15">
              <a:extLst>
                <a:ext uri="{FF2B5EF4-FFF2-40B4-BE49-F238E27FC236}">
                  <a16:creationId xmlns:a16="http://schemas.microsoft.com/office/drawing/2014/main" id="{AB2FCC17-4AC2-6BA9-0BE8-0115C13C3151}"/>
                </a:ext>
              </a:extLst>
            </p:cNvPr>
            <p:cNvSpPr/>
            <p:nvPr/>
          </p:nvSpPr>
          <p:spPr>
            <a:xfrm rot="10800000" flipH="1" flipV="1">
              <a:off x="7581984" y="1939331"/>
              <a:ext cx="2969716" cy="138315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4" name="Slide Number Placeholder 3">
            <a:extLst>
              <a:ext uri="{FF2B5EF4-FFF2-40B4-BE49-F238E27FC236}">
                <a16:creationId xmlns:a16="http://schemas.microsoft.com/office/drawing/2014/main" id="{A0216458-8E8C-1F35-2C9C-51E432D2A4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174207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a:latin typeface="+mj-lt"/>
              </a:rPr>
              <a:t>Summarise</a:t>
            </a:r>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1484000" cy="545601"/>
          </a:xfrm>
        </p:spPr>
        <p:txBody>
          <a:bodyPr/>
          <a:lstStyle/>
          <a:p>
            <a:r>
              <a:rPr lang="en-AU" dirty="0">
                <a:latin typeface="+mj-lt"/>
              </a:rPr>
              <a:t>Factorising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1484000" cy="310015"/>
          </a:xfrm>
        </p:spPr>
        <p:txBody>
          <a:bodyPr/>
          <a:lstStyle/>
          <a:p>
            <a:r>
              <a:rPr lang="en-AU" dirty="0">
                <a:latin typeface="+mj-lt"/>
              </a:rPr>
              <a:t>Worked example 1</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AB34C76D-533B-3694-77A2-D5CC0339FB87}"/>
                  </a:ext>
                </a:extLst>
              </p:cNvPr>
              <p:cNvSpPr>
                <a:spLocks noGrp="1"/>
              </p:cNvSpPr>
              <p:nvPr>
                <p:ph idx="4294967295"/>
              </p:nvPr>
            </p:nvSpPr>
            <p:spPr>
              <a:xfrm>
                <a:off x="360000" y="1512888"/>
                <a:ext cx="5174753" cy="4535487"/>
              </a:xfrm>
            </p:spPr>
            <p:txBody>
              <a:bodyPr/>
              <a:lstStyle/>
              <a:p>
                <a:r>
                  <a:rPr lang="en-AU" dirty="0"/>
                  <a:t>Factorise the expression </a:t>
                </a:r>
                <a14:m>
                  <m:oMath xmlns:m="http://schemas.openxmlformats.org/officeDocument/2006/math">
                    <m:r>
                      <a:rPr lang="en-AU" i="1">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  8.</m:t>
                    </m:r>
                  </m:oMath>
                </a14:m>
                <a:endParaRPr lang="en-AU" dirty="0"/>
              </a:p>
              <a:p>
                <a:pPr/>
                <a14:m>
                  <m:oMathPara xmlns:m="http://schemas.openxmlformats.org/officeDocument/2006/math">
                    <m:oMathParaPr>
                      <m:jc m:val="left"/>
                    </m:oMathParaPr>
                    <m:oMath xmlns:m="http://schemas.openxmlformats.org/officeDocument/2006/math">
                      <m:r>
                        <a:rPr lang="en-AU" sz="2000" i="1" smtClean="0">
                          <a:latin typeface="Cambria Math" panose="02040503050406030204" pitchFamily="18" charset="0"/>
                        </a:rPr>
                        <m:t>4</m:t>
                      </m:r>
                      <m:r>
                        <a:rPr lang="en-AU" sz="2000" i="1" smtClean="0">
                          <a:latin typeface="Cambria Math" panose="02040503050406030204" pitchFamily="18" charset="0"/>
                        </a:rPr>
                        <m:t>𝑥</m:t>
                      </m:r>
                      <m:r>
                        <a:rPr lang="en-AU" sz="2000" i="1" smtClean="0">
                          <a:latin typeface="Cambria Math" panose="02040503050406030204" pitchFamily="18" charset="0"/>
                        </a:rPr>
                        <m:t>−8</m:t>
                      </m:r>
                    </m:oMath>
                    <m:oMath xmlns:m="http://schemas.openxmlformats.org/officeDocument/2006/math">
                      <m:r>
                        <a:rPr lang="en-AU" sz="2000" b="0" i="1" dirty="0" smtClean="0">
                          <a:latin typeface="Cambria Math" panose="02040503050406030204" pitchFamily="18" charset="0"/>
                        </a:rPr>
                        <m:t>=4</m:t>
                      </m:r>
                      <m: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𝑥</m:t>
                      </m:r>
                      <m:r>
                        <a:rPr lang="en-AU" sz="2000" b="0" i="1" smtClean="0">
                          <a:latin typeface="Cambria Math" panose="02040503050406030204" pitchFamily="18" charset="0"/>
                          <a:ea typeface="Cambria Math" panose="02040503050406030204" pitchFamily="18" charset="0"/>
                        </a:rPr>
                        <m:t>−4×2</m:t>
                      </m:r>
                    </m:oMath>
                    <m:oMath xmlns:m="http://schemas.openxmlformats.org/officeDocument/2006/math">
                      <m:r>
                        <a:rPr lang="en-AU" sz="2000" b="0" i="1" dirty="0" smtClean="0">
                          <a:latin typeface="Cambria Math" panose="02040503050406030204" pitchFamily="18" charset="0"/>
                          <a:ea typeface="Cambria Math" panose="02040503050406030204" pitchFamily="18" charset="0"/>
                        </a:rPr>
                        <m:t>=4</m:t>
                      </m:r>
                      <m:d>
                        <m:dPr>
                          <m:ctrlPr>
                            <a:rPr lang="en-AU" sz="2000" b="0" i="1" smtClean="0">
                              <a:latin typeface="Cambria Math" panose="02040503050406030204" pitchFamily="18" charset="0"/>
                              <a:ea typeface="Cambria Math" panose="02040503050406030204" pitchFamily="18" charset="0"/>
                            </a:rPr>
                          </m:ctrlPr>
                        </m:dPr>
                        <m:e>
                          <m:r>
                            <a:rPr lang="en-AU" sz="2000" b="0" i="1" smtClean="0">
                              <a:latin typeface="Cambria Math" panose="02040503050406030204" pitchFamily="18" charset="0"/>
                              <a:ea typeface="Cambria Math" panose="02040503050406030204" pitchFamily="18" charset="0"/>
                            </a:rPr>
                            <m:t>𝑥</m:t>
                          </m:r>
                          <m:r>
                            <a:rPr lang="en-AU" sz="2000" b="0" i="1" smtClean="0">
                              <a:latin typeface="Cambria Math" panose="02040503050406030204" pitchFamily="18" charset="0"/>
                              <a:ea typeface="Cambria Math" panose="02040503050406030204" pitchFamily="18" charset="0"/>
                            </a:rPr>
                            <m:t>−2</m:t>
                          </m:r>
                        </m:e>
                      </m:d>
                    </m:oMath>
                  </m:oMathPara>
                </a14:m>
                <a:br>
                  <a:rPr lang="en-AU" sz="2000" b="0" dirty="0">
                    <a:ea typeface="Cambria Math" panose="02040503050406030204" pitchFamily="18" charset="0"/>
                  </a:rPr>
                </a:br>
                <a:endParaRPr lang="en-AU" sz="2000" dirty="0"/>
              </a:p>
            </p:txBody>
          </p:sp>
        </mc:Choice>
        <mc:Fallback xmlns="">
          <p:sp>
            <p:nvSpPr>
              <p:cNvPr id="8" name="Content Placeholder 7">
                <a:extLst>
                  <a:ext uri="{FF2B5EF4-FFF2-40B4-BE49-F238E27FC236}">
                    <a16:creationId xmlns:a16="http://schemas.microsoft.com/office/drawing/2014/main" id="{AB34C76D-533B-3694-77A2-D5CC0339FB87}"/>
                  </a:ext>
                </a:extLst>
              </p:cNvPr>
              <p:cNvSpPr>
                <a:spLocks noGrp="1" noRot="1" noChangeAspect="1" noMove="1" noResize="1" noEditPoints="1" noAdjustHandles="1" noChangeArrowheads="1" noChangeShapeType="1" noTextEdit="1"/>
              </p:cNvSpPr>
              <p:nvPr>
                <p:ph idx="4294967295"/>
              </p:nvPr>
            </p:nvSpPr>
            <p:spPr>
              <a:xfrm>
                <a:off x="360000" y="1512888"/>
                <a:ext cx="5174753" cy="4535487"/>
              </a:xfrm>
              <a:blipFill>
                <a:blip r:embed="rId2"/>
                <a:stretch>
                  <a:fillRect l="-2945"/>
                </a:stretch>
              </a:blipFill>
            </p:spPr>
            <p:txBody>
              <a:bodyPr/>
              <a:lstStyle/>
              <a:p>
                <a:r>
                  <a:rPr lang="en-AU">
                    <a:noFill/>
                  </a:rPr>
                  <a:t> </a:t>
                </a:r>
              </a:p>
            </p:txBody>
          </p:sp>
        </mc:Fallback>
      </mc:AlternateContent>
      <p:pic>
        <p:nvPicPr>
          <p:cNvPr id="11" name="Picture 10" descr="Area model 4x-8">
            <a:extLst>
              <a:ext uri="{FF2B5EF4-FFF2-40B4-BE49-F238E27FC236}">
                <a16:creationId xmlns:a16="http://schemas.microsoft.com/office/drawing/2014/main" id="{42062BEE-7CE2-9557-5658-A054C1D8F520}"/>
              </a:ext>
            </a:extLst>
          </p:cNvPr>
          <p:cNvPicPr>
            <a:picLocks noChangeAspect="1"/>
          </p:cNvPicPr>
          <p:nvPr/>
        </p:nvPicPr>
        <p:blipFill>
          <a:blip r:embed="rId3"/>
          <a:stretch>
            <a:fillRect/>
          </a:stretch>
        </p:blipFill>
        <p:spPr>
          <a:xfrm>
            <a:off x="5534753" y="1512888"/>
            <a:ext cx="6309222" cy="2393793"/>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6903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Factorising (2)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a:t>Self-explanation prompts</a:t>
            </a:r>
          </a:p>
        </p:txBody>
      </p:sp>
      <mc:AlternateContent xmlns:mc="http://schemas.openxmlformats.org/markup-compatibility/2006" xmlns:a14="http://schemas.microsoft.com/office/drawing/2010/main">
        <mc:Choice Requires="a14">
          <p:sp>
            <p:nvSpPr>
              <p:cNvPr id="9" name="Content Placeholder 7">
                <a:extLst>
                  <a:ext uri="{FF2B5EF4-FFF2-40B4-BE49-F238E27FC236}">
                    <a16:creationId xmlns:a16="http://schemas.microsoft.com/office/drawing/2014/main" id="{228F7A1B-7A2D-AAA4-210E-6095E8358687}"/>
                  </a:ext>
                </a:extLst>
              </p:cNvPr>
              <p:cNvSpPr txBox="1">
                <a:spLocks/>
              </p:cNvSpPr>
              <p:nvPr/>
            </p:nvSpPr>
            <p:spPr>
              <a:xfrm>
                <a:off x="360000" y="1512888"/>
                <a:ext cx="5174753" cy="453548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600"/>
                  </a:spcAft>
                </a:pPr>
                <a:r>
                  <a:rPr lang="en-AU" dirty="0"/>
                  <a:t>Factorise the expression </a:t>
                </a:r>
                <a14:m>
                  <m:oMath xmlns:m="http://schemas.openxmlformats.org/officeDocument/2006/math">
                    <m:r>
                      <a:rPr lang="en-AU" i="1">
                        <a:latin typeface="Cambria Math" panose="02040503050406030204" pitchFamily="18" charset="0"/>
                      </a:rPr>
                      <m:t>4</m:t>
                    </m:r>
                    <m:r>
                      <a:rPr lang="en-AU" i="1" smtClean="0">
                        <a:latin typeface="Cambria Math" panose="02040503050406030204" pitchFamily="18" charset="0"/>
                      </a:rPr>
                      <m:t>𝑥</m:t>
                    </m:r>
                    <m:r>
                      <a:rPr lang="en-AU" i="1" smtClean="0">
                        <a:latin typeface="Cambria Math" panose="02040503050406030204" pitchFamily="18" charset="0"/>
                      </a:rPr>
                      <m:t>−8.</m:t>
                    </m:r>
                  </m:oMath>
                </a14:m>
                <a:endParaRPr lang="en-AU" dirty="0"/>
              </a:p>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4</m:t>
                      </m:r>
                      <m:r>
                        <a:rPr lang="en-AU" i="1" smtClean="0">
                          <a:latin typeface="Cambria Math" panose="02040503050406030204" pitchFamily="18" charset="0"/>
                        </a:rPr>
                        <m:t>𝑥</m:t>
                      </m:r>
                      <m:r>
                        <a:rPr lang="en-AU" i="1" smtClean="0">
                          <a:latin typeface="Cambria Math" panose="02040503050406030204" pitchFamily="18" charset="0"/>
                        </a:rPr>
                        <m:t>−8</m:t>
                      </m:r>
                    </m:oMath>
                    <m:oMath xmlns:m="http://schemas.openxmlformats.org/officeDocument/2006/math">
                      <m:r>
                        <a:rPr lang="en-AU" i="1" dirty="0" smtClean="0">
                          <a:latin typeface="Cambria Math" panose="02040503050406030204" pitchFamily="18" charset="0"/>
                        </a:rPr>
                        <m:t>=4</m:t>
                      </m:r>
                      <m:r>
                        <a:rPr lang="en-AU" i="1" smtClean="0">
                          <a:latin typeface="Cambria Math" panose="02040503050406030204" pitchFamily="18" charset="0"/>
                          <a:ea typeface="Cambria Math" panose="02040503050406030204" pitchFamily="18" charset="0"/>
                        </a:rPr>
                        <m:t>×</m:t>
                      </m:r>
                      <m:r>
                        <a:rPr lang="en-AU" i="1" smtClean="0">
                          <a:latin typeface="Cambria Math" panose="02040503050406030204" pitchFamily="18" charset="0"/>
                          <a:ea typeface="Cambria Math" panose="02040503050406030204" pitchFamily="18" charset="0"/>
                        </a:rPr>
                        <m:t>𝑥</m:t>
                      </m:r>
                      <m:r>
                        <a:rPr lang="en-AU" i="1" smtClean="0">
                          <a:latin typeface="Cambria Math" panose="02040503050406030204" pitchFamily="18" charset="0"/>
                          <a:ea typeface="Cambria Math" panose="02040503050406030204" pitchFamily="18" charset="0"/>
                        </a:rPr>
                        <m:t>−4×2</m:t>
                      </m:r>
                    </m:oMath>
                    <m:oMath xmlns:m="http://schemas.openxmlformats.org/officeDocument/2006/math">
                      <m:r>
                        <a:rPr lang="en-AU" i="1" dirty="0" smtClean="0">
                          <a:latin typeface="Cambria Math" panose="02040503050406030204" pitchFamily="18" charset="0"/>
                          <a:ea typeface="Cambria Math" panose="02040503050406030204" pitchFamily="18" charset="0"/>
                        </a:rPr>
                        <m:t>=4</m:t>
                      </m:r>
                      <m:d>
                        <m:dPr>
                          <m:ctrlPr>
                            <a:rPr lang="en-AU" i="1" smtClean="0">
                              <a:latin typeface="Cambria Math" panose="02040503050406030204" pitchFamily="18" charset="0"/>
                              <a:ea typeface="Cambria Math" panose="02040503050406030204" pitchFamily="18" charset="0"/>
                            </a:rPr>
                          </m:ctrlPr>
                        </m:dPr>
                        <m:e>
                          <m:r>
                            <a:rPr lang="en-AU" i="1" smtClean="0">
                              <a:latin typeface="Cambria Math" panose="02040503050406030204" pitchFamily="18" charset="0"/>
                              <a:ea typeface="Cambria Math" panose="02040503050406030204" pitchFamily="18" charset="0"/>
                            </a:rPr>
                            <m:t>𝑥</m:t>
                          </m:r>
                          <m:r>
                            <a:rPr lang="en-AU" i="1" smtClean="0">
                              <a:latin typeface="Cambria Math" panose="02040503050406030204" pitchFamily="18" charset="0"/>
                              <a:ea typeface="Cambria Math" panose="02040503050406030204" pitchFamily="18" charset="0"/>
                            </a:rPr>
                            <m:t>−2</m:t>
                          </m:r>
                        </m:e>
                      </m:d>
                    </m:oMath>
                  </m:oMathPara>
                </a14:m>
                <a:br>
                  <a:rPr lang="en-AU" dirty="0">
                    <a:ea typeface="Cambria Math" panose="02040503050406030204" pitchFamily="18" charset="0"/>
                  </a:rPr>
                </a:br>
                <a:endParaRPr lang="en-AU" dirty="0"/>
              </a:p>
            </p:txBody>
          </p:sp>
        </mc:Choice>
        <mc:Fallback xmlns="">
          <p:sp>
            <p:nvSpPr>
              <p:cNvPr id="9" name="Content Placeholder 7">
                <a:extLst>
                  <a:ext uri="{FF2B5EF4-FFF2-40B4-BE49-F238E27FC236}">
                    <a16:creationId xmlns:a16="http://schemas.microsoft.com/office/drawing/2014/main" id="{228F7A1B-7A2D-AAA4-210E-6095E8358687}"/>
                  </a:ext>
                </a:extLst>
              </p:cNvPr>
              <p:cNvSpPr txBox="1">
                <a:spLocks noRot="1" noChangeAspect="1" noMove="1" noResize="1" noEditPoints="1" noAdjustHandles="1" noChangeArrowheads="1" noChangeShapeType="1" noTextEdit="1"/>
              </p:cNvSpPr>
              <p:nvPr/>
            </p:nvSpPr>
            <p:spPr>
              <a:xfrm>
                <a:off x="360000" y="1512888"/>
                <a:ext cx="5174753" cy="4535487"/>
              </a:xfrm>
              <a:prstGeom prst="rect">
                <a:avLst/>
              </a:prstGeom>
              <a:blipFill>
                <a:blip r:embed="rId2"/>
                <a:stretch>
                  <a:fillRect l="-294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 name="Speech Bubble: Rectangle with Corners Rounded 2">
                <a:extLst>
                  <a:ext uri="{FF2B5EF4-FFF2-40B4-BE49-F238E27FC236}">
                    <a16:creationId xmlns:a16="http://schemas.microsoft.com/office/drawing/2014/main" id="{3A4C0654-5736-73F1-1043-2F82B0D01E2A}"/>
                  </a:ext>
                  <a:ext uri="{C183D7F6-B498-43B3-948B-1728B52AA6E4}">
                    <adec:decorative xmlns:adec="http://schemas.microsoft.com/office/drawing/2017/decorative" val="0"/>
                  </a:ext>
                </a:extLst>
              </p:cNvPr>
              <p:cNvSpPr/>
              <p:nvPr/>
            </p:nvSpPr>
            <p:spPr>
              <a:xfrm>
                <a:off x="2871067" y="2323039"/>
                <a:ext cx="2663686" cy="1105961"/>
              </a:xfrm>
              <a:prstGeom prst="wedgeRoundRectCallout">
                <a:avLst>
                  <a:gd name="adj1" fmla="val -109923"/>
                  <a:gd name="adj2" fmla="val -1866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What are the factors of </a:t>
                </a:r>
                <a14:m>
                  <m:oMath xmlns:m="http://schemas.openxmlformats.org/officeDocument/2006/math">
                    <m:r>
                      <a:rPr lang="en-AU" sz="2000" b="0" i="1" smtClean="0">
                        <a:latin typeface="Cambria Math" panose="02040503050406030204" pitchFamily="18" charset="0"/>
                      </a:rPr>
                      <m:t> 4</m:t>
                    </m:r>
                    <m:r>
                      <a:rPr lang="en-AU" sz="2000" b="0" i="1" smtClean="0">
                        <a:latin typeface="Cambria Math" panose="02040503050406030204" pitchFamily="18" charset="0"/>
                      </a:rPr>
                      <m:t>𝑥</m:t>
                    </m:r>
                    <m:r>
                      <a:rPr lang="en-AU" sz="2000" b="0" i="1" smtClean="0">
                        <a:latin typeface="Cambria Math" panose="02040503050406030204" pitchFamily="18" charset="0"/>
                      </a:rPr>
                      <m:t> </m:t>
                    </m:r>
                  </m:oMath>
                </a14:m>
                <a:r>
                  <a:rPr lang="en-AU" sz="2000" dirty="0"/>
                  <a:t>and </a:t>
                </a:r>
                <a14:m>
                  <m:oMath xmlns:m="http://schemas.openxmlformats.org/officeDocument/2006/math">
                    <m:r>
                      <a:rPr lang="en-AU" sz="2000" i="1" dirty="0" smtClean="0">
                        <a:latin typeface="Cambria Math" panose="02040503050406030204" pitchFamily="18" charset="0"/>
                      </a:rPr>
                      <m:t>−8</m:t>
                    </m:r>
                  </m:oMath>
                </a14:m>
                <a:r>
                  <a:rPr lang="en-AU" sz="2000" dirty="0"/>
                  <a:t>?</a:t>
                </a:r>
              </a:p>
            </p:txBody>
          </p:sp>
        </mc:Choice>
        <mc:Fallback xmlns="">
          <p:sp>
            <p:nvSpPr>
              <p:cNvPr id="3" name="Speech Bubble: Rectangle with Corners Rounded 2">
                <a:extLst>
                  <a:ext uri="{FF2B5EF4-FFF2-40B4-BE49-F238E27FC236}">
                    <a16:creationId xmlns:a16="http://schemas.microsoft.com/office/drawing/2014/main" id="{3A4C0654-5736-73F1-1043-2F82B0D01E2A}"/>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2871067" y="2323039"/>
                <a:ext cx="2663686" cy="1105961"/>
              </a:xfrm>
              <a:prstGeom prst="wedgeRoundRectCallout">
                <a:avLst>
                  <a:gd name="adj1" fmla="val -109923"/>
                  <a:gd name="adj2" fmla="val -18663"/>
                  <a:gd name="adj3" fmla="val 16667"/>
                </a:avLst>
              </a:prstGeom>
              <a:blipFill>
                <a:blip r:embed="rId3"/>
                <a:stretch>
                  <a:fillRect b="-217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343F493E-C7CA-EC39-09DC-C0949DCE34E8}"/>
                  </a:ext>
                  <a:ext uri="{C183D7F6-B498-43B3-948B-1728B52AA6E4}">
                    <adec:decorative xmlns:adec="http://schemas.microsoft.com/office/drawing/2017/decorative" val="0"/>
                  </a:ext>
                </a:extLst>
              </p:cNvPr>
              <p:cNvSpPr/>
              <p:nvPr/>
            </p:nvSpPr>
            <p:spPr>
              <a:xfrm>
                <a:off x="2871066" y="3649353"/>
                <a:ext cx="2663687" cy="1404282"/>
              </a:xfrm>
              <a:prstGeom prst="wedgeRoundRectCallout">
                <a:avLst>
                  <a:gd name="adj1" fmla="val -20379"/>
                  <a:gd name="adj2" fmla="val -6335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What is the HCF of the terms</a:t>
                </a:r>
              </a:p>
              <a:p>
                <a:pPr>
                  <a:lnSpc>
                    <a:spcPct val="150000"/>
                  </a:lnSpc>
                </a:pPr>
                <a14:m>
                  <m:oMathPara xmlns:m="http://schemas.openxmlformats.org/officeDocument/2006/math">
                    <m:oMathParaPr>
                      <m:jc m:val="left"/>
                    </m:oMathParaPr>
                    <m:oMath xmlns:m="http://schemas.openxmlformats.org/officeDocument/2006/math">
                      <m:r>
                        <a:rPr lang="en-AU" sz="2000" i="1">
                          <a:latin typeface="Cambria Math" panose="02040503050406030204" pitchFamily="18" charset="0"/>
                        </a:rPr>
                        <m:t>4</m:t>
                      </m:r>
                      <m:r>
                        <a:rPr lang="en-AU" sz="2000" b="0" i="1" smtClean="0">
                          <a:latin typeface="Cambria Math" panose="02040503050406030204" pitchFamily="18" charset="0"/>
                        </a:rPr>
                        <m:t>𝑥</m:t>
                      </m:r>
                      <m:r>
                        <m:rPr>
                          <m:nor/>
                        </m:rPr>
                        <a:rPr lang="en-AU" sz="2000" b="0" i="0" smtClean="0">
                          <a:latin typeface="Cambria Math" panose="02040503050406030204" pitchFamily="18" charset="0"/>
                        </a:rPr>
                        <m:t> </m:t>
                      </m:r>
                      <m:r>
                        <m:rPr>
                          <m:nor/>
                        </m:rPr>
                        <a:rPr lang="en-AU" sz="2000" dirty="0"/>
                        <m:t>and</m:t>
                      </m:r>
                      <m:r>
                        <m:rPr>
                          <m:nor/>
                        </m:rPr>
                        <a:rPr lang="en-AU" sz="2000" dirty="0"/>
                        <m:t> </m:t>
                      </m:r>
                      <m:r>
                        <a:rPr lang="en-AU" sz="2000" i="1" dirty="0">
                          <a:latin typeface="Cambria Math" panose="02040503050406030204" pitchFamily="18" charset="0"/>
                        </a:rPr>
                        <m:t>−8</m:t>
                      </m:r>
                      <m:r>
                        <m:rPr>
                          <m:nor/>
                        </m:rPr>
                        <a:rPr lang="en-AU" sz="2000" dirty="0"/>
                        <m:t>?</m:t>
                      </m:r>
                    </m:oMath>
                  </m:oMathPara>
                </a14:m>
                <a:endParaRPr lang="en-AU" sz="2000" dirty="0"/>
              </a:p>
            </p:txBody>
          </p:sp>
        </mc:Choice>
        <mc:Fallback xmlns="">
          <p:sp>
            <p:nvSpPr>
              <p:cNvPr id="7" name="Speech Bubble: Rectangle with Corners Rounded 6">
                <a:extLst>
                  <a:ext uri="{FF2B5EF4-FFF2-40B4-BE49-F238E27FC236}">
                    <a16:creationId xmlns:a16="http://schemas.microsoft.com/office/drawing/2014/main" id="{343F493E-C7CA-EC39-09DC-C0949DCE34E8}"/>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2871066" y="3649353"/>
                <a:ext cx="2663687" cy="1404282"/>
              </a:xfrm>
              <a:prstGeom prst="wedgeRoundRectCallout">
                <a:avLst>
                  <a:gd name="adj1" fmla="val -20379"/>
                  <a:gd name="adj2" fmla="val -63359"/>
                  <a:gd name="adj3" fmla="val 16667"/>
                </a:avLst>
              </a:prstGeom>
              <a:blipFill>
                <a:blip r:embed="rId4"/>
                <a:stretch>
                  <a:fillRect/>
                </a:stretch>
              </a:blipFill>
            </p:spPr>
            <p:txBody>
              <a:bodyPr/>
              <a:lstStyle/>
              <a:p>
                <a:r>
                  <a:rPr lang="en-AU">
                    <a:noFill/>
                  </a:rPr>
                  <a:t> </a:t>
                </a:r>
              </a:p>
            </p:txBody>
          </p:sp>
        </mc:Fallback>
      </mc:AlternateContent>
      <p:sp>
        <p:nvSpPr>
          <p:cNvPr id="12" name="Speech Bubble: Rectangle with Corners Rounded 11">
            <a:extLst>
              <a:ext uri="{FF2B5EF4-FFF2-40B4-BE49-F238E27FC236}">
                <a16:creationId xmlns:a16="http://schemas.microsoft.com/office/drawing/2014/main" id="{343F493E-C7CA-EC39-09DC-C0949DCE34E8}"/>
              </a:ext>
              <a:ext uri="{C183D7F6-B498-43B3-948B-1728B52AA6E4}">
                <adec:decorative xmlns:adec="http://schemas.microsoft.com/office/drawing/2017/decorative" val="0"/>
              </a:ext>
            </a:extLst>
          </p:cNvPr>
          <p:cNvSpPr/>
          <p:nvPr/>
        </p:nvSpPr>
        <p:spPr>
          <a:xfrm>
            <a:off x="360000" y="5291718"/>
            <a:ext cx="2969295" cy="1404282"/>
          </a:xfrm>
          <a:prstGeom prst="wedgeRoundRectCallout">
            <a:avLst>
              <a:gd name="adj1" fmla="val -20833"/>
              <a:gd name="adj2" fmla="val -15153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How can you check your answer is correct?</a:t>
            </a:r>
          </a:p>
        </p:txBody>
      </p:sp>
      <p:pic>
        <p:nvPicPr>
          <p:cNvPr id="10" name="Picture 9" descr="Area model 4x-8">
            <a:extLst>
              <a:ext uri="{FF2B5EF4-FFF2-40B4-BE49-F238E27FC236}">
                <a16:creationId xmlns:a16="http://schemas.microsoft.com/office/drawing/2014/main" id="{8E124F03-B245-9415-4DA9-8B00D8E61622}"/>
              </a:ext>
            </a:extLst>
          </p:cNvPr>
          <p:cNvPicPr>
            <a:picLocks noChangeAspect="1"/>
          </p:cNvPicPr>
          <p:nvPr/>
        </p:nvPicPr>
        <p:blipFill>
          <a:blip r:embed="rId5"/>
          <a:stretch>
            <a:fillRect/>
          </a:stretch>
        </p:blipFill>
        <p:spPr>
          <a:xfrm>
            <a:off x="5534753" y="1512888"/>
            <a:ext cx="6309222" cy="2393793"/>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100212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1484000" cy="545601"/>
          </a:xfrm>
        </p:spPr>
        <p:txBody>
          <a:bodyPr/>
          <a:lstStyle/>
          <a:p>
            <a:r>
              <a:rPr lang="en-AU" dirty="0">
                <a:latin typeface="+mj-lt"/>
              </a:rPr>
              <a:t>Factorising (3)</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1484000" cy="310015"/>
          </a:xfrm>
        </p:spPr>
        <p:txBody>
          <a:bodyPr/>
          <a:lstStyle/>
          <a:p>
            <a:r>
              <a:rPr lang="en-AU">
                <a:latin typeface="+mj-lt"/>
              </a:rPr>
              <a:t>Your turn – question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4294967295"/>
              </p:nvPr>
            </p:nvSpPr>
            <p:spPr>
              <a:xfrm>
                <a:off x="360000" y="1635730"/>
                <a:ext cx="5835650" cy="4537075"/>
              </a:xfrm>
            </p:spPr>
            <p:txBody>
              <a:bodyPr/>
              <a:lstStyle/>
              <a:p>
                <a:r>
                  <a:rPr lang="en-AU" dirty="0">
                    <a:latin typeface="+mn-lt"/>
                  </a:rPr>
                  <a:t>Factorise the expression </a:t>
                </a:r>
                <a14:m>
                  <m:oMath xmlns:m="http://schemas.openxmlformats.org/officeDocument/2006/math">
                    <m:r>
                      <a:rPr lang="en-AU" i="1">
                        <a:latin typeface="Cambria Math" panose="02040503050406030204" pitchFamily="18" charset="0"/>
                      </a:rPr>
                      <m:t>6</m:t>
                    </m:r>
                    <m:r>
                      <a:rPr lang="en-AU" b="0" i="1" smtClean="0">
                        <a:latin typeface="Cambria Math" panose="02040503050406030204" pitchFamily="18" charset="0"/>
                      </a:rPr>
                      <m:t>𝑎</m:t>
                    </m:r>
                    <m:r>
                      <a:rPr lang="en-AU" b="0" i="1" smtClean="0">
                        <a:latin typeface="Cambria Math" panose="02040503050406030204" pitchFamily="18" charset="0"/>
                      </a:rPr>
                      <m:t>−28.</m:t>
                    </m:r>
                  </m:oMath>
                </a14:m>
                <a:endParaRPr lang="en-AU" dirty="0">
                  <a:latin typeface="+mn-lt"/>
                </a:endParaRPr>
              </a:p>
              <a:p>
                <a:endParaRPr lang="en-AU" dirty="0">
                  <a:latin typeface="+mn-lt"/>
                </a:endParaRPr>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4294967295"/>
              </p:nvPr>
            </p:nvSpPr>
            <p:spPr>
              <a:xfrm>
                <a:off x="360000" y="1635730"/>
                <a:ext cx="5835650" cy="4537075"/>
              </a:xfrm>
              <a:blipFill>
                <a:blip r:embed="rId2"/>
                <a:stretch>
                  <a:fillRect l="-2612"/>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42122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Factorising (4)</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a:t>Your turn – solution 1</a:t>
            </a:r>
          </a:p>
        </p:txBody>
      </p:sp>
      <mc:AlternateContent xmlns:mc="http://schemas.openxmlformats.org/markup-compatibility/2006" xmlns:a14="http://schemas.microsoft.com/office/drawing/2010/main">
        <mc:Choice Requires="a14">
          <p:sp>
            <p:nvSpPr>
              <p:cNvPr id="7" name="Content Placeholder 4">
                <a:extLst>
                  <a:ext uri="{FF2B5EF4-FFF2-40B4-BE49-F238E27FC236}">
                    <a16:creationId xmlns:a16="http://schemas.microsoft.com/office/drawing/2014/main" id="{6F6E8139-DCA7-1734-6D9A-AFE37F75CD16}"/>
                  </a:ext>
                </a:extLst>
              </p:cNvPr>
              <p:cNvSpPr txBox="1">
                <a:spLocks/>
              </p:cNvSpPr>
              <p:nvPr/>
            </p:nvSpPr>
            <p:spPr>
              <a:xfrm>
                <a:off x="360000" y="1635730"/>
                <a:ext cx="5835650" cy="453707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Factorise the expression </a:t>
                </a:r>
                <a14:m>
                  <m:oMath xmlns:m="http://schemas.openxmlformats.org/officeDocument/2006/math">
                    <m:r>
                      <a:rPr lang="en-AU" i="1">
                        <a:latin typeface="Cambria Math" panose="02040503050406030204" pitchFamily="18" charset="0"/>
                      </a:rPr>
                      <m:t>6</m:t>
                    </m:r>
                    <m:r>
                      <a:rPr lang="en-AU" i="1" smtClean="0">
                        <a:latin typeface="Cambria Math" panose="02040503050406030204" pitchFamily="18" charset="0"/>
                      </a:rPr>
                      <m:t>𝑎</m:t>
                    </m:r>
                    <m:r>
                      <a:rPr lang="en-AU" i="1" smtClean="0">
                        <a:latin typeface="Cambria Math" panose="02040503050406030204" pitchFamily="18" charset="0"/>
                      </a:rPr>
                      <m:t>−28.</m:t>
                    </m:r>
                  </m:oMath>
                </a14:m>
                <a:endParaRPr lang="en-AU" dirty="0">
                  <a:latin typeface="+mn-lt"/>
                </a:endParaRPr>
              </a:p>
              <a:p>
                <a:pPr/>
                <a14:m>
                  <m:oMathPara xmlns:m="http://schemas.openxmlformats.org/officeDocument/2006/math">
                    <m:oMathParaPr>
                      <m:jc m:val="left"/>
                    </m:oMathParaPr>
                    <m:oMath xmlns:m="http://schemas.openxmlformats.org/officeDocument/2006/math">
                      <m:r>
                        <a:rPr lang="en-AU" sz="2000" i="1" smtClean="0">
                          <a:latin typeface="Cambria Math" panose="02040503050406030204" pitchFamily="18" charset="0"/>
                        </a:rPr>
                        <m:t>6</m:t>
                      </m:r>
                      <m:r>
                        <a:rPr lang="en-AU" sz="2000" i="1" smtClean="0">
                          <a:latin typeface="Cambria Math" panose="02040503050406030204" pitchFamily="18" charset="0"/>
                        </a:rPr>
                        <m:t>𝑎</m:t>
                      </m:r>
                      <m:r>
                        <a:rPr lang="en-AU" sz="2000" i="1">
                          <a:latin typeface="Cambria Math" panose="02040503050406030204" pitchFamily="18" charset="0"/>
                        </a:rPr>
                        <m:t>−</m:t>
                      </m:r>
                      <m:r>
                        <a:rPr lang="en-AU" sz="2000" b="0" i="1" smtClean="0">
                          <a:latin typeface="Cambria Math" panose="02040503050406030204" pitchFamily="18" charset="0"/>
                        </a:rPr>
                        <m:t>28</m:t>
                      </m:r>
                    </m:oMath>
                    <m:oMath xmlns:m="http://schemas.openxmlformats.org/officeDocument/2006/math">
                      <m:r>
                        <a:rPr lang="en-AU" sz="2000" b="0" i="1" dirty="0" smtClean="0">
                          <a:latin typeface="Cambria Math" panose="02040503050406030204" pitchFamily="18" charset="0"/>
                        </a:rPr>
                        <m:t>=</m:t>
                      </m:r>
                      <m:r>
                        <a:rPr lang="en-AU" sz="2000" i="1" dirty="0" smtClean="0">
                          <a:latin typeface="Cambria Math" panose="02040503050406030204" pitchFamily="18" charset="0"/>
                        </a:rPr>
                        <m:t>2</m:t>
                      </m:r>
                      <m:r>
                        <a:rPr lang="en-AU" sz="2000" b="0" i="1" smtClean="0">
                          <a:latin typeface="Cambria Math" panose="02040503050406030204" pitchFamily="18" charset="0"/>
                          <a:ea typeface="Cambria Math" panose="02040503050406030204" pitchFamily="18" charset="0"/>
                        </a:rPr>
                        <m:t>×3×</m:t>
                      </m:r>
                      <m:r>
                        <a:rPr lang="en-AU" sz="2000" b="0" i="1" smtClean="0">
                          <a:latin typeface="Cambria Math" panose="02040503050406030204" pitchFamily="18" charset="0"/>
                          <a:ea typeface="Cambria Math" panose="02040503050406030204" pitchFamily="18" charset="0"/>
                        </a:rPr>
                        <m:t>𝑎</m:t>
                      </m:r>
                      <m:r>
                        <a:rPr lang="en-AU" sz="2000" b="0" i="1" smtClean="0">
                          <a:latin typeface="Cambria Math" panose="02040503050406030204" pitchFamily="18" charset="0"/>
                          <a:ea typeface="Cambria Math" panose="02040503050406030204" pitchFamily="18" charset="0"/>
                        </a:rPr>
                        <m:t>−2×2×7</m:t>
                      </m:r>
                    </m:oMath>
                    <m:oMath xmlns:m="http://schemas.openxmlformats.org/officeDocument/2006/math">
                      <m:r>
                        <a:rPr lang="en-AU" sz="2000" b="0" i="1" dirty="0" smtClean="0">
                          <a:latin typeface="Cambria Math" panose="02040503050406030204" pitchFamily="18" charset="0"/>
                          <a:ea typeface="Cambria Math" panose="02040503050406030204" pitchFamily="18" charset="0"/>
                        </a:rPr>
                        <m:t>=</m:t>
                      </m:r>
                      <m:r>
                        <a:rPr lang="en-AU" sz="2000" i="1" dirty="0" smtClean="0">
                          <a:latin typeface="Cambria Math" panose="02040503050406030204" pitchFamily="18" charset="0"/>
                          <a:ea typeface="Cambria Math" panose="02040503050406030204" pitchFamily="18" charset="0"/>
                        </a:rPr>
                        <m:t>2</m:t>
                      </m:r>
                      <m:d>
                        <m:dPr>
                          <m:ctrlPr>
                            <a:rPr lang="en-AU" sz="2000" b="0" i="1" smtClean="0">
                              <a:latin typeface="Cambria Math" panose="02040503050406030204" pitchFamily="18" charset="0"/>
                              <a:ea typeface="Cambria Math" panose="02040503050406030204" pitchFamily="18" charset="0"/>
                            </a:rPr>
                          </m:ctrlPr>
                        </m:dPr>
                        <m:e>
                          <m:r>
                            <a:rPr lang="en-AU" sz="2000" b="0" i="1" smtClean="0">
                              <a:latin typeface="Cambria Math" panose="02040503050406030204" pitchFamily="18" charset="0"/>
                              <a:ea typeface="Cambria Math" panose="02040503050406030204" pitchFamily="18" charset="0"/>
                            </a:rPr>
                            <m:t>3</m:t>
                          </m:r>
                          <m:r>
                            <a:rPr lang="en-AU" sz="2000" b="0" i="1" smtClean="0">
                              <a:latin typeface="Cambria Math" panose="02040503050406030204" pitchFamily="18" charset="0"/>
                              <a:ea typeface="Cambria Math" panose="02040503050406030204" pitchFamily="18" charset="0"/>
                            </a:rPr>
                            <m:t>𝑎</m:t>
                          </m:r>
                          <m:r>
                            <a:rPr lang="en-AU" sz="2000" b="0" i="1" smtClean="0">
                              <a:latin typeface="Cambria Math" panose="02040503050406030204" pitchFamily="18" charset="0"/>
                              <a:ea typeface="Cambria Math" panose="02040503050406030204" pitchFamily="18" charset="0"/>
                            </a:rPr>
                            <m:t>−14</m:t>
                          </m:r>
                        </m:e>
                      </m:d>
                    </m:oMath>
                  </m:oMathPara>
                </a14:m>
                <a:endParaRPr lang="en-AU" dirty="0">
                  <a:latin typeface="+mn-lt"/>
                </a:endParaRPr>
              </a:p>
              <a:p>
                <a:endParaRPr lang="en-AU" dirty="0">
                  <a:latin typeface="+mn-lt"/>
                </a:endParaRPr>
              </a:p>
            </p:txBody>
          </p:sp>
        </mc:Choice>
        <mc:Fallback xmlns="">
          <p:sp>
            <p:nvSpPr>
              <p:cNvPr id="7" name="Content Placeholder 4">
                <a:extLst>
                  <a:ext uri="{FF2B5EF4-FFF2-40B4-BE49-F238E27FC236}">
                    <a16:creationId xmlns:a16="http://schemas.microsoft.com/office/drawing/2014/main" id="{6F6E8139-DCA7-1734-6D9A-AFE37F75CD16}"/>
                  </a:ext>
                </a:extLst>
              </p:cNvPr>
              <p:cNvSpPr txBox="1">
                <a:spLocks noRot="1" noChangeAspect="1" noMove="1" noResize="1" noEditPoints="1" noAdjustHandles="1" noChangeArrowheads="1" noChangeShapeType="1" noTextEdit="1"/>
              </p:cNvSpPr>
              <p:nvPr/>
            </p:nvSpPr>
            <p:spPr>
              <a:xfrm>
                <a:off x="360000" y="1635730"/>
                <a:ext cx="5835650" cy="4537075"/>
              </a:xfrm>
              <a:prstGeom prst="rect">
                <a:avLst/>
              </a:prstGeom>
              <a:blipFill>
                <a:blip r:embed="rId2"/>
                <a:stretch>
                  <a:fillRect l="-2612"/>
                </a:stretch>
              </a:blipFill>
            </p:spPr>
            <p:txBody>
              <a:bodyPr/>
              <a:lstStyle/>
              <a:p>
                <a:r>
                  <a:rPr lang="en-AU">
                    <a:noFill/>
                  </a:rPr>
                  <a:t> </a:t>
                </a:r>
              </a:p>
            </p:txBody>
          </p:sp>
        </mc:Fallback>
      </mc:AlternateContent>
      <p:pic>
        <p:nvPicPr>
          <p:cNvPr id="11" name="Picture 10" descr="Area model 6a-28=2(3a-14)">
            <a:extLst>
              <a:ext uri="{FF2B5EF4-FFF2-40B4-BE49-F238E27FC236}">
                <a16:creationId xmlns:a16="http://schemas.microsoft.com/office/drawing/2014/main" id="{B61787EF-D4FE-B1C2-E476-2425FB30333D}"/>
              </a:ext>
            </a:extLst>
          </p:cNvPr>
          <p:cNvPicPr>
            <a:picLocks noChangeAspect="1"/>
          </p:cNvPicPr>
          <p:nvPr/>
        </p:nvPicPr>
        <p:blipFill>
          <a:blip r:embed="rId3"/>
          <a:stretch>
            <a:fillRect/>
          </a:stretch>
        </p:blipFill>
        <p:spPr>
          <a:xfrm>
            <a:off x="4951235" y="1635730"/>
            <a:ext cx="6892765" cy="2686004"/>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88041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hlinkClick r:id="rId2">
                  <a:extLst>
                    <a:ext uri="{A12FA001-AC4F-418D-AE19-62706E023703}">
                      <ahyp:hlinkClr xmlns:ahyp="http://schemas.microsoft.com/office/drawing/2018/hyperlinkcolor" val="tx"/>
                    </a:ext>
                  </a:extLst>
                </a:hlinkClick>
              </a:rPr>
              <a:t>© State of New South Wales (Department of Education), 2024</a:t>
            </a:r>
            <a:endParaRPr lang="en-AU" dirty="0">
              <a:latin typeface="+mj-lt"/>
            </a:endParaRP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8</TotalTime>
  <Words>503</Words>
  <Application>Microsoft Office PowerPoint</Application>
  <PresentationFormat>Widescreen</PresentationFormat>
  <Paragraphs>51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Times New Roman</vt:lpstr>
      <vt:lpstr>Public Sans</vt:lpstr>
      <vt:lpstr>Cambria Math</vt:lpstr>
      <vt:lpstr>Arial</vt:lpstr>
      <vt:lpstr>1_NSWG Corporate</vt:lpstr>
      <vt:lpstr>Factorising</vt:lpstr>
      <vt:lpstr>Explore</vt:lpstr>
      <vt:lpstr>Find the area</vt:lpstr>
      <vt:lpstr>Summarise</vt:lpstr>
      <vt:lpstr>Factorising (1)</vt:lpstr>
      <vt:lpstr>Factorising (2)</vt:lpstr>
      <vt:lpstr>Factorising (3)</vt:lpstr>
      <vt:lpstr>Factorising (4)</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Factorising – Unit 12, Lesson 6 – Stage 4</dc:title>
  <dc:creator>NSW Department of Education</dc:creator>
  <dcterms:created xsi:type="dcterms:W3CDTF">2024-10-21T00:31:29Z</dcterms:created>
  <dcterms:modified xsi:type="dcterms:W3CDTF">2024-10-24T00:12:02Z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2024-10-21T00:31:51Z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caa99a9f-5f6a-4981-a157-e86f8c54d50a</vt:lpwstr>
  </property>
  <property fmtid="{D5CDD505-2E9C-101B-9397-08002B2CF9AE}" pid="8" name="MSIP_Label_b603dfd7-d93a-4381-a340-2995d8282205_ContentBits">
    <vt:lpwstr>0</vt:lpwstr>
  </property>
</Properties>
</file>