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0"/>
  </p:notesMasterIdLst>
  <p:handoutMasterIdLst>
    <p:handoutMasterId r:id="rId11"/>
  </p:handoutMasterIdLst>
  <p:sldIdLst>
    <p:sldId id="257" r:id="rId2"/>
    <p:sldId id="272" r:id="rId3"/>
    <p:sldId id="394" r:id="rId4"/>
    <p:sldId id="393" r:id="rId5"/>
    <p:sldId id="383" r:id="rId6"/>
    <p:sldId id="382" r:id="rId7"/>
    <p:sldId id="392" r:id="rId8"/>
    <p:sldId id="361" r:id="rId9"/>
  </p:sldIdLst>
  <p:sldSz cx="12192000" cy="6858000"/>
  <p:notesSz cx="6858000" cy="9144000"/>
  <p:embeddedFontLst>
    <p:embeddedFont>
      <p:font typeface="Cambria Math" panose="02040503050406030204" pitchFamily="18" charset="0"/>
      <p:regular r:id="rId12"/>
    </p:embeddedFont>
    <p:embeddedFont>
      <p:font typeface="Public Sans" pitchFamily="2" charset="0"/>
      <p:regular r:id="rId13"/>
      <p:bold r:id="rId14"/>
      <p:italic r:id="rId15"/>
      <p:bold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BE1E32-B1B9-C586-6223-7A9FA1A7B64E}" name="Colleen Worton" initials="CW" userId="S::Colleen.Worton1@det.nsw.edu.au::a6748734-c10b-4b5d-9295-d5dfe3f3f624" providerId="AD"/>
  <p188:author id="{4F1CB63D-989B-4ED3-C689-6E27F710C353}" name="Jennifer Smith" initials="JS" userId="S::JENNIFER.DOBOS@det.nsw.edu.au::7f9e27fc-fd2b-4362-b070-705aa97fa997" providerId="AD"/>
  <p188:author id="{7A515281-0D4E-108C-0E29-1B372EFE0351}" name="Casey Law" initials="CL" userId="S::casey.law6@det.nsw.edu.au::f30dbcee-59ca-40a3-8d27-f74b8047a654" providerId="AD"/>
  <p188:author id="{0370C784-7104-4587-1C03-A4A0A6D07F3E}" name="Alyana Marave" initials="AM" userId="S::Alyana.Marave1@det.nsw.edu.au::dd6e8313-0bdf-4d22-8f0f-323573363137"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0DF3F-35BA-0B46-8E3A-9C7AB6FD9D2A}" v="2" dt="2024-10-21T04:31:44.77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92" d="100"/>
          <a:sy n="92" d="100"/>
        </p:scale>
        <p:origin x="228" y="6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24/10/2024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24/10/2024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66147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237303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260296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4628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25805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5197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988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307734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0330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9092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45056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055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9108716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pixabay.com/service/license-summar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pixabay.com/service/license-summary/"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867D799-1674-FBEB-C4B0-BE31858339CD}"/>
              </a:ext>
            </a:extLst>
          </p:cNvPr>
          <p:cNvSpPr>
            <a:spLocks noGrp="1"/>
          </p:cNvSpPr>
          <p:nvPr>
            <p:ph type="ctrTitle"/>
          </p:nvPr>
        </p:nvSpPr>
        <p:spPr/>
        <p:txBody>
          <a:bodyPr/>
          <a:lstStyle/>
          <a:p>
            <a:r>
              <a:rPr lang="en-US" dirty="0">
                <a:latin typeface="+mj-lt"/>
              </a:rPr>
              <a:t>Special buys</a:t>
            </a:r>
            <a:endParaRPr lang="en-AU" dirty="0">
              <a:latin typeface="+mj-lt"/>
            </a:endParaRPr>
          </a:p>
        </p:txBody>
      </p:sp>
      <p:sp>
        <p:nvSpPr>
          <p:cNvPr id="15" name="Text Placeholder 14">
            <a:extLst>
              <a:ext uri="{FF2B5EF4-FFF2-40B4-BE49-F238E27FC236}">
                <a16:creationId xmlns:a16="http://schemas.microsoft.com/office/drawing/2014/main" id="{A2D2A0A6-9753-829F-3608-63ED82E312A5}"/>
              </a:ext>
            </a:extLst>
          </p:cNvPr>
          <p:cNvSpPr>
            <a:spLocks noGrp="1"/>
          </p:cNvSpPr>
          <p:nvPr>
            <p:ph type="body" sz="quarter" idx="10"/>
          </p:nvPr>
        </p:nvSpPr>
        <p:spPr/>
        <p:txBody>
          <a:bodyPr/>
          <a:lstStyle/>
          <a:p>
            <a:r>
              <a:rPr lang="en-US" dirty="0">
                <a:latin typeface="+mj-lt"/>
              </a:rPr>
              <a:t>Stage 4</a:t>
            </a:r>
            <a:endParaRPr lang="en-AU" dirty="0">
              <a:latin typeface="+mj-lt"/>
            </a:endParaRPr>
          </a:p>
        </p:txBody>
      </p:sp>
      <p:sp>
        <p:nvSpPr>
          <p:cNvPr id="19" name="Text Placeholder 18">
            <a:extLst>
              <a:ext uri="{FF2B5EF4-FFF2-40B4-BE49-F238E27FC236}">
                <a16:creationId xmlns:a16="http://schemas.microsoft.com/office/drawing/2014/main" id="{11AC8A9C-0B29-63DF-6D55-49CE388D3D2C}"/>
              </a:ext>
            </a:extLst>
          </p:cNvPr>
          <p:cNvSpPr>
            <a:spLocks noGrp="1"/>
          </p:cNvSpPr>
          <p:nvPr>
            <p:ph type="body" sz="quarter" idx="16"/>
          </p:nvPr>
        </p:nvSpPr>
        <p:spPr/>
        <p:txBody>
          <a:bodyPr/>
          <a:lstStyle/>
          <a:p>
            <a:r>
              <a:rPr lang="en-US" dirty="0">
                <a:latin typeface="+mj-lt"/>
              </a:rPr>
              <a:t>Further multiplicative thinking</a:t>
            </a:r>
            <a:endParaRPr lang="en-AU" dirty="0">
              <a:latin typeface="+mj-lt"/>
            </a:endParaRPr>
          </a:p>
        </p:txBody>
      </p:sp>
      <p:pic>
        <p:nvPicPr>
          <p:cNvPr id="3" name="Picture Placeholder 2">
            <a:extLst>
              <a:ext uri="{FF2B5EF4-FFF2-40B4-BE49-F238E27FC236}">
                <a16:creationId xmlns:a16="http://schemas.microsoft.com/office/drawing/2014/main" id="{492A7E2E-DBB0-214E-FB90-BC428A67C14E}"/>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395" r="25395"/>
          <a:stretch>
            <a:fillRect/>
          </a:stretch>
        </p:blipFill>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Warm up</a:t>
            </a: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C9B73-30F3-88D6-D073-755326C619B8}"/>
              </a:ext>
            </a:extLst>
          </p:cNvPr>
          <p:cNvSpPr>
            <a:spLocks noGrp="1"/>
          </p:cNvSpPr>
          <p:nvPr>
            <p:ph type="title"/>
          </p:nvPr>
        </p:nvSpPr>
        <p:spPr/>
        <p:txBody>
          <a:bodyPr/>
          <a:lstStyle/>
          <a:p>
            <a:r>
              <a:rPr lang="en-AU" dirty="0"/>
              <a:t>5 quick questions</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64AE4B3-EDA2-73DF-9693-5E9AE61F30A4}"/>
                  </a:ext>
                </a:extLst>
              </p:cNvPr>
              <p:cNvSpPr>
                <a:spLocks noGrp="1"/>
              </p:cNvSpPr>
              <p:nvPr>
                <p:ph type="body" sz="quarter" idx="17"/>
              </p:nvPr>
            </p:nvSpPr>
            <p:spPr/>
            <p:txBody>
              <a:bodyPr/>
              <a:lstStyle/>
              <a:p>
                <a:pPr marL="342900" lvl="0" indent="-342900">
                  <a:lnSpc>
                    <a:spcPct val="150000"/>
                  </a:lnSpc>
                  <a:spcBef>
                    <a:spcPts val="1200"/>
                  </a:spcBef>
                  <a:buFont typeface="+mj-lt"/>
                  <a:buAutoNum type="arabicPeriod"/>
                  <a:tabLst>
                    <a:tab pos="228600" algn="l"/>
                  </a:tabLst>
                </a:pPr>
                <a:r>
                  <a:rPr lang="en-AU" sz="2000" dirty="0">
                    <a:effectLst/>
                    <a:latin typeface="+mn-lt"/>
                    <a:ea typeface="Calibri" panose="020F0502020204030204" pitchFamily="34" charset="0"/>
                  </a:rPr>
                  <a:t>Decrease 230 by 10%.</a:t>
                </a:r>
              </a:p>
              <a:p>
                <a:pPr marL="342900" lvl="0" indent="-342900">
                  <a:lnSpc>
                    <a:spcPct val="150000"/>
                  </a:lnSpc>
                  <a:spcBef>
                    <a:spcPts val="1200"/>
                  </a:spcBef>
                  <a:buFont typeface="+mj-lt"/>
                  <a:buAutoNum type="arabicPeriod"/>
                  <a:tabLst>
                    <a:tab pos="228600" algn="l"/>
                  </a:tabLst>
                </a:pPr>
                <a:r>
                  <a:rPr lang="en-AU" sz="2000" dirty="0">
                    <a:effectLst/>
                    <a:latin typeface="+mn-lt"/>
                    <a:ea typeface="Yu Mincho" panose="02020400000000000000" pitchFamily="18" charset="-128"/>
                  </a:rPr>
                  <a:t>Decrease 180 by </a:t>
                </a:r>
                <a14:m>
                  <m:oMath xmlns:m="http://schemas.openxmlformats.org/officeDocument/2006/math">
                    <m:r>
                      <a:rPr lang="en-AU" sz="2000" i="1">
                        <a:effectLst/>
                        <a:latin typeface="Cambria Math" panose="02040503050406030204" pitchFamily="18" charset="0"/>
                        <a:ea typeface="Calibri" panose="020F0502020204030204" pitchFamily="34" charset="0"/>
                      </a:rPr>
                      <m:t>20%</m:t>
                    </m:r>
                  </m:oMath>
                </a14:m>
                <a:endParaRPr lang="en-AU" sz="2000" dirty="0">
                  <a:effectLst/>
                  <a:latin typeface="+mn-lt"/>
                  <a:ea typeface="Calibri" panose="020F0502020204030204" pitchFamily="34" charset="0"/>
                </a:endParaRPr>
              </a:p>
              <a:p>
                <a:pPr marL="342900" lvl="0" indent="-342900">
                  <a:lnSpc>
                    <a:spcPct val="150000"/>
                  </a:lnSpc>
                  <a:spcBef>
                    <a:spcPts val="1200"/>
                  </a:spcBef>
                  <a:buFont typeface="+mj-lt"/>
                  <a:buAutoNum type="arabicPeriod"/>
                  <a:tabLst>
                    <a:tab pos="228600" algn="l"/>
                  </a:tabLst>
                </a:pPr>
                <a:r>
                  <a:rPr lang="en-AU" sz="2000" dirty="0">
                    <a:effectLst/>
                    <a:latin typeface="+mn-lt"/>
                    <a:ea typeface="Yu Mincho" panose="02020400000000000000" pitchFamily="18" charset="-128"/>
                  </a:rPr>
                  <a:t>Increase 128 by </a:t>
                </a:r>
                <a14:m>
                  <m:oMath xmlns:m="http://schemas.openxmlformats.org/officeDocument/2006/math">
                    <m:r>
                      <a:rPr lang="en-AU" sz="2000" i="1">
                        <a:effectLst/>
                        <a:latin typeface="Cambria Math" panose="02040503050406030204" pitchFamily="18" charset="0"/>
                        <a:ea typeface="Calibri" panose="020F0502020204030204" pitchFamily="34" charset="0"/>
                      </a:rPr>
                      <m:t>25%</m:t>
                    </m:r>
                  </m:oMath>
                </a14:m>
                <a:endParaRPr lang="en-AU" sz="2000" dirty="0">
                  <a:effectLst/>
                  <a:latin typeface="+mn-lt"/>
                  <a:ea typeface="Calibri" panose="020F0502020204030204" pitchFamily="34" charset="0"/>
                </a:endParaRPr>
              </a:p>
              <a:p>
                <a:pPr marL="342900" lvl="0" indent="-342900">
                  <a:lnSpc>
                    <a:spcPct val="150000"/>
                  </a:lnSpc>
                  <a:spcBef>
                    <a:spcPts val="1200"/>
                  </a:spcBef>
                  <a:buFont typeface="+mj-lt"/>
                  <a:buAutoNum type="arabicPeriod"/>
                  <a:tabLst>
                    <a:tab pos="228600" algn="l"/>
                  </a:tabLst>
                </a:pPr>
                <a:r>
                  <a:rPr lang="en-AU" sz="2000" dirty="0">
                    <a:effectLst/>
                    <a:latin typeface="+mn-lt"/>
                    <a:ea typeface="Yu Mincho" panose="02020400000000000000" pitchFamily="18" charset="-128"/>
                  </a:rPr>
                  <a:t>Decrease 120 by </a:t>
                </a:r>
                <a14:m>
                  <m:oMath xmlns:m="http://schemas.openxmlformats.org/officeDocument/2006/math">
                    <m:r>
                      <a:rPr lang="en-AU" sz="2000" i="1">
                        <a:effectLst/>
                        <a:latin typeface="Cambria Math" panose="02040503050406030204" pitchFamily="18" charset="0"/>
                        <a:ea typeface="Calibri" panose="020F0502020204030204" pitchFamily="34" charset="0"/>
                      </a:rPr>
                      <m:t>12.5%</m:t>
                    </m:r>
                  </m:oMath>
                </a14:m>
                <a:endParaRPr lang="en-AU" sz="2000" dirty="0">
                  <a:effectLst/>
                  <a:latin typeface="+mn-lt"/>
                  <a:ea typeface="Calibri" panose="020F0502020204030204" pitchFamily="34" charset="0"/>
                </a:endParaRPr>
              </a:p>
              <a:p>
                <a:pPr marL="342900" lvl="0" indent="-342900">
                  <a:lnSpc>
                    <a:spcPct val="150000"/>
                  </a:lnSpc>
                  <a:spcBef>
                    <a:spcPts val="1200"/>
                  </a:spcBef>
                  <a:buFont typeface="+mj-lt"/>
                  <a:buAutoNum type="arabicPeriod"/>
                  <a:tabLst>
                    <a:tab pos="228600" algn="l"/>
                  </a:tabLst>
                </a:pPr>
                <a:r>
                  <a:rPr lang="en-AU" sz="2000" dirty="0">
                    <a:effectLst/>
                    <a:latin typeface="+mn-lt"/>
                    <a:ea typeface="Yu Mincho" panose="02020400000000000000" pitchFamily="18" charset="-128"/>
                  </a:rPr>
                  <a:t>Increase 114 by </a:t>
                </a:r>
                <a14:m>
                  <m:oMath xmlns:m="http://schemas.openxmlformats.org/officeDocument/2006/math">
                    <m:r>
                      <a:rPr lang="en-AU" sz="2000" i="1">
                        <a:effectLst/>
                        <a:latin typeface="Cambria Math" panose="02040503050406030204" pitchFamily="18" charset="0"/>
                        <a:ea typeface="Calibri" panose="020F0502020204030204" pitchFamily="34" charset="0"/>
                      </a:rPr>
                      <m:t>6.8%</m:t>
                    </m:r>
                  </m:oMath>
                </a14:m>
                <a:endParaRPr lang="en-AU" sz="2000" dirty="0">
                  <a:effectLst/>
                  <a:latin typeface="+mn-lt"/>
                  <a:ea typeface="Calibri" panose="020F0502020204030204" pitchFamily="34" charset="0"/>
                </a:endParaRPr>
              </a:p>
            </p:txBody>
          </p:sp>
        </mc:Choice>
        <mc:Fallback xmlns="">
          <p:sp>
            <p:nvSpPr>
              <p:cNvPr id="2" name="Text Placeholder 1">
                <a:extLst>
                  <a:ext uri="{FF2B5EF4-FFF2-40B4-BE49-F238E27FC236}">
                    <a16:creationId xmlns:a16="http://schemas.microsoft.com/office/drawing/2014/main" id="{464AE4B3-EDA2-73DF-9693-5E9AE61F30A4}"/>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74"/>
                </a:stretch>
              </a:blipFill>
            </p:spPr>
            <p:txBody>
              <a:bodyPr/>
              <a:lstStyle/>
              <a:p>
                <a:r>
                  <a:rPr lang="en-AU">
                    <a:noFill/>
                  </a:rPr>
                  <a:t> </a:t>
                </a:r>
              </a:p>
            </p:txBody>
          </p:sp>
        </mc:Fallback>
      </mc:AlternateContent>
    </p:spTree>
    <p:extLst>
      <p:ext uri="{BB962C8B-B14F-4D97-AF65-F5344CB8AC3E}">
        <p14:creationId xmlns:p14="http://schemas.microsoft.com/office/powerpoint/2010/main" val="111864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Launch</a:t>
            </a:r>
          </a:p>
        </p:txBody>
      </p:sp>
    </p:spTree>
    <p:extLst>
      <p:ext uri="{BB962C8B-B14F-4D97-AF65-F5344CB8AC3E}">
        <p14:creationId xmlns:p14="http://schemas.microsoft.com/office/powerpoint/2010/main" val="20554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Those special buys (1)</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latin typeface="+mj-lt"/>
              </a:rPr>
              <a:t>What are the financial costs required to make this chicken?</a:t>
            </a:r>
          </a:p>
        </p:txBody>
      </p:sp>
      <p:pic>
        <p:nvPicPr>
          <p:cNvPr id="6" name="Picture 5" descr="A cartoon image of a roast chicken.">
            <a:extLst>
              <a:ext uri="{FF2B5EF4-FFF2-40B4-BE49-F238E27FC236}">
                <a16:creationId xmlns:a16="http://schemas.microsoft.com/office/drawing/2014/main" id="{1675EC12-99F0-F9C1-B1BB-FB8027EDEA6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72989" y="2390342"/>
            <a:ext cx="5446022" cy="2995312"/>
          </a:xfrm>
          <a:prstGeom prst="rect">
            <a:avLst/>
          </a:prstGeom>
        </p:spPr>
      </p:pic>
      <p:grpSp>
        <p:nvGrpSpPr>
          <p:cNvPr id="3" name="Group 2" descr="$10.00">
            <a:extLst>
              <a:ext uri="{FF2B5EF4-FFF2-40B4-BE49-F238E27FC236}">
                <a16:creationId xmlns:a16="http://schemas.microsoft.com/office/drawing/2014/main" id="{EE6F6AF4-F343-B993-C40E-68EA69ABF59F}"/>
              </a:ext>
            </a:extLst>
          </p:cNvPr>
          <p:cNvGrpSpPr/>
          <p:nvPr/>
        </p:nvGrpSpPr>
        <p:grpSpPr>
          <a:xfrm>
            <a:off x="3372989" y="5095864"/>
            <a:ext cx="1869571" cy="579580"/>
            <a:chOff x="3372989" y="5095864"/>
            <a:chExt cx="1869571" cy="579580"/>
          </a:xfrm>
        </p:grpSpPr>
        <p:sp>
          <p:nvSpPr>
            <p:cNvPr id="9" name="Parallelogram 8" descr="The back of the price tag.">
              <a:extLst>
                <a:ext uri="{FF2B5EF4-FFF2-40B4-BE49-F238E27FC236}">
                  <a16:creationId xmlns:a16="http://schemas.microsoft.com/office/drawing/2014/main" id="{190CCC8C-3D6C-60E6-693B-7C7344E77F65}"/>
                </a:ext>
              </a:extLst>
            </p:cNvPr>
            <p:cNvSpPr/>
            <p:nvPr/>
          </p:nvSpPr>
          <p:spPr>
            <a:xfrm flipH="1">
              <a:off x="3619500" y="5095864"/>
              <a:ext cx="1623060" cy="579580"/>
            </a:xfrm>
            <a:prstGeom prst="parallelogram">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8" name="Parallelogram 7" descr="A price tag showing $10.">
              <a:extLst>
                <a:ext uri="{FF2B5EF4-FFF2-40B4-BE49-F238E27FC236}">
                  <a16:creationId xmlns:a16="http://schemas.microsoft.com/office/drawing/2014/main" id="{FB2892BF-BF45-E519-90E9-7DF480B98005}"/>
                </a:ext>
              </a:extLst>
            </p:cNvPr>
            <p:cNvSpPr/>
            <p:nvPr/>
          </p:nvSpPr>
          <p:spPr>
            <a:xfrm>
              <a:off x="3372989" y="5095864"/>
              <a:ext cx="1623060" cy="579580"/>
            </a:xfrm>
            <a:prstGeom prst="parallelogram">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$10.00</a:t>
              </a:r>
              <a:endParaRPr lang="en-AU" dirty="0">
                <a:solidFill>
                  <a:schemeClr val="tx1"/>
                </a:solidFill>
              </a:endParaRPr>
            </a:p>
          </p:txBody>
        </p:sp>
      </p:grpSp>
      <p:sp>
        <p:nvSpPr>
          <p:cNvPr id="10" name="TextBox 9">
            <a:extLst>
              <a:ext uri="{FF2B5EF4-FFF2-40B4-BE49-F238E27FC236}">
                <a16:creationId xmlns:a16="http://schemas.microsoft.com/office/drawing/2014/main" id="{FF99A61A-202E-BEE6-ACC9-B1B4A5FBB76B}"/>
              </a:ext>
            </a:extLst>
          </p:cNvPr>
          <p:cNvSpPr txBox="1"/>
          <p:nvPr/>
        </p:nvSpPr>
        <p:spPr>
          <a:xfrm>
            <a:off x="5858441" y="5728164"/>
            <a:ext cx="2960570" cy="294632"/>
          </a:xfrm>
          <a:prstGeom prst="rect">
            <a:avLst/>
          </a:prstGeom>
          <a:noFill/>
        </p:spPr>
        <p:txBody>
          <a:bodyPr wrap="square">
            <a:spAutoFit/>
          </a:bodyPr>
          <a:lstStyle/>
          <a:p>
            <a:pPr>
              <a:lnSpc>
                <a:spcPct val="150000"/>
              </a:lnSpc>
              <a:spcBef>
                <a:spcPts val="600"/>
              </a:spcBef>
              <a:spcAft>
                <a:spcPts val="600"/>
              </a:spcAft>
            </a:pPr>
            <a:r>
              <a:rPr lang="en-AU" sz="1000" dirty="0">
                <a:effectLst/>
                <a:latin typeface="Arial" panose="020B0604020202020204" pitchFamily="34" charset="0"/>
                <a:ea typeface="Calibri" panose="020F0502020204030204" pitchFamily="34" charset="0"/>
              </a:rPr>
              <a:t>Image licensed under </a:t>
            </a:r>
            <a:r>
              <a:rPr lang="en-AU" sz="1000" u="sng" dirty="0">
                <a:solidFill>
                  <a:srgbClr val="2F5496"/>
                </a:solidFill>
                <a:effectLst/>
                <a:latin typeface="Arial" panose="020B0604020202020204" pitchFamily="34" charset="0"/>
                <a:ea typeface="Calibri" panose="020F0502020204030204" pitchFamily="34" charset="0"/>
                <a:hlinkClick r:id="rId4"/>
              </a:rPr>
              <a:t>Pixabay Content License</a:t>
            </a:r>
            <a:endParaRPr lang="en-AU" sz="10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25270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latin typeface="+mn-lt"/>
              </a:rPr>
              <a:t>Explore</a:t>
            </a:r>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Those special buys (2)</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a:xfrm>
            <a:off x="360000" y="982520"/>
            <a:ext cx="11484000" cy="310015"/>
          </a:xfrm>
        </p:spPr>
        <p:txBody>
          <a:bodyPr/>
          <a:lstStyle/>
          <a:p>
            <a:r>
              <a:rPr lang="en-AU" dirty="0">
                <a:latin typeface="+mj-lt"/>
              </a:rPr>
              <a:t>Finding profit</a:t>
            </a:r>
          </a:p>
        </p:txBody>
      </p:sp>
      <p:pic>
        <p:nvPicPr>
          <p:cNvPr id="6" name="Picture 5" descr="A cartoon image of a roast chicken.">
            <a:extLst>
              <a:ext uri="{FF2B5EF4-FFF2-40B4-BE49-F238E27FC236}">
                <a16:creationId xmlns:a16="http://schemas.microsoft.com/office/drawing/2014/main" id="{1675EC12-99F0-F9C1-B1BB-FB8027EDEA6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0000" y="1620000"/>
            <a:ext cx="3045793" cy="1675186"/>
          </a:xfrm>
          <a:prstGeom prst="rect">
            <a:avLst/>
          </a:prstGeom>
        </p:spPr>
      </p:pic>
      <p:grpSp>
        <p:nvGrpSpPr>
          <p:cNvPr id="19" name="Group 18" descr="Store 1 $11.00">
            <a:extLst>
              <a:ext uri="{FF2B5EF4-FFF2-40B4-BE49-F238E27FC236}">
                <a16:creationId xmlns:a16="http://schemas.microsoft.com/office/drawing/2014/main" id="{7B747A3E-BB63-6F94-DDAC-504E5D762D47}"/>
              </a:ext>
            </a:extLst>
          </p:cNvPr>
          <p:cNvGrpSpPr/>
          <p:nvPr/>
        </p:nvGrpSpPr>
        <p:grpSpPr>
          <a:xfrm>
            <a:off x="643492" y="3667496"/>
            <a:ext cx="1824166" cy="813059"/>
            <a:chOff x="603827" y="3139209"/>
            <a:chExt cx="1824166" cy="813059"/>
          </a:xfrm>
        </p:grpSpPr>
        <p:sp>
          <p:nvSpPr>
            <p:cNvPr id="9" name="Parallelogram 8" descr="The back of the first price tag.">
              <a:extLst>
                <a:ext uri="{FF2B5EF4-FFF2-40B4-BE49-F238E27FC236}">
                  <a16:creationId xmlns:a16="http://schemas.microsoft.com/office/drawing/2014/main" id="{190CCC8C-3D6C-60E6-693B-7C7344E77F65}"/>
                </a:ext>
              </a:extLst>
            </p:cNvPr>
            <p:cNvSpPr/>
            <p:nvPr/>
          </p:nvSpPr>
          <p:spPr>
            <a:xfrm flipH="1">
              <a:off x="829494" y="3139209"/>
              <a:ext cx="1598499" cy="703117"/>
            </a:xfrm>
            <a:prstGeom prst="parallelogram">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000" dirty="0">
                <a:solidFill>
                  <a:schemeClr val="tx1"/>
                </a:solidFill>
              </a:endParaRPr>
            </a:p>
          </p:txBody>
        </p:sp>
        <p:sp>
          <p:nvSpPr>
            <p:cNvPr id="8" name="Parallelogram 7" descr="A price tag for the first roast chicken showing $11.">
              <a:extLst>
                <a:ext uri="{FF2B5EF4-FFF2-40B4-BE49-F238E27FC236}">
                  <a16:creationId xmlns:a16="http://schemas.microsoft.com/office/drawing/2014/main" id="{FB2892BF-BF45-E519-90E9-7DF480B98005}"/>
                </a:ext>
              </a:extLst>
            </p:cNvPr>
            <p:cNvSpPr/>
            <p:nvPr/>
          </p:nvSpPr>
          <p:spPr>
            <a:xfrm>
              <a:off x="603827" y="3139209"/>
              <a:ext cx="1623060" cy="813059"/>
            </a:xfrm>
            <a:prstGeom prst="parallelogram">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Store 1</a:t>
              </a:r>
            </a:p>
            <a:p>
              <a:pPr algn="ctr"/>
              <a:r>
                <a:rPr lang="en-US" sz="2000" dirty="0">
                  <a:solidFill>
                    <a:schemeClr val="tx1"/>
                  </a:solidFill>
                </a:rPr>
                <a:t>$11.00</a:t>
              </a:r>
              <a:endParaRPr lang="en-AU" sz="2000" dirty="0">
                <a:solidFill>
                  <a:schemeClr val="tx1"/>
                </a:solidFill>
              </a:endParaRPr>
            </a:p>
          </p:txBody>
        </p:sp>
      </p:grpSp>
      <p:sp>
        <p:nvSpPr>
          <p:cNvPr id="7" name="TextBox 6">
            <a:extLst>
              <a:ext uri="{FF2B5EF4-FFF2-40B4-BE49-F238E27FC236}">
                <a16:creationId xmlns:a16="http://schemas.microsoft.com/office/drawing/2014/main" id="{C9CEF665-5844-70B8-460F-679E1269C378}"/>
              </a:ext>
            </a:extLst>
          </p:cNvPr>
          <p:cNvSpPr txBox="1"/>
          <p:nvPr/>
        </p:nvSpPr>
        <p:spPr>
          <a:xfrm>
            <a:off x="527072" y="4967622"/>
            <a:ext cx="2157134" cy="526010"/>
          </a:xfrm>
          <a:prstGeom prst="rect">
            <a:avLst/>
          </a:prstGeom>
          <a:noFill/>
        </p:spPr>
        <p:txBody>
          <a:bodyPr wrap="square" lIns="0" tIns="0" rIns="0" bIns="0" rtlCol="0">
            <a:noAutofit/>
          </a:bodyPr>
          <a:lstStyle/>
          <a:p>
            <a:pPr algn="l"/>
            <a:r>
              <a:rPr lang="en-AU" sz="2000" dirty="0"/>
              <a:t>Cost price: $10.00</a:t>
            </a:r>
          </a:p>
        </p:txBody>
      </p:sp>
      <p:pic>
        <p:nvPicPr>
          <p:cNvPr id="3" name="Picture 2" descr="A second cartoon image of a roast chicken.">
            <a:extLst>
              <a:ext uri="{FF2B5EF4-FFF2-40B4-BE49-F238E27FC236}">
                <a16:creationId xmlns:a16="http://schemas.microsoft.com/office/drawing/2014/main" id="{1AE828C9-B8C3-F09C-4799-8C8755BCAD4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9103" y="1620000"/>
            <a:ext cx="3045793" cy="1675186"/>
          </a:xfrm>
          <a:prstGeom prst="rect">
            <a:avLst/>
          </a:prstGeom>
        </p:spPr>
      </p:pic>
      <p:grpSp>
        <p:nvGrpSpPr>
          <p:cNvPr id="20" name="Group 19" descr="Store 2 $8.95">
            <a:extLst>
              <a:ext uri="{FF2B5EF4-FFF2-40B4-BE49-F238E27FC236}">
                <a16:creationId xmlns:a16="http://schemas.microsoft.com/office/drawing/2014/main" id="{193C9EEB-5C16-1F6D-7651-5DAEF156D40E}"/>
              </a:ext>
            </a:extLst>
          </p:cNvPr>
          <p:cNvGrpSpPr/>
          <p:nvPr/>
        </p:nvGrpSpPr>
        <p:grpSpPr>
          <a:xfrm>
            <a:off x="5060556" y="3667462"/>
            <a:ext cx="2136347" cy="813093"/>
            <a:chOff x="4448433" y="3179621"/>
            <a:chExt cx="2136347" cy="813093"/>
          </a:xfrm>
        </p:grpSpPr>
        <p:sp>
          <p:nvSpPr>
            <p:cNvPr id="13" name="Parallelogram 12">
              <a:extLst>
                <a:ext uri="{FF2B5EF4-FFF2-40B4-BE49-F238E27FC236}">
                  <a16:creationId xmlns:a16="http://schemas.microsoft.com/office/drawing/2014/main" id="{6806713E-B376-33BA-541F-A5E5319ED4A3}"/>
                </a:ext>
                <a:ext uri="{C183D7F6-B498-43B3-948B-1728B52AA6E4}">
                  <adec:decorative xmlns:adec="http://schemas.microsoft.com/office/drawing/2017/decorative" val="1"/>
                </a:ext>
              </a:extLst>
            </p:cNvPr>
            <p:cNvSpPr/>
            <p:nvPr/>
          </p:nvSpPr>
          <p:spPr>
            <a:xfrm flipH="1">
              <a:off x="4668249" y="3179621"/>
              <a:ext cx="1916531" cy="703117"/>
            </a:xfrm>
            <a:prstGeom prst="parallelogram">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000" dirty="0">
                <a:solidFill>
                  <a:schemeClr val="tx1"/>
                </a:solidFill>
              </a:endParaRPr>
            </a:p>
          </p:txBody>
        </p:sp>
        <p:sp>
          <p:nvSpPr>
            <p:cNvPr id="12" name="Parallelogram 11" descr="A price tag for the second roast chicken showing the price of $8.95.">
              <a:extLst>
                <a:ext uri="{FF2B5EF4-FFF2-40B4-BE49-F238E27FC236}">
                  <a16:creationId xmlns:a16="http://schemas.microsoft.com/office/drawing/2014/main" id="{5F30D55C-9D79-40F0-7C88-A2CF93E57484}"/>
                </a:ext>
              </a:extLst>
            </p:cNvPr>
            <p:cNvSpPr/>
            <p:nvPr/>
          </p:nvSpPr>
          <p:spPr>
            <a:xfrm>
              <a:off x="4448433" y="3179655"/>
              <a:ext cx="1916532" cy="813059"/>
            </a:xfrm>
            <a:prstGeom prst="parallelogram">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Store 2</a:t>
              </a:r>
            </a:p>
            <a:p>
              <a:pPr algn="ctr"/>
              <a:r>
                <a:rPr lang="en-US" sz="2000" dirty="0">
                  <a:solidFill>
                    <a:schemeClr val="tx1"/>
                  </a:solidFill>
                </a:rPr>
                <a:t>$8.95</a:t>
              </a:r>
              <a:endParaRPr lang="en-AU" sz="2000" dirty="0">
                <a:solidFill>
                  <a:schemeClr val="tx1"/>
                </a:solidFill>
              </a:endParaRPr>
            </a:p>
          </p:txBody>
        </p:sp>
      </p:grpSp>
      <p:sp>
        <p:nvSpPr>
          <p:cNvPr id="17" name="TextBox 16">
            <a:extLst>
              <a:ext uri="{FF2B5EF4-FFF2-40B4-BE49-F238E27FC236}">
                <a16:creationId xmlns:a16="http://schemas.microsoft.com/office/drawing/2014/main" id="{D3CD8AB7-FD7E-E601-4CB8-57415AC57E5F}"/>
              </a:ext>
            </a:extLst>
          </p:cNvPr>
          <p:cNvSpPr txBox="1"/>
          <p:nvPr/>
        </p:nvSpPr>
        <p:spPr>
          <a:xfrm>
            <a:off x="5094226" y="5004514"/>
            <a:ext cx="2157134" cy="526010"/>
          </a:xfrm>
          <a:prstGeom prst="rect">
            <a:avLst/>
          </a:prstGeom>
          <a:noFill/>
        </p:spPr>
        <p:txBody>
          <a:bodyPr wrap="square" lIns="0" tIns="0" rIns="0" bIns="0" rtlCol="0">
            <a:noAutofit/>
          </a:bodyPr>
          <a:lstStyle/>
          <a:p>
            <a:pPr algn="l"/>
            <a:r>
              <a:rPr lang="en-AU" sz="2000" dirty="0"/>
              <a:t>Cost price: $8.00</a:t>
            </a:r>
          </a:p>
        </p:txBody>
      </p:sp>
      <p:pic>
        <p:nvPicPr>
          <p:cNvPr id="11" name="Picture 10" descr="A third cartoon image of a roast chicken.">
            <a:extLst>
              <a:ext uri="{FF2B5EF4-FFF2-40B4-BE49-F238E27FC236}">
                <a16:creationId xmlns:a16="http://schemas.microsoft.com/office/drawing/2014/main" id="{331C9871-54B6-C40A-20A0-D3124A5847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98207" y="1620000"/>
            <a:ext cx="3045793" cy="1675186"/>
          </a:xfrm>
          <a:prstGeom prst="rect">
            <a:avLst/>
          </a:prstGeom>
        </p:spPr>
      </p:pic>
      <p:grpSp>
        <p:nvGrpSpPr>
          <p:cNvPr id="21" name="Group 20" descr="Store 3 $6.99">
            <a:extLst>
              <a:ext uri="{FF2B5EF4-FFF2-40B4-BE49-F238E27FC236}">
                <a16:creationId xmlns:a16="http://schemas.microsoft.com/office/drawing/2014/main" id="{2C2BD756-C32B-FBB3-7498-D45EADD3FD8A}"/>
              </a:ext>
            </a:extLst>
          </p:cNvPr>
          <p:cNvGrpSpPr/>
          <p:nvPr/>
        </p:nvGrpSpPr>
        <p:grpSpPr>
          <a:xfrm>
            <a:off x="9633709" y="3667496"/>
            <a:ext cx="2136346" cy="813059"/>
            <a:chOff x="8663180" y="3198724"/>
            <a:chExt cx="2136346" cy="813059"/>
          </a:xfrm>
        </p:grpSpPr>
        <p:sp>
          <p:nvSpPr>
            <p:cNvPr id="15" name="Parallelogram 14">
              <a:extLst>
                <a:ext uri="{FF2B5EF4-FFF2-40B4-BE49-F238E27FC236}">
                  <a16:creationId xmlns:a16="http://schemas.microsoft.com/office/drawing/2014/main" id="{82AF0936-6CD6-3321-2F70-64C37EB3666D}"/>
                </a:ext>
                <a:ext uri="{C183D7F6-B498-43B3-948B-1728B52AA6E4}">
                  <adec:decorative xmlns:adec="http://schemas.microsoft.com/office/drawing/2017/decorative" val="1"/>
                </a:ext>
              </a:extLst>
            </p:cNvPr>
            <p:cNvSpPr/>
            <p:nvPr/>
          </p:nvSpPr>
          <p:spPr>
            <a:xfrm flipH="1">
              <a:off x="8882995" y="3198724"/>
              <a:ext cx="1916531" cy="703117"/>
            </a:xfrm>
            <a:prstGeom prst="parallelogram">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000" dirty="0">
                <a:solidFill>
                  <a:schemeClr val="tx1"/>
                </a:solidFill>
              </a:endParaRPr>
            </a:p>
          </p:txBody>
        </p:sp>
        <p:sp>
          <p:nvSpPr>
            <p:cNvPr id="14" name="Parallelogram 13" descr="A price tag for the third roast chicken showing the price of $6.99.">
              <a:extLst>
                <a:ext uri="{FF2B5EF4-FFF2-40B4-BE49-F238E27FC236}">
                  <a16:creationId xmlns:a16="http://schemas.microsoft.com/office/drawing/2014/main" id="{512F7CAB-6026-5C63-413C-BE5F0A7EAB4C}"/>
                </a:ext>
              </a:extLst>
            </p:cNvPr>
            <p:cNvSpPr/>
            <p:nvPr/>
          </p:nvSpPr>
          <p:spPr>
            <a:xfrm>
              <a:off x="8663180" y="3198724"/>
              <a:ext cx="1916532" cy="813059"/>
            </a:xfrm>
            <a:prstGeom prst="parallelogram">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Store 3</a:t>
              </a:r>
            </a:p>
            <a:p>
              <a:pPr algn="ctr"/>
              <a:r>
                <a:rPr lang="en-US" sz="2000" dirty="0">
                  <a:solidFill>
                    <a:schemeClr val="tx1"/>
                  </a:solidFill>
                </a:rPr>
                <a:t>$6.99</a:t>
              </a:r>
              <a:endParaRPr lang="en-AU" sz="2000" dirty="0">
                <a:solidFill>
                  <a:schemeClr val="tx1"/>
                </a:solidFill>
              </a:endParaRPr>
            </a:p>
          </p:txBody>
        </p:sp>
      </p:grpSp>
      <p:sp>
        <p:nvSpPr>
          <p:cNvPr id="18" name="TextBox 17">
            <a:extLst>
              <a:ext uri="{FF2B5EF4-FFF2-40B4-BE49-F238E27FC236}">
                <a16:creationId xmlns:a16="http://schemas.microsoft.com/office/drawing/2014/main" id="{A60220E1-0054-545D-6B1B-3C9EA4A24513}"/>
              </a:ext>
            </a:extLst>
          </p:cNvPr>
          <p:cNvSpPr txBox="1"/>
          <p:nvPr/>
        </p:nvSpPr>
        <p:spPr>
          <a:xfrm>
            <a:off x="9673379" y="5059502"/>
            <a:ext cx="2157134" cy="526010"/>
          </a:xfrm>
          <a:prstGeom prst="rect">
            <a:avLst/>
          </a:prstGeom>
          <a:noFill/>
        </p:spPr>
        <p:txBody>
          <a:bodyPr wrap="square" lIns="0" tIns="0" rIns="0" bIns="0" rtlCol="0">
            <a:noAutofit/>
          </a:bodyPr>
          <a:lstStyle/>
          <a:p>
            <a:pPr algn="l"/>
            <a:r>
              <a:rPr lang="en-AU" sz="2000" dirty="0"/>
              <a:t>Cost price: $7.50</a:t>
            </a:r>
          </a:p>
        </p:txBody>
      </p:sp>
      <p:sp>
        <p:nvSpPr>
          <p:cNvPr id="16" name="TextBox 15">
            <a:extLst>
              <a:ext uri="{FF2B5EF4-FFF2-40B4-BE49-F238E27FC236}">
                <a16:creationId xmlns:a16="http://schemas.microsoft.com/office/drawing/2014/main" id="{2ABD74AE-D8AF-0E68-3E5C-64DA8FBE6A0F}"/>
              </a:ext>
            </a:extLst>
          </p:cNvPr>
          <p:cNvSpPr txBox="1"/>
          <p:nvPr/>
        </p:nvSpPr>
        <p:spPr>
          <a:xfrm>
            <a:off x="4642716" y="5796506"/>
            <a:ext cx="2906568" cy="379376"/>
          </a:xfrm>
          <a:prstGeom prst="rect">
            <a:avLst/>
          </a:prstGeom>
          <a:noFill/>
        </p:spPr>
        <p:txBody>
          <a:bodyPr wrap="none" lIns="0" tIns="0" rIns="0" bIns="0" rtlCol="0">
            <a:noAutofit/>
          </a:bodyPr>
          <a:lstStyle/>
          <a:p>
            <a:pPr algn="l"/>
            <a:r>
              <a:rPr lang="en-AU" sz="1800" b="1" dirty="0"/>
              <a:t>All sale prices include GST</a:t>
            </a:r>
          </a:p>
          <a:p>
            <a:pPr algn="l"/>
            <a:endParaRPr lang="en-AU" sz="1800" b="1" dirty="0"/>
          </a:p>
        </p:txBody>
      </p:sp>
      <p:sp>
        <p:nvSpPr>
          <p:cNvPr id="10" name="TextBox 9">
            <a:extLst>
              <a:ext uri="{FF2B5EF4-FFF2-40B4-BE49-F238E27FC236}">
                <a16:creationId xmlns:a16="http://schemas.microsoft.com/office/drawing/2014/main" id="{FF99A61A-202E-BEE6-ACC9-B1B4A5FBB76B}"/>
              </a:ext>
            </a:extLst>
          </p:cNvPr>
          <p:cNvSpPr txBox="1"/>
          <p:nvPr/>
        </p:nvSpPr>
        <p:spPr>
          <a:xfrm>
            <a:off x="360000" y="6401368"/>
            <a:ext cx="2960570" cy="294632"/>
          </a:xfrm>
          <a:prstGeom prst="rect">
            <a:avLst/>
          </a:prstGeom>
          <a:noFill/>
        </p:spPr>
        <p:txBody>
          <a:bodyPr wrap="square">
            <a:spAutoFit/>
          </a:bodyPr>
          <a:lstStyle/>
          <a:p>
            <a:pPr>
              <a:lnSpc>
                <a:spcPct val="150000"/>
              </a:lnSpc>
              <a:spcBef>
                <a:spcPts val="600"/>
              </a:spcBef>
              <a:spcAft>
                <a:spcPts val="600"/>
              </a:spcAft>
            </a:pPr>
            <a:r>
              <a:rPr lang="en-AU" sz="1000" dirty="0">
                <a:effectLst/>
                <a:ea typeface="Calibri" panose="020F0502020204030204" pitchFamily="34" charset="0"/>
              </a:rPr>
              <a:t>Image licensed under </a:t>
            </a:r>
            <a:r>
              <a:rPr lang="en-AU" sz="1000" u="sng" dirty="0">
                <a:solidFill>
                  <a:srgbClr val="2F5496"/>
                </a:solidFill>
                <a:effectLst/>
                <a:ea typeface="Calibri" panose="020F0502020204030204" pitchFamily="34" charset="0"/>
                <a:hlinkClick r:id="rId4"/>
              </a:rPr>
              <a:t>Pixabay Content License</a:t>
            </a:r>
            <a:endParaRPr lang="en-AU" sz="10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48835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438</Words>
  <Application>Microsoft Office PowerPoint</Application>
  <PresentationFormat>Widescreen</PresentationFormat>
  <Paragraphs>45</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Times New Roman</vt:lpstr>
      <vt:lpstr>Cambria Math</vt:lpstr>
      <vt:lpstr>Public Sans</vt:lpstr>
      <vt:lpstr>Arial</vt:lpstr>
      <vt:lpstr>Calibri</vt:lpstr>
      <vt:lpstr>1_NSWG Corporate</vt:lpstr>
      <vt:lpstr>Special buys</vt:lpstr>
      <vt:lpstr>Warm up</vt:lpstr>
      <vt:lpstr>5 quick questions</vt:lpstr>
      <vt:lpstr>Launch</vt:lpstr>
      <vt:lpstr>Those special buys (1)</vt:lpstr>
      <vt:lpstr>Explore</vt:lpstr>
      <vt:lpstr>Those special buys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buys – Unit 12, Lesson 11 – Stage 4</dc:title>
  <dc:creator>NSW Department of Education</dc:creator>
  <dcterms:created xsi:type="dcterms:W3CDTF">2024-10-21T03:17:42Z</dcterms:created>
  <dcterms:modified xsi:type="dcterms:W3CDTF">2024-10-24T02:00:23Z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2024-10-21T03:17:58Z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6716aa7b-1021-4580-8b56-4298b322066e</vt:lpwstr>
  </property>
  <property fmtid="{D5CDD505-2E9C-101B-9397-08002B2CF9AE}" pid="8" name="MSIP_Label_b603dfd7-d93a-4381-a340-2995d8282205_ContentBits">
    <vt:lpwstr>0</vt:lpwstr>
  </property>
</Properties>
</file>