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66" r:id="rId2"/>
    <p:sldId id="26397" r:id="rId3"/>
    <p:sldId id="26398" r:id="rId4"/>
    <p:sldId id="26402" r:id="rId5"/>
    <p:sldId id="26400" r:id="rId6"/>
    <p:sldId id="26401" r:id="rId7"/>
    <p:sldId id="361" r:id="rId8"/>
  </p:sldIdLst>
  <p:sldSz cx="12192000" cy="6858000"/>
  <p:notesSz cx="6858000" cy="9144000"/>
  <p:embeddedFontLst>
    <p:embeddedFont>
      <p:font typeface="Cambria Math" panose="02040503050406030204" pitchFamily="18" charset="0"/>
      <p:regular r:id="rId11"/>
    </p:embeddedFont>
    <p:embeddedFont>
      <p:font typeface="Public Sans" pitchFamily="2" charset="0"/>
      <p:regular r:id="rId12"/>
      <p:bold r:id="rId13"/>
      <p:italic r:id="rId14"/>
      <p:bold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370C784-7104-4587-1C03-A4A0A6D07F3E}" name="Alyana Marave" initials="AM" userId="S::Alyana.Marave1@det.nsw.edu.au::dd6e8313-0bdf-4d22-8f0f-3235733631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BE7"/>
    <a:srgbClr val="B51458"/>
    <a:srgbClr val="00ACC2"/>
    <a:srgbClr val="64BB47"/>
    <a:srgbClr val="E5F7FC"/>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7DF323-263F-2944-B117-4999BE17ED4C}" v="1" dt="2024-10-18T05:16:42.82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1" d="100"/>
          <a:sy n="101" d="100"/>
        </p:scale>
        <p:origin x="954" y="10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46" r:id="rId6"/>
    <p:sldLayoutId id="2147483725" r:id="rId7"/>
    <p:sldLayoutId id="214748374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Dividing into a ratio</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Ratios and rates</a:t>
            </a:r>
          </a:p>
        </p:txBody>
      </p:sp>
      <p:pic>
        <p:nvPicPr>
          <p:cNvPr id="2" name="Picture Placeholder 18">
            <a:extLst>
              <a:ext uri="{FF2B5EF4-FFF2-40B4-BE49-F238E27FC236}">
                <a16:creationId xmlns:a16="http://schemas.microsoft.com/office/drawing/2014/main" id="{54402C1D-3FFB-29F3-CE36-AACDCE45BB0E}"/>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648" r="30142"/>
          <a:stretch/>
        </p:blipFill>
        <p:spPr>
          <a:xfrm>
            <a:off x="7128000" y="0"/>
            <a:ext cx="5064000" cy="6858000"/>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Summarise</a:t>
            </a:r>
          </a:p>
        </p:txBody>
      </p:sp>
    </p:spTree>
    <p:extLst>
      <p:ext uri="{BB962C8B-B14F-4D97-AF65-F5344CB8AC3E}">
        <p14:creationId xmlns:p14="http://schemas.microsoft.com/office/powerpoint/2010/main" val="124166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8EE767-3A84-96E0-C94B-54EEA2A0986E}"/>
              </a:ext>
            </a:extLst>
          </p:cNvPr>
          <p:cNvSpPr>
            <a:spLocks noGrp="1"/>
          </p:cNvSpPr>
          <p:nvPr>
            <p:ph type="title"/>
          </p:nvPr>
        </p:nvSpPr>
        <p:spPr>
          <a:xfrm>
            <a:off x="359999" y="360000"/>
            <a:ext cx="11484000" cy="545601"/>
          </a:xfrm>
        </p:spPr>
        <p:txBody>
          <a:bodyPr/>
          <a:lstStyle/>
          <a:p>
            <a:r>
              <a:rPr lang="en-AU" dirty="0">
                <a:latin typeface="+mj-lt"/>
              </a:rPr>
              <a:t>Dividing a ratio into a given quantity (1) </a:t>
            </a:r>
          </a:p>
        </p:txBody>
      </p:sp>
      <p:sp>
        <p:nvSpPr>
          <p:cNvPr id="4" name="Text Placeholder 3">
            <a:extLst>
              <a:ext uri="{FF2B5EF4-FFF2-40B4-BE49-F238E27FC236}">
                <a16:creationId xmlns:a16="http://schemas.microsoft.com/office/drawing/2014/main" id="{BA576A56-EFB8-14C7-4343-18E43F262B72}"/>
              </a:ext>
            </a:extLst>
          </p:cNvPr>
          <p:cNvSpPr>
            <a:spLocks noGrp="1"/>
          </p:cNvSpPr>
          <p:nvPr>
            <p:ph type="body" sz="quarter" idx="18"/>
          </p:nvPr>
        </p:nvSpPr>
        <p:spPr>
          <a:xfrm>
            <a:off x="359999" y="982520"/>
            <a:ext cx="11483999" cy="310015"/>
          </a:xfrm>
        </p:spPr>
        <p:txBody>
          <a:bodyPr/>
          <a:lstStyle/>
          <a:p>
            <a:r>
              <a:rPr lang="en-AU" dirty="0">
                <a:latin typeface="+mj-lt"/>
              </a:rPr>
              <a:t>Example 1</a:t>
            </a:r>
          </a:p>
        </p:txBody>
      </p:sp>
      <p:sp>
        <p:nvSpPr>
          <p:cNvPr id="10" name="TextBox 9">
            <a:extLst>
              <a:ext uri="{FF2B5EF4-FFF2-40B4-BE49-F238E27FC236}">
                <a16:creationId xmlns:a16="http://schemas.microsoft.com/office/drawing/2014/main" id="{4530EEAF-7024-5C0A-7B4C-91419F805B30}"/>
              </a:ext>
            </a:extLst>
          </p:cNvPr>
          <p:cNvSpPr txBox="1"/>
          <p:nvPr/>
        </p:nvSpPr>
        <p:spPr>
          <a:xfrm>
            <a:off x="359999" y="1471250"/>
            <a:ext cx="11222401" cy="958660"/>
          </a:xfrm>
          <a:prstGeom prst="rect">
            <a:avLst/>
          </a:prstGeom>
          <a:noFill/>
        </p:spPr>
        <p:txBody>
          <a:bodyPr wrap="square">
            <a:spAutoFit/>
          </a:bodyPr>
          <a:lstStyle/>
          <a:p>
            <a:pPr>
              <a:lnSpc>
                <a:spcPct val="150000"/>
              </a:lnSpc>
              <a:spcAft>
                <a:spcPts val="1200"/>
              </a:spcAft>
            </a:pPr>
            <a:r>
              <a:rPr lang="en-AU" sz="2000" b="0" i="0" dirty="0">
                <a:solidFill>
                  <a:srgbClr val="000000"/>
                </a:solidFill>
                <a:effectLst/>
                <a:highlight>
                  <a:srgbClr val="FFFFFF"/>
                </a:highlight>
              </a:rPr>
              <a:t>Jason mixes blue and pink paint to make purple paint in the ratio of 2:3. He needs 12 litres of purple paint. How much </a:t>
            </a:r>
            <a:r>
              <a:rPr lang="en-AU" sz="2000" dirty="0">
                <a:solidFill>
                  <a:srgbClr val="000000"/>
                </a:solidFill>
                <a:highlight>
                  <a:srgbClr val="FFFFFF"/>
                </a:highlight>
              </a:rPr>
              <a:t>of each paint colour</a:t>
            </a:r>
            <a:r>
              <a:rPr lang="en-AU" sz="2000" b="0" i="0" dirty="0">
                <a:solidFill>
                  <a:srgbClr val="000000"/>
                </a:solidFill>
                <a:effectLst/>
                <a:highlight>
                  <a:srgbClr val="FFFFFF"/>
                </a:highlight>
              </a:rPr>
              <a:t> will he need? </a:t>
            </a:r>
            <a:endParaRPr lang="en-AU" sz="20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5D21E7-97C6-C1B2-D687-7E6C8E4F948A}"/>
                  </a:ext>
                </a:extLst>
              </p:cNvPr>
              <p:cNvSpPr txBox="1"/>
              <p:nvPr/>
            </p:nvSpPr>
            <p:spPr>
              <a:xfrm>
                <a:off x="359999" y="2609910"/>
                <a:ext cx="6882581" cy="3906090"/>
              </a:xfrm>
              <a:prstGeom prst="rect">
                <a:avLst/>
              </a:prstGeom>
              <a:noFill/>
            </p:spPr>
            <p:txBody>
              <a:bodyPr wrap="none" lIns="0" tIns="0" rIns="0" bIns="0" rtlCol="0">
                <a:noAutofit/>
              </a:bodyPr>
              <a:lstStyle/>
              <a:p>
                <a:pPr algn="l">
                  <a:lnSpc>
                    <a:spcPct val="150000"/>
                  </a:lnSpc>
                  <a:spcAft>
                    <a:spcPts val="1200"/>
                  </a:spcAft>
                </a:pPr>
                <a:r>
                  <a:rPr lang="en-AU" sz="1800" b="1" dirty="0"/>
                  <a:t>5 parts = 12 litres</a:t>
                </a:r>
                <a:br>
                  <a:rPr lang="en-AU" sz="1800" dirty="0"/>
                </a:br>
                <a:r>
                  <a:rPr lang="en-AU" sz="1800" dirty="0"/>
                  <a:t>Blue</a:t>
                </a:r>
              </a:p>
              <a:p>
                <a:pPr algn="l">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×12=4.8</m:t>
                      </m:r>
                    </m:oMath>
                  </m:oMathPara>
                </a14:m>
                <a:br>
                  <a:rPr lang="en-AU" sz="1800" b="0" dirty="0"/>
                </a:br>
                <a:r>
                  <a:rPr lang="en-AU" sz="1800" b="0" dirty="0"/>
                  <a:t>Pink</a:t>
                </a:r>
                <a:br>
                  <a:rPr lang="en-AU" sz="1800" b="0" dirty="0"/>
                </a:br>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×12=7.2</m:t>
                      </m:r>
                    </m:oMath>
                  </m:oMathPara>
                </a14:m>
                <a:endParaRPr lang="en-AU" sz="1800" dirty="0"/>
              </a:p>
              <a:p>
                <a:pPr algn="l">
                  <a:lnSpc>
                    <a:spcPct val="150000"/>
                  </a:lnSpc>
                  <a:spcAft>
                    <a:spcPts val="1200"/>
                  </a:spcAft>
                </a:pPr>
                <a:r>
                  <a:rPr lang="en-AU" sz="1800" b="0" dirty="0"/>
                  <a:t>You need 4.8 litres of blue paint and 7.2 litres of pink paint to </a:t>
                </a:r>
                <a:br>
                  <a:rPr lang="en-AU" sz="1800" b="0" dirty="0"/>
                </a:br>
                <a:r>
                  <a:rPr lang="en-AU" sz="1800" b="0" dirty="0"/>
                  <a:t>make 12 litres of purple paint.</a:t>
                </a:r>
                <a:endParaRPr lang="en-AU" sz="1800" dirty="0"/>
              </a:p>
            </p:txBody>
          </p:sp>
        </mc:Choice>
        <mc:Fallback xmlns="">
          <p:sp>
            <p:nvSpPr>
              <p:cNvPr id="15" name="TextBox 14">
                <a:extLst>
                  <a:ext uri="{FF2B5EF4-FFF2-40B4-BE49-F238E27FC236}">
                    <a16:creationId xmlns:a16="http://schemas.microsoft.com/office/drawing/2014/main" id="{E75D21E7-97C6-C1B2-D687-7E6C8E4F948A}"/>
                  </a:ext>
                </a:extLst>
              </p:cNvPr>
              <p:cNvSpPr txBox="1">
                <a:spLocks noRot="1" noChangeAspect="1" noMove="1" noResize="1" noEditPoints="1" noAdjustHandles="1" noChangeArrowheads="1" noChangeShapeType="1" noTextEdit="1"/>
              </p:cNvSpPr>
              <p:nvPr/>
            </p:nvSpPr>
            <p:spPr>
              <a:xfrm>
                <a:off x="359999" y="2609910"/>
                <a:ext cx="6882581" cy="3906090"/>
              </a:xfrm>
              <a:prstGeom prst="rect">
                <a:avLst/>
              </a:prstGeom>
              <a:blipFill>
                <a:blip r:embed="rId2"/>
                <a:stretch>
                  <a:fillRect l="-2037" b="-2496"/>
                </a:stretch>
              </a:blipFill>
            </p:spPr>
            <p:txBody>
              <a:bodyPr/>
              <a:lstStyle/>
              <a:p>
                <a:r>
                  <a:rPr lang="en-AU">
                    <a:noFill/>
                  </a:rPr>
                  <a:t> </a:t>
                </a:r>
              </a:p>
            </p:txBody>
          </p:sp>
        </mc:Fallback>
      </mc:AlternateContent>
      <p:pic>
        <p:nvPicPr>
          <p:cNvPr id="5" name="Picture 4" descr="Bar model with 2 blue and 3 pink bars.">
            <a:extLst>
              <a:ext uri="{FF2B5EF4-FFF2-40B4-BE49-F238E27FC236}">
                <a16:creationId xmlns:a16="http://schemas.microsoft.com/office/drawing/2014/main" id="{BC440448-78DF-2F26-CDEF-10C585FE022F}"/>
              </a:ext>
            </a:extLst>
          </p:cNvPr>
          <p:cNvPicPr>
            <a:picLocks noChangeAspect="1"/>
          </p:cNvPicPr>
          <p:nvPr/>
        </p:nvPicPr>
        <p:blipFill>
          <a:blip r:embed="rId3"/>
          <a:stretch>
            <a:fillRect/>
          </a:stretch>
        </p:blipFill>
        <p:spPr>
          <a:xfrm>
            <a:off x="7983794" y="2609910"/>
            <a:ext cx="3598606" cy="1627311"/>
          </a:xfrm>
          <a:prstGeom prst="rect">
            <a:avLst/>
          </a:prstGeom>
        </p:spPr>
      </p:pic>
      <p:sp>
        <p:nvSpPr>
          <p:cNvPr id="2" name="Slide Number Placeholder 1">
            <a:extLst>
              <a:ext uri="{FF2B5EF4-FFF2-40B4-BE49-F238E27FC236}">
                <a16:creationId xmlns:a16="http://schemas.microsoft.com/office/drawing/2014/main" id="{A3B4C084-50AC-6B81-4281-2A610B4A1B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411431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52E5B-7F38-AC01-07B1-C83A4DC892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56C26B-F935-8086-4428-863513AA3197}"/>
              </a:ext>
            </a:extLst>
          </p:cNvPr>
          <p:cNvSpPr>
            <a:spLocks noGrp="1"/>
          </p:cNvSpPr>
          <p:nvPr>
            <p:ph type="title"/>
          </p:nvPr>
        </p:nvSpPr>
        <p:spPr>
          <a:xfrm>
            <a:off x="359999" y="360000"/>
            <a:ext cx="11484000" cy="545601"/>
          </a:xfrm>
        </p:spPr>
        <p:txBody>
          <a:bodyPr/>
          <a:lstStyle/>
          <a:p>
            <a:r>
              <a:rPr lang="en-AU" dirty="0">
                <a:latin typeface="+mj-lt"/>
              </a:rPr>
              <a:t>Dividing a ratio into a given quantity (2) </a:t>
            </a:r>
          </a:p>
        </p:txBody>
      </p:sp>
      <p:sp>
        <p:nvSpPr>
          <p:cNvPr id="4" name="Text Placeholder 3">
            <a:extLst>
              <a:ext uri="{FF2B5EF4-FFF2-40B4-BE49-F238E27FC236}">
                <a16:creationId xmlns:a16="http://schemas.microsoft.com/office/drawing/2014/main" id="{F4C5EA38-4208-2DEE-5459-D2C65E3E9EFB}"/>
              </a:ext>
            </a:extLst>
          </p:cNvPr>
          <p:cNvSpPr>
            <a:spLocks noGrp="1"/>
          </p:cNvSpPr>
          <p:nvPr>
            <p:ph type="body" sz="quarter" idx="18"/>
          </p:nvPr>
        </p:nvSpPr>
        <p:spPr>
          <a:xfrm>
            <a:off x="359999" y="982520"/>
            <a:ext cx="11483999" cy="310015"/>
          </a:xfrm>
        </p:spPr>
        <p:txBody>
          <a:bodyPr/>
          <a:lstStyle/>
          <a:p>
            <a:r>
              <a:rPr lang="en-AU" dirty="0">
                <a:latin typeface="+mj-lt"/>
              </a:rPr>
              <a:t>Example 1</a:t>
            </a:r>
          </a:p>
        </p:txBody>
      </p:sp>
      <p:sp>
        <p:nvSpPr>
          <p:cNvPr id="10" name="TextBox 9">
            <a:extLst>
              <a:ext uri="{FF2B5EF4-FFF2-40B4-BE49-F238E27FC236}">
                <a16:creationId xmlns:a16="http://schemas.microsoft.com/office/drawing/2014/main" id="{44E94979-EE49-2632-9ECB-1858E7C78705}"/>
              </a:ext>
            </a:extLst>
          </p:cNvPr>
          <p:cNvSpPr txBox="1"/>
          <p:nvPr/>
        </p:nvSpPr>
        <p:spPr>
          <a:xfrm>
            <a:off x="359999" y="1471250"/>
            <a:ext cx="11222401" cy="958660"/>
          </a:xfrm>
          <a:prstGeom prst="rect">
            <a:avLst/>
          </a:prstGeom>
          <a:noFill/>
        </p:spPr>
        <p:txBody>
          <a:bodyPr wrap="square">
            <a:spAutoFit/>
          </a:bodyPr>
          <a:lstStyle/>
          <a:p>
            <a:pPr>
              <a:lnSpc>
                <a:spcPct val="150000"/>
              </a:lnSpc>
              <a:spcAft>
                <a:spcPts val="1200"/>
              </a:spcAft>
            </a:pPr>
            <a:r>
              <a:rPr lang="en-AU" sz="2000" b="0" i="0" dirty="0">
                <a:solidFill>
                  <a:srgbClr val="000000"/>
                </a:solidFill>
                <a:effectLst/>
                <a:highlight>
                  <a:srgbClr val="FFFFFF"/>
                </a:highlight>
              </a:rPr>
              <a:t>Jason mixes blue and pink paint to make purple paint in the ratio of 2:3. He needs 12 litres of purple paint. How much </a:t>
            </a:r>
            <a:r>
              <a:rPr lang="en-AU" sz="2000" dirty="0">
                <a:solidFill>
                  <a:srgbClr val="000000"/>
                </a:solidFill>
                <a:highlight>
                  <a:srgbClr val="FFFFFF"/>
                </a:highlight>
              </a:rPr>
              <a:t>of each paint colour</a:t>
            </a:r>
            <a:r>
              <a:rPr lang="en-AU" sz="2000" b="0" i="0" dirty="0">
                <a:solidFill>
                  <a:srgbClr val="000000"/>
                </a:solidFill>
                <a:effectLst/>
                <a:highlight>
                  <a:srgbClr val="FFFFFF"/>
                </a:highlight>
              </a:rPr>
              <a:t> will he need? </a:t>
            </a:r>
            <a:endParaRPr lang="en-AU" sz="20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EE4B18D-2EA0-62ED-1FCD-868B63A5085F}"/>
                  </a:ext>
                </a:extLst>
              </p:cNvPr>
              <p:cNvSpPr txBox="1"/>
              <p:nvPr/>
            </p:nvSpPr>
            <p:spPr>
              <a:xfrm>
                <a:off x="359999" y="2609910"/>
                <a:ext cx="6882581" cy="3906090"/>
              </a:xfrm>
              <a:prstGeom prst="rect">
                <a:avLst/>
              </a:prstGeom>
              <a:noFill/>
            </p:spPr>
            <p:txBody>
              <a:bodyPr wrap="none" lIns="0" tIns="0" rIns="0" bIns="0" rtlCol="0">
                <a:noAutofit/>
              </a:bodyPr>
              <a:lstStyle/>
              <a:p>
                <a:pPr algn="l">
                  <a:lnSpc>
                    <a:spcPct val="150000"/>
                  </a:lnSpc>
                  <a:spcAft>
                    <a:spcPts val="1200"/>
                  </a:spcAft>
                </a:pPr>
                <a:r>
                  <a:rPr lang="en-AU" sz="1800" b="1" dirty="0"/>
                  <a:t>5 parts = 12 litres</a:t>
                </a:r>
                <a:br>
                  <a:rPr lang="en-AU" sz="1800" dirty="0"/>
                </a:br>
                <a:r>
                  <a:rPr lang="en-AU" sz="1800" dirty="0"/>
                  <a:t>Blue</a:t>
                </a:r>
              </a:p>
              <a:p>
                <a:pPr algn="l">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×12=4.8</m:t>
                      </m:r>
                    </m:oMath>
                  </m:oMathPara>
                </a14:m>
                <a:br>
                  <a:rPr lang="en-AU" sz="1800" b="0" dirty="0"/>
                </a:br>
                <a:r>
                  <a:rPr lang="en-AU" sz="1800" b="0" dirty="0"/>
                  <a:t>Pink</a:t>
                </a:r>
                <a:br>
                  <a:rPr lang="en-AU" sz="1800" b="0" dirty="0"/>
                </a:br>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×12=7.2</m:t>
                      </m:r>
                    </m:oMath>
                  </m:oMathPara>
                </a14:m>
                <a:endParaRPr lang="en-AU" sz="1800" dirty="0"/>
              </a:p>
              <a:p>
                <a:pPr algn="l">
                  <a:lnSpc>
                    <a:spcPct val="150000"/>
                  </a:lnSpc>
                  <a:spcAft>
                    <a:spcPts val="1200"/>
                  </a:spcAft>
                </a:pPr>
                <a:r>
                  <a:rPr lang="en-AU" sz="1800" b="0" dirty="0"/>
                  <a:t>You need 4.8 litres of blue paint and 7.2 litres of pink paint to </a:t>
                </a:r>
                <a:br>
                  <a:rPr lang="en-AU" sz="1800" b="0" dirty="0"/>
                </a:br>
                <a:r>
                  <a:rPr lang="en-AU" sz="1800" b="0" dirty="0"/>
                  <a:t>make 12 litres of purple paint.</a:t>
                </a:r>
                <a:endParaRPr lang="en-AU" sz="1800" dirty="0"/>
              </a:p>
            </p:txBody>
          </p:sp>
        </mc:Choice>
        <mc:Fallback xmlns="">
          <p:sp>
            <p:nvSpPr>
              <p:cNvPr id="15" name="TextBox 14">
                <a:extLst>
                  <a:ext uri="{FF2B5EF4-FFF2-40B4-BE49-F238E27FC236}">
                    <a16:creationId xmlns:a16="http://schemas.microsoft.com/office/drawing/2014/main" id="{FEE4B18D-2EA0-62ED-1FCD-868B63A5085F}"/>
                  </a:ext>
                </a:extLst>
              </p:cNvPr>
              <p:cNvSpPr txBox="1">
                <a:spLocks noRot="1" noChangeAspect="1" noMove="1" noResize="1" noEditPoints="1" noAdjustHandles="1" noChangeArrowheads="1" noChangeShapeType="1" noTextEdit="1"/>
              </p:cNvSpPr>
              <p:nvPr/>
            </p:nvSpPr>
            <p:spPr>
              <a:xfrm>
                <a:off x="359999" y="2609910"/>
                <a:ext cx="6882581" cy="3906090"/>
              </a:xfrm>
              <a:prstGeom prst="rect">
                <a:avLst/>
              </a:prstGeom>
              <a:blipFill>
                <a:blip r:embed="rId2"/>
                <a:stretch>
                  <a:fillRect l="-2037" b="-2496"/>
                </a:stretch>
              </a:blipFill>
            </p:spPr>
            <p:txBody>
              <a:bodyPr/>
              <a:lstStyle/>
              <a:p>
                <a:r>
                  <a:rPr lang="en-AU">
                    <a:noFill/>
                  </a:rPr>
                  <a:t> </a:t>
                </a:r>
              </a:p>
            </p:txBody>
          </p:sp>
        </mc:Fallback>
      </mc:AlternateContent>
      <p:sp>
        <p:nvSpPr>
          <p:cNvPr id="5" name="Speech Bubble: Rectangle with Corners Rounded 4">
            <a:extLst>
              <a:ext uri="{FF2B5EF4-FFF2-40B4-BE49-F238E27FC236}">
                <a16:creationId xmlns:a16="http://schemas.microsoft.com/office/drawing/2014/main" id="{6E8CD892-CD94-1F46-38A8-8B93369E4A3A}"/>
              </a:ext>
            </a:extLst>
          </p:cNvPr>
          <p:cNvSpPr/>
          <p:nvPr/>
        </p:nvSpPr>
        <p:spPr>
          <a:xfrm>
            <a:off x="2740901" y="2631514"/>
            <a:ext cx="2728111" cy="604273"/>
          </a:xfrm>
          <a:prstGeom prst="wedgeRoundRectCallout">
            <a:avLst>
              <a:gd name="adj1" fmla="val -66831"/>
              <a:gd name="adj2" fmla="val -2066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a:t>Why is there 5 parts?</a:t>
            </a:r>
          </a:p>
        </p:txBody>
      </p:sp>
      <p:sp>
        <p:nvSpPr>
          <p:cNvPr id="6" name="Speech Bubble: Rectangle with Corners Rounded 5">
            <a:extLst>
              <a:ext uri="{FF2B5EF4-FFF2-40B4-BE49-F238E27FC236}">
                <a16:creationId xmlns:a16="http://schemas.microsoft.com/office/drawing/2014/main" id="{AA6A56AE-E7F3-581C-C455-3C79E8D1763D}"/>
              </a:ext>
            </a:extLst>
          </p:cNvPr>
          <p:cNvSpPr/>
          <p:nvPr/>
        </p:nvSpPr>
        <p:spPr>
          <a:xfrm>
            <a:off x="5080038" y="3294490"/>
            <a:ext cx="2463581" cy="1050811"/>
          </a:xfrm>
          <a:prstGeom prst="wedgeRoundRectCallout">
            <a:avLst>
              <a:gd name="adj1" fmla="val -73372"/>
              <a:gd name="adj2" fmla="val 2313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Explain where the fractions come from?  </a:t>
            </a:r>
          </a:p>
        </p:txBody>
      </p:sp>
      <p:sp>
        <p:nvSpPr>
          <p:cNvPr id="7" name="Speech Bubble: Rectangle with Corners Rounded 6">
            <a:extLst>
              <a:ext uri="{FF2B5EF4-FFF2-40B4-BE49-F238E27FC236}">
                <a16:creationId xmlns:a16="http://schemas.microsoft.com/office/drawing/2014/main" id="{2DFA4DDA-C6D6-36C9-EF9F-7D6AB4C22251}"/>
              </a:ext>
            </a:extLst>
          </p:cNvPr>
          <p:cNvSpPr/>
          <p:nvPr/>
        </p:nvSpPr>
        <p:spPr>
          <a:xfrm>
            <a:off x="5080038" y="4795932"/>
            <a:ext cx="2569459" cy="634718"/>
          </a:xfrm>
          <a:prstGeom prst="wedgeRoundRectCallout">
            <a:avLst>
              <a:gd name="adj1" fmla="val -71807"/>
              <a:gd name="adj2" fmla="val 2115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a:t>Why am I multiplying?</a:t>
            </a:r>
          </a:p>
        </p:txBody>
      </p:sp>
      <p:pic>
        <p:nvPicPr>
          <p:cNvPr id="14" name="Picture 13" descr="Bar model with 2 blue and 3 pink bars.">
            <a:extLst>
              <a:ext uri="{FF2B5EF4-FFF2-40B4-BE49-F238E27FC236}">
                <a16:creationId xmlns:a16="http://schemas.microsoft.com/office/drawing/2014/main" id="{32D2BCD2-B7DE-C34A-96B9-D572023FC3D7}"/>
              </a:ext>
            </a:extLst>
          </p:cNvPr>
          <p:cNvPicPr>
            <a:picLocks noChangeAspect="1"/>
          </p:cNvPicPr>
          <p:nvPr/>
        </p:nvPicPr>
        <p:blipFill>
          <a:blip r:embed="rId3"/>
          <a:stretch>
            <a:fillRect/>
          </a:stretch>
        </p:blipFill>
        <p:spPr>
          <a:xfrm>
            <a:off x="7983794" y="2609910"/>
            <a:ext cx="3598606" cy="1627311"/>
          </a:xfrm>
          <a:prstGeom prst="rect">
            <a:avLst/>
          </a:prstGeom>
        </p:spPr>
      </p:pic>
      <p:sp>
        <p:nvSpPr>
          <p:cNvPr id="2" name="Slide Number Placeholder 1">
            <a:extLst>
              <a:ext uri="{FF2B5EF4-FFF2-40B4-BE49-F238E27FC236}">
                <a16:creationId xmlns:a16="http://schemas.microsoft.com/office/drawing/2014/main" id="{597937BB-2F7C-C82E-FB12-6B5FB2152F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032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8EE767-3A84-96E0-C94B-54EEA2A0986E}"/>
              </a:ext>
            </a:extLst>
          </p:cNvPr>
          <p:cNvSpPr>
            <a:spLocks noGrp="1"/>
          </p:cNvSpPr>
          <p:nvPr>
            <p:ph type="title"/>
          </p:nvPr>
        </p:nvSpPr>
        <p:spPr/>
        <p:txBody>
          <a:bodyPr/>
          <a:lstStyle/>
          <a:p>
            <a:r>
              <a:rPr lang="en-AU" dirty="0">
                <a:latin typeface="+mj-lt"/>
              </a:rPr>
              <a:t>Dividing a ratio into a given quantity (3) </a:t>
            </a:r>
          </a:p>
        </p:txBody>
      </p:sp>
      <p:sp>
        <p:nvSpPr>
          <p:cNvPr id="4" name="Text Placeholder 3">
            <a:extLst>
              <a:ext uri="{FF2B5EF4-FFF2-40B4-BE49-F238E27FC236}">
                <a16:creationId xmlns:a16="http://schemas.microsoft.com/office/drawing/2014/main" id="{BA576A56-EFB8-14C7-4343-18E43F262B72}"/>
              </a:ext>
            </a:extLst>
          </p:cNvPr>
          <p:cNvSpPr>
            <a:spLocks noGrp="1"/>
          </p:cNvSpPr>
          <p:nvPr>
            <p:ph type="body" sz="quarter" idx="18"/>
          </p:nvPr>
        </p:nvSpPr>
        <p:spPr/>
        <p:txBody>
          <a:bodyPr/>
          <a:lstStyle/>
          <a:p>
            <a:r>
              <a:rPr lang="en-AU">
                <a:latin typeface="+mj-lt"/>
              </a:rPr>
              <a:t>Your turn – question 1</a:t>
            </a:r>
          </a:p>
        </p:txBody>
      </p:sp>
      <p:sp>
        <p:nvSpPr>
          <p:cNvPr id="10" name="TextBox 9">
            <a:extLst>
              <a:ext uri="{FF2B5EF4-FFF2-40B4-BE49-F238E27FC236}">
                <a16:creationId xmlns:a16="http://schemas.microsoft.com/office/drawing/2014/main" id="{4530EEAF-7024-5C0A-7B4C-91419F805B30}"/>
              </a:ext>
            </a:extLst>
          </p:cNvPr>
          <p:cNvSpPr txBox="1"/>
          <p:nvPr/>
        </p:nvSpPr>
        <p:spPr>
          <a:xfrm>
            <a:off x="359999" y="1463070"/>
            <a:ext cx="11222401" cy="958660"/>
          </a:xfrm>
          <a:prstGeom prst="rect">
            <a:avLst/>
          </a:prstGeom>
          <a:noFill/>
        </p:spPr>
        <p:txBody>
          <a:bodyPr wrap="square">
            <a:spAutoFit/>
          </a:bodyPr>
          <a:lstStyle/>
          <a:p>
            <a:pPr>
              <a:lnSpc>
                <a:spcPct val="150000"/>
              </a:lnSpc>
              <a:spcAft>
                <a:spcPts val="1200"/>
              </a:spcAft>
            </a:pPr>
            <a:r>
              <a:rPr lang="en-AU" sz="2000" b="0" i="0" dirty="0">
                <a:solidFill>
                  <a:srgbClr val="000000"/>
                </a:solidFill>
                <a:effectLst/>
                <a:highlight>
                  <a:srgbClr val="FFFFFF"/>
                </a:highlight>
                <a:latin typeface="+mj-lt"/>
              </a:rPr>
              <a:t>Jason mixes blue and pink paint to make lilac paint in the ratio of 4:3. He needs 10.5 litres of lilac paint. How much </a:t>
            </a:r>
            <a:r>
              <a:rPr lang="en-AU" sz="2000" dirty="0">
                <a:solidFill>
                  <a:srgbClr val="000000"/>
                </a:solidFill>
                <a:highlight>
                  <a:srgbClr val="FFFFFF"/>
                </a:highlight>
                <a:latin typeface="+mj-lt"/>
              </a:rPr>
              <a:t>of each paint colour</a:t>
            </a:r>
            <a:r>
              <a:rPr lang="en-AU" sz="2000" b="0" i="0" dirty="0">
                <a:solidFill>
                  <a:srgbClr val="000000"/>
                </a:solidFill>
                <a:effectLst/>
                <a:highlight>
                  <a:srgbClr val="FFFFFF"/>
                </a:highlight>
                <a:latin typeface="+mj-lt"/>
              </a:rPr>
              <a:t> will he need? </a:t>
            </a:r>
            <a:endParaRPr lang="en-AU" sz="2000" dirty="0">
              <a:latin typeface="+mj-lt"/>
            </a:endParaRPr>
          </a:p>
        </p:txBody>
      </p:sp>
      <p:sp>
        <p:nvSpPr>
          <p:cNvPr id="2" name="Slide Number Placeholder 1">
            <a:extLst>
              <a:ext uri="{FF2B5EF4-FFF2-40B4-BE49-F238E27FC236}">
                <a16:creationId xmlns:a16="http://schemas.microsoft.com/office/drawing/2014/main" id="{A3B4C084-50AC-6B81-4281-2A610B4A1B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98746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8EE767-3A84-96E0-C94B-54EEA2A0986E}"/>
              </a:ext>
            </a:extLst>
          </p:cNvPr>
          <p:cNvSpPr>
            <a:spLocks noGrp="1"/>
          </p:cNvSpPr>
          <p:nvPr>
            <p:ph type="title"/>
          </p:nvPr>
        </p:nvSpPr>
        <p:spPr>
          <a:xfrm>
            <a:off x="359999" y="360000"/>
            <a:ext cx="11484000" cy="545601"/>
          </a:xfrm>
        </p:spPr>
        <p:txBody>
          <a:bodyPr/>
          <a:lstStyle/>
          <a:p>
            <a:r>
              <a:rPr lang="en-AU" dirty="0">
                <a:latin typeface="+mj-lt"/>
              </a:rPr>
              <a:t>Dividing a ratio into a given quantity (4) </a:t>
            </a:r>
          </a:p>
        </p:txBody>
      </p:sp>
      <p:sp>
        <p:nvSpPr>
          <p:cNvPr id="4" name="Text Placeholder 3">
            <a:extLst>
              <a:ext uri="{FF2B5EF4-FFF2-40B4-BE49-F238E27FC236}">
                <a16:creationId xmlns:a16="http://schemas.microsoft.com/office/drawing/2014/main" id="{BA576A56-EFB8-14C7-4343-18E43F262B72}"/>
              </a:ext>
            </a:extLst>
          </p:cNvPr>
          <p:cNvSpPr>
            <a:spLocks noGrp="1"/>
          </p:cNvSpPr>
          <p:nvPr>
            <p:ph type="body" sz="quarter" idx="18"/>
          </p:nvPr>
        </p:nvSpPr>
        <p:spPr>
          <a:xfrm>
            <a:off x="359999" y="982520"/>
            <a:ext cx="11483999" cy="310015"/>
          </a:xfrm>
        </p:spPr>
        <p:txBody>
          <a:bodyPr/>
          <a:lstStyle/>
          <a:p>
            <a:r>
              <a:rPr lang="en-AU">
                <a:latin typeface="+mj-lt"/>
              </a:rPr>
              <a:t>Your turn – solution 1 </a:t>
            </a:r>
          </a:p>
        </p:txBody>
      </p:sp>
      <p:sp>
        <p:nvSpPr>
          <p:cNvPr id="5" name="TextBox 4">
            <a:extLst>
              <a:ext uri="{FF2B5EF4-FFF2-40B4-BE49-F238E27FC236}">
                <a16:creationId xmlns:a16="http://schemas.microsoft.com/office/drawing/2014/main" id="{797F613F-1CA8-9334-8A48-437A10CBCE93}"/>
              </a:ext>
            </a:extLst>
          </p:cNvPr>
          <p:cNvSpPr txBox="1"/>
          <p:nvPr/>
        </p:nvSpPr>
        <p:spPr>
          <a:xfrm>
            <a:off x="359999" y="1463070"/>
            <a:ext cx="11222401" cy="958660"/>
          </a:xfrm>
          <a:prstGeom prst="rect">
            <a:avLst/>
          </a:prstGeom>
          <a:noFill/>
        </p:spPr>
        <p:txBody>
          <a:bodyPr wrap="square">
            <a:spAutoFit/>
          </a:bodyPr>
          <a:lstStyle/>
          <a:p>
            <a:pPr>
              <a:lnSpc>
                <a:spcPct val="150000"/>
              </a:lnSpc>
              <a:spcAft>
                <a:spcPts val="1200"/>
              </a:spcAft>
            </a:pPr>
            <a:r>
              <a:rPr lang="en-AU" sz="2000" b="0" i="0" dirty="0">
                <a:solidFill>
                  <a:srgbClr val="000000"/>
                </a:solidFill>
                <a:effectLst/>
                <a:highlight>
                  <a:srgbClr val="FFFFFF"/>
                </a:highlight>
                <a:latin typeface="+mj-lt"/>
              </a:rPr>
              <a:t>Jason mixes blue and pink paint to make lilac paint in the ratio of 4:3. He needs 10.5 litres of lilac paint. How much </a:t>
            </a:r>
            <a:r>
              <a:rPr lang="en-AU" sz="2000" dirty="0">
                <a:solidFill>
                  <a:srgbClr val="000000"/>
                </a:solidFill>
                <a:highlight>
                  <a:srgbClr val="FFFFFF"/>
                </a:highlight>
                <a:latin typeface="+mj-lt"/>
              </a:rPr>
              <a:t>of each paint colour</a:t>
            </a:r>
            <a:r>
              <a:rPr lang="en-AU" sz="2000" b="0" i="0" dirty="0">
                <a:solidFill>
                  <a:srgbClr val="000000"/>
                </a:solidFill>
                <a:effectLst/>
                <a:highlight>
                  <a:srgbClr val="FFFFFF"/>
                </a:highlight>
                <a:latin typeface="+mj-lt"/>
              </a:rPr>
              <a:t> will he need? </a:t>
            </a:r>
            <a:endParaRPr lang="en-AU" sz="2000" dirty="0">
              <a:latin typeface="+mj-lt"/>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75D21E7-97C6-C1B2-D687-7E6C8E4F948A}"/>
                  </a:ext>
                </a:extLst>
              </p:cNvPr>
              <p:cNvSpPr txBox="1"/>
              <p:nvPr/>
            </p:nvSpPr>
            <p:spPr>
              <a:xfrm>
                <a:off x="359998" y="2664867"/>
                <a:ext cx="4646957" cy="3941133"/>
              </a:xfrm>
              <a:prstGeom prst="rect">
                <a:avLst/>
              </a:prstGeom>
              <a:noFill/>
            </p:spPr>
            <p:txBody>
              <a:bodyPr wrap="none" lIns="0" tIns="0" rIns="0" bIns="0" rtlCol="0">
                <a:noAutofit/>
              </a:bodyPr>
              <a:lstStyle/>
              <a:p>
                <a:pPr algn="l">
                  <a:lnSpc>
                    <a:spcPct val="150000"/>
                  </a:lnSpc>
                  <a:spcAft>
                    <a:spcPts val="1200"/>
                  </a:spcAft>
                </a:pPr>
                <a:r>
                  <a:rPr lang="en-AU" sz="1800" b="1" dirty="0"/>
                  <a:t>7 parts = 10.5 litres</a:t>
                </a:r>
                <a:br>
                  <a:rPr lang="en-AU" sz="1800" dirty="0"/>
                </a:br>
                <a:r>
                  <a:rPr lang="en-AU" sz="1800" dirty="0"/>
                  <a:t>Blue </a:t>
                </a:r>
              </a:p>
              <a:p>
                <a:pPr algn="l">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7</m:t>
                          </m:r>
                        </m:den>
                      </m:f>
                      <m:r>
                        <a:rPr lang="en-AU" sz="1800" b="0" i="1" smtClean="0">
                          <a:latin typeface="Cambria Math" panose="02040503050406030204" pitchFamily="18" charset="0"/>
                        </a:rPr>
                        <m:t>×10.5=6</m:t>
                      </m:r>
                    </m:oMath>
                  </m:oMathPara>
                </a14:m>
                <a:br>
                  <a:rPr lang="en-AU" sz="1800" b="0" dirty="0"/>
                </a:br>
                <a:r>
                  <a:rPr lang="en-AU" sz="1800" b="0" dirty="0"/>
                  <a:t>Pink</a:t>
                </a:r>
                <a:br>
                  <a:rPr lang="en-AU" sz="1800" b="0" dirty="0"/>
                </a:br>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7</m:t>
                          </m:r>
                        </m:den>
                      </m:f>
                      <m:r>
                        <a:rPr lang="en-AU" sz="1800" b="0" i="1" smtClean="0">
                          <a:latin typeface="Cambria Math" panose="02040503050406030204" pitchFamily="18" charset="0"/>
                        </a:rPr>
                        <m:t>×10.5=4.5</m:t>
                      </m:r>
                    </m:oMath>
                  </m:oMathPara>
                </a14:m>
                <a:endParaRPr lang="en-AU" sz="1800" dirty="0"/>
              </a:p>
              <a:p>
                <a:pPr algn="l">
                  <a:lnSpc>
                    <a:spcPct val="150000"/>
                  </a:lnSpc>
                  <a:spcAft>
                    <a:spcPts val="1200"/>
                  </a:spcAft>
                </a:pPr>
                <a:r>
                  <a:rPr lang="en-AU" sz="1800" b="0" dirty="0"/>
                  <a:t>You need 6 litres of blue paint and 4.5 litres of </a:t>
                </a:r>
                <a:br>
                  <a:rPr lang="en-AU" sz="1800" b="0" dirty="0"/>
                </a:br>
                <a:r>
                  <a:rPr lang="en-AU" sz="1800" b="0" dirty="0"/>
                  <a:t>pink paint to make 10.5 litres of lilac paint.</a:t>
                </a:r>
                <a:endParaRPr lang="en-AU" sz="1800" dirty="0"/>
              </a:p>
            </p:txBody>
          </p:sp>
        </mc:Choice>
        <mc:Fallback xmlns="">
          <p:sp>
            <p:nvSpPr>
              <p:cNvPr id="15" name="TextBox 14">
                <a:extLst>
                  <a:ext uri="{FF2B5EF4-FFF2-40B4-BE49-F238E27FC236}">
                    <a16:creationId xmlns:a16="http://schemas.microsoft.com/office/drawing/2014/main" id="{E75D21E7-97C6-C1B2-D687-7E6C8E4F948A}"/>
                  </a:ext>
                </a:extLst>
              </p:cNvPr>
              <p:cNvSpPr txBox="1">
                <a:spLocks noRot="1" noChangeAspect="1" noMove="1" noResize="1" noEditPoints="1" noAdjustHandles="1" noChangeArrowheads="1" noChangeShapeType="1" noTextEdit="1"/>
              </p:cNvSpPr>
              <p:nvPr/>
            </p:nvSpPr>
            <p:spPr>
              <a:xfrm>
                <a:off x="359998" y="2664867"/>
                <a:ext cx="4646957" cy="3941133"/>
              </a:xfrm>
              <a:prstGeom prst="rect">
                <a:avLst/>
              </a:prstGeom>
              <a:blipFill>
                <a:blip r:embed="rId2"/>
                <a:stretch>
                  <a:fillRect l="-3018" r="-4068" b="-1546"/>
                </a:stretch>
              </a:blipFill>
            </p:spPr>
            <p:txBody>
              <a:bodyPr/>
              <a:lstStyle/>
              <a:p>
                <a:r>
                  <a:rPr lang="en-AU">
                    <a:noFill/>
                  </a:rPr>
                  <a:t> </a:t>
                </a:r>
              </a:p>
            </p:txBody>
          </p:sp>
        </mc:Fallback>
      </mc:AlternateContent>
      <p:pic>
        <p:nvPicPr>
          <p:cNvPr id="6" name="Picture 5" descr="  Bar model with 4 blue and 3 pink bars.">
            <a:extLst>
              <a:ext uri="{FF2B5EF4-FFF2-40B4-BE49-F238E27FC236}">
                <a16:creationId xmlns:a16="http://schemas.microsoft.com/office/drawing/2014/main" id="{B83BFCE1-9A05-59BB-7A9D-C39783B0EF64}"/>
              </a:ext>
            </a:extLst>
          </p:cNvPr>
          <p:cNvPicPr>
            <a:picLocks noChangeAspect="1"/>
          </p:cNvPicPr>
          <p:nvPr/>
        </p:nvPicPr>
        <p:blipFill>
          <a:blip r:embed="rId3"/>
          <a:stretch>
            <a:fillRect/>
          </a:stretch>
        </p:blipFill>
        <p:spPr>
          <a:xfrm>
            <a:off x="6331974" y="2664867"/>
            <a:ext cx="5250426" cy="1602310"/>
          </a:xfrm>
          <a:prstGeom prst="rect">
            <a:avLst/>
          </a:prstGeom>
        </p:spPr>
      </p:pic>
      <p:sp>
        <p:nvSpPr>
          <p:cNvPr id="2" name="Slide Number Placeholder 1">
            <a:extLst>
              <a:ext uri="{FF2B5EF4-FFF2-40B4-BE49-F238E27FC236}">
                <a16:creationId xmlns:a16="http://schemas.microsoft.com/office/drawing/2014/main" id="{A3B4C084-50AC-6B81-4281-2A610B4A1B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92336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TotalTime>
  <Words>660</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Public Sans</vt:lpstr>
      <vt:lpstr>Times New Roman</vt:lpstr>
      <vt:lpstr>Cambria Math</vt:lpstr>
      <vt:lpstr>NSWG Corporate</vt:lpstr>
      <vt:lpstr>Dividing into a ratio</vt:lpstr>
      <vt:lpstr>Summarise</vt:lpstr>
      <vt:lpstr>Dividing a ratio into a given quantity (1) </vt:lpstr>
      <vt:lpstr>Dividing a ratio into a given quantity (2) </vt:lpstr>
      <vt:lpstr>Dividing a ratio into a given quantity (3) </vt:lpstr>
      <vt:lpstr>Dividing a ratio into a given quantity (4) </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Dividing into a ratio – Unit 13, Lesson 3 – Stage 4</dc:title>
  <dc:creator>NSW Department of Education</dc:creator>
  <dcterms:created xsi:type="dcterms:W3CDTF">2024-10-16T22:44:43Z</dcterms:created>
  <dcterms:modified xsi:type="dcterms:W3CDTF">2024-10-24T04:43:31Z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2024-10-16T22:45:04Z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005464fa-bee2-4c96-9fc8-5ff67147f775</vt:lpwstr>
  </property>
  <property fmtid="{D5CDD505-2E9C-101B-9397-08002B2CF9AE}" pid="8" name="MSIP_Label_b603dfd7-d93a-4381-a340-2995d8282205_ContentBits">
    <vt:lpwstr>0</vt:lpwstr>
  </property>
</Properties>
</file>