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6418" r:id="rId2"/>
    <p:sldId id="271" r:id="rId3"/>
    <p:sldId id="289" r:id="rId4"/>
    <p:sldId id="26393" r:id="rId5"/>
    <p:sldId id="26422" r:id="rId6"/>
    <p:sldId id="26423" r:id="rId7"/>
    <p:sldId id="361" r:id="rId8"/>
  </p:sldIdLst>
  <p:sldSz cx="12192000" cy="6858000"/>
  <p:notesSz cx="6858000" cy="9144000"/>
  <p:embeddedFontLst>
    <p:embeddedFont>
      <p:font typeface="Public Sans" pitchFamily="2" charset="0"/>
      <p:regular r:id="rId11"/>
      <p:bold r:id="rId12"/>
      <p:italic r:id="rId13"/>
      <p:boldItalic r:id="rId14"/>
    </p:embeddedFont>
    <p:embeddedFont>
      <p:font typeface="Public Sans Light" pitchFamily="2" charset="0"/>
      <p:regular r:id="rId15"/>
      <p: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B9AE479-94A8-1CA7-5801-61D0BC5792BC}" name="Sandrine Woo" initials="SW" userId="S::Sandrine.Woo@det.nsw.edu.au::54ed00b1-333b-4894-8cbd-7f4a7425a4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E16748-EC35-D244-A4FF-8F184BD7B0E3}" v="1" dt="2024-10-18T05:17:12.83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9" autoAdjust="0"/>
    <p:restoredTop sz="96054" autoAdjust="0"/>
  </p:normalViewPr>
  <p:slideViewPr>
    <p:cSldViewPr snapToGrid="0">
      <p:cViewPr varScale="1">
        <p:scale>
          <a:sx n="102" d="100"/>
          <a:sy n="102" d="100"/>
        </p:scale>
        <p:origin x="1026" y="11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20417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58690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29694-5573-83B7-3861-A01FF5E8E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0E197-ED3F-785A-26D3-D930581D3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8DCF3-0D13-7DEA-C16B-4E669CFC40A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B2A7860-770B-426D-7A35-A371032833F5}"/>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759111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46" r:id="rId6"/>
    <p:sldLayoutId id="2147483725" r:id="rId7"/>
    <p:sldLayoutId id="214748374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Ratios versus rates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Ratios and rates</a:t>
            </a:r>
          </a:p>
        </p:txBody>
      </p:sp>
      <p:pic>
        <p:nvPicPr>
          <p:cNvPr id="2" name="Picture Placeholder 18">
            <a:extLst>
              <a:ext uri="{FF2B5EF4-FFF2-40B4-BE49-F238E27FC236}">
                <a16:creationId xmlns:a16="http://schemas.microsoft.com/office/drawing/2014/main" id="{2B6B0046-7292-8AA0-2B9B-E78C52CDE9DB}"/>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7128000" y="0"/>
            <a:ext cx="5064000" cy="6858000"/>
          </a:xfrm>
        </p:spPr>
      </p:pic>
    </p:spTree>
    <p:extLst>
      <p:ext uri="{BB962C8B-B14F-4D97-AF65-F5344CB8AC3E}">
        <p14:creationId xmlns:p14="http://schemas.microsoft.com/office/powerpoint/2010/main" val="373089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Flight plan</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What do you notice and wonder?</a:t>
            </a:r>
          </a:p>
        </p:txBody>
      </p:sp>
      <p:grpSp>
        <p:nvGrpSpPr>
          <p:cNvPr id="7" name="Group 6" descr="Display of a plane flight dashboard">
            <a:extLst>
              <a:ext uri="{FF2B5EF4-FFF2-40B4-BE49-F238E27FC236}">
                <a16:creationId xmlns:a16="http://schemas.microsoft.com/office/drawing/2014/main" id="{A9E25A1F-C9E9-518B-ABAA-2A204F092F56}"/>
              </a:ext>
            </a:extLst>
          </p:cNvPr>
          <p:cNvGrpSpPr/>
          <p:nvPr/>
        </p:nvGrpSpPr>
        <p:grpSpPr>
          <a:xfrm>
            <a:off x="954698" y="1160731"/>
            <a:ext cx="10282606" cy="5518177"/>
            <a:chOff x="954698" y="1160731"/>
            <a:chExt cx="10282606" cy="5518177"/>
          </a:xfrm>
        </p:grpSpPr>
        <p:grpSp>
          <p:nvGrpSpPr>
            <p:cNvPr id="2" name="Group 1" descr="Ipad frame placeholder">
              <a:extLst>
                <a:ext uri="{FF2B5EF4-FFF2-40B4-BE49-F238E27FC236}">
                  <a16:creationId xmlns:a16="http://schemas.microsoft.com/office/drawing/2014/main" id="{0A74CB76-9D02-5170-5730-27ECD2B71F23}"/>
                </a:ext>
              </a:extLst>
            </p:cNvPr>
            <p:cNvGrpSpPr/>
            <p:nvPr/>
          </p:nvGrpSpPr>
          <p:grpSpPr>
            <a:xfrm rot="5400000">
              <a:off x="3336912" y="-1221483"/>
              <a:ext cx="5518177" cy="10282606"/>
              <a:chOff x="7369738" y="1564167"/>
              <a:chExt cx="3274646" cy="3952377"/>
            </a:xfrm>
          </p:grpSpPr>
          <p:pic>
            <p:nvPicPr>
              <p:cNvPr id="4" name="Picture 8" descr="A white rectangle with a black border&#10;&#10;Description automatically generated with low confidence">
                <a:extLst>
                  <a:ext uri="{FF2B5EF4-FFF2-40B4-BE49-F238E27FC236}">
                    <a16:creationId xmlns:a16="http://schemas.microsoft.com/office/drawing/2014/main" id="{8C58797B-4057-8BCB-5423-BD3A3B4986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69738" y="1564167"/>
                <a:ext cx="3274646" cy="39523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1C8DC00B-D909-9960-7219-1CC98BDF8F6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10115558" y="1873598"/>
                <a:ext cx="57089" cy="331117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330+ Flight Route Map Stock Illustrations, Royalty-Free Vector Graphics &amp;  Clip Art - iStock | Airline route map, World connected map, Globe">
              <a:extLst>
                <a:ext uri="{FF2B5EF4-FFF2-40B4-BE49-F238E27FC236}">
                  <a16:creationId xmlns:a16="http://schemas.microsoft.com/office/drawing/2014/main" id="{A2E3E986-E071-62A5-6BB5-CC0D1359416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17836" y="2188550"/>
              <a:ext cx="4668240" cy="33333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F44AB1-4D1D-22CF-6D31-21D5BF535FD7}"/>
                </a:ext>
              </a:extLst>
            </p:cNvPr>
            <p:cNvSpPr txBox="1"/>
            <p:nvPr/>
          </p:nvSpPr>
          <p:spPr>
            <a:xfrm>
              <a:off x="6543304" y="1922695"/>
              <a:ext cx="3669476" cy="3333367"/>
            </a:xfrm>
            <a:prstGeom prst="rect">
              <a:avLst/>
            </a:prstGeom>
            <a:noFill/>
          </p:spPr>
          <p:txBody>
            <a:bodyPr wrap="square" lIns="0" tIns="0" rIns="0" bIns="0" rtlCol="0">
              <a:noAutofit/>
            </a:bodyPr>
            <a:lstStyle/>
            <a:p>
              <a:pPr algn="ctr">
                <a:lnSpc>
                  <a:spcPct val="200000"/>
                </a:lnSpc>
              </a:pPr>
              <a:r>
                <a:rPr lang="en-AU" sz="1800" b="1" u="sng" dirty="0"/>
                <a:t>New York to Sydney</a:t>
              </a:r>
            </a:p>
            <a:p>
              <a:pPr algn="ctr">
                <a:lnSpc>
                  <a:spcPct val="200000"/>
                </a:lnSpc>
              </a:pPr>
              <a:r>
                <a:rPr lang="en-AU" sz="1800" b="1" dirty="0"/>
                <a:t>Journey travelled to journey left</a:t>
              </a:r>
            </a:p>
            <a:p>
              <a:pPr algn="ctr">
                <a:lnSpc>
                  <a:spcPct val="200000"/>
                </a:lnSpc>
              </a:pPr>
              <a:r>
                <a:rPr lang="en-AU" sz="1800" dirty="0"/>
                <a:t>6 : 5</a:t>
              </a:r>
            </a:p>
            <a:p>
              <a:pPr algn="ctr">
                <a:lnSpc>
                  <a:spcPct val="200000"/>
                </a:lnSpc>
              </a:pPr>
              <a:r>
                <a:rPr lang="en-AU" sz="1800" b="1" dirty="0"/>
                <a:t>Total travel time</a:t>
              </a:r>
            </a:p>
            <a:p>
              <a:pPr algn="ctr">
                <a:lnSpc>
                  <a:spcPct val="200000"/>
                </a:lnSpc>
              </a:pPr>
              <a:r>
                <a:rPr lang="en-AU" sz="1800" dirty="0"/>
                <a:t>21 hours</a:t>
              </a:r>
            </a:p>
            <a:p>
              <a:pPr algn="ctr">
                <a:lnSpc>
                  <a:spcPct val="200000"/>
                </a:lnSpc>
              </a:pPr>
              <a:r>
                <a:rPr lang="en-AU" sz="1800" b="1" dirty="0"/>
                <a:t>Total distance of flight</a:t>
              </a:r>
            </a:p>
            <a:p>
              <a:pPr algn="ctr">
                <a:lnSpc>
                  <a:spcPct val="200000"/>
                </a:lnSpc>
              </a:pPr>
              <a:r>
                <a:rPr lang="en-AU" sz="1800" dirty="0"/>
                <a:t>16 800 km</a:t>
              </a:r>
            </a:p>
          </p:txBody>
        </p:sp>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Explore</a:t>
            </a:r>
          </a:p>
        </p:txBody>
      </p:sp>
    </p:spTree>
    <p:extLst>
      <p:ext uri="{BB962C8B-B14F-4D97-AF65-F5344CB8AC3E}">
        <p14:creationId xmlns:p14="http://schemas.microsoft.com/office/powerpoint/2010/main" val="55870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AA665-9D6C-E319-2CC4-76841DDD89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36BD29-449A-7DED-106E-CCC93723C6C3}"/>
              </a:ext>
            </a:extLst>
          </p:cNvPr>
          <p:cNvSpPr>
            <a:spLocks noGrp="1"/>
          </p:cNvSpPr>
          <p:nvPr>
            <p:ph type="title"/>
          </p:nvPr>
        </p:nvSpPr>
        <p:spPr/>
        <p:txBody>
          <a:bodyPr/>
          <a:lstStyle/>
          <a:p>
            <a:r>
              <a:rPr lang="en-AU" dirty="0">
                <a:latin typeface="+mj-lt"/>
              </a:rPr>
              <a:t>Ratios versus rates (1)</a:t>
            </a:r>
          </a:p>
        </p:txBody>
      </p:sp>
      <p:sp>
        <p:nvSpPr>
          <p:cNvPr id="4" name="Text Placeholder 3">
            <a:extLst>
              <a:ext uri="{FF2B5EF4-FFF2-40B4-BE49-F238E27FC236}">
                <a16:creationId xmlns:a16="http://schemas.microsoft.com/office/drawing/2014/main" id="{A7E9F2D6-5413-FEC8-C688-CA6FC8F74513}"/>
              </a:ext>
            </a:extLst>
          </p:cNvPr>
          <p:cNvSpPr>
            <a:spLocks noGrp="1"/>
          </p:cNvSpPr>
          <p:nvPr>
            <p:ph type="body" sz="quarter" idx="18"/>
          </p:nvPr>
        </p:nvSpPr>
        <p:spPr/>
        <p:txBody>
          <a:bodyPr/>
          <a:lstStyle/>
          <a:p>
            <a:r>
              <a:rPr lang="en-AU" dirty="0">
                <a:latin typeface="+mj-lt"/>
              </a:rPr>
              <a:t>16 800 kilometres per 21 hours</a:t>
            </a:r>
          </a:p>
        </p:txBody>
      </p:sp>
      <p:sp>
        <p:nvSpPr>
          <p:cNvPr id="13" name="TextBox 12">
            <a:extLst>
              <a:ext uri="{FF2B5EF4-FFF2-40B4-BE49-F238E27FC236}">
                <a16:creationId xmlns:a16="http://schemas.microsoft.com/office/drawing/2014/main" id="{C4321B80-B356-1C1A-510A-D526121AF805}"/>
              </a:ext>
            </a:extLst>
          </p:cNvPr>
          <p:cNvSpPr txBox="1"/>
          <p:nvPr/>
        </p:nvSpPr>
        <p:spPr>
          <a:xfrm>
            <a:off x="4284590" y="2966982"/>
            <a:ext cx="3409048" cy="440266"/>
          </a:xfrm>
          <a:prstGeom prst="rect">
            <a:avLst/>
          </a:prstGeom>
          <a:noFill/>
        </p:spPr>
        <p:txBody>
          <a:bodyPr wrap="square" lIns="0" tIns="0" rIns="0" bIns="0" rtlCol="0">
            <a:noAutofit/>
          </a:bodyPr>
          <a:lstStyle/>
          <a:p>
            <a:pPr algn="ctr"/>
            <a:r>
              <a:rPr lang="en-AU" sz="1800" b="1" dirty="0">
                <a:latin typeface="+mj-lt"/>
              </a:rPr>
              <a:t>Distance travelled (kilometres) </a:t>
            </a:r>
          </a:p>
        </p:txBody>
      </p:sp>
      <p:grpSp>
        <p:nvGrpSpPr>
          <p:cNvPr id="5" name="Group 4" descr="Double number line for the speed of a plane travelling 16800 km/ 21 h">
            <a:extLst>
              <a:ext uri="{FF2B5EF4-FFF2-40B4-BE49-F238E27FC236}">
                <a16:creationId xmlns:a16="http://schemas.microsoft.com/office/drawing/2014/main" id="{E5D2596D-DC23-A02C-9B6A-E4F566578329}"/>
              </a:ext>
            </a:extLst>
          </p:cNvPr>
          <p:cNvGrpSpPr/>
          <p:nvPr/>
        </p:nvGrpSpPr>
        <p:grpSpPr>
          <a:xfrm>
            <a:off x="0" y="3674534"/>
            <a:ext cx="12202633" cy="1497293"/>
            <a:chOff x="0" y="3127443"/>
            <a:chExt cx="12202633" cy="1497293"/>
          </a:xfrm>
        </p:grpSpPr>
        <p:pic>
          <p:nvPicPr>
            <p:cNvPr id="11" name="Picture 10">
              <a:extLst>
                <a:ext uri="{FF2B5EF4-FFF2-40B4-BE49-F238E27FC236}">
                  <a16:creationId xmlns:a16="http://schemas.microsoft.com/office/drawing/2014/main" id="{B1E25BAE-4E01-2E84-FD39-4E0EB449FEC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226067"/>
              <a:ext cx="12192000" cy="230066"/>
            </a:xfrm>
            <a:prstGeom prst="rect">
              <a:avLst/>
            </a:prstGeom>
          </p:spPr>
        </p:pic>
        <p:pic>
          <p:nvPicPr>
            <p:cNvPr id="16" name="Picture 15">
              <a:extLst>
                <a:ext uri="{FF2B5EF4-FFF2-40B4-BE49-F238E27FC236}">
                  <a16:creationId xmlns:a16="http://schemas.microsoft.com/office/drawing/2014/main" id="{1AA4826F-44E0-5A2C-BFF1-C2749D5B8D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3" y="4239894"/>
              <a:ext cx="12192000" cy="384842"/>
            </a:xfrm>
            <a:prstGeom prst="rect">
              <a:avLst/>
            </a:prstGeom>
          </p:spPr>
        </p:pic>
        <p:pic>
          <p:nvPicPr>
            <p:cNvPr id="17" name="Picture 16">
              <a:extLst>
                <a:ext uri="{FF2B5EF4-FFF2-40B4-BE49-F238E27FC236}">
                  <a16:creationId xmlns:a16="http://schemas.microsoft.com/office/drawing/2014/main" id="{4D7AC4A7-13CB-9855-2657-15182FE3E18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633" y="3127443"/>
              <a:ext cx="12192000" cy="156151"/>
            </a:xfrm>
            <a:prstGeom prst="rect">
              <a:avLst/>
            </a:prstGeom>
          </p:spPr>
        </p:pic>
        <p:sp>
          <p:nvSpPr>
            <p:cNvPr id="19" name="Rectangle 18" descr="Blue bar between 0 and 1 on the bottom line and between 0 and 10 on the top line.">
              <a:extLst>
                <a:ext uri="{FF2B5EF4-FFF2-40B4-BE49-F238E27FC236}">
                  <a16:creationId xmlns:a16="http://schemas.microsoft.com/office/drawing/2014/main" id="{28A603A2-CBF3-A450-6935-714EB789FBBA}"/>
                </a:ext>
                <a:ext uri="{C183D7F6-B498-43B3-948B-1728B52AA6E4}">
                  <adec:decorative xmlns:adec="http://schemas.microsoft.com/office/drawing/2017/decorative" val="0"/>
                </a:ext>
              </a:extLst>
            </p:cNvPr>
            <p:cNvSpPr/>
            <p:nvPr/>
          </p:nvSpPr>
          <p:spPr>
            <a:xfrm>
              <a:off x="624807" y="3367089"/>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descr="Blue bar between 0 and 1 on the bottom line and between 0 and 10 on the top line.">
              <a:extLst>
                <a:ext uri="{FF2B5EF4-FFF2-40B4-BE49-F238E27FC236}">
                  <a16:creationId xmlns:a16="http://schemas.microsoft.com/office/drawing/2014/main" id="{859982FA-520A-C034-C488-9D165C066AAE}"/>
                </a:ext>
                <a:ext uri="{C183D7F6-B498-43B3-948B-1728B52AA6E4}">
                  <adec:decorative xmlns:adec="http://schemas.microsoft.com/office/drawing/2017/decorative" val="0"/>
                </a:ext>
              </a:extLst>
            </p:cNvPr>
            <p:cNvSpPr/>
            <p:nvPr/>
          </p:nvSpPr>
          <p:spPr>
            <a:xfrm>
              <a:off x="1158207" y="3370819"/>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Blue bar between 0 and 1 on the bottom line and between 0 and 10 on the top line.">
              <a:extLst>
                <a:ext uri="{FF2B5EF4-FFF2-40B4-BE49-F238E27FC236}">
                  <a16:creationId xmlns:a16="http://schemas.microsoft.com/office/drawing/2014/main" id="{328D3402-2560-A71A-8B4B-C5836FB41D36}"/>
                </a:ext>
                <a:ext uri="{C183D7F6-B498-43B3-948B-1728B52AA6E4}">
                  <adec:decorative xmlns:adec="http://schemas.microsoft.com/office/drawing/2017/decorative" val="0"/>
                </a:ext>
              </a:extLst>
            </p:cNvPr>
            <p:cNvSpPr/>
            <p:nvPr/>
          </p:nvSpPr>
          <p:spPr>
            <a:xfrm>
              <a:off x="1680105" y="3370398"/>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descr="Blue bar between 0 and 1 on the bottom line and between 0 and 10 on the top line.">
              <a:extLst>
                <a:ext uri="{FF2B5EF4-FFF2-40B4-BE49-F238E27FC236}">
                  <a16:creationId xmlns:a16="http://schemas.microsoft.com/office/drawing/2014/main" id="{13BD3AC6-E1DC-60C0-D1CB-26F3E6ADBEA1}"/>
                </a:ext>
                <a:ext uri="{C183D7F6-B498-43B3-948B-1728B52AA6E4}">
                  <adec:decorative xmlns:adec="http://schemas.microsoft.com/office/drawing/2017/decorative" val="0"/>
                </a:ext>
              </a:extLst>
            </p:cNvPr>
            <p:cNvSpPr/>
            <p:nvPr/>
          </p:nvSpPr>
          <p:spPr>
            <a:xfrm>
              <a:off x="2213505" y="3368377"/>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descr="Blue bar between 0 and 1 on the bottom line and between 0 and 10 on the top line.">
              <a:extLst>
                <a:ext uri="{FF2B5EF4-FFF2-40B4-BE49-F238E27FC236}">
                  <a16:creationId xmlns:a16="http://schemas.microsoft.com/office/drawing/2014/main" id="{63781B14-A5BC-1DD0-CD66-3CF1EA05B2DD}"/>
                </a:ext>
                <a:ext uri="{C183D7F6-B498-43B3-948B-1728B52AA6E4}">
                  <adec:decorative xmlns:adec="http://schemas.microsoft.com/office/drawing/2017/decorative" val="0"/>
                </a:ext>
              </a:extLst>
            </p:cNvPr>
            <p:cNvSpPr/>
            <p:nvPr/>
          </p:nvSpPr>
          <p:spPr>
            <a:xfrm>
              <a:off x="2741154" y="3373035"/>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descr="Blue bar between 0 and 1 on the bottom line and between 0 and 10 on the top line.">
              <a:extLst>
                <a:ext uri="{FF2B5EF4-FFF2-40B4-BE49-F238E27FC236}">
                  <a16:creationId xmlns:a16="http://schemas.microsoft.com/office/drawing/2014/main" id="{7595B5F3-9D2A-B63E-9613-AA2FDFF52610}"/>
                </a:ext>
                <a:ext uri="{C183D7F6-B498-43B3-948B-1728B52AA6E4}">
                  <adec:decorative xmlns:adec="http://schemas.microsoft.com/office/drawing/2017/decorative" val="0"/>
                </a:ext>
              </a:extLst>
            </p:cNvPr>
            <p:cNvSpPr/>
            <p:nvPr/>
          </p:nvSpPr>
          <p:spPr>
            <a:xfrm>
              <a:off x="3274554" y="3376765"/>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descr="Blue bar between 0 and 1 on the bottom line and between 0 and 10 on the top line.">
              <a:extLst>
                <a:ext uri="{FF2B5EF4-FFF2-40B4-BE49-F238E27FC236}">
                  <a16:creationId xmlns:a16="http://schemas.microsoft.com/office/drawing/2014/main" id="{252D6431-CFDF-0436-6CCA-7A1D0B90EF6E}"/>
                </a:ext>
                <a:ext uri="{C183D7F6-B498-43B3-948B-1728B52AA6E4}">
                  <adec:decorative xmlns:adec="http://schemas.microsoft.com/office/drawing/2017/decorative" val="0"/>
                </a:ext>
              </a:extLst>
            </p:cNvPr>
            <p:cNvSpPr/>
            <p:nvPr/>
          </p:nvSpPr>
          <p:spPr>
            <a:xfrm>
              <a:off x="3796452" y="3376344"/>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descr="Blue bar between 0 and 1 on the bottom line and between 0 and 10 on the top line.">
              <a:extLst>
                <a:ext uri="{FF2B5EF4-FFF2-40B4-BE49-F238E27FC236}">
                  <a16:creationId xmlns:a16="http://schemas.microsoft.com/office/drawing/2014/main" id="{BC1C69BD-E48B-70BD-134B-94C289E4591C}"/>
                </a:ext>
                <a:ext uri="{C183D7F6-B498-43B3-948B-1728B52AA6E4}">
                  <adec:decorative xmlns:adec="http://schemas.microsoft.com/office/drawing/2017/decorative" val="0"/>
                </a:ext>
              </a:extLst>
            </p:cNvPr>
            <p:cNvSpPr/>
            <p:nvPr/>
          </p:nvSpPr>
          <p:spPr>
            <a:xfrm>
              <a:off x="4329852" y="3374323"/>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descr="Blue bar between 0 and 1 on the bottom line and between 0 and 10 on the top line.">
              <a:extLst>
                <a:ext uri="{FF2B5EF4-FFF2-40B4-BE49-F238E27FC236}">
                  <a16:creationId xmlns:a16="http://schemas.microsoft.com/office/drawing/2014/main" id="{DCACF566-B9C2-6F71-8718-F7BE218E13F6}"/>
                </a:ext>
                <a:ext uri="{C183D7F6-B498-43B3-948B-1728B52AA6E4}">
                  <adec:decorative xmlns:adec="http://schemas.microsoft.com/office/drawing/2017/decorative" val="0"/>
                </a:ext>
              </a:extLst>
            </p:cNvPr>
            <p:cNvSpPr/>
            <p:nvPr/>
          </p:nvSpPr>
          <p:spPr>
            <a:xfrm>
              <a:off x="4857501" y="3374323"/>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descr="Blue bar between 0 and 1 on the bottom line and between 0 and 10 on the top line.">
              <a:extLst>
                <a:ext uri="{FF2B5EF4-FFF2-40B4-BE49-F238E27FC236}">
                  <a16:creationId xmlns:a16="http://schemas.microsoft.com/office/drawing/2014/main" id="{30176A58-8370-66FE-9735-BFDAD43AB6F4}"/>
                </a:ext>
                <a:ext uri="{C183D7F6-B498-43B3-948B-1728B52AA6E4}">
                  <adec:decorative xmlns:adec="http://schemas.microsoft.com/office/drawing/2017/decorative" val="0"/>
                </a:ext>
              </a:extLst>
            </p:cNvPr>
            <p:cNvSpPr/>
            <p:nvPr/>
          </p:nvSpPr>
          <p:spPr>
            <a:xfrm>
              <a:off x="5390901" y="3378053"/>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descr="Blue bar between 0 and 1 on the bottom line and between 0 and 10 on the top line.">
              <a:extLst>
                <a:ext uri="{FF2B5EF4-FFF2-40B4-BE49-F238E27FC236}">
                  <a16:creationId xmlns:a16="http://schemas.microsoft.com/office/drawing/2014/main" id="{B4768140-B4A6-552A-0734-4FBC0EA45DC6}"/>
                </a:ext>
                <a:ext uri="{C183D7F6-B498-43B3-948B-1728B52AA6E4}">
                  <adec:decorative xmlns:adec="http://schemas.microsoft.com/office/drawing/2017/decorative" val="0"/>
                </a:ext>
              </a:extLst>
            </p:cNvPr>
            <p:cNvSpPr/>
            <p:nvPr/>
          </p:nvSpPr>
          <p:spPr>
            <a:xfrm>
              <a:off x="5912799" y="3377632"/>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descr="Blue bar between 0 and 1 on the bottom line and between 0 and 10 on the top line.">
              <a:extLst>
                <a:ext uri="{FF2B5EF4-FFF2-40B4-BE49-F238E27FC236}">
                  <a16:creationId xmlns:a16="http://schemas.microsoft.com/office/drawing/2014/main" id="{8CA928DA-BC24-C8A7-6B8E-3EE61DB37FB0}"/>
                </a:ext>
                <a:ext uri="{C183D7F6-B498-43B3-948B-1728B52AA6E4}">
                  <adec:decorative xmlns:adec="http://schemas.microsoft.com/office/drawing/2017/decorative" val="0"/>
                </a:ext>
              </a:extLst>
            </p:cNvPr>
            <p:cNvSpPr/>
            <p:nvPr/>
          </p:nvSpPr>
          <p:spPr>
            <a:xfrm>
              <a:off x="6446199" y="3369860"/>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descr="Blue bar between 0 and 1 on the bottom line and between 0 and 10 on the top line.">
              <a:extLst>
                <a:ext uri="{FF2B5EF4-FFF2-40B4-BE49-F238E27FC236}">
                  <a16:creationId xmlns:a16="http://schemas.microsoft.com/office/drawing/2014/main" id="{E067086D-728A-3331-2A9F-D37B603EF94E}"/>
                </a:ext>
                <a:ext uri="{C183D7F6-B498-43B3-948B-1728B52AA6E4}">
                  <adec:decorative xmlns:adec="http://schemas.microsoft.com/office/drawing/2017/decorative" val="0"/>
                </a:ext>
              </a:extLst>
            </p:cNvPr>
            <p:cNvSpPr/>
            <p:nvPr/>
          </p:nvSpPr>
          <p:spPr>
            <a:xfrm>
              <a:off x="6973848" y="3368767"/>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descr="Blue bar between 0 and 1 on the bottom line and between 0 and 10 on the top line.">
              <a:extLst>
                <a:ext uri="{FF2B5EF4-FFF2-40B4-BE49-F238E27FC236}">
                  <a16:creationId xmlns:a16="http://schemas.microsoft.com/office/drawing/2014/main" id="{F67DED28-9FA9-AD5E-5341-03A6E267685F}"/>
                </a:ext>
                <a:ext uri="{C183D7F6-B498-43B3-948B-1728B52AA6E4}">
                  <adec:decorative xmlns:adec="http://schemas.microsoft.com/office/drawing/2017/decorative" val="0"/>
                </a:ext>
              </a:extLst>
            </p:cNvPr>
            <p:cNvSpPr/>
            <p:nvPr/>
          </p:nvSpPr>
          <p:spPr>
            <a:xfrm>
              <a:off x="7507248" y="3372497"/>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descr="Blue bar between 0 and 1 on the bottom line and between 0 and 10 on the top line.">
              <a:extLst>
                <a:ext uri="{FF2B5EF4-FFF2-40B4-BE49-F238E27FC236}">
                  <a16:creationId xmlns:a16="http://schemas.microsoft.com/office/drawing/2014/main" id="{93E066C3-CBE9-D1B9-689E-135E409D08E8}"/>
                </a:ext>
                <a:ext uri="{C183D7F6-B498-43B3-948B-1728B52AA6E4}">
                  <adec:decorative xmlns:adec="http://schemas.microsoft.com/office/drawing/2017/decorative" val="0"/>
                </a:ext>
              </a:extLst>
            </p:cNvPr>
            <p:cNvSpPr/>
            <p:nvPr/>
          </p:nvSpPr>
          <p:spPr>
            <a:xfrm>
              <a:off x="8029146" y="3372076"/>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descr="Blue bar between 0 and 1 on the bottom line and between 0 and 10 on the top line.">
              <a:extLst>
                <a:ext uri="{FF2B5EF4-FFF2-40B4-BE49-F238E27FC236}">
                  <a16:creationId xmlns:a16="http://schemas.microsoft.com/office/drawing/2014/main" id="{081390B2-2E66-0246-9443-461CECA130E1}"/>
                </a:ext>
                <a:ext uri="{C183D7F6-B498-43B3-948B-1728B52AA6E4}">
                  <adec:decorative xmlns:adec="http://schemas.microsoft.com/office/drawing/2017/decorative" val="0"/>
                </a:ext>
              </a:extLst>
            </p:cNvPr>
            <p:cNvSpPr/>
            <p:nvPr/>
          </p:nvSpPr>
          <p:spPr>
            <a:xfrm>
              <a:off x="8562546" y="3370055"/>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descr="Blue bar between 0 and 1 on the bottom line and between 0 and 10 on the top line.">
              <a:extLst>
                <a:ext uri="{FF2B5EF4-FFF2-40B4-BE49-F238E27FC236}">
                  <a16:creationId xmlns:a16="http://schemas.microsoft.com/office/drawing/2014/main" id="{C59ABEDC-BC9C-A599-B0FA-4722AB8BDBF6}"/>
                </a:ext>
                <a:ext uri="{C183D7F6-B498-43B3-948B-1728B52AA6E4}">
                  <adec:decorative xmlns:adec="http://schemas.microsoft.com/office/drawing/2017/decorative" val="0"/>
                </a:ext>
              </a:extLst>
            </p:cNvPr>
            <p:cNvSpPr/>
            <p:nvPr/>
          </p:nvSpPr>
          <p:spPr>
            <a:xfrm>
              <a:off x="9092462" y="3369665"/>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descr="Blue bar between 0 and 1 on the bottom line and between 0 and 10 on the top line.">
              <a:extLst>
                <a:ext uri="{FF2B5EF4-FFF2-40B4-BE49-F238E27FC236}">
                  <a16:creationId xmlns:a16="http://schemas.microsoft.com/office/drawing/2014/main" id="{F60165B9-0552-AC8B-E2F5-CED9E4F42C8A}"/>
                </a:ext>
                <a:ext uri="{C183D7F6-B498-43B3-948B-1728B52AA6E4}">
                  <adec:decorative xmlns:adec="http://schemas.microsoft.com/office/drawing/2017/decorative" val="0"/>
                </a:ext>
              </a:extLst>
            </p:cNvPr>
            <p:cNvSpPr/>
            <p:nvPr/>
          </p:nvSpPr>
          <p:spPr>
            <a:xfrm>
              <a:off x="9614360" y="3368572"/>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descr="Blue bar between 0 and 1 on the bottom line and between 0 and 10 on the top line.">
              <a:extLst>
                <a:ext uri="{FF2B5EF4-FFF2-40B4-BE49-F238E27FC236}">
                  <a16:creationId xmlns:a16="http://schemas.microsoft.com/office/drawing/2014/main" id="{0E255180-6D56-FFF7-17F3-8B191AFD46A9}"/>
                </a:ext>
                <a:ext uri="{C183D7F6-B498-43B3-948B-1728B52AA6E4}">
                  <adec:decorative xmlns:adec="http://schemas.microsoft.com/office/drawing/2017/decorative" val="0"/>
                </a:ext>
              </a:extLst>
            </p:cNvPr>
            <p:cNvSpPr/>
            <p:nvPr/>
          </p:nvSpPr>
          <p:spPr>
            <a:xfrm>
              <a:off x="10147760" y="3372302"/>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descr="Blue bar between 0 and 1 on the bottom line and between 0 and 10 on the top line.">
              <a:extLst>
                <a:ext uri="{FF2B5EF4-FFF2-40B4-BE49-F238E27FC236}">
                  <a16:creationId xmlns:a16="http://schemas.microsoft.com/office/drawing/2014/main" id="{C17DEDB1-ED6E-1E1A-4D89-3B2AA8872238}"/>
                </a:ext>
                <a:ext uri="{C183D7F6-B498-43B3-948B-1728B52AA6E4}">
                  <adec:decorative xmlns:adec="http://schemas.microsoft.com/office/drawing/2017/decorative" val="0"/>
                </a:ext>
              </a:extLst>
            </p:cNvPr>
            <p:cNvSpPr/>
            <p:nvPr/>
          </p:nvSpPr>
          <p:spPr>
            <a:xfrm>
              <a:off x="10669658" y="3371881"/>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descr="Blue bar between 0 and 1 on the bottom line and between 0 and 10 on the top line.">
              <a:extLst>
                <a:ext uri="{FF2B5EF4-FFF2-40B4-BE49-F238E27FC236}">
                  <a16:creationId xmlns:a16="http://schemas.microsoft.com/office/drawing/2014/main" id="{415AEB7F-3856-2CFE-2A31-62E8E75788FB}"/>
                </a:ext>
                <a:ext uri="{C183D7F6-B498-43B3-948B-1728B52AA6E4}">
                  <adec:decorative xmlns:adec="http://schemas.microsoft.com/office/drawing/2017/decorative" val="0"/>
                </a:ext>
              </a:extLst>
            </p:cNvPr>
            <p:cNvSpPr/>
            <p:nvPr/>
          </p:nvSpPr>
          <p:spPr>
            <a:xfrm>
              <a:off x="11203058" y="3369860"/>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4" name="TextBox 13">
            <a:extLst>
              <a:ext uri="{FF2B5EF4-FFF2-40B4-BE49-F238E27FC236}">
                <a16:creationId xmlns:a16="http://schemas.microsoft.com/office/drawing/2014/main" id="{A304C595-5FE0-E156-D614-82A9F4134D2E}"/>
              </a:ext>
            </a:extLst>
          </p:cNvPr>
          <p:cNvSpPr txBox="1"/>
          <p:nvPr/>
        </p:nvSpPr>
        <p:spPr>
          <a:xfrm>
            <a:off x="4667300" y="5735455"/>
            <a:ext cx="2878666" cy="440266"/>
          </a:xfrm>
          <a:prstGeom prst="rect">
            <a:avLst/>
          </a:prstGeom>
          <a:noFill/>
        </p:spPr>
        <p:txBody>
          <a:bodyPr wrap="square" lIns="0" tIns="0" rIns="0" bIns="0" rtlCol="0">
            <a:noAutofit/>
          </a:bodyPr>
          <a:lstStyle/>
          <a:p>
            <a:pPr algn="ctr"/>
            <a:r>
              <a:rPr lang="en-AU" sz="1800" b="1" dirty="0">
                <a:latin typeface="+mj-lt"/>
              </a:rPr>
              <a:t>Time travelled (hours) </a:t>
            </a:r>
          </a:p>
        </p:txBody>
      </p:sp>
      <p:sp>
        <p:nvSpPr>
          <p:cNvPr id="2" name="Slide Number Placeholder 1">
            <a:extLst>
              <a:ext uri="{FF2B5EF4-FFF2-40B4-BE49-F238E27FC236}">
                <a16:creationId xmlns:a16="http://schemas.microsoft.com/office/drawing/2014/main" id="{071DDA60-2B89-5087-E4A9-331BCC70B1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58019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C2C4-8997-6333-54B5-D945F0EE38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A28CA9-6D5D-3D27-8A48-077035DC2E92}"/>
              </a:ext>
            </a:extLst>
          </p:cNvPr>
          <p:cNvSpPr>
            <a:spLocks noGrp="1"/>
          </p:cNvSpPr>
          <p:nvPr>
            <p:ph type="title"/>
          </p:nvPr>
        </p:nvSpPr>
        <p:spPr/>
        <p:txBody>
          <a:bodyPr/>
          <a:lstStyle/>
          <a:p>
            <a:r>
              <a:rPr lang="en-AU" dirty="0">
                <a:latin typeface="+mj-lt"/>
              </a:rPr>
              <a:t>Ratios versus rates (2)</a:t>
            </a:r>
          </a:p>
        </p:txBody>
      </p:sp>
      <p:sp>
        <p:nvSpPr>
          <p:cNvPr id="4" name="Text Placeholder 3">
            <a:extLst>
              <a:ext uri="{FF2B5EF4-FFF2-40B4-BE49-F238E27FC236}">
                <a16:creationId xmlns:a16="http://schemas.microsoft.com/office/drawing/2014/main" id="{4F41117F-1DF3-0C52-02D5-0EB77DB2B785}"/>
              </a:ext>
            </a:extLst>
          </p:cNvPr>
          <p:cNvSpPr>
            <a:spLocks noGrp="1"/>
          </p:cNvSpPr>
          <p:nvPr>
            <p:ph type="body" sz="quarter" idx="18"/>
          </p:nvPr>
        </p:nvSpPr>
        <p:spPr/>
        <p:txBody>
          <a:bodyPr/>
          <a:lstStyle/>
          <a:p>
            <a:r>
              <a:rPr lang="en-AU" dirty="0">
                <a:latin typeface="+mj-lt"/>
              </a:rPr>
              <a:t>800 kilometres per 1 hour</a:t>
            </a:r>
          </a:p>
        </p:txBody>
      </p:sp>
      <p:sp>
        <p:nvSpPr>
          <p:cNvPr id="5" name="TextBox 4">
            <a:extLst>
              <a:ext uri="{FF2B5EF4-FFF2-40B4-BE49-F238E27FC236}">
                <a16:creationId xmlns:a16="http://schemas.microsoft.com/office/drawing/2014/main" id="{207BC891-8172-AB26-613B-BC4B69130E27}"/>
              </a:ext>
            </a:extLst>
          </p:cNvPr>
          <p:cNvSpPr txBox="1"/>
          <p:nvPr/>
        </p:nvSpPr>
        <p:spPr>
          <a:xfrm>
            <a:off x="359999" y="1503599"/>
            <a:ext cx="1420239" cy="938708"/>
          </a:xfrm>
          <a:prstGeom prst="rect">
            <a:avLst/>
          </a:prstGeom>
          <a:noFill/>
        </p:spPr>
        <p:txBody>
          <a:bodyPr wrap="square" lIns="0" tIns="0" rIns="0" bIns="0" rtlCol="0">
            <a:noAutofit/>
          </a:bodyPr>
          <a:lstStyle/>
          <a:p>
            <a:pPr algn="l">
              <a:lnSpc>
                <a:spcPct val="150000"/>
              </a:lnSpc>
              <a:spcAft>
                <a:spcPts val="1200"/>
              </a:spcAft>
            </a:pPr>
            <a:r>
              <a:rPr lang="en-AU" sz="1800" dirty="0"/>
              <a:t>800 km/1 h</a:t>
            </a:r>
          </a:p>
          <a:p>
            <a:pPr algn="l">
              <a:lnSpc>
                <a:spcPct val="150000"/>
              </a:lnSpc>
              <a:spcAft>
                <a:spcPts val="1200"/>
              </a:spcAft>
            </a:pPr>
            <a:r>
              <a:rPr lang="en-AU" sz="1800" dirty="0"/>
              <a:t>800 km/h</a:t>
            </a:r>
          </a:p>
        </p:txBody>
      </p:sp>
      <p:sp>
        <p:nvSpPr>
          <p:cNvPr id="13" name="TextBox 12">
            <a:extLst>
              <a:ext uri="{FF2B5EF4-FFF2-40B4-BE49-F238E27FC236}">
                <a16:creationId xmlns:a16="http://schemas.microsoft.com/office/drawing/2014/main" id="{FA2D958B-4259-07AC-F885-E49D779D71CA}"/>
              </a:ext>
            </a:extLst>
          </p:cNvPr>
          <p:cNvSpPr txBox="1"/>
          <p:nvPr/>
        </p:nvSpPr>
        <p:spPr>
          <a:xfrm>
            <a:off x="4284590" y="2970396"/>
            <a:ext cx="3409048" cy="440266"/>
          </a:xfrm>
          <a:prstGeom prst="rect">
            <a:avLst/>
          </a:prstGeom>
          <a:noFill/>
        </p:spPr>
        <p:txBody>
          <a:bodyPr wrap="square" lIns="0" tIns="0" rIns="0" bIns="0" rtlCol="0">
            <a:noAutofit/>
          </a:bodyPr>
          <a:lstStyle/>
          <a:p>
            <a:pPr algn="ctr"/>
            <a:r>
              <a:rPr lang="en-AU" sz="1800" b="1" dirty="0">
                <a:latin typeface="+mj-lt"/>
              </a:rPr>
              <a:t>Distance travelled (kilometres) </a:t>
            </a:r>
          </a:p>
        </p:txBody>
      </p:sp>
      <p:grpSp>
        <p:nvGrpSpPr>
          <p:cNvPr id="6" name="Group 5" descr="Double number line for the speed of a plane travelling 800 km/h">
            <a:extLst>
              <a:ext uri="{FF2B5EF4-FFF2-40B4-BE49-F238E27FC236}">
                <a16:creationId xmlns:a16="http://schemas.microsoft.com/office/drawing/2014/main" id="{C1479F94-DC44-C403-812F-CD3EE708F136}"/>
              </a:ext>
            </a:extLst>
          </p:cNvPr>
          <p:cNvGrpSpPr/>
          <p:nvPr/>
        </p:nvGrpSpPr>
        <p:grpSpPr>
          <a:xfrm>
            <a:off x="0" y="3677948"/>
            <a:ext cx="12202633" cy="1497293"/>
            <a:chOff x="0" y="3127443"/>
            <a:chExt cx="12202633" cy="1497293"/>
          </a:xfrm>
        </p:grpSpPr>
        <p:pic>
          <p:nvPicPr>
            <p:cNvPr id="11" name="Picture 10">
              <a:extLst>
                <a:ext uri="{FF2B5EF4-FFF2-40B4-BE49-F238E27FC236}">
                  <a16:creationId xmlns:a16="http://schemas.microsoft.com/office/drawing/2014/main" id="{4F1E7959-0B33-250E-3761-DB664F56D7A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226067"/>
              <a:ext cx="12192000" cy="230066"/>
            </a:xfrm>
            <a:prstGeom prst="rect">
              <a:avLst/>
            </a:prstGeom>
          </p:spPr>
        </p:pic>
        <p:pic>
          <p:nvPicPr>
            <p:cNvPr id="16" name="Picture 15">
              <a:extLst>
                <a:ext uri="{FF2B5EF4-FFF2-40B4-BE49-F238E27FC236}">
                  <a16:creationId xmlns:a16="http://schemas.microsoft.com/office/drawing/2014/main" id="{2E66B5CA-56A9-2564-3A28-A3802DF2FD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3" y="4239894"/>
              <a:ext cx="12192000" cy="384842"/>
            </a:xfrm>
            <a:prstGeom prst="rect">
              <a:avLst/>
            </a:prstGeom>
          </p:spPr>
        </p:pic>
        <p:pic>
          <p:nvPicPr>
            <p:cNvPr id="17" name="Picture 16">
              <a:extLst>
                <a:ext uri="{FF2B5EF4-FFF2-40B4-BE49-F238E27FC236}">
                  <a16:creationId xmlns:a16="http://schemas.microsoft.com/office/drawing/2014/main" id="{0662D8EF-3DFA-5805-FC8D-ECF2FD3350D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633" y="3127443"/>
              <a:ext cx="12192000" cy="156151"/>
            </a:xfrm>
            <a:prstGeom prst="rect">
              <a:avLst/>
            </a:prstGeom>
          </p:spPr>
        </p:pic>
        <p:sp>
          <p:nvSpPr>
            <p:cNvPr id="19" name="Rectangle 18" descr="Blue bar between 0 and 1 on the bottom line and between 0 and 10 on the top line.">
              <a:extLst>
                <a:ext uri="{FF2B5EF4-FFF2-40B4-BE49-F238E27FC236}">
                  <a16:creationId xmlns:a16="http://schemas.microsoft.com/office/drawing/2014/main" id="{D6996488-E5D1-CC9B-7B8B-048084F62172}"/>
                </a:ext>
                <a:ext uri="{C183D7F6-B498-43B3-948B-1728B52AA6E4}">
                  <adec:decorative xmlns:adec="http://schemas.microsoft.com/office/drawing/2017/decorative" val="0"/>
                </a:ext>
              </a:extLst>
            </p:cNvPr>
            <p:cNvSpPr/>
            <p:nvPr/>
          </p:nvSpPr>
          <p:spPr>
            <a:xfrm>
              <a:off x="624807" y="3367089"/>
              <a:ext cx="533400" cy="1019443"/>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4" name="TextBox 13">
            <a:extLst>
              <a:ext uri="{FF2B5EF4-FFF2-40B4-BE49-F238E27FC236}">
                <a16:creationId xmlns:a16="http://schemas.microsoft.com/office/drawing/2014/main" id="{5C86AC97-1F19-46E0-B85D-11EE5F225071}"/>
              </a:ext>
            </a:extLst>
          </p:cNvPr>
          <p:cNvSpPr txBox="1"/>
          <p:nvPr/>
        </p:nvSpPr>
        <p:spPr>
          <a:xfrm>
            <a:off x="4667300" y="5738869"/>
            <a:ext cx="2878666" cy="440266"/>
          </a:xfrm>
          <a:prstGeom prst="rect">
            <a:avLst/>
          </a:prstGeom>
          <a:noFill/>
        </p:spPr>
        <p:txBody>
          <a:bodyPr wrap="square" lIns="0" tIns="0" rIns="0" bIns="0" rtlCol="0">
            <a:noAutofit/>
          </a:bodyPr>
          <a:lstStyle/>
          <a:p>
            <a:pPr algn="ctr"/>
            <a:r>
              <a:rPr lang="en-AU" sz="1800" b="1" dirty="0">
                <a:latin typeface="+mj-lt"/>
              </a:rPr>
              <a:t>Time travelled (hours) </a:t>
            </a:r>
          </a:p>
        </p:txBody>
      </p:sp>
      <p:sp>
        <p:nvSpPr>
          <p:cNvPr id="2" name="Slide Number Placeholder 1">
            <a:extLst>
              <a:ext uri="{FF2B5EF4-FFF2-40B4-BE49-F238E27FC236}">
                <a16:creationId xmlns:a16="http://schemas.microsoft.com/office/drawing/2014/main" id="{49FC44A9-F901-286C-A73D-628D1B356C2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52759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424</Words>
  <Application>Microsoft Office PowerPoint</Application>
  <PresentationFormat>Widescreen</PresentationFormat>
  <Paragraphs>42</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Public Sans</vt:lpstr>
      <vt:lpstr>Public Sans Light</vt:lpstr>
      <vt:lpstr>Times New Roman</vt:lpstr>
      <vt:lpstr>NSWG Corporate</vt:lpstr>
      <vt:lpstr>Ratios versus rates</vt:lpstr>
      <vt:lpstr>Launch</vt:lpstr>
      <vt:lpstr>Flight plan</vt:lpstr>
      <vt:lpstr>Explore</vt:lpstr>
      <vt:lpstr>Ratios versus rates (1)</vt:lpstr>
      <vt:lpstr>Ratios versus rates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Ratios vs rates – Unit 13, Lesson 6 – Stage 4</dc:title>
  <dc:creator>NSW Department of Education</dc:creator>
  <dcterms:created xsi:type="dcterms:W3CDTF">2024-10-24T04:33:49Z</dcterms:created>
  <dcterms:modified xsi:type="dcterms:W3CDTF">2024-10-24T04:43:11Z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2024-10-24T04:34:10Z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df246349-59a7-40df-a6f2-2ff1a4aca664</vt:lpwstr>
  </property>
  <property fmtid="{D5CDD505-2E9C-101B-9397-08002B2CF9AE}" pid="8" name="MSIP_Label_b603dfd7-d93a-4381-a340-2995d8282205_ContentBits">
    <vt:lpwstr>0</vt:lpwstr>
  </property>
</Properties>
</file>