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2"/>
  </p:notesMasterIdLst>
  <p:handoutMasterIdLst>
    <p:handoutMasterId r:id="rId23"/>
  </p:handoutMasterIdLst>
  <p:sldIdLst>
    <p:sldId id="26399" r:id="rId2"/>
    <p:sldId id="26401" r:id="rId3"/>
    <p:sldId id="26412" r:id="rId4"/>
    <p:sldId id="26413" r:id="rId5"/>
    <p:sldId id="26414" r:id="rId6"/>
    <p:sldId id="26403" r:id="rId7"/>
    <p:sldId id="26430" r:id="rId8"/>
    <p:sldId id="26415" r:id="rId9"/>
    <p:sldId id="26419" r:id="rId10"/>
    <p:sldId id="26420" r:id="rId11"/>
    <p:sldId id="26421" r:id="rId12"/>
    <p:sldId id="26418" r:id="rId13"/>
    <p:sldId id="26422" r:id="rId14"/>
    <p:sldId id="26423" r:id="rId15"/>
    <p:sldId id="26424" r:id="rId16"/>
    <p:sldId id="26425" r:id="rId17"/>
    <p:sldId id="26426" r:id="rId18"/>
    <p:sldId id="26428" r:id="rId19"/>
    <p:sldId id="26429" r:id="rId20"/>
    <p:sldId id="361" r:id="rId21"/>
  </p:sldIdLst>
  <p:sldSz cx="12192000" cy="6858000"/>
  <p:notesSz cx="6858000" cy="9144000"/>
  <p:embeddedFontLst>
    <p:embeddedFont>
      <p:font typeface="Cambria Math" panose="02040503050406030204" pitchFamily="18" charset="0"/>
      <p:regular r:id="rId24"/>
    </p:embeddedFont>
    <p:embeddedFont>
      <p:font typeface="Public Sans" pitchFamily="2" charset="0"/>
      <p:regular r:id="rId25"/>
      <p:bold r:id="rId26"/>
      <p:italic r:id="rId27"/>
      <p:boldItalic r:id="rId2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370C784-7104-4587-1C03-A4A0A6D07F3E}" name="Alyana Marave" initials="AM" userId="S::Alyana.Marave1@det.nsw.edu.au::dd6e8313-0bdf-4d22-8f0f-323573363137" providerId="AD"/>
  <p188:author id="{84BB3EC3-4897-07D0-9088-963639FD7750}" name="Ruby Kilroy" initials="RK" userId="S::Ruby.Kilroy@det.nsw.edu.au::7473b3a5-eb11-4b06-a6bb-162e1e6275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BB47"/>
    <a:srgbClr val="B51458"/>
    <a:srgbClr val="00ACC2"/>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DCF76D-9F3A-7F4C-8310-4946F2AE173B}" v="1" dt="2024-10-18T05:17:28.51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1" d="100"/>
          <a:sy n="101" d="100"/>
        </p:scale>
        <p:origin x="954" y="10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24/10/2024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24/10/2024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4177552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62" r:id="rId4"/>
    <p:sldLayoutId id="2147483723" r:id="rId5"/>
    <p:sldLayoutId id="2147483746" r:id="rId6"/>
    <p:sldLayoutId id="2147483725" r:id="rId7"/>
    <p:sldLayoutId id="2147483744"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1.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95073-21DB-F6D5-3931-18CE4F1CDE21}"/>
              </a:ext>
            </a:extLst>
          </p:cNvPr>
          <p:cNvSpPr>
            <a:spLocks noGrp="1"/>
          </p:cNvSpPr>
          <p:nvPr>
            <p:ph type="ctrTitle"/>
          </p:nvPr>
        </p:nvSpPr>
        <p:spPr/>
        <p:txBody>
          <a:bodyPr/>
          <a:lstStyle/>
          <a:p>
            <a:r>
              <a:rPr lang="en-US" dirty="0">
                <a:latin typeface="+mj-lt"/>
              </a:rPr>
              <a:t>Distance-time graphs</a:t>
            </a:r>
            <a:endParaRPr lang="en-AU" dirty="0">
              <a:latin typeface="+mj-lt"/>
            </a:endParaRPr>
          </a:p>
        </p:txBody>
      </p:sp>
      <p:sp>
        <p:nvSpPr>
          <p:cNvPr id="3" name="Text Placeholder 2">
            <a:extLst>
              <a:ext uri="{FF2B5EF4-FFF2-40B4-BE49-F238E27FC236}">
                <a16:creationId xmlns:a16="http://schemas.microsoft.com/office/drawing/2014/main" id="{0E44B373-E7F3-63EF-B4B2-EF286564C1EB}"/>
              </a:ext>
            </a:extLst>
          </p:cNvPr>
          <p:cNvSpPr>
            <a:spLocks noGrp="1"/>
          </p:cNvSpPr>
          <p:nvPr>
            <p:ph type="body" sz="quarter" idx="10"/>
          </p:nvPr>
        </p:nvSpPr>
        <p:spPr/>
        <p:txBody>
          <a:bodyPr/>
          <a:lstStyle/>
          <a:p>
            <a:r>
              <a:rPr lang="en-US">
                <a:latin typeface="+mj-lt"/>
              </a:rPr>
              <a:t>Stage 4</a:t>
            </a:r>
            <a:endParaRPr lang="en-AU">
              <a:latin typeface="+mj-lt"/>
            </a:endParaRPr>
          </a:p>
        </p:txBody>
      </p:sp>
      <p:sp>
        <p:nvSpPr>
          <p:cNvPr id="4" name="Text Placeholder 3">
            <a:extLst>
              <a:ext uri="{FF2B5EF4-FFF2-40B4-BE49-F238E27FC236}">
                <a16:creationId xmlns:a16="http://schemas.microsoft.com/office/drawing/2014/main" id="{A668F8D2-9A2F-2C6A-55DB-8C5F9B7247EA}"/>
              </a:ext>
            </a:extLst>
          </p:cNvPr>
          <p:cNvSpPr>
            <a:spLocks noGrp="1"/>
          </p:cNvSpPr>
          <p:nvPr>
            <p:ph type="body" sz="quarter" idx="16"/>
          </p:nvPr>
        </p:nvSpPr>
        <p:spPr/>
        <p:txBody>
          <a:bodyPr/>
          <a:lstStyle/>
          <a:p>
            <a:r>
              <a:rPr lang="en-US">
                <a:latin typeface="+mj-lt"/>
              </a:rPr>
              <a:t>Ratios and rates</a:t>
            </a:r>
            <a:endParaRPr lang="en-AU">
              <a:latin typeface="+mj-lt"/>
            </a:endParaRPr>
          </a:p>
        </p:txBody>
      </p:sp>
      <p:pic>
        <p:nvPicPr>
          <p:cNvPr id="5" name="Picture Placeholder 18">
            <a:extLst>
              <a:ext uri="{FF2B5EF4-FFF2-40B4-BE49-F238E27FC236}">
                <a16:creationId xmlns:a16="http://schemas.microsoft.com/office/drawing/2014/main" id="{84C35397-A67D-0E30-6F76-E80F8301DC1B}"/>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p:blipFill>
        <p:spPr>
          <a:xfrm>
            <a:off x="7128000" y="0"/>
            <a:ext cx="5064000" cy="6858000"/>
          </a:xfrm>
        </p:spPr>
      </p:pic>
    </p:spTree>
    <p:extLst>
      <p:ext uri="{BB962C8B-B14F-4D97-AF65-F5344CB8AC3E}">
        <p14:creationId xmlns:p14="http://schemas.microsoft.com/office/powerpoint/2010/main" val="216497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5B7053-8337-8704-3D1C-147C112981EE}"/>
              </a:ext>
            </a:extLst>
          </p:cNvPr>
          <p:cNvSpPr>
            <a:spLocks noGrp="1"/>
          </p:cNvSpPr>
          <p:nvPr>
            <p:ph type="title"/>
          </p:nvPr>
        </p:nvSpPr>
        <p:spPr/>
        <p:txBody>
          <a:bodyPr/>
          <a:lstStyle/>
          <a:p>
            <a:r>
              <a:rPr lang="en-US" dirty="0">
                <a:latin typeface="+mj-lt"/>
              </a:rPr>
              <a:t>Distance-time graphs (7)</a:t>
            </a:r>
            <a:endParaRPr lang="en-AU" dirty="0">
              <a:latin typeface="+mj-lt"/>
            </a:endParaRPr>
          </a:p>
        </p:txBody>
      </p:sp>
      <p:sp>
        <p:nvSpPr>
          <p:cNvPr id="4" name="Text Placeholder 3">
            <a:extLst>
              <a:ext uri="{FF2B5EF4-FFF2-40B4-BE49-F238E27FC236}">
                <a16:creationId xmlns:a16="http://schemas.microsoft.com/office/drawing/2014/main" id="{40226A82-C35D-CFB0-819C-E1008E56DAA6}"/>
              </a:ext>
            </a:extLst>
          </p:cNvPr>
          <p:cNvSpPr>
            <a:spLocks noGrp="1"/>
          </p:cNvSpPr>
          <p:nvPr>
            <p:ph type="body" sz="quarter" idx="18"/>
          </p:nvPr>
        </p:nvSpPr>
        <p:spPr/>
        <p:txBody>
          <a:bodyPr/>
          <a:lstStyle/>
          <a:p>
            <a:r>
              <a:rPr lang="en-US">
                <a:latin typeface="+mj-lt"/>
              </a:rPr>
              <a:t>Your turn problem 1</a:t>
            </a:r>
            <a:endParaRPr lang="en-AU">
              <a:latin typeface="+mj-lt"/>
            </a:endParaRPr>
          </a:p>
        </p:txBody>
      </p:sp>
      <p:sp>
        <p:nvSpPr>
          <p:cNvPr id="5" name="Text Placeholder 4">
            <a:extLst>
              <a:ext uri="{FF2B5EF4-FFF2-40B4-BE49-F238E27FC236}">
                <a16:creationId xmlns:a16="http://schemas.microsoft.com/office/drawing/2014/main" id="{50EF93E6-BE31-00A4-5E67-CF6126A8E91E}"/>
              </a:ext>
            </a:extLst>
          </p:cNvPr>
          <p:cNvSpPr>
            <a:spLocks noGrp="1"/>
          </p:cNvSpPr>
          <p:nvPr>
            <p:ph type="body" sz="quarter" idx="17"/>
          </p:nvPr>
        </p:nvSpPr>
        <p:spPr>
          <a:xfrm>
            <a:off x="359999" y="1617049"/>
            <a:ext cx="11484000" cy="840696"/>
          </a:xfrm>
        </p:spPr>
        <p:txBody>
          <a:bodyPr/>
          <a:lstStyle/>
          <a:p>
            <a:r>
              <a:rPr lang="en-US" sz="1800" dirty="0">
                <a:latin typeface="+mn-lt"/>
              </a:rPr>
              <a:t>The graph below shows the distance travelled from the warehouse by the delivery driver over 10 hours. The driver stopped for a lunch break during their shift. Using the graph, answer:</a:t>
            </a:r>
          </a:p>
        </p:txBody>
      </p:sp>
      <p:sp>
        <p:nvSpPr>
          <p:cNvPr id="6" name="Text Placeholder 4">
            <a:extLst>
              <a:ext uri="{FF2B5EF4-FFF2-40B4-BE49-F238E27FC236}">
                <a16:creationId xmlns:a16="http://schemas.microsoft.com/office/drawing/2014/main" id="{23CAFE8E-5323-B1CE-F050-2BEAB7A79AAC}"/>
              </a:ext>
            </a:extLst>
          </p:cNvPr>
          <p:cNvSpPr txBox="1">
            <a:spLocks/>
          </p:cNvSpPr>
          <p:nvPr/>
        </p:nvSpPr>
        <p:spPr>
          <a:xfrm>
            <a:off x="335188" y="2576550"/>
            <a:ext cx="4039052" cy="320571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How long was the driver’s lunch break?</a:t>
            </a:r>
          </a:p>
        </p:txBody>
      </p:sp>
      <p:grpSp>
        <p:nvGrpSpPr>
          <p:cNvPr id="8" name="Group 7" descr="A distance time graph showing the movements of a delivery driver. For teacher display purposes.">
            <a:extLst>
              <a:ext uri="{FF2B5EF4-FFF2-40B4-BE49-F238E27FC236}">
                <a16:creationId xmlns:a16="http://schemas.microsoft.com/office/drawing/2014/main" id="{0D6DC917-1C6F-F62C-8A04-BFFFC4144B48}"/>
              </a:ext>
            </a:extLst>
          </p:cNvPr>
          <p:cNvGrpSpPr/>
          <p:nvPr/>
        </p:nvGrpSpPr>
        <p:grpSpPr>
          <a:xfrm>
            <a:off x="5067202" y="2576550"/>
            <a:ext cx="6974742" cy="4213585"/>
            <a:chOff x="5067202" y="2576550"/>
            <a:chExt cx="6974742" cy="4213585"/>
          </a:xfrm>
        </p:grpSpPr>
        <p:sp>
          <p:nvSpPr>
            <p:cNvPr id="11" name="Rectangle 10" descr="Distance from home (km)&#10;">
              <a:extLst>
                <a:ext uri="{FF2B5EF4-FFF2-40B4-BE49-F238E27FC236}">
                  <a16:creationId xmlns:a16="http://schemas.microsoft.com/office/drawing/2014/main" id="{97DF15BC-2833-C1EA-52B0-83A0D718A151}"/>
                </a:ext>
              </a:extLst>
            </p:cNvPr>
            <p:cNvSpPr/>
            <p:nvPr/>
          </p:nvSpPr>
          <p:spPr>
            <a:xfrm>
              <a:off x="5067202" y="4032064"/>
              <a:ext cx="1434906" cy="6650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Distance from warehouse (km)</a:t>
              </a:r>
              <a:endParaRPr lang="en-AU" sz="1200">
                <a:solidFill>
                  <a:schemeClr val="tx1"/>
                </a:solidFill>
              </a:endParaRPr>
            </a:p>
          </p:txBody>
        </p:sp>
        <p:sp>
          <p:nvSpPr>
            <p:cNvPr id="12" name="Rectangle 11" descr="Time (h)&#10;">
              <a:extLst>
                <a:ext uri="{FF2B5EF4-FFF2-40B4-BE49-F238E27FC236}">
                  <a16:creationId xmlns:a16="http://schemas.microsoft.com/office/drawing/2014/main" id="{5469F63E-1510-94D8-6C45-D17738F67ECB}"/>
                </a:ext>
              </a:extLst>
            </p:cNvPr>
            <p:cNvSpPr/>
            <p:nvPr/>
          </p:nvSpPr>
          <p:spPr>
            <a:xfrm>
              <a:off x="8741440" y="6227427"/>
              <a:ext cx="1434906" cy="5627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Time (h)</a:t>
              </a:r>
              <a:endParaRPr lang="en-AU" sz="1200">
                <a:solidFill>
                  <a:schemeClr val="tx1"/>
                </a:solidFill>
              </a:endParaRPr>
            </a:p>
          </p:txBody>
        </p:sp>
        <p:pic>
          <p:nvPicPr>
            <p:cNvPr id="13" name="Picture 12">
              <a:extLst>
                <a:ext uri="{FF2B5EF4-FFF2-40B4-BE49-F238E27FC236}">
                  <a16:creationId xmlns:a16="http://schemas.microsoft.com/office/drawing/2014/main" id="{E734649C-AA9D-2CA2-7033-941A41BE12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89566" y="2576550"/>
              <a:ext cx="5652378" cy="3741971"/>
            </a:xfrm>
            <a:prstGeom prst="rect">
              <a:avLst/>
            </a:prstGeom>
          </p:spPr>
        </p:pic>
      </p:grpSp>
      <p:sp>
        <p:nvSpPr>
          <p:cNvPr id="2" name="Slide Number Placeholder 1">
            <a:extLst>
              <a:ext uri="{FF2B5EF4-FFF2-40B4-BE49-F238E27FC236}">
                <a16:creationId xmlns:a16="http://schemas.microsoft.com/office/drawing/2014/main" id="{131973F9-BFA5-C8FB-C405-CD5546A04F7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397422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5B7053-8337-8704-3D1C-147C112981EE}"/>
              </a:ext>
            </a:extLst>
          </p:cNvPr>
          <p:cNvSpPr>
            <a:spLocks noGrp="1"/>
          </p:cNvSpPr>
          <p:nvPr>
            <p:ph type="title"/>
          </p:nvPr>
        </p:nvSpPr>
        <p:spPr/>
        <p:txBody>
          <a:bodyPr/>
          <a:lstStyle/>
          <a:p>
            <a:r>
              <a:rPr lang="en-US" dirty="0">
                <a:latin typeface="+mj-lt"/>
              </a:rPr>
              <a:t>Distance-time graphs (8)</a:t>
            </a:r>
            <a:endParaRPr lang="en-AU" dirty="0">
              <a:latin typeface="+mj-lt"/>
            </a:endParaRPr>
          </a:p>
        </p:txBody>
      </p:sp>
      <p:sp>
        <p:nvSpPr>
          <p:cNvPr id="4" name="Text Placeholder 3">
            <a:extLst>
              <a:ext uri="{FF2B5EF4-FFF2-40B4-BE49-F238E27FC236}">
                <a16:creationId xmlns:a16="http://schemas.microsoft.com/office/drawing/2014/main" id="{40226A82-C35D-CFB0-819C-E1008E56DAA6}"/>
              </a:ext>
            </a:extLst>
          </p:cNvPr>
          <p:cNvSpPr>
            <a:spLocks noGrp="1"/>
          </p:cNvSpPr>
          <p:nvPr>
            <p:ph type="body" sz="quarter" idx="18"/>
          </p:nvPr>
        </p:nvSpPr>
        <p:spPr/>
        <p:txBody>
          <a:bodyPr/>
          <a:lstStyle/>
          <a:p>
            <a:r>
              <a:rPr lang="en-US">
                <a:latin typeface="+mj-lt"/>
              </a:rPr>
              <a:t>Your turn solution 1</a:t>
            </a:r>
            <a:endParaRPr lang="en-AU">
              <a:latin typeface="+mj-lt"/>
            </a:endParaRPr>
          </a:p>
        </p:txBody>
      </p:sp>
      <p:sp>
        <p:nvSpPr>
          <p:cNvPr id="5" name="Text Placeholder 4">
            <a:extLst>
              <a:ext uri="{FF2B5EF4-FFF2-40B4-BE49-F238E27FC236}">
                <a16:creationId xmlns:a16="http://schemas.microsoft.com/office/drawing/2014/main" id="{50EF93E6-BE31-00A4-5E67-CF6126A8E91E}"/>
              </a:ext>
            </a:extLst>
          </p:cNvPr>
          <p:cNvSpPr>
            <a:spLocks noGrp="1"/>
          </p:cNvSpPr>
          <p:nvPr>
            <p:ph type="body" sz="quarter" idx="17"/>
          </p:nvPr>
        </p:nvSpPr>
        <p:spPr>
          <a:xfrm>
            <a:off x="359999" y="1617048"/>
            <a:ext cx="11484000" cy="793577"/>
          </a:xfrm>
        </p:spPr>
        <p:txBody>
          <a:bodyPr/>
          <a:lstStyle/>
          <a:p>
            <a:r>
              <a:rPr lang="en-US" sz="1800" dirty="0">
                <a:latin typeface="+mn-lt"/>
              </a:rPr>
              <a:t>The graph below shows the distance travelled from the warehouse by the delivery driver over 10 hours. The driver stopped for a lunch break during their shift. Using the graph, answer:</a:t>
            </a:r>
          </a:p>
          <a:p>
            <a:endParaRPr lang="en-AU" sz="1600" dirty="0">
              <a:latin typeface="+mn-lt"/>
            </a:endParaRPr>
          </a:p>
        </p:txBody>
      </p:sp>
      <p:sp>
        <p:nvSpPr>
          <p:cNvPr id="6" name="Text Placeholder 4">
            <a:extLst>
              <a:ext uri="{FF2B5EF4-FFF2-40B4-BE49-F238E27FC236}">
                <a16:creationId xmlns:a16="http://schemas.microsoft.com/office/drawing/2014/main" id="{23CAFE8E-5323-B1CE-F050-2BEAB7A79AAC}"/>
              </a:ext>
            </a:extLst>
          </p:cNvPr>
          <p:cNvSpPr txBox="1">
            <a:spLocks/>
          </p:cNvSpPr>
          <p:nvPr/>
        </p:nvSpPr>
        <p:spPr>
          <a:xfrm>
            <a:off x="335187" y="2844678"/>
            <a:ext cx="4534069" cy="320571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n-lt"/>
              </a:rPr>
              <a:t>How long was the driver’s lunch break?</a:t>
            </a:r>
          </a:p>
          <a:p>
            <a:r>
              <a:rPr lang="en-US" sz="1800" dirty="0">
                <a:solidFill>
                  <a:schemeClr val="tx2"/>
                </a:solidFill>
                <a:latin typeface="+mn-lt"/>
              </a:rPr>
              <a:t>The driver is stationary between 6 and 8 hours so they must have had a 2-hour lunch break during this time.</a:t>
            </a:r>
          </a:p>
        </p:txBody>
      </p:sp>
      <p:grpSp>
        <p:nvGrpSpPr>
          <p:cNvPr id="14" name="Group 13" descr="A distance time graph showing the movements of a delivery driver. For teacher display purposes.">
            <a:extLst>
              <a:ext uri="{FF2B5EF4-FFF2-40B4-BE49-F238E27FC236}">
                <a16:creationId xmlns:a16="http://schemas.microsoft.com/office/drawing/2014/main" id="{3B10BA3E-1D5D-1AC5-2B4C-5AF65E35F11C}"/>
              </a:ext>
            </a:extLst>
          </p:cNvPr>
          <p:cNvGrpSpPr/>
          <p:nvPr/>
        </p:nvGrpSpPr>
        <p:grpSpPr>
          <a:xfrm>
            <a:off x="5067202" y="2576550"/>
            <a:ext cx="6974742" cy="4220804"/>
            <a:chOff x="5067202" y="2576550"/>
            <a:chExt cx="6974742" cy="4220804"/>
          </a:xfrm>
        </p:grpSpPr>
        <p:sp>
          <p:nvSpPr>
            <p:cNvPr id="9" name="Rectangle 8" descr="Distance from home (km)&#10;">
              <a:extLst>
                <a:ext uri="{FF2B5EF4-FFF2-40B4-BE49-F238E27FC236}">
                  <a16:creationId xmlns:a16="http://schemas.microsoft.com/office/drawing/2014/main" id="{73D3E4C4-2C9D-1AA0-08CD-893AE8BB35C8}"/>
                </a:ext>
              </a:extLst>
            </p:cNvPr>
            <p:cNvSpPr/>
            <p:nvPr/>
          </p:nvSpPr>
          <p:spPr>
            <a:xfrm>
              <a:off x="5067202" y="4032064"/>
              <a:ext cx="1434906" cy="6650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Distance from warehouse (km)</a:t>
              </a:r>
              <a:endParaRPr lang="en-AU" sz="1200">
                <a:solidFill>
                  <a:schemeClr val="tx1"/>
                </a:solidFill>
              </a:endParaRPr>
            </a:p>
          </p:txBody>
        </p:sp>
        <p:sp>
          <p:nvSpPr>
            <p:cNvPr id="10" name="Rectangle 9" descr="Time (h)&#10;">
              <a:extLst>
                <a:ext uri="{FF2B5EF4-FFF2-40B4-BE49-F238E27FC236}">
                  <a16:creationId xmlns:a16="http://schemas.microsoft.com/office/drawing/2014/main" id="{CC0C0928-183A-05A9-2E16-544BB5EDD37A}"/>
                </a:ext>
              </a:extLst>
            </p:cNvPr>
            <p:cNvSpPr/>
            <p:nvPr/>
          </p:nvSpPr>
          <p:spPr>
            <a:xfrm>
              <a:off x="8498302" y="6234646"/>
              <a:ext cx="1434906" cy="5627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Time (h)</a:t>
              </a:r>
              <a:endParaRPr lang="en-AU" sz="1200" dirty="0">
                <a:solidFill>
                  <a:schemeClr val="tx1"/>
                </a:solidFill>
              </a:endParaRPr>
            </a:p>
          </p:txBody>
        </p:sp>
        <p:pic>
          <p:nvPicPr>
            <p:cNvPr id="7" name="Picture 6">
              <a:extLst>
                <a:ext uri="{FF2B5EF4-FFF2-40B4-BE49-F238E27FC236}">
                  <a16:creationId xmlns:a16="http://schemas.microsoft.com/office/drawing/2014/main" id="{44310C96-1AF2-97C4-C4AD-03B31B61E1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89566" y="2576550"/>
              <a:ext cx="5652378" cy="3741971"/>
            </a:xfrm>
            <a:prstGeom prst="rect">
              <a:avLst/>
            </a:prstGeom>
          </p:spPr>
        </p:pic>
      </p:grpSp>
      <p:sp>
        <p:nvSpPr>
          <p:cNvPr id="2" name="Slide Number Placeholder 1">
            <a:extLst>
              <a:ext uri="{FF2B5EF4-FFF2-40B4-BE49-F238E27FC236}">
                <a16:creationId xmlns:a16="http://schemas.microsoft.com/office/drawing/2014/main" id="{131973F9-BFA5-C8FB-C405-CD5546A04F7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64980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5B7053-8337-8704-3D1C-147C112981EE}"/>
              </a:ext>
            </a:extLst>
          </p:cNvPr>
          <p:cNvSpPr>
            <a:spLocks noGrp="1"/>
          </p:cNvSpPr>
          <p:nvPr>
            <p:ph type="title"/>
          </p:nvPr>
        </p:nvSpPr>
        <p:spPr/>
        <p:txBody>
          <a:bodyPr/>
          <a:lstStyle/>
          <a:p>
            <a:r>
              <a:rPr lang="en-US" dirty="0">
                <a:latin typeface="+mj-lt"/>
              </a:rPr>
              <a:t>Distance-time graphs (9)</a:t>
            </a:r>
            <a:endParaRPr lang="en-AU" dirty="0">
              <a:latin typeface="+mj-lt"/>
            </a:endParaRPr>
          </a:p>
        </p:txBody>
      </p:sp>
      <p:sp>
        <p:nvSpPr>
          <p:cNvPr id="4" name="Text Placeholder 3">
            <a:extLst>
              <a:ext uri="{FF2B5EF4-FFF2-40B4-BE49-F238E27FC236}">
                <a16:creationId xmlns:a16="http://schemas.microsoft.com/office/drawing/2014/main" id="{40226A82-C35D-CFB0-819C-E1008E56DAA6}"/>
              </a:ext>
            </a:extLst>
          </p:cNvPr>
          <p:cNvSpPr>
            <a:spLocks noGrp="1"/>
          </p:cNvSpPr>
          <p:nvPr>
            <p:ph type="body" sz="quarter" idx="18"/>
          </p:nvPr>
        </p:nvSpPr>
        <p:spPr/>
        <p:txBody>
          <a:bodyPr/>
          <a:lstStyle/>
          <a:p>
            <a:r>
              <a:rPr lang="en-US">
                <a:latin typeface="+mj-lt"/>
              </a:rPr>
              <a:t>Worked example 2</a:t>
            </a:r>
            <a:endParaRPr lang="en-AU">
              <a:latin typeface="+mj-lt"/>
            </a:endParaRPr>
          </a:p>
        </p:txBody>
      </p:sp>
      <p:sp>
        <p:nvSpPr>
          <p:cNvPr id="5" name="Text Placeholder 4">
            <a:extLst>
              <a:ext uri="{FF2B5EF4-FFF2-40B4-BE49-F238E27FC236}">
                <a16:creationId xmlns:a16="http://schemas.microsoft.com/office/drawing/2014/main" id="{50EF93E6-BE31-00A4-5E67-CF6126A8E91E}"/>
              </a:ext>
            </a:extLst>
          </p:cNvPr>
          <p:cNvSpPr>
            <a:spLocks noGrp="1"/>
          </p:cNvSpPr>
          <p:nvPr>
            <p:ph type="body" sz="quarter" idx="17"/>
          </p:nvPr>
        </p:nvSpPr>
        <p:spPr>
          <a:xfrm>
            <a:off x="360000" y="1340056"/>
            <a:ext cx="11484000" cy="1226164"/>
          </a:xfrm>
        </p:spPr>
        <p:txBody>
          <a:bodyPr/>
          <a:lstStyle/>
          <a:p>
            <a:r>
              <a:rPr lang="en-US" sz="1800" dirty="0">
                <a:latin typeface="+mn-lt"/>
              </a:rPr>
              <a:t>The graph below shows the distance from home and time taken during a car journey of a person and their sibling who leave home to visit their relative’s house. After vising their relative, the person drops off their sibling at a friend’s house before going home. Using the graph, answer:</a:t>
            </a:r>
          </a:p>
          <a:p>
            <a:endParaRPr lang="en-AU" sz="1600" dirty="0">
              <a:latin typeface="+mn-lt"/>
            </a:endParaRPr>
          </a:p>
        </p:txBody>
      </p:sp>
      <mc:AlternateContent xmlns:mc="http://schemas.openxmlformats.org/markup-compatibility/2006" xmlns:a14="http://schemas.microsoft.com/office/drawing/2010/main">
        <mc:Choice Requires="a14">
          <p:sp>
            <p:nvSpPr>
              <p:cNvPr id="10" name="Text Placeholder 4">
                <a:extLst>
                  <a:ext uri="{FF2B5EF4-FFF2-40B4-BE49-F238E27FC236}">
                    <a16:creationId xmlns:a16="http://schemas.microsoft.com/office/drawing/2014/main" id="{2D173D68-8C97-1908-706B-8140F71E90D5}"/>
                  </a:ext>
                </a:extLst>
              </p:cNvPr>
              <p:cNvSpPr txBox="1">
                <a:spLocks/>
              </p:cNvSpPr>
              <p:nvPr/>
            </p:nvSpPr>
            <p:spPr>
              <a:xfrm>
                <a:off x="360000" y="3136012"/>
                <a:ext cx="3779382" cy="320571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n-lt"/>
                  </a:rPr>
                  <a:t>At what time was the person driving the fastest and what was their top speed?</a:t>
                </a:r>
              </a:p>
              <a:p>
                <a:pPr/>
                <a:r>
                  <a:rPr lang="en-US" sz="1800" dirty="0">
                    <a:solidFill>
                      <a:schemeClr val="tx2"/>
                    </a:solidFill>
                    <a:latin typeface="+mn-lt"/>
                  </a:rPr>
                  <a:t>The graph is steepest between 2 and 3 hours.</a:t>
                </a:r>
                <a:br>
                  <a:rPr lang="en-US" sz="1800" dirty="0">
                    <a:solidFill>
                      <a:schemeClr val="tx2"/>
                    </a:solidFill>
                    <a:latin typeface="+mn-lt"/>
                  </a:rPr>
                </a:br>
                <a14:m>
                  <m:oMathPara xmlns:m="http://schemas.openxmlformats.org/officeDocument/2006/math">
                    <m:oMathParaPr>
                      <m:jc m:val="left"/>
                    </m:oMathParaPr>
                    <m:oMath xmlns:m="http://schemas.openxmlformats.org/officeDocument/2006/math">
                      <m:r>
                        <m:rPr>
                          <m:sty m:val="p"/>
                        </m:rPr>
                        <a:rPr lang="en-US" sz="1800" b="0" i="0" smtClean="0">
                          <a:solidFill>
                            <a:schemeClr val="tx2"/>
                          </a:solidFill>
                          <a:latin typeface="Cambria Math" panose="02040503050406030204" pitchFamily="18" charset="0"/>
                        </a:rPr>
                        <m:t>Speed</m:t>
                      </m:r>
                      <m:r>
                        <a:rPr lang="en-US" sz="1800" b="0" i="1" smtClean="0">
                          <a:solidFill>
                            <a:schemeClr val="tx2"/>
                          </a:solidFill>
                          <a:latin typeface="Cambria Math" panose="02040503050406030204" pitchFamily="18" charset="0"/>
                        </a:rPr>
                        <m:t>=</m:t>
                      </m:r>
                      <m:f>
                        <m:fPr>
                          <m:ctrlPr>
                            <a:rPr lang="en-US" sz="1800" b="0" i="1" smtClean="0">
                              <a:solidFill>
                                <a:schemeClr val="tx2"/>
                              </a:solidFill>
                              <a:latin typeface="Cambria Math" panose="02040503050406030204" pitchFamily="18" charset="0"/>
                            </a:rPr>
                          </m:ctrlPr>
                        </m:fPr>
                        <m:num>
                          <m:r>
                            <a:rPr lang="en-US" sz="1800" b="0" i="1" smtClean="0">
                              <a:solidFill>
                                <a:schemeClr val="tx2"/>
                              </a:solidFill>
                              <a:latin typeface="Cambria Math" panose="02040503050406030204" pitchFamily="18" charset="0"/>
                            </a:rPr>
                            <m:t>90 </m:t>
                          </m:r>
                          <m:r>
                            <a:rPr lang="en-US" sz="1800" b="0" i="1" smtClean="0">
                              <a:solidFill>
                                <a:schemeClr val="tx2"/>
                              </a:solidFill>
                              <a:latin typeface="Cambria Math" panose="02040503050406030204" pitchFamily="18" charset="0"/>
                            </a:rPr>
                            <m:t>𝑘𝑚</m:t>
                          </m:r>
                        </m:num>
                        <m:den>
                          <m:r>
                            <a:rPr lang="en-US" sz="1800" b="0" i="1" smtClean="0">
                              <a:solidFill>
                                <a:schemeClr val="tx2"/>
                              </a:solidFill>
                              <a:latin typeface="Cambria Math" panose="02040503050406030204" pitchFamily="18" charset="0"/>
                            </a:rPr>
                            <m:t>1 </m:t>
                          </m:r>
                          <m:r>
                            <a:rPr lang="en-US" sz="1800" b="0" i="1" smtClean="0">
                              <a:solidFill>
                                <a:schemeClr val="tx2"/>
                              </a:solidFill>
                              <a:latin typeface="Cambria Math" panose="02040503050406030204" pitchFamily="18" charset="0"/>
                            </a:rPr>
                            <m:t>h𝑜𝑢𝑟</m:t>
                          </m:r>
                        </m:den>
                      </m:f>
                    </m:oMath>
                  </m:oMathPara>
                </a14:m>
                <a:br>
                  <a:rPr lang="en-US" sz="1800" b="0" i="1" dirty="0">
                    <a:solidFill>
                      <a:schemeClr val="tx2"/>
                    </a:solidFill>
                    <a:latin typeface="+mn-lt"/>
                  </a:rPr>
                </a:br>
                <a:endParaRPr lang="en-US" sz="1800" b="0" i="1" dirty="0">
                  <a:solidFill>
                    <a:schemeClr val="tx2"/>
                  </a:solidFill>
                  <a:latin typeface="+mn-lt"/>
                </a:endParaRPr>
              </a:p>
              <a:p>
                <a:pPr marL="658813"/>
                <a14:m>
                  <m:oMathPara xmlns:m="http://schemas.openxmlformats.org/officeDocument/2006/math">
                    <m:oMathParaPr>
                      <m:jc m:val="left"/>
                    </m:oMathParaPr>
                    <m:oMath xmlns:m="http://schemas.openxmlformats.org/officeDocument/2006/math">
                      <m:r>
                        <a:rPr lang="en-US" sz="1800" b="0" i="1" smtClean="0">
                          <a:solidFill>
                            <a:schemeClr val="tx2"/>
                          </a:solidFill>
                          <a:latin typeface="Cambria Math" panose="02040503050406030204" pitchFamily="18" charset="0"/>
                        </a:rPr>
                        <m:t>=90 </m:t>
                      </m:r>
                      <m:r>
                        <a:rPr lang="en-US" sz="1800" b="0" i="1" smtClean="0">
                          <a:solidFill>
                            <a:schemeClr val="tx2"/>
                          </a:solidFill>
                          <a:latin typeface="Cambria Math" panose="02040503050406030204" pitchFamily="18" charset="0"/>
                        </a:rPr>
                        <m:t>𝑘𝑚</m:t>
                      </m:r>
                      <m:r>
                        <a:rPr lang="en-US" sz="1800" b="0" i="1" smtClean="0">
                          <a:solidFill>
                            <a:schemeClr val="tx2"/>
                          </a:solidFill>
                          <a:latin typeface="Cambria Math" panose="02040503050406030204" pitchFamily="18" charset="0"/>
                        </a:rPr>
                        <m:t>/</m:t>
                      </m:r>
                      <m:r>
                        <a:rPr lang="en-US" sz="1800" b="0" i="1" smtClean="0">
                          <a:solidFill>
                            <a:schemeClr val="tx2"/>
                          </a:solidFill>
                          <a:latin typeface="Cambria Math" panose="02040503050406030204" pitchFamily="18" charset="0"/>
                        </a:rPr>
                        <m:t>h</m:t>
                      </m:r>
                    </m:oMath>
                  </m:oMathPara>
                </a14:m>
                <a:endParaRPr lang="en-US" sz="1800" dirty="0">
                  <a:latin typeface="+mn-lt"/>
                </a:endParaRPr>
              </a:p>
            </p:txBody>
          </p:sp>
        </mc:Choice>
        <mc:Fallback xmlns="">
          <p:sp>
            <p:nvSpPr>
              <p:cNvPr id="10" name="Text Placeholder 4">
                <a:extLst>
                  <a:ext uri="{FF2B5EF4-FFF2-40B4-BE49-F238E27FC236}">
                    <a16:creationId xmlns:a16="http://schemas.microsoft.com/office/drawing/2014/main" id="{2D173D68-8C97-1908-706B-8140F71E90D5}"/>
                  </a:ext>
                </a:extLst>
              </p:cNvPr>
              <p:cNvSpPr txBox="1">
                <a:spLocks noRot="1" noChangeAspect="1" noMove="1" noResize="1" noEditPoints="1" noAdjustHandles="1" noChangeArrowheads="1" noChangeShapeType="1" noTextEdit="1"/>
              </p:cNvSpPr>
              <p:nvPr/>
            </p:nvSpPr>
            <p:spPr>
              <a:xfrm>
                <a:off x="360000" y="3136012"/>
                <a:ext cx="3779382" cy="3205716"/>
              </a:xfrm>
              <a:prstGeom prst="rect">
                <a:avLst/>
              </a:prstGeom>
              <a:blipFill>
                <a:blip r:embed="rId2"/>
                <a:stretch>
                  <a:fillRect l="-3710" r="-5000" b="-4563"/>
                </a:stretch>
              </a:blipFill>
            </p:spPr>
            <p:txBody>
              <a:bodyPr/>
              <a:lstStyle/>
              <a:p>
                <a:r>
                  <a:rPr lang="en-AU">
                    <a:noFill/>
                  </a:rPr>
                  <a:t> </a:t>
                </a:r>
              </a:p>
            </p:txBody>
          </p:sp>
        </mc:Fallback>
      </mc:AlternateContent>
      <p:grpSp>
        <p:nvGrpSpPr>
          <p:cNvPr id="12" name="Group 11" descr="A graph with distance in kilometres on the vertical axis and time in hours on the horizontal axis. First line slopes upward and travels 50 km in 1 hour. Second line is horizontal for 30 minutes. Third line slopes upward and travels a further 40 km in 30 minutes. Fourth line slopes downward and travels 90 km over 1 hour.">
            <a:extLst>
              <a:ext uri="{FF2B5EF4-FFF2-40B4-BE49-F238E27FC236}">
                <a16:creationId xmlns:a16="http://schemas.microsoft.com/office/drawing/2014/main" id="{F1AD99CC-070C-4D7C-48FB-A225D2BA38D7}"/>
              </a:ext>
            </a:extLst>
          </p:cNvPr>
          <p:cNvGrpSpPr/>
          <p:nvPr/>
        </p:nvGrpSpPr>
        <p:grpSpPr>
          <a:xfrm>
            <a:off x="4341892" y="3136012"/>
            <a:ext cx="5760000" cy="3291523"/>
            <a:chOff x="6185209" y="3429000"/>
            <a:chExt cx="5760000" cy="3291523"/>
          </a:xfrm>
        </p:grpSpPr>
        <p:pic>
          <p:nvPicPr>
            <p:cNvPr id="13" name="Picture 2">
              <a:extLst>
                <a:ext uri="{FF2B5EF4-FFF2-40B4-BE49-F238E27FC236}">
                  <a16:creationId xmlns:a16="http://schemas.microsoft.com/office/drawing/2014/main" id="{AC924D6F-F4DC-F8E7-A7B1-12FB49FC44C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74415" y="3429000"/>
              <a:ext cx="5370794" cy="288050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descr="Distance from home (km)&#10;">
              <a:extLst>
                <a:ext uri="{FF2B5EF4-FFF2-40B4-BE49-F238E27FC236}">
                  <a16:creationId xmlns:a16="http://schemas.microsoft.com/office/drawing/2014/main" id="{1E138485-EA3C-FB5D-DC77-18FB2CCE99C9}"/>
                </a:ext>
              </a:extLst>
            </p:cNvPr>
            <p:cNvSpPr/>
            <p:nvPr/>
          </p:nvSpPr>
          <p:spPr>
            <a:xfrm>
              <a:off x="6185209" y="4587900"/>
              <a:ext cx="1434906" cy="5627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Distance from home (km)</a:t>
              </a:r>
              <a:endParaRPr lang="en-AU" sz="1200" dirty="0">
                <a:solidFill>
                  <a:schemeClr val="tx1"/>
                </a:solidFill>
              </a:endParaRPr>
            </a:p>
          </p:txBody>
        </p:sp>
        <p:sp>
          <p:nvSpPr>
            <p:cNvPr id="15" name="Rectangle 14" descr="Time (h)&#10;">
              <a:extLst>
                <a:ext uri="{FF2B5EF4-FFF2-40B4-BE49-F238E27FC236}">
                  <a16:creationId xmlns:a16="http://schemas.microsoft.com/office/drawing/2014/main" id="{239A914D-F35E-8AA3-E54D-59F740D8AE74}"/>
                </a:ext>
              </a:extLst>
            </p:cNvPr>
            <p:cNvSpPr/>
            <p:nvPr/>
          </p:nvSpPr>
          <p:spPr>
            <a:xfrm>
              <a:off x="8935650" y="6157815"/>
              <a:ext cx="1434906" cy="5627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Time (h)</a:t>
              </a:r>
              <a:endParaRPr lang="en-AU" sz="1200" dirty="0">
                <a:solidFill>
                  <a:schemeClr val="tx1"/>
                </a:solidFill>
              </a:endParaRPr>
            </a:p>
          </p:txBody>
        </p:sp>
      </p:grpSp>
      <p:sp>
        <p:nvSpPr>
          <p:cNvPr id="2" name="Slide Number Placeholder 1">
            <a:extLst>
              <a:ext uri="{FF2B5EF4-FFF2-40B4-BE49-F238E27FC236}">
                <a16:creationId xmlns:a16="http://schemas.microsoft.com/office/drawing/2014/main" id="{131973F9-BFA5-C8FB-C405-CD5546A04F7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79442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5B7053-8337-8704-3D1C-147C112981EE}"/>
              </a:ext>
            </a:extLst>
          </p:cNvPr>
          <p:cNvSpPr>
            <a:spLocks noGrp="1"/>
          </p:cNvSpPr>
          <p:nvPr>
            <p:ph type="title"/>
          </p:nvPr>
        </p:nvSpPr>
        <p:spPr/>
        <p:txBody>
          <a:bodyPr/>
          <a:lstStyle/>
          <a:p>
            <a:r>
              <a:rPr lang="en-US" dirty="0">
                <a:latin typeface="+mj-lt"/>
              </a:rPr>
              <a:t>Distance-time graphs (10)</a:t>
            </a:r>
            <a:endParaRPr lang="en-AU" dirty="0">
              <a:latin typeface="+mj-lt"/>
            </a:endParaRPr>
          </a:p>
        </p:txBody>
      </p:sp>
      <p:sp>
        <p:nvSpPr>
          <p:cNvPr id="4" name="Text Placeholder 3">
            <a:extLst>
              <a:ext uri="{FF2B5EF4-FFF2-40B4-BE49-F238E27FC236}">
                <a16:creationId xmlns:a16="http://schemas.microsoft.com/office/drawing/2014/main" id="{40226A82-C35D-CFB0-819C-E1008E56DAA6}"/>
              </a:ext>
            </a:extLst>
          </p:cNvPr>
          <p:cNvSpPr>
            <a:spLocks noGrp="1"/>
          </p:cNvSpPr>
          <p:nvPr>
            <p:ph type="body" sz="quarter" idx="18"/>
          </p:nvPr>
        </p:nvSpPr>
        <p:spPr/>
        <p:txBody>
          <a:bodyPr/>
          <a:lstStyle/>
          <a:p>
            <a:r>
              <a:rPr lang="en-US" dirty="0">
                <a:latin typeface="+mj-lt"/>
              </a:rPr>
              <a:t>Worked example 2 – self-explanation prompts</a:t>
            </a:r>
            <a:endParaRPr lang="en-AU" dirty="0">
              <a:latin typeface="+mj-lt"/>
            </a:endParaRPr>
          </a:p>
        </p:txBody>
      </p:sp>
      <p:sp>
        <p:nvSpPr>
          <p:cNvPr id="5" name="Text Placeholder 4">
            <a:extLst>
              <a:ext uri="{FF2B5EF4-FFF2-40B4-BE49-F238E27FC236}">
                <a16:creationId xmlns:a16="http://schemas.microsoft.com/office/drawing/2014/main" id="{50EF93E6-BE31-00A4-5E67-CF6126A8E91E}"/>
              </a:ext>
            </a:extLst>
          </p:cNvPr>
          <p:cNvSpPr>
            <a:spLocks noGrp="1"/>
          </p:cNvSpPr>
          <p:nvPr>
            <p:ph type="body" sz="quarter" idx="17"/>
          </p:nvPr>
        </p:nvSpPr>
        <p:spPr>
          <a:xfrm>
            <a:off x="360000" y="1340056"/>
            <a:ext cx="11484000" cy="1166818"/>
          </a:xfrm>
        </p:spPr>
        <p:txBody>
          <a:bodyPr/>
          <a:lstStyle/>
          <a:p>
            <a:r>
              <a:rPr lang="en-US" sz="1800" dirty="0">
                <a:latin typeface="+mn-lt"/>
              </a:rPr>
              <a:t>The graph below shows the distance from home and time taken during a car journey of a person and their sibling who leave home to visit their relative’s house. After vising their relative, the person drops off their sibling at a friend’s house before going home. Using the graph, answer:</a:t>
            </a:r>
          </a:p>
          <a:p>
            <a:endParaRPr lang="en-AU" sz="1600" dirty="0">
              <a:latin typeface="+mn-lt"/>
            </a:endParaRPr>
          </a:p>
        </p:txBody>
      </p:sp>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23CAFE8E-5323-B1CE-F050-2BEAB7A79AAC}"/>
                  </a:ext>
                </a:extLst>
              </p:cNvPr>
              <p:cNvSpPr txBox="1">
                <a:spLocks/>
              </p:cNvSpPr>
              <p:nvPr/>
            </p:nvSpPr>
            <p:spPr>
              <a:xfrm>
                <a:off x="360000" y="3136012"/>
                <a:ext cx="3946530" cy="320571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n-lt"/>
                  </a:rPr>
                  <a:t>At what time was the person driving the fastest and what was their top speed?</a:t>
                </a:r>
              </a:p>
              <a:p>
                <a:pPr/>
                <a:r>
                  <a:rPr lang="en-US" sz="1800" dirty="0">
                    <a:solidFill>
                      <a:schemeClr val="tx2"/>
                    </a:solidFill>
                    <a:latin typeface="+mn-lt"/>
                  </a:rPr>
                  <a:t>The graph is steepest between 2 and 3 hours.</a:t>
                </a:r>
                <a:br>
                  <a:rPr lang="en-US" sz="1800" dirty="0">
                    <a:solidFill>
                      <a:schemeClr val="tx2"/>
                    </a:solidFill>
                    <a:latin typeface="+mn-lt"/>
                  </a:rPr>
                </a:br>
                <a14:m>
                  <m:oMathPara xmlns:m="http://schemas.openxmlformats.org/officeDocument/2006/math">
                    <m:oMathParaPr>
                      <m:jc m:val="left"/>
                    </m:oMathParaPr>
                    <m:oMath xmlns:m="http://schemas.openxmlformats.org/officeDocument/2006/math">
                      <m:r>
                        <m:rPr>
                          <m:sty m:val="p"/>
                        </m:rPr>
                        <a:rPr lang="en-US" sz="1800" b="0" i="0" smtClean="0">
                          <a:solidFill>
                            <a:schemeClr val="tx2"/>
                          </a:solidFill>
                          <a:latin typeface="Cambria Math" panose="02040503050406030204" pitchFamily="18" charset="0"/>
                        </a:rPr>
                        <m:t>Speed</m:t>
                      </m:r>
                      <m:r>
                        <a:rPr lang="en-US" sz="1800" b="0" i="1" smtClean="0">
                          <a:solidFill>
                            <a:schemeClr val="tx2"/>
                          </a:solidFill>
                          <a:latin typeface="Cambria Math" panose="02040503050406030204" pitchFamily="18" charset="0"/>
                        </a:rPr>
                        <m:t>=</m:t>
                      </m:r>
                      <m:f>
                        <m:fPr>
                          <m:ctrlPr>
                            <a:rPr lang="en-US" sz="1800" b="0" i="1" smtClean="0">
                              <a:solidFill>
                                <a:schemeClr val="tx2"/>
                              </a:solidFill>
                              <a:latin typeface="Cambria Math" panose="02040503050406030204" pitchFamily="18" charset="0"/>
                            </a:rPr>
                          </m:ctrlPr>
                        </m:fPr>
                        <m:num>
                          <m:r>
                            <a:rPr lang="en-US" sz="1800" b="0" i="1" smtClean="0">
                              <a:solidFill>
                                <a:schemeClr val="tx2"/>
                              </a:solidFill>
                              <a:latin typeface="Cambria Math" panose="02040503050406030204" pitchFamily="18" charset="0"/>
                            </a:rPr>
                            <m:t>90 </m:t>
                          </m:r>
                          <m:r>
                            <a:rPr lang="en-US" sz="1800" b="0" i="1" smtClean="0">
                              <a:solidFill>
                                <a:schemeClr val="tx2"/>
                              </a:solidFill>
                              <a:latin typeface="Cambria Math" panose="02040503050406030204" pitchFamily="18" charset="0"/>
                            </a:rPr>
                            <m:t>𝑘𝑚</m:t>
                          </m:r>
                        </m:num>
                        <m:den>
                          <m:r>
                            <a:rPr lang="en-US" sz="1800" b="0" i="1" smtClean="0">
                              <a:solidFill>
                                <a:schemeClr val="tx2"/>
                              </a:solidFill>
                              <a:latin typeface="Cambria Math" panose="02040503050406030204" pitchFamily="18" charset="0"/>
                            </a:rPr>
                            <m:t>1 </m:t>
                          </m:r>
                          <m:r>
                            <a:rPr lang="en-US" sz="1800" b="0" i="1" smtClean="0">
                              <a:solidFill>
                                <a:schemeClr val="tx2"/>
                              </a:solidFill>
                              <a:latin typeface="Cambria Math" panose="02040503050406030204" pitchFamily="18" charset="0"/>
                            </a:rPr>
                            <m:t>h𝑜𝑢𝑟</m:t>
                          </m:r>
                        </m:den>
                      </m:f>
                    </m:oMath>
                  </m:oMathPara>
                </a14:m>
                <a:br>
                  <a:rPr lang="en-US" sz="1800" b="0" i="1" dirty="0">
                    <a:solidFill>
                      <a:schemeClr val="tx2"/>
                    </a:solidFill>
                    <a:latin typeface="+mn-lt"/>
                  </a:rPr>
                </a:br>
                <a:endParaRPr lang="en-US" sz="1800" b="0" i="1" dirty="0">
                  <a:solidFill>
                    <a:schemeClr val="tx2"/>
                  </a:solidFill>
                  <a:latin typeface="+mn-lt"/>
                </a:endParaRPr>
              </a:p>
              <a:p>
                <a:pPr marL="658813"/>
                <a14:m>
                  <m:oMathPara xmlns:m="http://schemas.openxmlformats.org/officeDocument/2006/math">
                    <m:oMathParaPr>
                      <m:jc m:val="left"/>
                    </m:oMathParaPr>
                    <m:oMath xmlns:m="http://schemas.openxmlformats.org/officeDocument/2006/math">
                      <m:r>
                        <a:rPr lang="en-US" sz="1800" b="0" i="1" smtClean="0">
                          <a:solidFill>
                            <a:schemeClr val="tx2"/>
                          </a:solidFill>
                          <a:latin typeface="Cambria Math" panose="02040503050406030204" pitchFamily="18" charset="0"/>
                        </a:rPr>
                        <m:t>=90 </m:t>
                      </m:r>
                      <m:r>
                        <a:rPr lang="en-US" sz="1800" b="0" i="1" smtClean="0">
                          <a:solidFill>
                            <a:schemeClr val="tx2"/>
                          </a:solidFill>
                          <a:latin typeface="Cambria Math" panose="02040503050406030204" pitchFamily="18" charset="0"/>
                        </a:rPr>
                        <m:t>𝑘𝑚</m:t>
                      </m:r>
                      <m:r>
                        <a:rPr lang="en-US" sz="1800" b="0" i="1" smtClean="0">
                          <a:solidFill>
                            <a:schemeClr val="tx2"/>
                          </a:solidFill>
                          <a:latin typeface="Cambria Math" panose="02040503050406030204" pitchFamily="18" charset="0"/>
                        </a:rPr>
                        <m:t>/</m:t>
                      </m:r>
                      <m:r>
                        <a:rPr lang="en-US" sz="1800" b="0" i="1" smtClean="0">
                          <a:solidFill>
                            <a:schemeClr val="tx2"/>
                          </a:solidFill>
                          <a:latin typeface="Cambria Math" panose="02040503050406030204" pitchFamily="18" charset="0"/>
                        </a:rPr>
                        <m:t>h</m:t>
                      </m:r>
                    </m:oMath>
                  </m:oMathPara>
                </a14:m>
                <a:endParaRPr lang="en-US" sz="1800" dirty="0">
                  <a:latin typeface="+mn-lt"/>
                </a:endParaRPr>
              </a:p>
            </p:txBody>
          </p:sp>
        </mc:Choice>
        <mc:Fallback xmlns="">
          <p:sp>
            <p:nvSpPr>
              <p:cNvPr id="6" name="Text Placeholder 4">
                <a:extLst>
                  <a:ext uri="{FF2B5EF4-FFF2-40B4-BE49-F238E27FC236}">
                    <a16:creationId xmlns:a16="http://schemas.microsoft.com/office/drawing/2014/main" id="{23CAFE8E-5323-B1CE-F050-2BEAB7A79AAC}"/>
                  </a:ext>
                </a:extLst>
              </p:cNvPr>
              <p:cNvSpPr txBox="1">
                <a:spLocks noRot="1" noChangeAspect="1" noMove="1" noResize="1" noEditPoints="1" noAdjustHandles="1" noChangeArrowheads="1" noChangeShapeType="1" noTextEdit="1"/>
              </p:cNvSpPr>
              <p:nvPr/>
            </p:nvSpPr>
            <p:spPr>
              <a:xfrm>
                <a:off x="360000" y="3136012"/>
                <a:ext cx="3946530" cy="3205716"/>
              </a:xfrm>
              <a:prstGeom prst="rect">
                <a:avLst/>
              </a:prstGeom>
              <a:blipFill>
                <a:blip r:embed="rId3"/>
                <a:stretch>
                  <a:fillRect l="-3555" r="-618" b="-4563"/>
                </a:stretch>
              </a:blipFill>
            </p:spPr>
            <p:txBody>
              <a:bodyPr/>
              <a:lstStyle/>
              <a:p>
                <a:r>
                  <a:rPr lang="en-AU">
                    <a:noFill/>
                  </a:rPr>
                  <a:t> </a:t>
                </a:r>
              </a:p>
            </p:txBody>
          </p:sp>
        </mc:Fallback>
      </mc:AlternateContent>
      <p:grpSp>
        <p:nvGrpSpPr>
          <p:cNvPr id="12" name="Group 11" descr="A graph with distance in kilometres on the vertical axis and time in hours on the horizontal axis. First line slopes upward and travels 50 km in 1 hour. Second line is horizontal for 30 minutes. Third line slopes upward and travels a further 40 km in 30 minutes. Fourth line slopes downward and travels 90 km over 1 hour.">
            <a:extLst>
              <a:ext uri="{FF2B5EF4-FFF2-40B4-BE49-F238E27FC236}">
                <a16:creationId xmlns:a16="http://schemas.microsoft.com/office/drawing/2014/main" id="{B15443D9-0176-2D1B-908F-C94DB71C1F33}"/>
              </a:ext>
            </a:extLst>
          </p:cNvPr>
          <p:cNvGrpSpPr/>
          <p:nvPr/>
        </p:nvGrpSpPr>
        <p:grpSpPr>
          <a:xfrm>
            <a:off x="4341892" y="3136012"/>
            <a:ext cx="5760000" cy="3291523"/>
            <a:chOff x="6185209" y="3429000"/>
            <a:chExt cx="5760000" cy="3291523"/>
          </a:xfrm>
        </p:grpSpPr>
        <p:pic>
          <p:nvPicPr>
            <p:cNvPr id="13" name="Picture 2">
              <a:extLst>
                <a:ext uri="{FF2B5EF4-FFF2-40B4-BE49-F238E27FC236}">
                  <a16:creationId xmlns:a16="http://schemas.microsoft.com/office/drawing/2014/main" id="{6EC6157F-171E-D33F-427F-7CC31E898F8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74415" y="3429000"/>
              <a:ext cx="5370794" cy="288050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descr="Distance from home (km)&#10;">
              <a:extLst>
                <a:ext uri="{FF2B5EF4-FFF2-40B4-BE49-F238E27FC236}">
                  <a16:creationId xmlns:a16="http://schemas.microsoft.com/office/drawing/2014/main" id="{BD940BA8-D5AE-5501-7A4D-EEB879B411A3}"/>
                </a:ext>
              </a:extLst>
            </p:cNvPr>
            <p:cNvSpPr/>
            <p:nvPr/>
          </p:nvSpPr>
          <p:spPr>
            <a:xfrm>
              <a:off x="6185209" y="4587900"/>
              <a:ext cx="1434906" cy="5627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Distance from home (km)</a:t>
              </a:r>
              <a:endParaRPr lang="en-AU" sz="1200" dirty="0">
                <a:solidFill>
                  <a:schemeClr val="tx1"/>
                </a:solidFill>
              </a:endParaRPr>
            </a:p>
          </p:txBody>
        </p:sp>
        <p:sp>
          <p:nvSpPr>
            <p:cNvPr id="15" name="Rectangle 14" descr="Time (h)&#10;">
              <a:extLst>
                <a:ext uri="{FF2B5EF4-FFF2-40B4-BE49-F238E27FC236}">
                  <a16:creationId xmlns:a16="http://schemas.microsoft.com/office/drawing/2014/main" id="{0F8F8903-FA1F-1151-8DE6-46F148B7A7A2}"/>
                </a:ext>
              </a:extLst>
            </p:cNvPr>
            <p:cNvSpPr/>
            <p:nvPr/>
          </p:nvSpPr>
          <p:spPr>
            <a:xfrm>
              <a:off x="8935650" y="6157815"/>
              <a:ext cx="1434906" cy="5627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Time (h)</a:t>
              </a:r>
              <a:endParaRPr lang="en-AU" sz="1200" dirty="0">
                <a:solidFill>
                  <a:schemeClr val="tx1"/>
                </a:solidFill>
              </a:endParaRPr>
            </a:p>
          </p:txBody>
        </p:sp>
      </p:grpSp>
      <p:sp>
        <p:nvSpPr>
          <p:cNvPr id="7" name="Speech Bubble: Rectangle with Corners Rounded 6">
            <a:extLst>
              <a:ext uri="{FF2B5EF4-FFF2-40B4-BE49-F238E27FC236}">
                <a16:creationId xmlns:a16="http://schemas.microsoft.com/office/drawing/2014/main" id="{C6258AE5-7337-8E6A-C310-E1CBCDF0293B}"/>
              </a:ext>
            </a:extLst>
          </p:cNvPr>
          <p:cNvSpPr/>
          <p:nvPr/>
        </p:nvSpPr>
        <p:spPr>
          <a:xfrm>
            <a:off x="9365790" y="3163191"/>
            <a:ext cx="2533262" cy="802245"/>
          </a:xfrm>
          <a:prstGeom prst="wedgeRoundRectCallout">
            <a:avLst>
              <a:gd name="adj1" fmla="val -63481"/>
              <a:gd name="adj2" fmla="val -2387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t>Which segment would have the slowest speed?</a:t>
            </a:r>
            <a:endParaRPr lang="en-AU" sz="1600" dirty="0"/>
          </a:p>
        </p:txBody>
      </p:sp>
      <p:sp>
        <p:nvSpPr>
          <p:cNvPr id="8" name="Speech Bubble: Rectangle with Corners Rounded 7">
            <a:extLst>
              <a:ext uri="{FF2B5EF4-FFF2-40B4-BE49-F238E27FC236}">
                <a16:creationId xmlns:a16="http://schemas.microsoft.com/office/drawing/2014/main" id="{403E5304-32A6-675D-DC02-A0DC7FDABB05}"/>
              </a:ext>
            </a:extLst>
          </p:cNvPr>
          <p:cNvSpPr/>
          <p:nvPr/>
        </p:nvSpPr>
        <p:spPr>
          <a:xfrm>
            <a:off x="10205883" y="4168877"/>
            <a:ext cx="1693169" cy="1641941"/>
          </a:xfrm>
          <a:prstGeom prst="wedgeRoundRectCallout">
            <a:avLst>
              <a:gd name="adj1" fmla="val -70203"/>
              <a:gd name="adj2" fmla="val -2175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t>What does the triangle created by the graph tell us about the car’s speed?</a:t>
            </a:r>
            <a:endParaRPr lang="en-AU" sz="1600" dirty="0"/>
          </a:p>
        </p:txBody>
      </p:sp>
      <p:sp>
        <p:nvSpPr>
          <p:cNvPr id="2" name="Slide Number Placeholder 1">
            <a:extLst>
              <a:ext uri="{FF2B5EF4-FFF2-40B4-BE49-F238E27FC236}">
                <a16:creationId xmlns:a16="http://schemas.microsoft.com/office/drawing/2014/main" id="{131973F9-BFA5-C8FB-C405-CD5546A04F7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100986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5B7053-8337-8704-3D1C-147C112981EE}"/>
              </a:ext>
            </a:extLst>
          </p:cNvPr>
          <p:cNvSpPr>
            <a:spLocks noGrp="1"/>
          </p:cNvSpPr>
          <p:nvPr>
            <p:ph type="title"/>
          </p:nvPr>
        </p:nvSpPr>
        <p:spPr/>
        <p:txBody>
          <a:bodyPr/>
          <a:lstStyle/>
          <a:p>
            <a:r>
              <a:rPr lang="en-US" dirty="0">
                <a:latin typeface="+mj-lt"/>
              </a:rPr>
              <a:t>Distance-time graphs (11)</a:t>
            </a:r>
            <a:endParaRPr lang="en-AU" dirty="0">
              <a:latin typeface="+mj-lt"/>
            </a:endParaRPr>
          </a:p>
        </p:txBody>
      </p:sp>
      <p:sp>
        <p:nvSpPr>
          <p:cNvPr id="4" name="Text Placeholder 3">
            <a:extLst>
              <a:ext uri="{FF2B5EF4-FFF2-40B4-BE49-F238E27FC236}">
                <a16:creationId xmlns:a16="http://schemas.microsoft.com/office/drawing/2014/main" id="{40226A82-C35D-CFB0-819C-E1008E56DAA6}"/>
              </a:ext>
            </a:extLst>
          </p:cNvPr>
          <p:cNvSpPr>
            <a:spLocks noGrp="1"/>
          </p:cNvSpPr>
          <p:nvPr>
            <p:ph type="body" sz="quarter" idx="18"/>
          </p:nvPr>
        </p:nvSpPr>
        <p:spPr/>
        <p:txBody>
          <a:bodyPr/>
          <a:lstStyle/>
          <a:p>
            <a:r>
              <a:rPr lang="en-US">
                <a:latin typeface="+mj-lt"/>
              </a:rPr>
              <a:t>Your turn solution 2</a:t>
            </a:r>
            <a:endParaRPr lang="en-AU">
              <a:latin typeface="+mj-lt"/>
            </a:endParaRPr>
          </a:p>
        </p:txBody>
      </p:sp>
      <p:sp>
        <p:nvSpPr>
          <p:cNvPr id="5" name="Text Placeholder 4">
            <a:extLst>
              <a:ext uri="{FF2B5EF4-FFF2-40B4-BE49-F238E27FC236}">
                <a16:creationId xmlns:a16="http://schemas.microsoft.com/office/drawing/2014/main" id="{50EF93E6-BE31-00A4-5E67-CF6126A8E91E}"/>
              </a:ext>
            </a:extLst>
          </p:cNvPr>
          <p:cNvSpPr>
            <a:spLocks noGrp="1"/>
          </p:cNvSpPr>
          <p:nvPr>
            <p:ph type="body" sz="quarter" idx="17"/>
          </p:nvPr>
        </p:nvSpPr>
        <p:spPr>
          <a:xfrm>
            <a:off x="359999" y="1617048"/>
            <a:ext cx="11484000" cy="827029"/>
          </a:xfrm>
        </p:spPr>
        <p:txBody>
          <a:bodyPr/>
          <a:lstStyle/>
          <a:p>
            <a:r>
              <a:rPr lang="en-US" sz="1800" dirty="0">
                <a:latin typeface="+mn-lt"/>
              </a:rPr>
              <a:t>The graph below shows the distance travelled from the warehouse by the delivery driver over 10 hours. Using the graph, answer:</a:t>
            </a:r>
          </a:p>
        </p:txBody>
      </p:sp>
      <p:sp>
        <p:nvSpPr>
          <p:cNvPr id="6" name="Text Placeholder 4">
            <a:extLst>
              <a:ext uri="{FF2B5EF4-FFF2-40B4-BE49-F238E27FC236}">
                <a16:creationId xmlns:a16="http://schemas.microsoft.com/office/drawing/2014/main" id="{23CAFE8E-5323-B1CE-F050-2BEAB7A79AAC}"/>
              </a:ext>
            </a:extLst>
          </p:cNvPr>
          <p:cNvSpPr txBox="1">
            <a:spLocks/>
          </p:cNvSpPr>
          <p:nvPr/>
        </p:nvSpPr>
        <p:spPr>
          <a:xfrm>
            <a:off x="335187" y="2576550"/>
            <a:ext cx="4534069" cy="320571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n-lt"/>
              </a:rPr>
              <a:t>At what time was the driver travelling the fastest and what was their top speed?</a:t>
            </a:r>
          </a:p>
          <a:p>
            <a:endParaRPr lang="en-US" sz="1600" dirty="0">
              <a:latin typeface="+mn-lt"/>
            </a:endParaRPr>
          </a:p>
        </p:txBody>
      </p:sp>
      <p:grpSp>
        <p:nvGrpSpPr>
          <p:cNvPr id="11" name="Group 10" descr="A distance time graph showing the movements of a delivery driver. For teacher display purposes.">
            <a:extLst>
              <a:ext uri="{FF2B5EF4-FFF2-40B4-BE49-F238E27FC236}">
                <a16:creationId xmlns:a16="http://schemas.microsoft.com/office/drawing/2014/main" id="{4D0D3C31-56CF-1793-C179-037364140CFA}"/>
              </a:ext>
            </a:extLst>
          </p:cNvPr>
          <p:cNvGrpSpPr/>
          <p:nvPr/>
        </p:nvGrpSpPr>
        <p:grpSpPr>
          <a:xfrm>
            <a:off x="4894068" y="2164807"/>
            <a:ext cx="6974742" cy="4213585"/>
            <a:chOff x="5067202" y="2576550"/>
            <a:chExt cx="6974742" cy="4213585"/>
          </a:xfrm>
        </p:grpSpPr>
        <p:sp>
          <p:nvSpPr>
            <p:cNvPr id="12" name="Rectangle 11" descr="Distance from home (km)&#10;">
              <a:extLst>
                <a:ext uri="{FF2B5EF4-FFF2-40B4-BE49-F238E27FC236}">
                  <a16:creationId xmlns:a16="http://schemas.microsoft.com/office/drawing/2014/main" id="{910F7146-D1A9-6BA7-6F4F-0FE4924C8FDC}"/>
                </a:ext>
              </a:extLst>
            </p:cNvPr>
            <p:cNvSpPr/>
            <p:nvPr/>
          </p:nvSpPr>
          <p:spPr>
            <a:xfrm>
              <a:off x="5067202" y="4115026"/>
              <a:ext cx="1434906" cy="6650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Distance from warehouse (km)</a:t>
              </a:r>
              <a:endParaRPr lang="en-AU" sz="1200" dirty="0">
                <a:solidFill>
                  <a:schemeClr val="tx1"/>
                </a:solidFill>
              </a:endParaRPr>
            </a:p>
          </p:txBody>
        </p:sp>
        <p:sp>
          <p:nvSpPr>
            <p:cNvPr id="13" name="Rectangle 12" descr="Time (h)&#10;">
              <a:extLst>
                <a:ext uri="{FF2B5EF4-FFF2-40B4-BE49-F238E27FC236}">
                  <a16:creationId xmlns:a16="http://schemas.microsoft.com/office/drawing/2014/main" id="{975E7854-D994-56FF-8E42-605E934E3F13}"/>
                </a:ext>
              </a:extLst>
            </p:cNvPr>
            <p:cNvSpPr/>
            <p:nvPr/>
          </p:nvSpPr>
          <p:spPr>
            <a:xfrm>
              <a:off x="8498302" y="6227427"/>
              <a:ext cx="1434906" cy="5627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Time h)</a:t>
              </a:r>
              <a:endParaRPr lang="en-AU" sz="1200" dirty="0">
                <a:solidFill>
                  <a:schemeClr val="tx1"/>
                </a:solidFill>
              </a:endParaRPr>
            </a:p>
          </p:txBody>
        </p:sp>
        <p:pic>
          <p:nvPicPr>
            <p:cNvPr id="14" name="Picture 13">
              <a:extLst>
                <a:ext uri="{FF2B5EF4-FFF2-40B4-BE49-F238E27FC236}">
                  <a16:creationId xmlns:a16="http://schemas.microsoft.com/office/drawing/2014/main" id="{54010105-9D1A-15FA-62F2-7BA4E3165B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89566" y="2576550"/>
              <a:ext cx="5652378" cy="3741971"/>
            </a:xfrm>
            <a:prstGeom prst="rect">
              <a:avLst/>
            </a:prstGeom>
          </p:spPr>
        </p:pic>
      </p:grpSp>
      <p:sp>
        <p:nvSpPr>
          <p:cNvPr id="2" name="Slide Number Placeholder 1">
            <a:extLst>
              <a:ext uri="{FF2B5EF4-FFF2-40B4-BE49-F238E27FC236}">
                <a16:creationId xmlns:a16="http://schemas.microsoft.com/office/drawing/2014/main" id="{131973F9-BFA5-C8FB-C405-CD5546A04F7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284391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5B7053-8337-8704-3D1C-147C112981EE}"/>
              </a:ext>
            </a:extLst>
          </p:cNvPr>
          <p:cNvSpPr>
            <a:spLocks noGrp="1"/>
          </p:cNvSpPr>
          <p:nvPr>
            <p:ph type="title"/>
          </p:nvPr>
        </p:nvSpPr>
        <p:spPr/>
        <p:txBody>
          <a:bodyPr/>
          <a:lstStyle/>
          <a:p>
            <a:r>
              <a:rPr lang="en-US" dirty="0"/>
              <a:t>Distance-time graphs (12)</a:t>
            </a:r>
            <a:endParaRPr lang="en-AU" dirty="0"/>
          </a:p>
        </p:txBody>
      </p:sp>
      <p:sp>
        <p:nvSpPr>
          <p:cNvPr id="4" name="Text Placeholder 3">
            <a:extLst>
              <a:ext uri="{FF2B5EF4-FFF2-40B4-BE49-F238E27FC236}">
                <a16:creationId xmlns:a16="http://schemas.microsoft.com/office/drawing/2014/main" id="{40226A82-C35D-CFB0-819C-E1008E56DAA6}"/>
              </a:ext>
            </a:extLst>
          </p:cNvPr>
          <p:cNvSpPr>
            <a:spLocks noGrp="1"/>
          </p:cNvSpPr>
          <p:nvPr>
            <p:ph type="body" sz="quarter" idx="18"/>
          </p:nvPr>
        </p:nvSpPr>
        <p:spPr/>
        <p:txBody>
          <a:bodyPr/>
          <a:lstStyle/>
          <a:p>
            <a:r>
              <a:rPr lang="en-US"/>
              <a:t>Your turn problem 2</a:t>
            </a:r>
            <a:endParaRPr lang="en-AU"/>
          </a:p>
        </p:txBody>
      </p:sp>
      <p:sp>
        <p:nvSpPr>
          <p:cNvPr id="5" name="Text Placeholder 4">
            <a:extLst>
              <a:ext uri="{FF2B5EF4-FFF2-40B4-BE49-F238E27FC236}">
                <a16:creationId xmlns:a16="http://schemas.microsoft.com/office/drawing/2014/main" id="{50EF93E6-BE31-00A4-5E67-CF6126A8E91E}"/>
              </a:ext>
            </a:extLst>
          </p:cNvPr>
          <p:cNvSpPr>
            <a:spLocks noGrp="1"/>
          </p:cNvSpPr>
          <p:nvPr>
            <p:ph type="body" sz="quarter" idx="17"/>
          </p:nvPr>
        </p:nvSpPr>
        <p:spPr>
          <a:xfrm>
            <a:off x="359999" y="1617048"/>
            <a:ext cx="11484000" cy="1532953"/>
          </a:xfrm>
        </p:spPr>
        <p:txBody>
          <a:bodyPr/>
          <a:lstStyle/>
          <a:p>
            <a:r>
              <a:rPr lang="en-US" sz="1800" dirty="0">
                <a:latin typeface="+mn-lt"/>
              </a:rPr>
              <a:t>The graph below shows the distance travelled from the warehouse by delivery driver over 10 hours. Using the graph, answer:</a:t>
            </a:r>
          </a:p>
          <a:p>
            <a:endParaRPr lang="en-AU" sz="1600" dirty="0">
              <a:latin typeface="+mn-lt"/>
            </a:endParaRPr>
          </a:p>
        </p:txBody>
      </p:sp>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23CAFE8E-5323-B1CE-F050-2BEAB7A79AAC}"/>
                  </a:ext>
                </a:extLst>
              </p:cNvPr>
              <p:cNvSpPr txBox="1">
                <a:spLocks/>
              </p:cNvSpPr>
              <p:nvPr/>
            </p:nvSpPr>
            <p:spPr>
              <a:xfrm>
                <a:off x="335188" y="2660166"/>
                <a:ext cx="4534069" cy="385583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n-lt"/>
                  </a:rPr>
                  <a:t>At what time was the driver travelling the fastest and what was their top speed?</a:t>
                </a:r>
              </a:p>
              <a:p>
                <a:pPr/>
                <a:r>
                  <a:rPr lang="en-US" sz="1800" dirty="0">
                    <a:solidFill>
                      <a:schemeClr val="tx2"/>
                    </a:solidFill>
                    <a:latin typeface="+mn-lt"/>
                  </a:rPr>
                  <a:t>The graph is steepest between 4 and 5 hours.</a:t>
                </a:r>
                <a:br>
                  <a:rPr lang="en-US" sz="1800" dirty="0">
                    <a:solidFill>
                      <a:schemeClr val="tx2"/>
                    </a:solidFill>
                    <a:latin typeface="+mn-lt"/>
                  </a:rPr>
                </a:br>
                <a14:m>
                  <m:oMathPara xmlns:m="http://schemas.openxmlformats.org/officeDocument/2006/math">
                    <m:oMathParaPr>
                      <m:jc m:val="left"/>
                    </m:oMathParaPr>
                    <m:oMath xmlns:m="http://schemas.openxmlformats.org/officeDocument/2006/math">
                      <m:r>
                        <m:rPr>
                          <m:sty m:val="p"/>
                        </m:rPr>
                        <a:rPr lang="en-US" sz="1800" b="0" i="0" smtClean="0">
                          <a:solidFill>
                            <a:schemeClr val="tx2"/>
                          </a:solidFill>
                          <a:latin typeface="Cambria Math" panose="02040503050406030204" pitchFamily="18" charset="0"/>
                        </a:rPr>
                        <m:t>Speed</m:t>
                      </m:r>
                      <m:r>
                        <a:rPr lang="en-US" sz="1800" b="0" i="1" smtClean="0">
                          <a:solidFill>
                            <a:schemeClr val="tx2"/>
                          </a:solidFill>
                          <a:latin typeface="Cambria Math" panose="02040503050406030204" pitchFamily="18" charset="0"/>
                        </a:rPr>
                        <m:t>=</m:t>
                      </m:r>
                      <m:f>
                        <m:fPr>
                          <m:ctrlPr>
                            <a:rPr lang="en-US" sz="1800" b="0" i="1" smtClean="0">
                              <a:solidFill>
                                <a:schemeClr val="tx2"/>
                              </a:solidFill>
                              <a:latin typeface="Cambria Math" panose="02040503050406030204" pitchFamily="18" charset="0"/>
                            </a:rPr>
                          </m:ctrlPr>
                        </m:fPr>
                        <m:num>
                          <m:r>
                            <a:rPr lang="en-US" sz="1800" b="0" i="1" smtClean="0">
                              <a:solidFill>
                                <a:schemeClr val="tx2"/>
                              </a:solidFill>
                              <a:latin typeface="Cambria Math" panose="02040503050406030204" pitchFamily="18" charset="0"/>
                            </a:rPr>
                            <m:t>70 </m:t>
                          </m:r>
                          <m:r>
                            <a:rPr lang="en-US" sz="1800" b="0" i="1" smtClean="0">
                              <a:solidFill>
                                <a:schemeClr val="tx2"/>
                              </a:solidFill>
                              <a:latin typeface="Cambria Math" panose="02040503050406030204" pitchFamily="18" charset="0"/>
                            </a:rPr>
                            <m:t>𝑘𝑚</m:t>
                          </m:r>
                        </m:num>
                        <m:den>
                          <m:r>
                            <a:rPr lang="en-US" sz="1800" b="0" i="1" smtClean="0">
                              <a:solidFill>
                                <a:schemeClr val="tx2"/>
                              </a:solidFill>
                              <a:latin typeface="Cambria Math" panose="02040503050406030204" pitchFamily="18" charset="0"/>
                            </a:rPr>
                            <m:t>1 </m:t>
                          </m:r>
                          <m:r>
                            <a:rPr lang="en-US" sz="1800" b="0" i="1" smtClean="0">
                              <a:solidFill>
                                <a:schemeClr val="tx2"/>
                              </a:solidFill>
                              <a:latin typeface="Cambria Math" panose="02040503050406030204" pitchFamily="18" charset="0"/>
                            </a:rPr>
                            <m:t>h𝑜𝑢𝑟</m:t>
                          </m:r>
                        </m:den>
                      </m:f>
                    </m:oMath>
                  </m:oMathPara>
                </a14:m>
                <a:br>
                  <a:rPr lang="en-US" sz="1800" b="0" i="1" dirty="0">
                    <a:solidFill>
                      <a:schemeClr val="tx2"/>
                    </a:solidFill>
                    <a:latin typeface="+mn-lt"/>
                  </a:rPr>
                </a:br>
                <a:endParaRPr lang="en-US" sz="1800" b="0" i="1" dirty="0">
                  <a:solidFill>
                    <a:schemeClr val="tx2"/>
                  </a:solidFill>
                  <a:latin typeface="+mn-lt"/>
                </a:endParaRPr>
              </a:p>
              <a:p>
                <a:pPr marL="639763">
                  <a:tabLst>
                    <a:tab pos="668338" algn="l"/>
                  </a:tabLst>
                </a:pPr>
                <a14:m>
                  <m:oMathPara xmlns:m="http://schemas.openxmlformats.org/officeDocument/2006/math">
                    <m:oMathParaPr>
                      <m:jc m:val="left"/>
                    </m:oMathParaPr>
                    <m:oMath xmlns:m="http://schemas.openxmlformats.org/officeDocument/2006/math">
                      <m:r>
                        <a:rPr lang="en-US" sz="1800" b="0" i="1" smtClean="0">
                          <a:solidFill>
                            <a:schemeClr val="tx2"/>
                          </a:solidFill>
                          <a:latin typeface="Cambria Math" panose="02040503050406030204" pitchFamily="18" charset="0"/>
                        </a:rPr>
                        <m:t>=70 </m:t>
                      </m:r>
                      <m:r>
                        <a:rPr lang="en-US" sz="1800" b="0" i="1" smtClean="0">
                          <a:solidFill>
                            <a:schemeClr val="tx2"/>
                          </a:solidFill>
                          <a:latin typeface="Cambria Math" panose="02040503050406030204" pitchFamily="18" charset="0"/>
                        </a:rPr>
                        <m:t>𝑘𝑚</m:t>
                      </m:r>
                      <m:r>
                        <a:rPr lang="en-US" sz="1800" b="0" i="1" smtClean="0">
                          <a:solidFill>
                            <a:schemeClr val="tx2"/>
                          </a:solidFill>
                          <a:latin typeface="Cambria Math" panose="02040503050406030204" pitchFamily="18" charset="0"/>
                        </a:rPr>
                        <m:t>/</m:t>
                      </m:r>
                      <m:r>
                        <a:rPr lang="en-US" sz="1800" b="0" i="1" smtClean="0">
                          <a:solidFill>
                            <a:schemeClr val="tx2"/>
                          </a:solidFill>
                          <a:latin typeface="Cambria Math" panose="02040503050406030204" pitchFamily="18" charset="0"/>
                        </a:rPr>
                        <m:t>h</m:t>
                      </m:r>
                    </m:oMath>
                  </m:oMathPara>
                </a14:m>
                <a:endParaRPr lang="en-US" sz="1800" dirty="0">
                  <a:latin typeface="+mn-lt"/>
                </a:endParaRPr>
              </a:p>
              <a:p>
                <a:endParaRPr lang="en-US" sz="1600" dirty="0">
                  <a:latin typeface="+mn-lt"/>
                </a:endParaRPr>
              </a:p>
            </p:txBody>
          </p:sp>
        </mc:Choice>
        <mc:Fallback xmlns="">
          <p:sp>
            <p:nvSpPr>
              <p:cNvPr id="6" name="Text Placeholder 4">
                <a:extLst>
                  <a:ext uri="{FF2B5EF4-FFF2-40B4-BE49-F238E27FC236}">
                    <a16:creationId xmlns:a16="http://schemas.microsoft.com/office/drawing/2014/main" id="{23CAFE8E-5323-B1CE-F050-2BEAB7A79AAC}"/>
                  </a:ext>
                </a:extLst>
              </p:cNvPr>
              <p:cNvSpPr txBox="1">
                <a:spLocks noRot="1" noChangeAspect="1" noMove="1" noResize="1" noEditPoints="1" noAdjustHandles="1" noChangeArrowheads="1" noChangeShapeType="1" noTextEdit="1"/>
              </p:cNvSpPr>
              <p:nvPr/>
            </p:nvSpPr>
            <p:spPr>
              <a:xfrm>
                <a:off x="335188" y="2660166"/>
                <a:ext cx="4534069" cy="3855834"/>
              </a:xfrm>
              <a:prstGeom prst="rect">
                <a:avLst/>
              </a:prstGeom>
              <a:blipFill>
                <a:blip r:embed="rId2"/>
                <a:stretch>
                  <a:fillRect l="-3226"/>
                </a:stretch>
              </a:blipFill>
            </p:spPr>
            <p:txBody>
              <a:bodyPr/>
              <a:lstStyle/>
              <a:p>
                <a:r>
                  <a:rPr lang="en-AU">
                    <a:noFill/>
                  </a:rPr>
                  <a:t> </a:t>
                </a:r>
              </a:p>
            </p:txBody>
          </p:sp>
        </mc:Fallback>
      </mc:AlternateContent>
      <p:grpSp>
        <p:nvGrpSpPr>
          <p:cNvPr id="7" name="Group 6" descr="A distance time graph showing the movements of a delivery driver. For teacher display purposes.">
            <a:extLst>
              <a:ext uri="{FF2B5EF4-FFF2-40B4-BE49-F238E27FC236}">
                <a16:creationId xmlns:a16="http://schemas.microsoft.com/office/drawing/2014/main" id="{F162B756-7459-BE95-6BE4-1836ADB5684B}"/>
              </a:ext>
            </a:extLst>
          </p:cNvPr>
          <p:cNvGrpSpPr/>
          <p:nvPr/>
        </p:nvGrpSpPr>
        <p:grpSpPr>
          <a:xfrm>
            <a:off x="4894068" y="2164807"/>
            <a:ext cx="6974742" cy="4213585"/>
            <a:chOff x="5067202" y="2576550"/>
            <a:chExt cx="6974742" cy="4213585"/>
          </a:xfrm>
        </p:grpSpPr>
        <p:sp>
          <p:nvSpPr>
            <p:cNvPr id="9" name="Rectangle 8" descr="Distance from home (km)&#10;">
              <a:extLst>
                <a:ext uri="{FF2B5EF4-FFF2-40B4-BE49-F238E27FC236}">
                  <a16:creationId xmlns:a16="http://schemas.microsoft.com/office/drawing/2014/main" id="{73D3E4C4-2C9D-1AA0-08CD-893AE8BB35C8}"/>
                </a:ext>
              </a:extLst>
            </p:cNvPr>
            <p:cNvSpPr/>
            <p:nvPr/>
          </p:nvSpPr>
          <p:spPr>
            <a:xfrm>
              <a:off x="5067202" y="4115026"/>
              <a:ext cx="1434906" cy="6650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Distance from warehouse (km)</a:t>
              </a:r>
              <a:endParaRPr lang="en-AU" sz="1200">
                <a:solidFill>
                  <a:schemeClr val="tx1"/>
                </a:solidFill>
              </a:endParaRPr>
            </a:p>
          </p:txBody>
        </p:sp>
        <p:sp>
          <p:nvSpPr>
            <p:cNvPr id="10" name="Rectangle 9" descr="Time (h)&#10;">
              <a:extLst>
                <a:ext uri="{FF2B5EF4-FFF2-40B4-BE49-F238E27FC236}">
                  <a16:creationId xmlns:a16="http://schemas.microsoft.com/office/drawing/2014/main" id="{CC0C0928-183A-05A9-2E16-544BB5EDD37A}"/>
                </a:ext>
              </a:extLst>
            </p:cNvPr>
            <p:cNvSpPr/>
            <p:nvPr/>
          </p:nvSpPr>
          <p:spPr>
            <a:xfrm>
              <a:off x="8498302" y="6227427"/>
              <a:ext cx="1434906" cy="5627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Time h)</a:t>
              </a:r>
              <a:endParaRPr lang="en-AU" sz="1200" dirty="0">
                <a:solidFill>
                  <a:schemeClr val="tx1"/>
                </a:solidFill>
              </a:endParaRPr>
            </a:p>
          </p:txBody>
        </p:sp>
        <p:pic>
          <p:nvPicPr>
            <p:cNvPr id="17" name="Picture 16">
              <a:extLst>
                <a:ext uri="{FF2B5EF4-FFF2-40B4-BE49-F238E27FC236}">
                  <a16:creationId xmlns:a16="http://schemas.microsoft.com/office/drawing/2014/main" id="{CCD18C51-2C17-7D7E-D0FD-B07DBBA8FD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9566" y="2576550"/>
              <a:ext cx="5652378" cy="3741971"/>
            </a:xfrm>
            <a:prstGeom prst="rect">
              <a:avLst/>
            </a:prstGeom>
          </p:spPr>
        </p:pic>
      </p:grpSp>
      <p:sp>
        <p:nvSpPr>
          <p:cNvPr id="2" name="Slide Number Placeholder 1">
            <a:extLst>
              <a:ext uri="{FF2B5EF4-FFF2-40B4-BE49-F238E27FC236}">
                <a16:creationId xmlns:a16="http://schemas.microsoft.com/office/drawing/2014/main" id="{131973F9-BFA5-C8FB-C405-CD5546A04F7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277940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58EDEF-F04E-739B-7774-50125F073933}"/>
              </a:ext>
            </a:extLst>
          </p:cNvPr>
          <p:cNvSpPr>
            <a:spLocks noGrp="1"/>
          </p:cNvSpPr>
          <p:nvPr>
            <p:ph type="title"/>
          </p:nvPr>
        </p:nvSpPr>
        <p:spPr/>
        <p:txBody>
          <a:bodyPr/>
          <a:lstStyle/>
          <a:p>
            <a:r>
              <a:rPr lang="en-US" dirty="0">
                <a:latin typeface="+mj-lt"/>
              </a:rPr>
              <a:t>Distance-time graphs (13)</a:t>
            </a:r>
            <a:endParaRPr lang="en-AU" dirty="0">
              <a:latin typeface="+mj-lt"/>
            </a:endParaRPr>
          </a:p>
        </p:txBody>
      </p:sp>
      <p:sp>
        <p:nvSpPr>
          <p:cNvPr id="4" name="Text Placeholder 3">
            <a:extLst>
              <a:ext uri="{FF2B5EF4-FFF2-40B4-BE49-F238E27FC236}">
                <a16:creationId xmlns:a16="http://schemas.microsoft.com/office/drawing/2014/main" id="{F18006A1-0868-6E1E-4B96-B7C9A16B6B72}"/>
              </a:ext>
            </a:extLst>
          </p:cNvPr>
          <p:cNvSpPr>
            <a:spLocks noGrp="1"/>
          </p:cNvSpPr>
          <p:nvPr>
            <p:ph type="body" sz="quarter" idx="18"/>
          </p:nvPr>
        </p:nvSpPr>
        <p:spPr/>
        <p:txBody>
          <a:bodyPr/>
          <a:lstStyle/>
          <a:p>
            <a:r>
              <a:rPr lang="en-AU">
                <a:latin typeface="+mj-lt"/>
              </a:rPr>
              <a:t>Bob’s journey to school</a:t>
            </a:r>
          </a:p>
        </p:txBody>
      </p:sp>
      <p:pic>
        <p:nvPicPr>
          <p:cNvPr id="6" name="Picture 5" descr="Straight line graph showing Time in seconds and Distance from home in meters.&#10;Segment 1: (0,0) to (50,100)&#10;Segment 2: (50, 100) to (70, 30)&#10;Segment 3: (70, 30) to (100, 160)&#10;Segment 4: (100, 160) to (120, 160).">
            <a:extLst>
              <a:ext uri="{FF2B5EF4-FFF2-40B4-BE49-F238E27FC236}">
                <a16:creationId xmlns:a16="http://schemas.microsoft.com/office/drawing/2014/main" id="{8CE5DB8C-F2CA-5AA5-483A-87E01A11EC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96776" y="1503513"/>
            <a:ext cx="9198448" cy="5102487"/>
          </a:xfrm>
          <a:prstGeom prst="rect">
            <a:avLst/>
          </a:prstGeom>
        </p:spPr>
      </p:pic>
      <p:sp>
        <p:nvSpPr>
          <p:cNvPr id="2" name="Slide Number Placeholder 1">
            <a:extLst>
              <a:ext uri="{FF2B5EF4-FFF2-40B4-BE49-F238E27FC236}">
                <a16:creationId xmlns:a16="http://schemas.microsoft.com/office/drawing/2014/main" id="{868EC681-9446-7FC9-C77B-A4405CD3C87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89794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a:latin typeface="+mj-lt"/>
              </a:rPr>
              <a:t>Apply</a:t>
            </a:r>
            <a:endParaRPr lang="en-AU">
              <a:latin typeface="+mj-lt"/>
            </a:endParaRPr>
          </a:p>
        </p:txBody>
      </p:sp>
    </p:spTree>
    <p:extLst>
      <p:ext uri="{BB962C8B-B14F-4D97-AF65-F5344CB8AC3E}">
        <p14:creationId xmlns:p14="http://schemas.microsoft.com/office/powerpoint/2010/main" val="127205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5B7053-8337-8704-3D1C-147C112981EE}"/>
              </a:ext>
            </a:extLst>
          </p:cNvPr>
          <p:cNvSpPr>
            <a:spLocks noGrp="1"/>
          </p:cNvSpPr>
          <p:nvPr>
            <p:ph type="title"/>
          </p:nvPr>
        </p:nvSpPr>
        <p:spPr>
          <a:xfrm>
            <a:off x="359999" y="360000"/>
            <a:ext cx="11484000" cy="545601"/>
          </a:xfrm>
        </p:spPr>
        <p:txBody>
          <a:bodyPr/>
          <a:lstStyle/>
          <a:p>
            <a:r>
              <a:rPr lang="en-US" dirty="0">
                <a:latin typeface="+mj-lt"/>
              </a:rPr>
              <a:t>Distance-time graphs (14)</a:t>
            </a:r>
            <a:endParaRPr lang="en-AU" dirty="0">
              <a:latin typeface="+mj-lt"/>
            </a:endParaRPr>
          </a:p>
        </p:txBody>
      </p:sp>
      <p:sp>
        <p:nvSpPr>
          <p:cNvPr id="4" name="Text Placeholder 3">
            <a:extLst>
              <a:ext uri="{FF2B5EF4-FFF2-40B4-BE49-F238E27FC236}">
                <a16:creationId xmlns:a16="http://schemas.microsoft.com/office/drawing/2014/main" id="{40226A82-C35D-CFB0-819C-E1008E56DAA6}"/>
              </a:ext>
            </a:extLst>
          </p:cNvPr>
          <p:cNvSpPr>
            <a:spLocks noGrp="1"/>
          </p:cNvSpPr>
          <p:nvPr>
            <p:ph type="body" sz="quarter" idx="18"/>
          </p:nvPr>
        </p:nvSpPr>
        <p:spPr>
          <a:xfrm>
            <a:off x="359999" y="982520"/>
            <a:ext cx="11483999" cy="310015"/>
          </a:xfrm>
        </p:spPr>
        <p:txBody>
          <a:bodyPr/>
          <a:lstStyle/>
          <a:p>
            <a:r>
              <a:rPr lang="en-US">
                <a:latin typeface="+mj-lt"/>
              </a:rPr>
              <a:t>Heart rate zone training</a:t>
            </a:r>
            <a:endParaRPr lang="en-AU">
              <a:latin typeface="+mj-lt"/>
            </a:endParaRPr>
          </a:p>
        </p:txBody>
      </p:sp>
      <p:graphicFrame>
        <p:nvGraphicFramePr>
          <p:cNvPr id="18" name="Table 17">
            <a:extLst>
              <a:ext uri="{FF2B5EF4-FFF2-40B4-BE49-F238E27FC236}">
                <a16:creationId xmlns:a16="http://schemas.microsoft.com/office/drawing/2014/main" id="{3CE43639-CDA1-F8AC-7B35-6211DEB69164}"/>
              </a:ext>
            </a:extLst>
          </p:cNvPr>
          <p:cNvGraphicFramePr>
            <a:graphicFrameLocks noGrp="1"/>
          </p:cNvGraphicFramePr>
          <p:nvPr>
            <p:extLst>
              <p:ext uri="{D42A27DB-BD31-4B8C-83A1-F6EECF244321}">
                <p14:modId xmlns:p14="http://schemas.microsoft.com/office/powerpoint/2010/main" val="3976922081"/>
              </p:ext>
            </p:extLst>
          </p:nvPr>
        </p:nvGraphicFramePr>
        <p:xfrm>
          <a:off x="359999" y="1888084"/>
          <a:ext cx="5015086" cy="3965205"/>
        </p:xfrm>
        <a:graphic>
          <a:graphicData uri="http://schemas.openxmlformats.org/drawingml/2006/table">
            <a:tbl>
              <a:tblPr firstRow="1" bandRow="1">
                <a:tableStyleId>{69012ECD-51FC-41F1-AA8D-1B2483CD663E}</a:tableStyleId>
              </a:tblPr>
              <a:tblGrid>
                <a:gridCol w="2507543">
                  <a:extLst>
                    <a:ext uri="{9D8B030D-6E8A-4147-A177-3AD203B41FA5}">
                      <a16:colId xmlns:a16="http://schemas.microsoft.com/office/drawing/2014/main" val="1355596173"/>
                    </a:ext>
                  </a:extLst>
                </a:gridCol>
                <a:gridCol w="2507543">
                  <a:extLst>
                    <a:ext uri="{9D8B030D-6E8A-4147-A177-3AD203B41FA5}">
                      <a16:colId xmlns:a16="http://schemas.microsoft.com/office/drawing/2014/main" val="3967691805"/>
                    </a:ext>
                  </a:extLst>
                </a:gridCol>
              </a:tblGrid>
              <a:tr h="1072845">
                <a:tc>
                  <a:txBody>
                    <a:bodyPr/>
                    <a:lstStyle/>
                    <a:p>
                      <a:pPr algn="ctr">
                        <a:lnSpc>
                          <a:spcPct val="150000"/>
                        </a:lnSpc>
                        <a:spcAft>
                          <a:spcPts val="1200"/>
                        </a:spcAft>
                      </a:pPr>
                      <a:r>
                        <a:rPr lang="en-US" sz="2000" dirty="0">
                          <a:latin typeface="+mj-lt"/>
                        </a:rPr>
                        <a:t>Heart rate zone</a:t>
                      </a:r>
                      <a:endParaRPr lang="en-AU" sz="2000" dirty="0">
                        <a:latin typeface="+mj-lt"/>
                      </a:endParaRPr>
                    </a:p>
                  </a:txBody>
                  <a:tcPr marL="117592" marR="117592" marT="58796" marB="58796"/>
                </a:tc>
                <a:tc>
                  <a:txBody>
                    <a:bodyPr/>
                    <a:lstStyle/>
                    <a:p>
                      <a:pPr algn="ctr">
                        <a:lnSpc>
                          <a:spcPct val="150000"/>
                        </a:lnSpc>
                        <a:spcAft>
                          <a:spcPts val="1200"/>
                        </a:spcAft>
                      </a:pPr>
                      <a:r>
                        <a:rPr lang="en-US" sz="2000" dirty="0">
                          <a:latin typeface="+mj-lt"/>
                        </a:rPr>
                        <a:t>% of maximum heart rate</a:t>
                      </a:r>
                      <a:endParaRPr lang="en-AU" sz="2000" dirty="0">
                        <a:latin typeface="+mj-lt"/>
                      </a:endParaRPr>
                    </a:p>
                  </a:txBody>
                  <a:tcPr marL="117592" marR="117592" marT="58796" marB="58796"/>
                </a:tc>
                <a:extLst>
                  <a:ext uri="{0D108BD9-81ED-4DB2-BD59-A6C34878D82A}">
                    <a16:rowId xmlns:a16="http://schemas.microsoft.com/office/drawing/2014/main" val="3613011123"/>
                  </a:ext>
                </a:extLst>
              </a:tr>
              <a:tr h="578472">
                <a:tc>
                  <a:txBody>
                    <a:bodyPr/>
                    <a:lstStyle/>
                    <a:p>
                      <a:pPr algn="ctr">
                        <a:lnSpc>
                          <a:spcPct val="150000"/>
                        </a:lnSpc>
                        <a:spcAft>
                          <a:spcPts val="1200"/>
                        </a:spcAft>
                      </a:pPr>
                      <a:r>
                        <a:rPr lang="en-US" sz="2000"/>
                        <a:t>Zone 1</a:t>
                      </a:r>
                      <a:endParaRPr lang="en-AU" sz="2000"/>
                    </a:p>
                  </a:txBody>
                  <a:tcPr marL="117592" marR="117592" marT="58796" marB="58796"/>
                </a:tc>
                <a:tc>
                  <a:txBody>
                    <a:bodyPr/>
                    <a:lstStyle/>
                    <a:p>
                      <a:pPr algn="ctr">
                        <a:lnSpc>
                          <a:spcPct val="150000"/>
                        </a:lnSpc>
                        <a:spcAft>
                          <a:spcPts val="1200"/>
                        </a:spcAft>
                      </a:pPr>
                      <a:r>
                        <a:rPr lang="en-US" sz="2000" dirty="0"/>
                        <a:t>50% to 60%</a:t>
                      </a:r>
                      <a:endParaRPr lang="en-AU" sz="2000" dirty="0"/>
                    </a:p>
                  </a:txBody>
                  <a:tcPr marL="117592" marR="117592" marT="58796" marB="58796"/>
                </a:tc>
                <a:extLst>
                  <a:ext uri="{0D108BD9-81ED-4DB2-BD59-A6C34878D82A}">
                    <a16:rowId xmlns:a16="http://schemas.microsoft.com/office/drawing/2014/main" val="1362711444"/>
                  </a:ext>
                </a:extLst>
              </a:tr>
              <a:tr h="578472">
                <a:tc>
                  <a:txBody>
                    <a:bodyPr/>
                    <a:lstStyle/>
                    <a:p>
                      <a:pPr algn="ctr">
                        <a:lnSpc>
                          <a:spcPct val="150000"/>
                        </a:lnSpc>
                        <a:spcAft>
                          <a:spcPts val="1200"/>
                        </a:spcAft>
                      </a:pPr>
                      <a:r>
                        <a:rPr lang="en-US" sz="2000"/>
                        <a:t>Zone 2</a:t>
                      </a:r>
                      <a:endParaRPr lang="en-AU" sz="2000"/>
                    </a:p>
                  </a:txBody>
                  <a:tcPr marL="117592" marR="117592" marT="58796" marB="58796"/>
                </a:tc>
                <a:tc>
                  <a:txBody>
                    <a:bodyPr/>
                    <a:lstStyle/>
                    <a:p>
                      <a:pPr algn="ctr">
                        <a:lnSpc>
                          <a:spcPct val="150000"/>
                        </a:lnSpc>
                        <a:spcAft>
                          <a:spcPts val="1200"/>
                        </a:spcAft>
                      </a:pPr>
                      <a:r>
                        <a:rPr lang="en-US" sz="2000" dirty="0"/>
                        <a:t>60% to 70%</a:t>
                      </a:r>
                      <a:endParaRPr lang="en-AU" sz="2000" dirty="0"/>
                    </a:p>
                  </a:txBody>
                  <a:tcPr marL="117592" marR="117592" marT="58796" marB="58796"/>
                </a:tc>
                <a:extLst>
                  <a:ext uri="{0D108BD9-81ED-4DB2-BD59-A6C34878D82A}">
                    <a16:rowId xmlns:a16="http://schemas.microsoft.com/office/drawing/2014/main" val="388772638"/>
                  </a:ext>
                </a:extLst>
              </a:tr>
              <a:tr h="578472">
                <a:tc>
                  <a:txBody>
                    <a:bodyPr/>
                    <a:lstStyle/>
                    <a:p>
                      <a:pPr algn="ctr">
                        <a:lnSpc>
                          <a:spcPct val="150000"/>
                        </a:lnSpc>
                        <a:spcAft>
                          <a:spcPts val="1200"/>
                        </a:spcAft>
                      </a:pPr>
                      <a:r>
                        <a:rPr lang="en-US" sz="2000"/>
                        <a:t>Zone 3</a:t>
                      </a:r>
                      <a:endParaRPr lang="en-AU" sz="2000"/>
                    </a:p>
                  </a:txBody>
                  <a:tcPr marL="117592" marR="117592" marT="58796" marB="58796"/>
                </a:tc>
                <a:tc>
                  <a:txBody>
                    <a:bodyPr/>
                    <a:lstStyle/>
                    <a:p>
                      <a:pPr algn="ctr">
                        <a:lnSpc>
                          <a:spcPct val="150000"/>
                        </a:lnSpc>
                        <a:spcAft>
                          <a:spcPts val="1200"/>
                        </a:spcAft>
                      </a:pPr>
                      <a:r>
                        <a:rPr lang="en-US" sz="2000" dirty="0"/>
                        <a:t>70% to 80%</a:t>
                      </a:r>
                      <a:endParaRPr lang="en-AU" sz="2000" dirty="0"/>
                    </a:p>
                  </a:txBody>
                  <a:tcPr marL="117592" marR="117592" marT="58796" marB="58796"/>
                </a:tc>
                <a:extLst>
                  <a:ext uri="{0D108BD9-81ED-4DB2-BD59-A6C34878D82A}">
                    <a16:rowId xmlns:a16="http://schemas.microsoft.com/office/drawing/2014/main" val="2933962172"/>
                  </a:ext>
                </a:extLst>
              </a:tr>
              <a:tr h="578472">
                <a:tc>
                  <a:txBody>
                    <a:bodyPr/>
                    <a:lstStyle/>
                    <a:p>
                      <a:pPr algn="ctr">
                        <a:lnSpc>
                          <a:spcPct val="150000"/>
                        </a:lnSpc>
                        <a:spcAft>
                          <a:spcPts val="1200"/>
                        </a:spcAft>
                      </a:pPr>
                      <a:r>
                        <a:rPr lang="en-US" sz="2000" dirty="0"/>
                        <a:t>Zone 4</a:t>
                      </a:r>
                      <a:endParaRPr lang="en-AU" sz="2000" dirty="0"/>
                    </a:p>
                  </a:txBody>
                  <a:tcPr marL="117592" marR="117592" marT="58796" marB="58796"/>
                </a:tc>
                <a:tc>
                  <a:txBody>
                    <a:bodyPr/>
                    <a:lstStyle/>
                    <a:p>
                      <a:pPr algn="ctr">
                        <a:lnSpc>
                          <a:spcPct val="150000"/>
                        </a:lnSpc>
                        <a:spcAft>
                          <a:spcPts val="1200"/>
                        </a:spcAft>
                      </a:pPr>
                      <a:r>
                        <a:rPr lang="en-US" sz="2000" dirty="0"/>
                        <a:t>80% to 90%</a:t>
                      </a:r>
                      <a:endParaRPr lang="en-AU" sz="2000" dirty="0"/>
                    </a:p>
                  </a:txBody>
                  <a:tcPr marL="117592" marR="117592" marT="58796" marB="58796"/>
                </a:tc>
                <a:extLst>
                  <a:ext uri="{0D108BD9-81ED-4DB2-BD59-A6C34878D82A}">
                    <a16:rowId xmlns:a16="http://schemas.microsoft.com/office/drawing/2014/main" val="4255384180"/>
                  </a:ext>
                </a:extLst>
              </a:tr>
              <a:tr h="578472">
                <a:tc>
                  <a:txBody>
                    <a:bodyPr/>
                    <a:lstStyle/>
                    <a:p>
                      <a:pPr algn="ctr">
                        <a:lnSpc>
                          <a:spcPct val="150000"/>
                        </a:lnSpc>
                        <a:spcAft>
                          <a:spcPts val="1200"/>
                        </a:spcAft>
                      </a:pPr>
                      <a:r>
                        <a:rPr lang="en-US" sz="2000"/>
                        <a:t>Zone 5</a:t>
                      </a:r>
                      <a:endParaRPr lang="en-AU" sz="2000"/>
                    </a:p>
                  </a:txBody>
                  <a:tcPr marL="117592" marR="117592" marT="58796" marB="58796"/>
                </a:tc>
                <a:tc>
                  <a:txBody>
                    <a:bodyPr/>
                    <a:lstStyle/>
                    <a:p>
                      <a:pPr algn="ctr">
                        <a:lnSpc>
                          <a:spcPct val="150000"/>
                        </a:lnSpc>
                        <a:spcAft>
                          <a:spcPts val="1200"/>
                        </a:spcAft>
                      </a:pPr>
                      <a:r>
                        <a:rPr lang="en-US" sz="2000" dirty="0"/>
                        <a:t>90% to 100%</a:t>
                      </a:r>
                      <a:endParaRPr lang="en-AU" sz="2000" dirty="0"/>
                    </a:p>
                  </a:txBody>
                  <a:tcPr marL="117592" marR="117592" marT="58796" marB="58796"/>
                </a:tc>
                <a:extLst>
                  <a:ext uri="{0D108BD9-81ED-4DB2-BD59-A6C34878D82A}">
                    <a16:rowId xmlns:a16="http://schemas.microsoft.com/office/drawing/2014/main" val="3896085380"/>
                  </a:ext>
                </a:extLst>
              </a:tr>
            </a:tbl>
          </a:graphicData>
        </a:graphic>
      </p:graphicFrame>
      <p:sp>
        <p:nvSpPr>
          <p:cNvPr id="19" name="Rectangle: Rounded Corners 18">
            <a:extLst>
              <a:ext uri="{FF2B5EF4-FFF2-40B4-BE49-F238E27FC236}">
                <a16:creationId xmlns:a16="http://schemas.microsoft.com/office/drawing/2014/main" id="{491E2DF1-C4E7-373A-EB15-98C5DF4ECEAC}"/>
              </a:ext>
            </a:extLst>
          </p:cNvPr>
          <p:cNvSpPr/>
          <p:nvPr/>
        </p:nvSpPr>
        <p:spPr>
          <a:xfrm>
            <a:off x="5692877" y="1888084"/>
            <a:ext cx="6084490" cy="1167321"/>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US" sz="1800" b="1" dirty="0">
                <a:solidFill>
                  <a:schemeClr val="accent1"/>
                </a:solidFill>
              </a:rPr>
              <a:t>Targeted goals –</a:t>
            </a:r>
            <a:r>
              <a:rPr lang="en-US" sz="1800" dirty="0">
                <a:solidFill>
                  <a:schemeClr val="accent1"/>
                </a:solidFill>
              </a:rPr>
              <a:t> it helps runners work towards specific fitness goals by staying in certain heart rate zones.</a:t>
            </a:r>
            <a:endParaRPr lang="en-AU" sz="1800" dirty="0">
              <a:solidFill>
                <a:schemeClr val="accent1"/>
              </a:solidFill>
            </a:endParaRPr>
          </a:p>
        </p:txBody>
      </p:sp>
      <p:sp>
        <p:nvSpPr>
          <p:cNvPr id="22" name="Rectangle: Rounded Corners 21">
            <a:extLst>
              <a:ext uri="{FF2B5EF4-FFF2-40B4-BE49-F238E27FC236}">
                <a16:creationId xmlns:a16="http://schemas.microsoft.com/office/drawing/2014/main" id="{D288B8C5-12BA-487D-6841-AEFB9655F5BE}"/>
              </a:ext>
            </a:extLst>
          </p:cNvPr>
          <p:cNvSpPr/>
          <p:nvPr/>
        </p:nvSpPr>
        <p:spPr>
          <a:xfrm>
            <a:off x="5692877" y="3288999"/>
            <a:ext cx="6084490" cy="1167321"/>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US" sz="1800" b="1" dirty="0">
                <a:solidFill>
                  <a:schemeClr val="accent1"/>
                </a:solidFill>
              </a:rPr>
              <a:t>Right intensity –</a:t>
            </a:r>
            <a:r>
              <a:rPr lang="en-US" sz="1800" dirty="0">
                <a:solidFill>
                  <a:schemeClr val="accent1"/>
                </a:solidFill>
              </a:rPr>
              <a:t> it ensures workouts are at the perfect level for improving fitness without overdoing it.</a:t>
            </a:r>
            <a:endParaRPr lang="en-AU" sz="1800" dirty="0">
              <a:solidFill>
                <a:schemeClr val="accent1"/>
              </a:solidFill>
            </a:endParaRPr>
          </a:p>
        </p:txBody>
      </p:sp>
      <p:sp>
        <p:nvSpPr>
          <p:cNvPr id="23" name="Rectangle: Rounded Corners 22">
            <a:extLst>
              <a:ext uri="{FF2B5EF4-FFF2-40B4-BE49-F238E27FC236}">
                <a16:creationId xmlns:a16="http://schemas.microsoft.com/office/drawing/2014/main" id="{3A36174C-BE1D-8C2F-1B56-B700F31E5666}"/>
              </a:ext>
            </a:extLst>
          </p:cNvPr>
          <p:cNvSpPr/>
          <p:nvPr/>
        </p:nvSpPr>
        <p:spPr>
          <a:xfrm>
            <a:off x="5692877" y="4685967"/>
            <a:ext cx="6084490" cy="1167321"/>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US" sz="1800" b="1" dirty="0">
                <a:solidFill>
                  <a:schemeClr val="accent1"/>
                </a:solidFill>
              </a:rPr>
              <a:t>Track progress</a:t>
            </a:r>
            <a:r>
              <a:rPr lang="en-US" sz="1800" dirty="0">
                <a:solidFill>
                  <a:schemeClr val="accent1"/>
                </a:solidFill>
              </a:rPr>
              <a:t> – it makes it easy to see how well you're improving and adjust your training as needed.</a:t>
            </a:r>
            <a:endParaRPr lang="en-AU" sz="1800" dirty="0">
              <a:solidFill>
                <a:schemeClr val="accent1"/>
              </a:solidFill>
            </a:endParaRPr>
          </a:p>
        </p:txBody>
      </p:sp>
      <p:sp>
        <p:nvSpPr>
          <p:cNvPr id="2" name="Slide Number Placeholder 1">
            <a:extLst>
              <a:ext uri="{FF2B5EF4-FFF2-40B4-BE49-F238E27FC236}">
                <a16:creationId xmlns:a16="http://schemas.microsoft.com/office/drawing/2014/main" id="{131973F9-BFA5-C8FB-C405-CD5546A04F7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126196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5B7053-8337-8704-3D1C-147C112981EE}"/>
              </a:ext>
            </a:extLst>
          </p:cNvPr>
          <p:cNvSpPr>
            <a:spLocks noGrp="1"/>
          </p:cNvSpPr>
          <p:nvPr>
            <p:ph type="title"/>
          </p:nvPr>
        </p:nvSpPr>
        <p:spPr>
          <a:xfrm>
            <a:off x="359999" y="360000"/>
            <a:ext cx="11484000" cy="545601"/>
          </a:xfrm>
        </p:spPr>
        <p:txBody>
          <a:bodyPr/>
          <a:lstStyle/>
          <a:p>
            <a:r>
              <a:rPr lang="en-US" dirty="0">
                <a:latin typeface="+mj-lt"/>
              </a:rPr>
              <a:t>Distance-time graphs (15)</a:t>
            </a:r>
            <a:endParaRPr lang="en-AU" dirty="0">
              <a:latin typeface="+mj-lt"/>
            </a:endParaRPr>
          </a:p>
        </p:txBody>
      </p:sp>
      <p:sp>
        <p:nvSpPr>
          <p:cNvPr id="4" name="Text Placeholder 3">
            <a:extLst>
              <a:ext uri="{FF2B5EF4-FFF2-40B4-BE49-F238E27FC236}">
                <a16:creationId xmlns:a16="http://schemas.microsoft.com/office/drawing/2014/main" id="{40226A82-C35D-CFB0-819C-E1008E56DAA6}"/>
              </a:ext>
            </a:extLst>
          </p:cNvPr>
          <p:cNvSpPr>
            <a:spLocks noGrp="1"/>
          </p:cNvSpPr>
          <p:nvPr>
            <p:ph type="body" sz="quarter" idx="18"/>
          </p:nvPr>
        </p:nvSpPr>
        <p:spPr>
          <a:xfrm>
            <a:off x="359999" y="982520"/>
            <a:ext cx="11483999" cy="310015"/>
          </a:xfrm>
        </p:spPr>
        <p:txBody>
          <a:bodyPr/>
          <a:lstStyle/>
          <a:p>
            <a:r>
              <a:rPr lang="en-US">
                <a:latin typeface="+mj-lt"/>
              </a:rPr>
              <a:t>Heart rate zone training: distance-time graph</a:t>
            </a:r>
            <a:endParaRPr lang="en-AU">
              <a:latin typeface="+mj-lt"/>
            </a:endParaRPr>
          </a:p>
        </p:txBody>
      </p:sp>
      <p:sp>
        <p:nvSpPr>
          <p:cNvPr id="5" name="Text Placeholder 4">
            <a:extLst>
              <a:ext uri="{FF2B5EF4-FFF2-40B4-BE49-F238E27FC236}">
                <a16:creationId xmlns:a16="http://schemas.microsoft.com/office/drawing/2014/main" id="{50EF93E6-BE31-00A4-5E67-CF6126A8E91E}"/>
              </a:ext>
            </a:extLst>
          </p:cNvPr>
          <p:cNvSpPr>
            <a:spLocks noGrp="1"/>
          </p:cNvSpPr>
          <p:nvPr>
            <p:ph type="body" sz="quarter" idx="17"/>
          </p:nvPr>
        </p:nvSpPr>
        <p:spPr>
          <a:xfrm>
            <a:off x="359999" y="1459284"/>
            <a:ext cx="11484000" cy="703365"/>
          </a:xfrm>
        </p:spPr>
        <p:txBody>
          <a:bodyPr/>
          <a:lstStyle/>
          <a:p>
            <a:r>
              <a:rPr lang="en-US" sz="1600">
                <a:latin typeface="+mn-lt"/>
              </a:rPr>
              <a:t>An athlete is running laps around an oval, their time taken to complete each lap (rounded to the nearest minute) and their average heart rate zone for each lap is provided in the table below.</a:t>
            </a:r>
            <a:endParaRPr lang="en-AU" sz="1600">
              <a:latin typeface="+mn-lt"/>
            </a:endParaRPr>
          </a:p>
        </p:txBody>
      </p:sp>
      <p:graphicFrame>
        <p:nvGraphicFramePr>
          <p:cNvPr id="16" name="Table 15">
            <a:extLst>
              <a:ext uri="{FF2B5EF4-FFF2-40B4-BE49-F238E27FC236}">
                <a16:creationId xmlns:a16="http://schemas.microsoft.com/office/drawing/2014/main" id="{57E45C59-3130-7B9E-D981-CADE28EF3EC0}"/>
              </a:ext>
            </a:extLst>
          </p:cNvPr>
          <p:cNvGraphicFramePr>
            <a:graphicFrameLocks noGrp="1"/>
          </p:cNvGraphicFramePr>
          <p:nvPr>
            <p:extLst>
              <p:ext uri="{D42A27DB-BD31-4B8C-83A1-F6EECF244321}">
                <p14:modId xmlns:p14="http://schemas.microsoft.com/office/powerpoint/2010/main" val="2819577806"/>
              </p:ext>
            </p:extLst>
          </p:nvPr>
        </p:nvGraphicFramePr>
        <p:xfrm>
          <a:off x="359999" y="2543855"/>
          <a:ext cx="5155898" cy="3451565"/>
        </p:xfrm>
        <a:graphic>
          <a:graphicData uri="http://schemas.openxmlformats.org/drawingml/2006/table">
            <a:tbl>
              <a:tblPr firstRow="1" firstCol="1" bandRow="1">
                <a:tableStyleId>{69012ECD-51FC-41F1-AA8D-1B2483CD663E}</a:tableStyleId>
              </a:tblPr>
              <a:tblGrid>
                <a:gridCol w="1720151">
                  <a:extLst>
                    <a:ext uri="{9D8B030D-6E8A-4147-A177-3AD203B41FA5}">
                      <a16:colId xmlns:a16="http://schemas.microsoft.com/office/drawing/2014/main" val="559527109"/>
                    </a:ext>
                  </a:extLst>
                </a:gridCol>
                <a:gridCol w="1711041">
                  <a:extLst>
                    <a:ext uri="{9D8B030D-6E8A-4147-A177-3AD203B41FA5}">
                      <a16:colId xmlns:a16="http://schemas.microsoft.com/office/drawing/2014/main" val="2632521593"/>
                    </a:ext>
                  </a:extLst>
                </a:gridCol>
                <a:gridCol w="1724706">
                  <a:extLst>
                    <a:ext uri="{9D8B030D-6E8A-4147-A177-3AD203B41FA5}">
                      <a16:colId xmlns:a16="http://schemas.microsoft.com/office/drawing/2014/main" val="4176890319"/>
                    </a:ext>
                  </a:extLst>
                </a:gridCol>
              </a:tblGrid>
              <a:tr h="1320025">
                <a:tc>
                  <a:txBody>
                    <a:bodyPr/>
                    <a:lstStyle/>
                    <a:p>
                      <a:pPr algn="l">
                        <a:lnSpc>
                          <a:spcPct val="150000"/>
                        </a:lnSpc>
                        <a:spcBef>
                          <a:spcPts val="0"/>
                        </a:spcBef>
                        <a:spcAft>
                          <a:spcPts val="1200"/>
                        </a:spcAft>
                      </a:pPr>
                      <a:r>
                        <a:rPr lang="en-AU" sz="1600" dirty="0">
                          <a:effectLst/>
                          <a:latin typeface="+mj-lt"/>
                        </a:rPr>
                        <a:t>Phase number</a:t>
                      </a:r>
                      <a:endParaRPr lang="en-AU" sz="16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Bef>
                          <a:spcPts val="0"/>
                        </a:spcBef>
                        <a:spcAft>
                          <a:spcPts val="1200"/>
                        </a:spcAft>
                      </a:pPr>
                      <a:r>
                        <a:rPr lang="en-AU" sz="1600" dirty="0">
                          <a:effectLst/>
                          <a:latin typeface="+mj-lt"/>
                        </a:rPr>
                        <a:t>Time taken (nearest minute)</a:t>
                      </a:r>
                      <a:endParaRPr lang="en-AU" sz="16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Bef>
                          <a:spcPts val="0"/>
                        </a:spcBef>
                        <a:spcAft>
                          <a:spcPts val="1200"/>
                        </a:spcAft>
                      </a:pPr>
                      <a:r>
                        <a:rPr lang="en-AU" sz="1600" dirty="0">
                          <a:effectLst/>
                          <a:latin typeface="+mj-lt"/>
                        </a:rPr>
                        <a:t>Average heart rate zone</a:t>
                      </a:r>
                      <a:endParaRPr lang="en-AU" sz="1600" dirty="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83711037"/>
                  </a:ext>
                </a:extLst>
              </a:tr>
              <a:tr h="426308">
                <a:tc>
                  <a:txBody>
                    <a:bodyPr/>
                    <a:lstStyle/>
                    <a:p>
                      <a:pPr algn="l">
                        <a:lnSpc>
                          <a:spcPct val="150000"/>
                        </a:lnSpc>
                        <a:spcBef>
                          <a:spcPts val="0"/>
                        </a:spcBef>
                        <a:spcAft>
                          <a:spcPts val="1200"/>
                        </a:spcAft>
                      </a:pPr>
                      <a:r>
                        <a:rPr lang="en-AU" sz="1600" dirty="0">
                          <a:effectLst/>
                        </a:rPr>
                        <a:t>Phase 1</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Bef>
                          <a:spcPts val="0"/>
                        </a:spcBef>
                        <a:spcAft>
                          <a:spcPts val="1200"/>
                        </a:spcAft>
                      </a:pPr>
                      <a:r>
                        <a:rPr lang="en-AU" sz="1600">
                          <a:effectLst/>
                        </a:rPr>
                        <a:t>6</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Bef>
                          <a:spcPts val="0"/>
                        </a:spcBef>
                        <a:spcAft>
                          <a:spcPts val="1200"/>
                        </a:spcAft>
                      </a:pPr>
                      <a:r>
                        <a:rPr lang="en-AU" sz="1600" dirty="0">
                          <a:effectLst/>
                        </a:rPr>
                        <a:t>Zone 5</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70561403"/>
                  </a:ext>
                </a:extLst>
              </a:tr>
              <a:tr h="426308">
                <a:tc>
                  <a:txBody>
                    <a:bodyPr/>
                    <a:lstStyle/>
                    <a:p>
                      <a:pPr algn="l">
                        <a:lnSpc>
                          <a:spcPct val="150000"/>
                        </a:lnSpc>
                        <a:spcBef>
                          <a:spcPts val="0"/>
                        </a:spcBef>
                        <a:spcAft>
                          <a:spcPts val="1200"/>
                        </a:spcAft>
                      </a:pPr>
                      <a:r>
                        <a:rPr lang="en-AU" sz="1600">
                          <a:effectLst/>
                        </a:rPr>
                        <a:t>Phase 2</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Bef>
                          <a:spcPts val="0"/>
                        </a:spcBef>
                        <a:spcAft>
                          <a:spcPts val="1200"/>
                        </a:spcAft>
                      </a:pPr>
                      <a:r>
                        <a:rPr lang="en-AU" sz="1600">
                          <a:effectLst/>
                        </a:rPr>
                        <a:t>7</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Bef>
                          <a:spcPts val="0"/>
                        </a:spcBef>
                        <a:spcAft>
                          <a:spcPts val="1200"/>
                        </a:spcAft>
                      </a:pPr>
                      <a:r>
                        <a:rPr lang="en-AU" sz="1600" dirty="0">
                          <a:effectLst/>
                        </a:rPr>
                        <a:t>Zone 4</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54507148"/>
                  </a:ext>
                </a:extLst>
              </a:tr>
              <a:tr h="426308">
                <a:tc>
                  <a:txBody>
                    <a:bodyPr/>
                    <a:lstStyle/>
                    <a:p>
                      <a:pPr algn="l">
                        <a:lnSpc>
                          <a:spcPct val="150000"/>
                        </a:lnSpc>
                        <a:spcBef>
                          <a:spcPts val="0"/>
                        </a:spcBef>
                        <a:spcAft>
                          <a:spcPts val="1200"/>
                        </a:spcAft>
                      </a:pPr>
                      <a:r>
                        <a:rPr lang="en-AU" sz="1600">
                          <a:effectLst/>
                        </a:rPr>
                        <a:t>Phase 3</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Bef>
                          <a:spcPts val="0"/>
                        </a:spcBef>
                        <a:spcAft>
                          <a:spcPts val="1200"/>
                        </a:spcAft>
                      </a:pPr>
                      <a:r>
                        <a:rPr lang="en-AU" sz="1600">
                          <a:effectLst/>
                        </a:rPr>
                        <a:t>7</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Bef>
                          <a:spcPts val="0"/>
                        </a:spcBef>
                        <a:spcAft>
                          <a:spcPts val="1200"/>
                        </a:spcAft>
                      </a:pPr>
                      <a:r>
                        <a:rPr lang="en-AU" sz="1600" dirty="0">
                          <a:effectLst/>
                        </a:rPr>
                        <a:t>Zone 4</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08352275"/>
                  </a:ext>
                </a:extLst>
              </a:tr>
              <a:tr h="426308">
                <a:tc>
                  <a:txBody>
                    <a:bodyPr/>
                    <a:lstStyle/>
                    <a:p>
                      <a:pPr algn="l">
                        <a:lnSpc>
                          <a:spcPct val="150000"/>
                        </a:lnSpc>
                        <a:spcBef>
                          <a:spcPts val="0"/>
                        </a:spcBef>
                        <a:spcAft>
                          <a:spcPts val="1200"/>
                        </a:spcAft>
                      </a:pPr>
                      <a:r>
                        <a:rPr lang="en-AU" sz="1600">
                          <a:effectLst/>
                        </a:rPr>
                        <a:t>Phase 4</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Bef>
                          <a:spcPts val="0"/>
                        </a:spcBef>
                        <a:spcAft>
                          <a:spcPts val="1200"/>
                        </a:spcAft>
                      </a:pPr>
                      <a:r>
                        <a:rPr lang="en-AU" sz="1600">
                          <a:effectLst/>
                        </a:rPr>
                        <a:t>8</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Bef>
                          <a:spcPts val="0"/>
                        </a:spcBef>
                        <a:spcAft>
                          <a:spcPts val="1200"/>
                        </a:spcAft>
                      </a:pPr>
                      <a:r>
                        <a:rPr lang="en-AU" sz="1600" dirty="0">
                          <a:effectLst/>
                        </a:rPr>
                        <a:t>Zone 2</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21403526"/>
                  </a:ext>
                </a:extLst>
              </a:tr>
              <a:tr h="426308">
                <a:tc>
                  <a:txBody>
                    <a:bodyPr/>
                    <a:lstStyle/>
                    <a:p>
                      <a:pPr algn="l">
                        <a:lnSpc>
                          <a:spcPct val="150000"/>
                        </a:lnSpc>
                        <a:spcBef>
                          <a:spcPts val="0"/>
                        </a:spcBef>
                        <a:spcAft>
                          <a:spcPts val="1200"/>
                        </a:spcAft>
                      </a:pPr>
                      <a:r>
                        <a:rPr lang="en-AU" sz="1600">
                          <a:effectLst/>
                        </a:rPr>
                        <a:t>Phase 5</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Bef>
                          <a:spcPts val="0"/>
                        </a:spcBef>
                        <a:spcAft>
                          <a:spcPts val="1200"/>
                        </a:spcAft>
                      </a:pPr>
                      <a:r>
                        <a:rPr lang="en-AU" sz="1600">
                          <a:effectLst/>
                        </a:rPr>
                        <a:t>10</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Bef>
                          <a:spcPts val="0"/>
                        </a:spcBef>
                        <a:spcAft>
                          <a:spcPts val="1200"/>
                        </a:spcAft>
                      </a:pPr>
                      <a:r>
                        <a:rPr lang="en-AU" sz="1600" dirty="0">
                          <a:effectLst/>
                        </a:rPr>
                        <a:t>Zone 1</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79064769"/>
                  </a:ext>
                </a:extLst>
              </a:tr>
            </a:tbl>
          </a:graphicData>
        </a:graphic>
      </p:graphicFrame>
      <p:pic>
        <p:nvPicPr>
          <p:cNvPr id="6" name="Picture 5" descr="A set of axes comparing Distance (kilometres) and Time taken (minutes)">
            <a:extLst>
              <a:ext uri="{FF2B5EF4-FFF2-40B4-BE49-F238E27FC236}">
                <a16:creationId xmlns:a16="http://schemas.microsoft.com/office/drawing/2014/main" id="{5C11DC42-09D0-DBAA-62AD-B4603394DE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27678" y="2543855"/>
            <a:ext cx="6116320" cy="3954145"/>
          </a:xfrm>
          <a:prstGeom prst="rect">
            <a:avLst/>
          </a:prstGeom>
        </p:spPr>
      </p:pic>
      <p:sp>
        <p:nvSpPr>
          <p:cNvPr id="2" name="Slide Number Placeholder 1">
            <a:extLst>
              <a:ext uri="{FF2B5EF4-FFF2-40B4-BE49-F238E27FC236}">
                <a16:creationId xmlns:a16="http://schemas.microsoft.com/office/drawing/2014/main" id="{131973F9-BFA5-C8FB-C405-CD5546A04F7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321060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a:latin typeface="+mj-lt"/>
              </a:rPr>
              <a:t>Explore</a:t>
            </a:r>
            <a:endParaRPr lang="en-AU">
              <a:latin typeface="+mj-lt"/>
            </a:endParaRPr>
          </a:p>
        </p:txBody>
      </p:sp>
    </p:spTree>
    <p:extLst>
      <p:ext uri="{BB962C8B-B14F-4D97-AF65-F5344CB8AC3E}">
        <p14:creationId xmlns:p14="http://schemas.microsoft.com/office/powerpoint/2010/main" val="337983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DD3995-BF9E-14A7-A132-9C1FB7A73A3C}"/>
              </a:ext>
            </a:extLst>
          </p:cNvPr>
          <p:cNvSpPr>
            <a:spLocks noGrp="1"/>
          </p:cNvSpPr>
          <p:nvPr>
            <p:ph type="title"/>
          </p:nvPr>
        </p:nvSpPr>
        <p:spPr/>
        <p:txBody>
          <a:bodyPr/>
          <a:lstStyle/>
          <a:p>
            <a:r>
              <a:rPr lang="en-US">
                <a:latin typeface="+mj-lt"/>
              </a:rPr>
              <a:t>Distance-time graphs (1)</a:t>
            </a:r>
            <a:endParaRPr lang="en-AU">
              <a:latin typeface="+mj-lt"/>
            </a:endParaRPr>
          </a:p>
        </p:txBody>
      </p:sp>
      <p:sp>
        <p:nvSpPr>
          <p:cNvPr id="4" name="Text Placeholder 3">
            <a:extLst>
              <a:ext uri="{FF2B5EF4-FFF2-40B4-BE49-F238E27FC236}">
                <a16:creationId xmlns:a16="http://schemas.microsoft.com/office/drawing/2014/main" id="{A76E4FBA-83B0-35A9-BF8A-7CAD14618FFD}"/>
              </a:ext>
            </a:extLst>
          </p:cNvPr>
          <p:cNvSpPr>
            <a:spLocks noGrp="1"/>
          </p:cNvSpPr>
          <p:nvPr>
            <p:ph type="body" sz="quarter" idx="18"/>
          </p:nvPr>
        </p:nvSpPr>
        <p:spPr/>
        <p:txBody>
          <a:bodyPr/>
          <a:lstStyle/>
          <a:p>
            <a:r>
              <a:rPr lang="en-US">
                <a:latin typeface="+mj-lt"/>
              </a:rPr>
              <a:t>Tortoise, T-rex, cheetah</a:t>
            </a:r>
            <a:endParaRPr lang="en-AU">
              <a:latin typeface="+mj-lt"/>
            </a:endParaRPr>
          </a:p>
        </p:txBody>
      </p:sp>
      <p:pic>
        <p:nvPicPr>
          <p:cNvPr id="14" name="Picture 13" descr="Linear graph passing through (1,120)">
            <a:extLst>
              <a:ext uri="{FF2B5EF4-FFF2-40B4-BE49-F238E27FC236}">
                <a16:creationId xmlns:a16="http://schemas.microsoft.com/office/drawing/2014/main" id="{4BFC2A67-A1FA-C487-5E7E-1B85188985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211" y="2472807"/>
            <a:ext cx="3984366" cy="2739528"/>
          </a:xfrm>
          <a:prstGeom prst="rect">
            <a:avLst/>
          </a:prstGeom>
        </p:spPr>
      </p:pic>
      <p:pic>
        <p:nvPicPr>
          <p:cNvPr id="12" name="Picture 11" descr="Linear graph with very small positive gradient">
            <a:extLst>
              <a:ext uri="{FF2B5EF4-FFF2-40B4-BE49-F238E27FC236}">
                <a16:creationId xmlns:a16="http://schemas.microsoft.com/office/drawing/2014/main" id="{A63BA364-97CE-498A-E2AE-5A3B4C6F32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07030" y="2472807"/>
            <a:ext cx="3984364" cy="2739527"/>
          </a:xfrm>
          <a:prstGeom prst="rect">
            <a:avLst/>
          </a:prstGeom>
        </p:spPr>
      </p:pic>
      <p:pic>
        <p:nvPicPr>
          <p:cNvPr id="10" name="Picture 9" descr="Linear graph passing through (1,20)">
            <a:extLst>
              <a:ext uri="{FF2B5EF4-FFF2-40B4-BE49-F238E27FC236}">
                <a16:creationId xmlns:a16="http://schemas.microsoft.com/office/drawing/2014/main" id="{CC67F9D2-3B4D-F01F-BC4B-E971FA9907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24847" y="2472808"/>
            <a:ext cx="3984362" cy="2739526"/>
          </a:xfrm>
          <a:prstGeom prst="rect">
            <a:avLst/>
          </a:prstGeom>
        </p:spPr>
      </p:pic>
      <p:sp>
        <p:nvSpPr>
          <p:cNvPr id="2" name="Slide Number Placeholder 1">
            <a:extLst>
              <a:ext uri="{FF2B5EF4-FFF2-40B4-BE49-F238E27FC236}">
                <a16:creationId xmlns:a16="http://schemas.microsoft.com/office/drawing/2014/main" id="{44702EA6-AC9B-0B1A-65C6-ABAD0D117F4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428957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D6D2FA-3722-5C08-0FD2-F4C2A9B68AE9}"/>
              </a:ext>
            </a:extLst>
          </p:cNvPr>
          <p:cNvSpPr>
            <a:spLocks noGrp="1"/>
          </p:cNvSpPr>
          <p:nvPr>
            <p:ph type="title"/>
          </p:nvPr>
        </p:nvSpPr>
        <p:spPr/>
        <p:txBody>
          <a:bodyPr/>
          <a:lstStyle/>
          <a:p>
            <a:r>
              <a:rPr lang="en-US" dirty="0">
                <a:latin typeface="+mj-lt"/>
              </a:rPr>
              <a:t>Distance-time graphs (2)</a:t>
            </a:r>
            <a:endParaRPr lang="en-AU" dirty="0">
              <a:latin typeface="+mj-lt"/>
            </a:endParaRPr>
          </a:p>
        </p:txBody>
      </p:sp>
      <p:sp>
        <p:nvSpPr>
          <p:cNvPr id="4" name="Text Placeholder 3">
            <a:extLst>
              <a:ext uri="{FF2B5EF4-FFF2-40B4-BE49-F238E27FC236}">
                <a16:creationId xmlns:a16="http://schemas.microsoft.com/office/drawing/2014/main" id="{8B76EF95-4347-187D-E2AB-47AC51C60A65}"/>
              </a:ext>
            </a:extLst>
          </p:cNvPr>
          <p:cNvSpPr>
            <a:spLocks noGrp="1"/>
          </p:cNvSpPr>
          <p:nvPr>
            <p:ph type="body" sz="quarter" idx="18"/>
          </p:nvPr>
        </p:nvSpPr>
        <p:spPr/>
        <p:txBody>
          <a:bodyPr/>
          <a:lstStyle/>
          <a:p>
            <a:r>
              <a:rPr lang="en-US">
                <a:latin typeface="+mj-lt"/>
              </a:rPr>
              <a:t>Match the story to the graph</a:t>
            </a:r>
            <a:endParaRPr lang="en-AU">
              <a:latin typeface="+mj-lt"/>
            </a:endParaRPr>
          </a:p>
        </p:txBody>
      </p:sp>
      <p:sp>
        <p:nvSpPr>
          <p:cNvPr id="8" name="Rectangle: Rounded Corners 7">
            <a:extLst>
              <a:ext uri="{FF2B5EF4-FFF2-40B4-BE49-F238E27FC236}">
                <a16:creationId xmlns:a16="http://schemas.microsoft.com/office/drawing/2014/main" id="{D9903F31-F885-98A4-29B6-BF6F5A866EA7}"/>
              </a:ext>
            </a:extLst>
          </p:cNvPr>
          <p:cNvSpPr/>
          <p:nvPr/>
        </p:nvSpPr>
        <p:spPr>
          <a:xfrm>
            <a:off x="359039" y="1369454"/>
            <a:ext cx="3868832" cy="1688310"/>
          </a:xfrm>
          <a:prstGeom prst="roundRect">
            <a:avLst>
              <a:gd name="adj" fmla="val 867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dirty="0"/>
              <a:t>A lion left his den. He set off slowly, then increased his pace as he chased a gazelle, then walked slowly back to the den.</a:t>
            </a:r>
            <a:endParaRPr lang="en-AU" sz="1800" dirty="0"/>
          </a:p>
        </p:txBody>
      </p:sp>
      <p:sp>
        <p:nvSpPr>
          <p:cNvPr id="11" name="Rectangle: Rounded Corners 10">
            <a:extLst>
              <a:ext uri="{FF2B5EF4-FFF2-40B4-BE49-F238E27FC236}">
                <a16:creationId xmlns:a16="http://schemas.microsoft.com/office/drawing/2014/main" id="{594EFF30-9518-FEC8-73CF-078CD68A8329}"/>
              </a:ext>
            </a:extLst>
          </p:cNvPr>
          <p:cNvSpPr/>
          <p:nvPr/>
        </p:nvSpPr>
        <p:spPr>
          <a:xfrm>
            <a:off x="359039" y="3188572"/>
            <a:ext cx="3868832" cy="1688310"/>
          </a:xfrm>
          <a:prstGeom prst="roundRect">
            <a:avLst>
              <a:gd name="adj" fmla="val 683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dirty="0"/>
              <a:t>A lion left his den. He set off at high speed, then slowed down as he stalked a gazelle, then ran back to the den.</a:t>
            </a:r>
            <a:endParaRPr lang="en-AU" sz="1800" dirty="0"/>
          </a:p>
        </p:txBody>
      </p:sp>
      <p:sp>
        <p:nvSpPr>
          <p:cNvPr id="12" name="Rectangle: Rounded Corners 11">
            <a:extLst>
              <a:ext uri="{FF2B5EF4-FFF2-40B4-BE49-F238E27FC236}">
                <a16:creationId xmlns:a16="http://schemas.microsoft.com/office/drawing/2014/main" id="{EB917FAA-2AC1-50B5-84C8-E4FA37D49428}"/>
              </a:ext>
            </a:extLst>
          </p:cNvPr>
          <p:cNvSpPr/>
          <p:nvPr/>
        </p:nvSpPr>
        <p:spPr>
          <a:xfrm>
            <a:off x="359039" y="5007690"/>
            <a:ext cx="3868832" cy="1688310"/>
          </a:xfrm>
          <a:prstGeom prst="roundRect">
            <a:avLst>
              <a:gd name="adj" fmla="val 683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dirty="0"/>
              <a:t>A lion left his den. He set off at high speed chasing a gazelle, stopped to rest, then ran back to the den.</a:t>
            </a:r>
            <a:endParaRPr lang="en-AU" sz="1800" dirty="0"/>
          </a:p>
        </p:txBody>
      </p:sp>
      <p:pic>
        <p:nvPicPr>
          <p:cNvPr id="7" name="Picture 6" descr="A graph showing distance from den over time. The graph is increasing quickly then increasing slowly then decreasing quickly.">
            <a:extLst>
              <a:ext uri="{FF2B5EF4-FFF2-40B4-BE49-F238E27FC236}">
                <a16:creationId xmlns:a16="http://schemas.microsoft.com/office/drawing/2014/main" id="{094E4628-DFC8-8374-259F-AF5B9FCABB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58585" y="2290650"/>
            <a:ext cx="7374376" cy="3484154"/>
          </a:xfrm>
          <a:prstGeom prst="rect">
            <a:avLst/>
          </a:prstGeom>
        </p:spPr>
      </p:pic>
      <p:sp>
        <p:nvSpPr>
          <p:cNvPr id="2" name="Slide Number Placeholder 1">
            <a:extLst>
              <a:ext uri="{FF2B5EF4-FFF2-40B4-BE49-F238E27FC236}">
                <a16:creationId xmlns:a16="http://schemas.microsoft.com/office/drawing/2014/main" id="{60A19333-F61F-5C2C-E04A-B70E21A208B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71553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1A283A-D64B-B088-445A-8FA8F96B1EED}"/>
              </a:ext>
            </a:extLst>
          </p:cNvPr>
          <p:cNvSpPr>
            <a:spLocks noGrp="1"/>
          </p:cNvSpPr>
          <p:nvPr>
            <p:ph type="title"/>
          </p:nvPr>
        </p:nvSpPr>
        <p:spPr/>
        <p:txBody>
          <a:bodyPr/>
          <a:lstStyle/>
          <a:p>
            <a:r>
              <a:rPr lang="en-US"/>
              <a:t>Distance-time graphs (3)</a:t>
            </a:r>
            <a:endParaRPr lang="en-AU"/>
          </a:p>
        </p:txBody>
      </p:sp>
      <p:sp>
        <p:nvSpPr>
          <p:cNvPr id="4" name="Text Placeholder 3">
            <a:extLst>
              <a:ext uri="{FF2B5EF4-FFF2-40B4-BE49-F238E27FC236}">
                <a16:creationId xmlns:a16="http://schemas.microsoft.com/office/drawing/2014/main" id="{6CD7870C-829A-9A03-2C41-1F70AB067DFB}"/>
              </a:ext>
            </a:extLst>
          </p:cNvPr>
          <p:cNvSpPr>
            <a:spLocks noGrp="1"/>
          </p:cNvSpPr>
          <p:nvPr>
            <p:ph type="body" sz="quarter" idx="18"/>
          </p:nvPr>
        </p:nvSpPr>
        <p:spPr/>
        <p:txBody>
          <a:bodyPr/>
          <a:lstStyle/>
          <a:p>
            <a:r>
              <a:rPr lang="en-US"/>
              <a:t>Match the story to the graph – correct answer</a:t>
            </a:r>
            <a:endParaRPr lang="en-AU"/>
          </a:p>
        </p:txBody>
      </p:sp>
      <p:sp>
        <p:nvSpPr>
          <p:cNvPr id="10" name="Rectangle: Rounded Corners 9">
            <a:extLst>
              <a:ext uri="{FF2B5EF4-FFF2-40B4-BE49-F238E27FC236}">
                <a16:creationId xmlns:a16="http://schemas.microsoft.com/office/drawing/2014/main" id="{6FF99B45-7989-5B00-8F2B-B718A4F52350}"/>
              </a:ext>
            </a:extLst>
          </p:cNvPr>
          <p:cNvSpPr/>
          <p:nvPr/>
        </p:nvSpPr>
        <p:spPr>
          <a:xfrm>
            <a:off x="359039" y="1369454"/>
            <a:ext cx="3868832" cy="1688310"/>
          </a:xfrm>
          <a:prstGeom prst="roundRect">
            <a:avLst>
              <a:gd name="adj" fmla="val 8679"/>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dirty="0"/>
              <a:t>A lion left his den. He set off slowly, then increased his pace as he chased a gazelle, then walked slowly back to the den.</a:t>
            </a:r>
            <a:endParaRPr lang="en-AU" sz="1800" dirty="0"/>
          </a:p>
        </p:txBody>
      </p:sp>
      <p:sp>
        <p:nvSpPr>
          <p:cNvPr id="11" name="Rectangle: Rounded Corners 10">
            <a:extLst>
              <a:ext uri="{FF2B5EF4-FFF2-40B4-BE49-F238E27FC236}">
                <a16:creationId xmlns:a16="http://schemas.microsoft.com/office/drawing/2014/main" id="{811F3AAE-C72D-9328-C204-A2A5A1675D34}"/>
              </a:ext>
            </a:extLst>
          </p:cNvPr>
          <p:cNvSpPr/>
          <p:nvPr/>
        </p:nvSpPr>
        <p:spPr>
          <a:xfrm>
            <a:off x="359039" y="3188572"/>
            <a:ext cx="3868832" cy="1688310"/>
          </a:xfrm>
          <a:prstGeom prst="roundRect">
            <a:avLst>
              <a:gd name="adj" fmla="val 683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dirty="0"/>
              <a:t>A lion left his den. He set off at high speed, then slowed down as he stalked a gazelle, then ran back to the den.</a:t>
            </a:r>
            <a:endParaRPr lang="en-AU" sz="1800" dirty="0"/>
          </a:p>
        </p:txBody>
      </p:sp>
      <p:sp>
        <p:nvSpPr>
          <p:cNvPr id="12" name="Rectangle: Rounded Corners 11">
            <a:extLst>
              <a:ext uri="{FF2B5EF4-FFF2-40B4-BE49-F238E27FC236}">
                <a16:creationId xmlns:a16="http://schemas.microsoft.com/office/drawing/2014/main" id="{D582FEC3-08E7-425A-50AB-F93449DDDAF3}"/>
              </a:ext>
            </a:extLst>
          </p:cNvPr>
          <p:cNvSpPr/>
          <p:nvPr/>
        </p:nvSpPr>
        <p:spPr>
          <a:xfrm>
            <a:off x="359039" y="5007690"/>
            <a:ext cx="3868832" cy="1688310"/>
          </a:xfrm>
          <a:prstGeom prst="roundRect">
            <a:avLst>
              <a:gd name="adj" fmla="val 683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dirty="0"/>
              <a:t>A lion left his den. He set off at high speed chasing a gazelle, stopped to rest, then ran back to the den.</a:t>
            </a:r>
            <a:endParaRPr lang="en-AU" sz="1800" dirty="0"/>
          </a:p>
        </p:txBody>
      </p:sp>
      <p:pic>
        <p:nvPicPr>
          <p:cNvPr id="9" name="Picture 8" descr="A graph showing distance from den over time. The graph is increasing quickly then increasing slowly then decreasing quickly.">
            <a:extLst>
              <a:ext uri="{FF2B5EF4-FFF2-40B4-BE49-F238E27FC236}">
                <a16:creationId xmlns:a16="http://schemas.microsoft.com/office/drawing/2014/main" id="{4338CFFF-5548-0F47-6E29-1EBF9EDBC3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68123" y="2290296"/>
            <a:ext cx="7375875" cy="3484862"/>
          </a:xfrm>
          <a:prstGeom prst="rect">
            <a:avLst/>
          </a:prstGeom>
        </p:spPr>
      </p:pic>
      <p:sp>
        <p:nvSpPr>
          <p:cNvPr id="2" name="Slide Number Placeholder 1">
            <a:extLst>
              <a:ext uri="{FF2B5EF4-FFF2-40B4-BE49-F238E27FC236}">
                <a16:creationId xmlns:a16="http://schemas.microsoft.com/office/drawing/2014/main" id="{96D6C7AE-A4BB-8E3C-C44F-325CC82DDAF7}"/>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227701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err="1">
                <a:latin typeface="+mj-lt"/>
              </a:rPr>
              <a:t>Summarise</a:t>
            </a:r>
            <a:endParaRPr lang="en-AU">
              <a:latin typeface="+mj-lt"/>
            </a:endParaRPr>
          </a:p>
        </p:txBody>
      </p:sp>
    </p:spTree>
    <p:extLst>
      <p:ext uri="{BB962C8B-B14F-4D97-AF65-F5344CB8AC3E}">
        <p14:creationId xmlns:p14="http://schemas.microsoft.com/office/powerpoint/2010/main" val="62780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6A7D7-9493-B66D-3EA4-EF45C582C7E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1F8DE7B-4421-FAAC-21A1-5E1281FBB6C2}"/>
              </a:ext>
            </a:extLst>
          </p:cNvPr>
          <p:cNvSpPr>
            <a:spLocks noGrp="1"/>
          </p:cNvSpPr>
          <p:nvPr>
            <p:ph type="title"/>
          </p:nvPr>
        </p:nvSpPr>
        <p:spPr>
          <a:xfrm>
            <a:off x="359999" y="360000"/>
            <a:ext cx="11484000" cy="545601"/>
          </a:xfrm>
        </p:spPr>
        <p:txBody>
          <a:bodyPr/>
          <a:lstStyle/>
          <a:p>
            <a:r>
              <a:rPr lang="en-US" dirty="0">
                <a:latin typeface="+mj-lt"/>
              </a:rPr>
              <a:t>Distance-time graphs (4)</a:t>
            </a:r>
            <a:endParaRPr lang="en-AU" dirty="0">
              <a:latin typeface="+mj-lt"/>
            </a:endParaRPr>
          </a:p>
        </p:txBody>
      </p:sp>
      <p:sp>
        <p:nvSpPr>
          <p:cNvPr id="4" name="Text Placeholder 3">
            <a:extLst>
              <a:ext uri="{FF2B5EF4-FFF2-40B4-BE49-F238E27FC236}">
                <a16:creationId xmlns:a16="http://schemas.microsoft.com/office/drawing/2014/main" id="{EDF5F2D5-384A-A21B-B889-79EC30820AA5}"/>
              </a:ext>
            </a:extLst>
          </p:cNvPr>
          <p:cNvSpPr>
            <a:spLocks noGrp="1"/>
          </p:cNvSpPr>
          <p:nvPr>
            <p:ph type="body" sz="quarter" idx="18"/>
          </p:nvPr>
        </p:nvSpPr>
        <p:spPr>
          <a:xfrm>
            <a:off x="359999" y="982520"/>
            <a:ext cx="11483999" cy="310015"/>
          </a:xfrm>
        </p:spPr>
        <p:txBody>
          <a:bodyPr/>
          <a:lstStyle/>
          <a:p>
            <a:r>
              <a:rPr lang="en-US" dirty="0">
                <a:latin typeface="+mj-lt"/>
              </a:rPr>
              <a:t>Speed</a:t>
            </a:r>
            <a:endParaRPr lang="en-AU" dirty="0">
              <a:latin typeface="+mj-lt"/>
            </a:endParaRP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6FBB209A-7DC7-52F4-BAAC-1D7C37B96A58}"/>
                  </a:ext>
                </a:extLst>
              </p:cNvPr>
              <p:cNvSpPr>
                <a:spLocks noGrp="1"/>
              </p:cNvSpPr>
              <p:nvPr>
                <p:ph type="body" sz="quarter" idx="17"/>
              </p:nvPr>
            </p:nvSpPr>
            <p:spPr>
              <a:xfrm>
                <a:off x="359999" y="1567086"/>
                <a:ext cx="3943643" cy="4807835"/>
              </a:xfrm>
            </p:spPr>
            <p:txBody>
              <a:bodyPr/>
              <a:lstStyle/>
              <a:p>
                <a:r>
                  <a:rPr lang="en-US" dirty="0"/>
                  <a:t>Speed of AB:</a:t>
                </a: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r>
                        <a:rPr lang="en-AU" b="0" i="1" smtClean="0">
                          <a:latin typeface="Cambria Math" panose="02040503050406030204" pitchFamily="18" charset="0"/>
                        </a:rPr>
                        <m:t>12 </m:t>
                      </m:r>
                      <m:r>
                        <a:rPr lang="en-AU" b="0" i="1" smtClean="0">
                          <a:latin typeface="Cambria Math" panose="02040503050406030204" pitchFamily="18" charset="0"/>
                        </a:rPr>
                        <m:t>𝑘𝑚</m:t>
                      </m:r>
                      <m:r>
                        <a:rPr lang="en-AU" b="0" i="1" smtClean="0">
                          <a:latin typeface="Cambria Math" panose="02040503050406030204" pitchFamily="18" charset="0"/>
                        </a:rPr>
                        <m:t>/10 </m:t>
                      </m:r>
                      <m:r>
                        <a:rPr lang="en-AU" b="0" i="1" smtClean="0">
                          <a:latin typeface="Cambria Math" panose="02040503050406030204" pitchFamily="18" charset="0"/>
                        </a:rPr>
                        <m:t>𝑚𝑖𝑛</m:t>
                      </m:r>
                    </m:oMath>
                    <m:oMath xmlns:m="http://schemas.openxmlformats.org/officeDocument/2006/math">
                      <m:r>
                        <a:rPr lang="en-AU"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12 </m:t>
                          </m:r>
                          <m:r>
                            <a:rPr lang="en-US" b="0" i="1" smtClean="0">
                              <a:latin typeface="Cambria Math" panose="02040503050406030204" pitchFamily="18" charset="0"/>
                            </a:rPr>
                            <m:t>𝑘𝑚</m:t>
                          </m:r>
                        </m:num>
                        <m:den>
                          <m:r>
                            <a:rPr lang="en-US" b="0" i="1" smtClean="0">
                              <a:latin typeface="Cambria Math" panose="02040503050406030204" pitchFamily="18" charset="0"/>
                            </a:rPr>
                            <m:t>10</m:t>
                          </m:r>
                        </m:den>
                      </m:f>
                    </m:oMath>
                    <m:oMath xmlns:m="http://schemas.openxmlformats.org/officeDocument/2006/math">
                      <m:r>
                        <a:rPr lang="en-US" b="0" i="1" smtClean="0">
                          <a:latin typeface="Cambria Math" panose="02040503050406030204" pitchFamily="18" charset="0"/>
                        </a:rPr>
                        <m:t>=1.2 </m:t>
                      </m:r>
                      <m:r>
                        <a:rPr lang="en-US" b="0" i="1" smtClean="0">
                          <a:latin typeface="Cambria Math" panose="02040503050406030204" pitchFamily="18" charset="0"/>
                        </a:rPr>
                        <m:t>𝑘𝑚</m:t>
                      </m:r>
                      <m:r>
                        <a:rPr lang="en-US" b="0" i="1" smtClean="0">
                          <a:latin typeface="Cambria Math" panose="02040503050406030204" pitchFamily="18" charset="0"/>
                        </a:rPr>
                        <m:t>/</m:t>
                      </m:r>
                      <m:r>
                        <a:rPr lang="en-US" b="0" i="1" smtClean="0">
                          <a:latin typeface="Cambria Math" panose="02040503050406030204" pitchFamily="18" charset="0"/>
                        </a:rPr>
                        <m:t>𝑚𝑖𝑛</m:t>
                      </m:r>
                    </m:oMath>
                  </m:oMathPara>
                </a14:m>
                <a:endParaRPr lang="en-AU" dirty="0"/>
              </a:p>
              <a:p>
                <a:r>
                  <a:rPr lang="en-AU" dirty="0"/>
                  <a:t>Find the speed of BC and CD.</a:t>
                </a:r>
              </a:p>
            </p:txBody>
          </p:sp>
        </mc:Choice>
        <mc:Fallback xmlns="">
          <p:sp>
            <p:nvSpPr>
              <p:cNvPr id="5" name="Text Placeholder 4">
                <a:extLst>
                  <a:ext uri="{FF2B5EF4-FFF2-40B4-BE49-F238E27FC236}">
                    <a16:creationId xmlns:a16="http://schemas.microsoft.com/office/drawing/2014/main" id="{6FBB209A-7DC7-52F4-BAAC-1D7C37B96A58}"/>
                  </a:ext>
                </a:extLst>
              </p:cNvPr>
              <p:cNvSpPr>
                <a:spLocks noGrp="1" noRot="1" noChangeAspect="1" noMove="1" noResize="1" noEditPoints="1" noAdjustHandles="1" noChangeArrowheads="1" noChangeShapeType="1" noTextEdit="1"/>
              </p:cNvSpPr>
              <p:nvPr>
                <p:ph type="body" sz="quarter" idx="17"/>
              </p:nvPr>
            </p:nvSpPr>
            <p:spPr>
              <a:xfrm>
                <a:off x="359999" y="1567086"/>
                <a:ext cx="3943643" cy="4807835"/>
              </a:xfrm>
              <a:blipFill>
                <a:blip r:embed="rId2"/>
                <a:stretch>
                  <a:fillRect l="-3864"/>
                </a:stretch>
              </a:blipFill>
            </p:spPr>
            <p:txBody>
              <a:bodyPr/>
              <a:lstStyle/>
              <a:p>
                <a:r>
                  <a:rPr lang="en-AU">
                    <a:noFill/>
                  </a:rPr>
                  <a:t> </a:t>
                </a:r>
              </a:p>
            </p:txBody>
          </p:sp>
        </mc:Fallback>
      </mc:AlternateContent>
      <p:pic>
        <p:nvPicPr>
          <p:cNvPr id="19" name="Picture 18" descr="Graph of distance from den (km) and Time (mins).">
            <a:extLst>
              <a:ext uri="{FF2B5EF4-FFF2-40B4-BE49-F238E27FC236}">
                <a16:creationId xmlns:a16="http://schemas.microsoft.com/office/drawing/2014/main" id="{E887A8B3-7DD3-EBA6-FA81-083A1991CA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8667" y="1709391"/>
            <a:ext cx="6849032" cy="4523225"/>
          </a:xfrm>
          <a:prstGeom prst="rect">
            <a:avLst/>
          </a:prstGeom>
        </p:spPr>
      </p:pic>
      <p:sp>
        <p:nvSpPr>
          <p:cNvPr id="2" name="Slide Number Placeholder 1">
            <a:extLst>
              <a:ext uri="{FF2B5EF4-FFF2-40B4-BE49-F238E27FC236}">
                <a16:creationId xmlns:a16="http://schemas.microsoft.com/office/drawing/2014/main" id="{04D86DDA-2216-D6DC-1B33-DF4DFD3D0ED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107041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5B7053-8337-8704-3D1C-147C112981EE}"/>
              </a:ext>
            </a:extLst>
          </p:cNvPr>
          <p:cNvSpPr>
            <a:spLocks noGrp="1"/>
          </p:cNvSpPr>
          <p:nvPr>
            <p:ph type="title"/>
          </p:nvPr>
        </p:nvSpPr>
        <p:spPr/>
        <p:txBody>
          <a:bodyPr/>
          <a:lstStyle/>
          <a:p>
            <a:r>
              <a:rPr lang="en-US" dirty="0">
                <a:latin typeface="+mj-lt"/>
              </a:rPr>
              <a:t>Distance-time graphs (5)</a:t>
            </a:r>
            <a:endParaRPr lang="en-AU" dirty="0">
              <a:latin typeface="+mj-lt"/>
            </a:endParaRPr>
          </a:p>
        </p:txBody>
      </p:sp>
      <p:sp>
        <p:nvSpPr>
          <p:cNvPr id="4" name="Text Placeholder 3">
            <a:extLst>
              <a:ext uri="{FF2B5EF4-FFF2-40B4-BE49-F238E27FC236}">
                <a16:creationId xmlns:a16="http://schemas.microsoft.com/office/drawing/2014/main" id="{40226A82-C35D-CFB0-819C-E1008E56DAA6}"/>
              </a:ext>
            </a:extLst>
          </p:cNvPr>
          <p:cNvSpPr>
            <a:spLocks noGrp="1"/>
          </p:cNvSpPr>
          <p:nvPr>
            <p:ph type="body" sz="quarter" idx="18"/>
          </p:nvPr>
        </p:nvSpPr>
        <p:spPr/>
        <p:txBody>
          <a:bodyPr/>
          <a:lstStyle/>
          <a:p>
            <a:r>
              <a:rPr lang="en-US">
                <a:latin typeface="+mj-lt"/>
              </a:rPr>
              <a:t>Worked example 1</a:t>
            </a:r>
            <a:endParaRPr lang="en-AU">
              <a:latin typeface="+mj-lt"/>
            </a:endParaRPr>
          </a:p>
        </p:txBody>
      </p:sp>
      <p:sp>
        <p:nvSpPr>
          <p:cNvPr id="5" name="Text Placeholder 4">
            <a:extLst>
              <a:ext uri="{FF2B5EF4-FFF2-40B4-BE49-F238E27FC236}">
                <a16:creationId xmlns:a16="http://schemas.microsoft.com/office/drawing/2014/main" id="{50EF93E6-BE31-00A4-5E67-CF6126A8E91E}"/>
              </a:ext>
            </a:extLst>
          </p:cNvPr>
          <p:cNvSpPr>
            <a:spLocks noGrp="1"/>
          </p:cNvSpPr>
          <p:nvPr>
            <p:ph type="body" sz="quarter" idx="17"/>
          </p:nvPr>
        </p:nvSpPr>
        <p:spPr>
          <a:xfrm>
            <a:off x="360000" y="1340055"/>
            <a:ext cx="11484000" cy="1532953"/>
          </a:xfrm>
        </p:spPr>
        <p:txBody>
          <a:bodyPr/>
          <a:lstStyle/>
          <a:p>
            <a:r>
              <a:rPr lang="en-US" sz="1600">
                <a:latin typeface="+mn-lt"/>
              </a:rPr>
              <a:t>The graph below shows the distance from home and time taken during a car journey of a person and their sibling who leave home to visit their relative’s house. After vising their relative, the person drops off their sibling at a friend’s house before going home. Using the graph, answer:</a:t>
            </a:r>
          </a:p>
          <a:p>
            <a:endParaRPr lang="en-AU" sz="1600">
              <a:latin typeface="+mn-lt"/>
            </a:endParaRPr>
          </a:p>
        </p:txBody>
      </p:sp>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23CAFE8E-5323-B1CE-F050-2BEAB7A79AAC}"/>
                  </a:ext>
                </a:extLst>
              </p:cNvPr>
              <p:cNvSpPr txBox="1">
                <a:spLocks/>
              </p:cNvSpPr>
              <p:nvPr/>
            </p:nvSpPr>
            <p:spPr>
              <a:xfrm>
                <a:off x="335188" y="2820727"/>
                <a:ext cx="4039052" cy="320571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n-lt"/>
                  </a:rPr>
                  <a:t>How long did they stay at their relative’s house?</a:t>
                </a:r>
              </a:p>
              <a:p>
                <a:pPr/>
                <a14:m>
                  <m:oMathPara xmlns:m="http://schemas.openxmlformats.org/officeDocument/2006/math">
                    <m:oMathParaPr>
                      <m:jc m:val="left"/>
                    </m:oMathParaPr>
                    <m:oMath xmlns:m="http://schemas.openxmlformats.org/officeDocument/2006/math">
                      <m:r>
                        <a:rPr lang="en-US" sz="1800" b="0" i="1" smtClean="0">
                          <a:solidFill>
                            <a:schemeClr val="tx2"/>
                          </a:solidFill>
                          <a:latin typeface="Cambria Math" panose="02040503050406030204" pitchFamily="18" charset="0"/>
                        </a:rPr>
                        <m:t>1.5−1</m:t>
                      </m:r>
                    </m:oMath>
                  </m:oMathPara>
                </a14:m>
                <a:br>
                  <a:rPr lang="en-US" sz="1800" b="0" i="1" dirty="0">
                    <a:solidFill>
                      <a:schemeClr val="tx2"/>
                    </a:solidFill>
                    <a:latin typeface="+mn-lt"/>
                  </a:rPr>
                </a:br>
                <a:endParaRPr lang="en-US" sz="1800" b="0" i="1" dirty="0">
                  <a:solidFill>
                    <a:schemeClr val="tx2"/>
                  </a:solidFill>
                  <a:latin typeface="+mn-lt"/>
                </a:endParaRPr>
              </a:p>
              <a:p>
                <a:pPr marL="344488"/>
                <a14:m>
                  <m:oMathPara xmlns:m="http://schemas.openxmlformats.org/officeDocument/2006/math">
                    <m:oMathParaPr>
                      <m:jc m:val="left"/>
                    </m:oMathParaPr>
                    <m:oMath xmlns:m="http://schemas.openxmlformats.org/officeDocument/2006/math">
                      <m:r>
                        <a:rPr lang="en-US" sz="1800" b="0" i="1" smtClean="0">
                          <a:solidFill>
                            <a:schemeClr val="tx2"/>
                          </a:solidFill>
                          <a:latin typeface="Cambria Math" panose="02040503050406030204" pitchFamily="18" charset="0"/>
                        </a:rPr>
                        <m:t>=0.5 </m:t>
                      </m:r>
                      <m:r>
                        <m:rPr>
                          <m:sty m:val="p"/>
                        </m:rPr>
                        <a:rPr lang="en-US" sz="1800" b="0" i="0" smtClean="0">
                          <a:solidFill>
                            <a:schemeClr val="tx2"/>
                          </a:solidFill>
                          <a:latin typeface="Cambria Math" panose="02040503050406030204" pitchFamily="18" charset="0"/>
                        </a:rPr>
                        <m:t>hours</m:t>
                      </m:r>
                    </m:oMath>
                  </m:oMathPara>
                </a14:m>
                <a:endParaRPr lang="en-US" sz="1800" dirty="0">
                  <a:latin typeface="+mn-lt"/>
                </a:endParaRPr>
              </a:p>
              <a:p>
                <a:endParaRPr lang="en-US" sz="1600" dirty="0"/>
              </a:p>
            </p:txBody>
          </p:sp>
        </mc:Choice>
        <mc:Fallback xmlns="">
          <p:sp>
            <p:nvSpPr>
              <p:cNvPr id="6" name="Text Placeholder 4">
                <a:extLst>
                  <a:ext uri="{FF2B5EF4-FFF2-40B4-BE49-F238E27FC236}">
                    <a16:creationId xmlns:a16="http://schemas.microsoft.com/office/drawing/2014/main" id="{23CAFE8E-5323-B1CE-F050-2BEAB7A79AAC}"/>
                  </a:ext>
                </a:extLst>
              </p:cNvPr>
              <p:cNvSpPr txBox="1">
                <a:spLocks noRot="1" noChangeAspect="1" noMove="1" noResize="1" noEditPoints="1" noAdjustHandles="1" noChangeArrowheads="1" noChangeShapeType="1" noTextEdit="1"/>
              </p:cNvSpPr>
              <p:nvPr/>
            </p:nvSpPr>
            <p:spPr>
              <a:xfrm>
                <a:off x="335188" y="2820727"/>
                <a:ext cx="4039052" cy="3205716"/>
              </a:xfrm>
              <a:prstGeom prst="rect">
                <a:avLst/>
              </a:prstGeom>
              <a:blipFill>
                <a:blip r:embed="rId2"/>
                <a:stretch>
                  <a:fillRect l="-3620" r="-4525"/>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31973F9-BFA5-C8FB-C405-CD5546A04F7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grpSp>
        <p:nvGrpSpPr>
          <p:cNvPr id="11" name="Group 10" descr="A graph with distance in kilometres on the vertical axis and time in hours on the horizontal axis. First line slopes upward and travels 50 km in 1 hour. Second line is horizontal for 30 minutes. Third line slopes upward and travels a further 40 km in 30 minutes. Fourth line slopes downward and travels 90 km over 1 hour.">
            <a:extLst>
              <a:ext uri="{FF2B5EF4-FFF2-40B4-BE49-F238E27FC236}">
                <a16:creationId xmlns:a16="http://schemas.microsoft.com/office/drawing/2014/main" id="{6E951416-1F13-0951-7CDA-76B8DC5FA7C8}"/>
              </a:ext>
            </a:extLst>
          </p:cNvPr>
          <p:cNvGrpSpPr/>
          <p:nvPr/>
        </p:nvGrpSpPr>
        <p:grpSpPr>
          <a:xfrm>
            <a:off x="4374240" y="2820727"/>
            <a:ext cx="5978013" cy="3347913"/>
            <a:chOff x="6213987" y="2820727"/>
            <a:chExt cx="5978013" cy="3347913"/>
          </a:xfrm>
        </p:grpSpPr>
        <p:graphicFrame>
          <p:nvGraphicFramePr>
            <p:cNvPr id="12" name="Object 11">
              <a:extLst>
                <a:ext uri="{FF2B5EF4-FFF2-40B4-BE49-F238E27FC236}">
                  <a16:creationId xmlns:a16="http://schemas.microsoft.com/office/drawing/2014/main" id="{572E4CB3-BA14-9DDA-08CB-E09DE93E40AB}"/>
                </a:ext>
              </a:extLst>
            </p:cNvPr>
            <p:cNvGraphicFramePr>
              <a:graphicFrameLocks noChangeAspect="1"/>
            </p:cNvGraphicFramePr>
            <p:nvPr>
              <p:extLst>
                <p:ext uri="{D42A27DB-BD31-4B8C-83A1-F6EECF244321}">
                  <p14:modId xmlns:p14="http://schemas.microsoft.com/office/powerpoint/2010/main" val="4133595318"/>
                </p:ext>
              </p:extLst>
            </p:nvPr>
          </p:nvGraphicFramePr>
          <p:xfrm>
            <a:off x="6571994" y="2820727"/>
            <a:ext cx="5620006" cy="3000553"/>
          </p:xfrm>
          <a:graphic>
            <a:graphicData uri="http://schemas.openxmlformats.org/presentationml/2006/ole">
              <mc:AlternateContent xmlns:mc="http://schemas.openxmlformats.org/markup-compatibility/2006">
                <mc:Choice xmlns:v="urn:schemas-microsoft-com:vml" Requires="v">
                  <p:oleObj r:id="rId3" imgW="7397893" imgH="3949837" progId="">
                    <p:embed/>
                  </p:oleObj>
                </mc:Choice>
                <mc:Fallback>
                  <p:oleObj r:id="rId3" imgW="7397893" imgH="3949837" progId="">
                    <p:embed/>
                    <p:pic>
                      <p:nvPicPr>
                        <p:cNvPr id="12" name="Object 11">
                          <a:extLst>
                            <a:ext uri="{FF2B5EF4-FFF2-40B4-BE49-F238E27FC236}">
                              <a16:creationId xmlns:a16="http://schemas.microsoft.com/office/drawing/2014/main" id="{572E4CB3-BA14-9DDA-08CB-E09DE93E40AB}"/>
                            </a:ext>
                          </a:extLst>
                        </p:cNvPr>
                        <p:cNvPicPr/>
                        <p:nvPr/>
                      </p:nvPicPr>
                      <p:blipFill>
                        <a:blip r:embed="rId4"/>
                        <a:stretch>
                          <a:fillRect/>
                        </a:stretch>
                      </p:blipFill>
                      <p:spPr>
                        <a:xfrm>
                          <a:off x="6571994" y="2820727"/>
                          <a:ext cx="5620006" cy="3000553"/>
                        </a:xfrm>
                        <a:prstGeom prst="rect">
                          <a:avLst/>
                        </a:prstGeom>
                      </p:spPr>
                    </p:pic>
                  </p:oleObj>
                </mc:Fallback>
              </mc:AlternateContent>
            </a:graphicData>
          </a:graphic>
        </p:graphicFrame>
        <p:sp>
          <p:nvSpPr>
            <p:cNvPr id="13" name="Rectangle 12" descr="Distance from home (km)&#10;">
              <a:extLst>
                <a:ext uri="{FF2B5EF4-FFF2-40B4-BE49-F238E27FC236}">
                  <a16:creationId xmlns:a16="http://schemas.microsoft.com/office/drawing/2014/main" id="{93ACB68A-2AC2-99E4-AC14-280170097CC2}"/>
                </a:ext>
              </a:extLst>
            </p:cNvPr>
            <p:cNvSpPr/>
            <p:nvPr/>
          </p:nvSpPr>
          <p:spPr>
            <a:xfrm>
              <a:off x="6213987" y="3887017"/>
              <a:ext cx="1434906" cy="5627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Distance from home (km)</a:t>
              </a:r>
              <a:endParaRPr lang="en-AU" sz="1200" dirty="0">
                <a:solidFill>
                  <a:schemeClr val="tx1"/>
                </a:solidFill>
              </a:endParaRPr>
            </a:p>
          </p:txBody>
        </p:sp>
        <p:sp>
          <p:nvSpPr>
            <p:cNvPr id="14" name="Rectangle 13" descr="Time (h)&#10;">
              <a:extLst>
                <a:ext uri="{FF2B5EF4-FFF2-40B4-BE49-F238E27FC236}">
                  <a16:creationId xmlns:a16="http://schemas.microsoft.com/office/drawing/2014/main" id="{9B2604FE-03B8-2B43-23F1-40959959B4F4}"/>
                </a:ext>
              </a:extLst>
            </p:cNvPr>
            <p:cNvSpPr/>
            <p:nvPr/>
          </p:nvSpPr>
          <p:spPr>
            <a:xfrm>
              <a:off x="9120213" y="5605932"/>
              <a:ext cx="1434906" cy="5627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Time (h)</a:t>
              </a:r>
              <a:endParaRPr lang="en-AU" sz="1200" dirty="0">
                <a:solidFill>
                  <a:schemeClr val="tx1"/>
                </a:solidFill>
              </a:endParaRPr>
            </a:p>
          </p:txBody>
        </p:sp>
      </p:grpSp>
    </p:spTree>
    <p:extLst>
      <p:ext uri="{BB962C8B-B14F-4D97-AF65-F5344CB8AC3E}">
        <p14:creationId xmlns:p14="http://schemas.microsoft.com/office/powerpoint/2010/main" val="25805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5B7053-8337-8704-3D1C-147C112981EE}"/>
              </a:ext>
            </a:extLst>
          </p:cNvPr>
          <p:cNvSpPr>
            <a:spLocks noGrp="1"/>
          </p:cNvSpPr>
          <p:nvPr>
            <p:ph type="title"/>
          </p:nvPr>
        </p:nvSpPr>
        <p:spPr/>
        <p:txBody>
          <a:bodyPr/>
          <a:lstStyle/>
          <a:p>
            <a:r>
              <a:rPr lang="en-US" dirty="0"/>
              <a:t>Distance-time graphs (6)</a:t>
            </a:r>
            <a:endParaRPr lang="en-AU" dirty="0"/>
          </a:p>
        </p:txBody>
      </p:sp>
      <p:sp>
        <p:nvSpPr>
          <p:cNvPr id="4" name="Text Placeholder 3">
            <a:extLst>
              <a:ext uri="{FF2B5EF4-FFF2-40B4-BE49-F238E27FC236}">
                <a16:creationId xmlns:a16="http://schemas.microsoft.com/office/drawing/2014/main" id="{40226A82-C35D-CFB0-819C-E1008E56DAA6}"/>
              </a:ext>
            </a:extLst>
          </p:cNvPr>
          <p:cNvSpPr>
            <a:spLocks noGrp="1"/>
          </p:cNvSpPr>
          <p:nvPr>
            <p:ph type="body" sz="quarter" idx="18"/>
          </p:nvPr>
        </p:nvSpPr>
        <p:spPr/>
        <p:txBody>
          <a:bodyPr/>
          <a:lstStyle/>
          <a:p>
            <a:r>
              <a:rPr lang="en-US" dirty="0"/>
              <a:t>Worked example 1 – self-explanation prompts</a:t>
            </a:r>
            <a:endParaRPr lang="en-AU" dirty="0"/>
          </a:p>
        </p:txBody>
      </p:sp>
      <p:sp>
        <p:nvSpPr>
          <p:cNvPr id="15" name="Text Placeholder 4">
            <a:extLst>
              <a:ext uri="{FF2B5EF4-FFF2-40B4-BE49-F238E27FC236}">
                <a16:creationId xmlns:a16="http://schemas.microsoft.com/office/drawing/2014/main" id="{96706AA8-A67C-21D5-D44C-CA6D465A677D}"/>
              </a:ext>
            </a:extLst>
          </p:cNvPr>
          <p:cNvSpPr txBox="1">
            <a:spLocks/>
          </p:cNvSpPr>
          <p:nvPr/>
        </p:nvSpPr>
        <p:spPr>
          <a:xfrm>
            <a:off x="360000" y="1340055"/>
            <a:ext cx="11484000" cy="153295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mn-lt"/>
              </a:rPr>
              <a:t>The graph below shows the distance from home and time taken during a car journey of a person and their sibling who leave home to visit their relative’s house. After vising their relative, the person drops off their sibling at a friend’s house before going home. Using the graph, answer:</a:t>
            </a:r>
          </a:p>
          <a:p>
            <a:endParaRPr lang="en-AU" sz="1600" dirty="0">
              <a:latin typeface="+mn-lt"/>
            </a:endParaRPr>
          </a:p>
        </p:txBody>
      </p:sp>
      <mc:AlternateContent xmlns:mc="http://schemas.openxmlformats.org/markup-compatibility/2006" xmlns:a14="http://schemas.microsoft.com/office/drawing/2010/main">
        <mc:Choice Requires="a14">
          <p:sp>
            <p:nvSpPr>
              <p:cNvPr id="16" name="Text Placeholder 4">
                <a:extLst>
                  <a:ext uri="{FF2B5EF4-FFF2-40B4-BE49-F238E27FC236}">
                    <a16:creationId xmlns:a16="http://schemas.microsoft.com/office/drawing/2014/main" id="{C89AC10E-0733-0B5D-5366-D75102D3A6EB}"/>
                  </a:ext>
                </a:extLst>
              </p:cNvPr>
              <p:cNvSpPr txBox="1">
                <a:spLocks/>
              </p:cNvSpPr>
              <p:nvPr/>
            </p:nvSpPr>
            <p:spPr>
              <a:xfrm>
                <a:off x="335188" y="2820727"/>
                <a:ext cx="4039052" cy="320571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n-lt"/>
                  </a:rPr>
                  <a:t>How long did they stay at their relative’s house?</a:t>
                </a:r>
              </a:p>
              <a:p>
                <a:pPr/>
                <a14:m>
                  <m:oMathPara xmlns:m="http://schemas.openxmlformats.org/officeDocument/2006/math">
                    <m:oMathParaPr>
                      <m:jc m:val="left"/>
                    </m:oMathParaPr>
                    <m:oMath xmlns:m="http://schemas.openxmlformats.org/officeDocument/2006/math">
                      <m:r>
                        <a:rPr lang="en-US" sz="1800" b="0" i="1" smtClean="0">
                          <a:solidFill>
                            <a:schemeClr val="tx2"/>
                          </a:solidFill>
                          <a:latin typeface="Cambria Math" panose="02040503050406030204" pitchFamily="18" charset="0"/>
                        </a:rPr>
                        <m:t>1.5−1</m:t>
                      </m:r>
                    </m:oMath>
                  </m:oMathPara>
                </a14:m>
                <a:br>
                  <a:rPr lang="en-US" sz="1800" b="0" i="1" dirty="0">
                    <a:solidFill>
                      <a:schemeClr val="tx2"/>
                    </a:solidFill>
                    <a:latin typeface="+mn-lt"/>
                  </a:rPr>
                </a:br>
                <a:endParaRPr lang="en-US" sz="1800" b="0" i="1" dirty="0">
                  <a:solidFill>
                    <a:schemeClr val="tx2"/>
                  </a:solidFill>
                  <a:latin typeface="+mn-lt"/>
                </a:endParaRPr>
              </a:p>
              <a:p>
                <a:pPr marL="344488"/>
                <a14:m>
                  <m:oMathPara xmlns:m="http://schemas.openxmlformats.org/officeDocument/2006/math">
                    <m:oMathParaPr>
                      <m:jc m:val="left"/>
                    </m:oMathParaPr>
                    <m:oMath xmlns:m="http://schemas.openxmlformats.org/officeDocument/2006/math">
                      <m:r>
                        <a:rPr lang="en-US" sz="1800" b="0" i="1" smtClean="0">
                          <a:solidFill>
                            <a:schemeClr val="tx2"/>
                          </a:solidFill>
                          <a:latin typeface="Cambria Math" panose="02040503050406030204" pitchFamily="18" charset="0"/>
                        </a:rPr>
                        <m:t>=0.5 </m:t>
                      </m:r>
                      <m:r>
                        <m:rPr>
                          <m:sty m:val="p"/>
                        </m:rPr>
                        <a:rPr lang="en-US" sz="1800" b="0" i="0" smtClean="0">
                          <a:solidFill>
                            <a:schemeClr val="tx2"/>
                          </a:solidFill>
                          <a:latin typeface="Cambria Math" panose="02040503050406030204" pitchFamily="18" charset="0"/>
                        </a:rPr>
                        <m:t>hours</m:t>
                      </m:r>
                    </m:oMath>
                  </m:oMathPara>
                </a14:m>
                <a:endParaRPr lang="en-US" sz="1800" dirty="0">
                  <a:latin typeface="+mn-lt"/>
                </a:endParaRPr>
              </a:p>
              <a:p>
                <a:endParaRPr lang="en-US" sz="1600" dirty="0"/>
              </a:p>
            </p:txBody>
          </p:sp>
        </mc:Choice>
        <mc:Fallback xmlns="">
          <p:sp>
            <p:nvSpPr>
              <p:cNvPr id="16" name="Text Placeholder 4">
                <a:extLst>
                  <a:ext uri="{FF2B5EF4-FFF2-40B4-BE49-F238E27FC236}">
                    <a16:creationId xmlns:a16="http://schemas.microsoft.com/office/drawing/2014/main" id="{C89AC10E-0733-0B5D-5366-D75102D3A6EB}"/>
                  </a:ext>
                </a:extLst>
              </p:cNvPr>
              <p:cNvSpPr txBox="1">
                <a:spLocks noRot="1" noChangeAspect="1" noMove="1" noResize="1" noEditPoints="1" noAdjustHandles="1" noChangeArrowheads="1" noChangeShapeType="1" noTextEdit="1"/>
              </p:cNvSpPr>
              <p:nvPr/>
            </p:nvSpPr>
            <p:spPr>
              <a:xfrm>
                <a:off x="335188" y="2820727"/>
                <a:ext cx="4039052" cy="3205716"/>
              </a:xfrm>
              <a:prstGeom prst="rect">
                <a:avLst/>
              </a:prstGeom>
              <a:blipFill>
                <a:blip r:embed="rId3"/>
                <a:stretch>
                  <a:fillRect l="-3620" r="-4525"/>
                </a:stretch>
              </a:blipFill>
            </p:spPr>
            <p:txBody>
              <a:bodyPr/>
              <a:lstStyle/>
              <a:p>
                <a:r>
                  <a:rPr lang="en-AU">
                    <a:noFill/>
                  </a:rPr>
                  <a:t> </a:t>
                </a:r>
              </a:p>
            </p:txBody>
          </p:sp>
        </mc:Fallback>
      </mc:AlternateContent>
      <p:grpSp>
        <p:nvGrpSpPr>
          <p:cNvPr id="21" name="Group 20" descr="A graph with distance in kilometres on the vertical axis and time in hours on the horizontal axis. First line slopes upward and travels 50 km in 1 hour. Second line is horizontal for 30 minutes. Third line slopes upward and travels a further 40 km in 30 minutes. Fourth line slopes downward and travels 90 km over 1 hour.">
            <a:extLst>
              <a:ext uri="{FF2B5EF4-FFF2-40B4-BE49-F238E27FC236}">
                <a16:creationId xmlns:a16="http://schemas.microsoft.com/office/drawing/2014/main" id="{4B670BED-6EEB-1EE1-6502-4EC4480B1B2F}"/>
              </a:ext>
            </a:extLst>
          </p:cNvPr>
          <p:cNvGrpSpPr/>
          <p:nvPr/>
        </p:nvGrpSpPr>
        <p:grpSpPr>
          <a:xfrm>
            <a:off x="4374240" y="2820727"/>
            <a:ext cx="5978013" cy="3347913"/>
            <a:chOff x="6213987" y="2820727"/>
            <a:chExt cx="5978013" cy="3347913"/>
          </a:xfrm>
        </p:grpSpPr>
        <p:graphicFrame>
          <p:nvGraphicFramePr>
            <p:cNvPr id="22" name="Object 21">
              <a:extLst>
                <a:ext uri="{FF2B5EF4-FFF2-40B4-BE49-F238E27FC236}">
                  <a16:creationId xmlns:a16="http://schemas.microsoft.com/office/drawing/2014/main" id="{907F09CE-463A-E594-EB49-BADF03F7C38B}"/>
                </a:ext>
              </a:extLst>
            </p:cNvPr>
            <p:cNvGraphicFramePr>
              <a:graphicFrameLocks noChangeAspect="1"/>
            </p:cNvGraphicFramePr>
            <p:nvPr>
              <p:extLst>
                <p:ext uri="{D42A27DB-BD31-4B8C-83A1-F6EECF244321}">
                  <p14:modId xmlns:p14="http://schemas.microsoft.com/office/powerpoint/2010/main" val="3582078552"/>
                </p:ext>
              </p:extLst>
            </p:nvPr>
          </p:nvGraphicFramePr>
          <p:xfrm>
            <a:off x="6571994" y="2820727"/>
            <a:ext cx="5620006" cy="3000553"/>
          </p:xfrm>
          <a:graphic>
            <a:graphicData uri="http://schemas.openxmlformats.org/presentationml/2006/ole">
              <mc:AlternateContent xmlns:mc="http://schemas.openxmlformats.org/markup-compatibility/2006">
                <mc:Choice xmlns:v="urn:schemas-microsoft-com:vml" Requires="v">
                  <p:oleObj r:id="rId4" imgW="7397893" imgH="3949837" progId="">
                    <p:embed/>
                  </p:oleObj>
                </mc:Choice>
                <mc:Fallback>
                  <p:oleObj r:id="rId4" imgW="7397893" imgH="3949837" progId="">
                    <p:embed/>
                    <p:pic>
                      <p:nvPicPr>
                        <p:cNvPr id="22" name="Object 21">
                          <a:extLst>
                            <a:ext uri="{FF2B5EF4-FFF2-40B4-BE49-F238E27FC236}">
                              <a16:creationId xmlns:a16="http://schemas.microsoft.com/office/drawing/2014/main" id="{907F09CE-463A-E594-EB49-BADF03F7C38B}"/>
                            </a:ext>
                          </a:extLst>
                        </p:cNvPr>
                        <p:cNvPicPr/>
                        <p:nvPr/>
                      </p:nvPicPr>
                      <p:blipFill>
                        <a:blip r:embed="rId5"/>
                        <a:stretch>
                          <a:fillRect/>
                        </a:stretch>
                      </p:blipFill>
                      <p:spPr>
                        <a:xfrm>
                          <a:off x="6571994" y="2820727"/>
                          <a:ext cx="5620006" cy="3000553"/>
                        </a:xfrm>
                        <a:prstGeom prst="rect">
                          <a:avLst/>
                        </a:prstGeom>
                      </p:spPr>
                    </p:pic>
                  </p:oleObj>
                </mc:Fallback>
              </mc:AlternateContent>
            </a:graphicData>
          </a:graphic>
        </p:graphicFrame>
        <p:sp>
          <p:nvSpPr>
            <p:cNvPr id="23" name="Rectangle 22" descr="Distance from home (km)&#10;">
              <a:extLst>
                <a:ext uri="{FF2B5EF4-FFF2-40B4-BE49-F238E27FC236}">
                  <a16:creationId xmlns:a16="http://schemas.microsoft.com/office/drawing/2014/main" id="{4109D83E-8899-AF0C-D68D-89146E0E77C1}"/>
                </a:ext>
              </a:extLst>
            </p:cNvPr>
            <p:cNvSpPr/>
            <p:nvPr/>
          </p:nvSpPr>
          <p:spPr>
            <a:xfrm>
              <a:off x="6213987" y="3887017"/>
              <a:ext cx="1434906" cy="5627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Distance from home (km)</a:t>
              </a:r>
              <a:endParaRPr lang="en-AU" sz="1200" dirty="0">
                <a:solidFill>
                  <a:schemeClr val="tx1"/>
                </a:solidFill>
              </a:endParaRPr>
            </a:p>
          </p:txBody>
        </p:sp>
        <p:sp>
          <p:nvSpPr>
            <p:cNvPr id="24" name="Rectangle 23" descr="Time (h)&#10;">
              <a:extLst>
                <a:ext uri="{FF2B5EF4-FFF2-40B4-BE49-F238E27FC236}">
                  <a16:creationId xmlns:a16="http://schemas.microsoft.com/office/drawing/2014/main" id="{6D9E6C6D-BCFE-3262-DACA-C0D469A28D61}"/>
                </a:ext>
              </a:extLst>
            </p:cNvPr>
            <p:cNvSpPr/>
            <p:nvPr/>
          </p:nvSpPr>
          <p:spPr>
            <a:xfrm>
              <a:off x="9120213" y="5605932"/>
              <a:ext cx="1434906" cy="5627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Time (h)</a:t>
              </a:r>
              <a:endParaRPr lang="en-AU" sz="1200" dirty="0">
                <a:solidFill>
                  <a:schemeClr val="tx1"/>
                </a:solidFill>
              </a:endParaRPr>
            </a:p>
          </p:txBody>
        </p:sp>
      </p:grpSp>
      <p:sp>
        <p:nvSpPr>
          <p:cNvPr id="25" name="Speech Bubble: Rectangle with Corners Rounded 24">
            <a:extLst>
              <a:ext uri="{FF2B5EF4-FFF2-40B4-BE49-F238E27FC236}">
                <a16:creationId xmlns:a16="http://schemas.microsoft.com/office/drawing/2014/main" id="{C1F44169-E3C4-8C82-E75F-6DDF53E4F73D}"/>
              </a:ext>
            </a:extLst>
          </p:cNvPr>
          <p:cNvSpPr/>
          <p:nvPr/>
        </p:nvSpPr>
        <p:spPr>
          <a:xfrm>
            <a:off x="9709492" y="2649402"/>
            <a:ext cx="2134506" cy="1042746"/>
          </a:xfrm>
          <a:prstGeom prst="wedgeRoundRectCallout">
            <a:avLst>
              <a:gd name="adj1" fmla="val -71815"/>
              <a:gd name="adj2" fmla="val 2476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t>How do you know when the person isn’t moving?</a:t>
            </a:r>
            <a:endParaRPr lang="en-AU" sz="1600" dirty="0"/>
          </a:p>
        </p:txBody>
      </p:sp>
      <mc:AlternateContent xmlns:mc="http://schemas.openxmlformats.org/markup-compatibility/2006" xmlns:a14="http://schemas.microsoft.com/office/drawing/2010/main">
        <mc:Choice Requires="a14">
          <p:sp>
            <p:nvSpPr>
              <p:cNvPr id="26" name="Speech Bubble: Rectangle with Corners Rounded 25">
                <a:extLst>
                  <a:ext uri="{FF2B5EF4-FFF2-40B4-BE49-F238E27FC236}">
                    <a16:creationId xmlns:a16="http://schemas.microsoft.com/office/drawing/2014/main" id="{9FA0D509-56AA-F3C0-6EFE-34087752B433}"/>
                  </a:ext>
                </a:extLst>
              </p:cNvPr>
              <p:cNvSpPr/>
              <p:nvPr/>
            </p:nvSpPr>
            <p:spPr>
              <a:xfrm>
                <a:off x="8495812" y="5825094"/>
                <a:ext cx="2280933" cy="890470"/>
              </a:xfrm>
              <a:prstGeom prst="wedgeRoundRectCallout">
                <a:avLst>
                  <a:gd name="adj1" fmla="val 20087"/>
                  <a:gd name="adj2" fmla="val -7664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t>Why does the graph return to </a:t>
                </a:r>
                <a14:m>
                  <m:oMath xmlns:m="http://schemas.openxmlformats.org/officeDocument/2006/math">
                    <m:r>
                      <a:rPr lang="en-US" sz="1600" b="0" i="1" smtClean="0">
                        <a:latin typeface="Cambria Math" panose="02040503050406030204" pitchFamily="18" charset="0"/>
                      </a:rPr>
                      <m:t>0</m:t>
                    </m:r>
                  </m:oMath>
                </a14:m>
                <a:r>
                  <a:rPr lang="en-AU" sz="1600" dirty="0"/>
                  <a:t> km after 3 hours?</a:t>
                </a:r>
              </a:p>
            </p:txBody>
          </p:sp>
        </mc:Choice>
        <mc:Fallback xmlns="">
          <p:sp>
            <p:nvSpPr>
              <p:cNvPr id="26" name="Speech Bubble: Rectangle with Corners Rounded 25">
                <a:extLst>
                  <a:ext uri="{FF2B5EF4-FFF2-40B4-BE49-F238E27FC236}">
                    <a16:creationId xmlns:a16="http://schemas.microsoft.com/office/drawing/2014/main" id="{9FA0D509-56AA-F3C0-6EFE-34087752B433}"/>
                  </a:ext>
                </a:extLst>
              </p:cNvPr>
              <p:cNvSpPr>
                <a:spLocks noRot="1" noChangeAspect="1" noMove="1" noResize="1" noEditPoints="1" noAdjustHandles="1" noChangeArrowheads="1" noChangeShapeType="1" noTextEdit="1"/>
              </p:cNvSpPr>
              <p:nvPr/>
            </p:nvSpPr>
            <p:spPr>
              <a:xfrm>
                <a:off x="8495812" y="5825094"/>
                <a:ext cx="2280933" cy="890470"/>
              </a:xfrm>
              <a:prstGeom prst="wedgeRoundRectCallout">
                <a:avLst>
                  <a:gd name="adj1" fmla="val 20087"/>
                  <a:gd name="adj2" fmla="val -76643"/>
                  <a:gd name="adj3" fmla="val 16667"/>
                </a:avLst>
              </a:prstGeom>
              <a:blipFill>
                <a:blip r:embed="rId6"/>
                <a:stretch>
                  <a:fillRect b="-3191"/>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31973F9-BFA5-C8FB-C405-CD5546A04F7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179193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SL student template 2025" id="{970D8748-EEF6-43B9-9857-2488C1CC9476}" vid="{E91EF28A-0CB2-40DB-81A3-D9C4FA146C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1524</Words>
  <Application>Microsoft Office PowerPoint</Application>
  <PresentationFormat>Widescreen</PresentationFormat>
  <Paragraphs>154</Paragraphs>
  <Slides>20</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20</vt:i4>
      </vt:variant>
    </vt:vector>
  </HeadingPairs>
  <TitlesOfParts>
    <vt:vector size="25" baseType="lpstr">
      <vt:lpstr>Arial</vt:lpstr>
      <vt:lpstr>Public Sans</vt:lpstr>
      <vt:lpstr>Times New Roman</vt:lpstr>
      <vt:lpstr>Cambria Math</vt:lpstr>
      <vt:lpstr>NSWG Corporate</vt:lpstr>
      <vt:lpstr>Distance-time graphs</vt:lpstr>
      <vt:lpstr>Explore</vt:lpstr>
      <vt:lpstr>Distance-time graphs (1)</vt:lpstr>
      <vt:lpstr>Distance-time graphs (2)</vt:lpstr>
      <vt:lpstr>Distance-time graphs (3)</vt:lpstr>
      <vt:lpstr>Summarise</vt:lpstr>
      <vt:lpstr>Distance-time graphs (4)</vt:lpstr>
      <vt:lpstr>Distance-time graphs (5)</vt:lpstr>
      <vt:lpstr>Distance-time graphs (6)</vt:lpstr>
      <vt:lpstr>Distance-time graphs (7)</vt:lpstr>
      <vt:lpstr>Distance-time graphs (8)</vt:lpstr>
      <vt:lpstr>Distance-time graphs (9)</vt:lpstr>
      <vt:lpstr>Distance-time graphs (10)</vt:lpstr>
      <vt:lpstr>Distance-time graphs (11)</vt:lpstr>
      <vt:lpstr>Distance-time graphs (12)</vt:lpstr>
      <vt:lpstr>Distance-time graphs (13)</vt:lpstr>
      <vt:lpstr>Apply</vt:lpstr>
      <vt:lpstr>Distance-time graphs (14)</vt:lpstr>
      <vt:lpstr>Distance-time graphs (15)</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Distance–time graphs – Unit 13, Lesson 8 – Stage 4</dc:title>
  <dc:creator>NSW Department of Education</dc:creator>
  <dcterms:created xsi:type="dcterms:W3CDTF">2024-10-24T04:31:25Z</dcterms:created>
  <dcterms:modified xsi:type="dcterms:W3CDTF">2024-10-24T04:42:48Z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2024-10-24T04:31:47Z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2a79550d-af03-4789-aa00-f6b55d41d27e</vt:lpwstr>
  </property>
  <property fmtid="{D5CDD505-2E9C-101B-9397-08002B2CF9AE}" pid="8" name="MSIP_Label_b603dfd7-d93a-4381-a340-2995d8282205_ContentBits">
    <vt:lpwstr>0</vt:lpwstr>
  </property>
</Properties>
</file>