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7"/>
  </p:notesMasterIdLst>
  <p:handoutMasterIdLst>
    <p:handoutMasterId r:id="rId18"/>
  </p:handoutMasterIdLst>
  <p:sldIdLst>
    <p:sldId id="266" r:id="rId2"/>
    <p:sldId id="271" r:id="rId3"/>
    <p:sldId id="289" r:id="rId4"/>
    <p:sldId id="26375" r:id="rId5"/>
    <p:sldId id="26393" r:id="rId6"/>
    <p:sldId id="26397" r:id="rId7"/>
    <p:sldId id="26394" r:id="rId8"/>
    <p:sldId id="26396" r:id="rId9"/>
    <p:sldId id="26395" r:id="rId10"/>
    <p:sldId id="26401" r:id="rId11"/>
    <p:sldId id="26402" r:id="rId12"/>
    <p:sldId id="26398" r:id="rId13"/>
    <p:sldId id="26399" r:id="rId14"/>
    <p:sldId id="26400" r:id="rId15"/>
    <p:sldId id="361" r:id="rId16"/>
  </p:sldIdLst>
  <p:sldSz cx="12192000" cy="6858000"/>
  <p:notesSz cx="6858000" cy="9144000"/>
  <p:embeddedFontLst>
    <p:embeddedFont>
      <p:font typeface="Public Sans" pitchFamily="2" charset="0"/>
      <p:regular r:id="rId19"/>
      <p:bold r:id="rId20"/>
      <p:italic r:id="rId21"/>
      <p:boldItalic r:id="rId22"/>
    </p:embeddedFont>
    <p:embeddedFont>
      <p:font typeface="Public Sans Light" pitchFamily="2" charset="0"/>
      <p:regular r:id="rId23"/>
      <p: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119E1C-85BF-DC4B-9A28-7E5D6E162E3D}" v="2" dt="2024-11-25T04:10:19.53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9"/>
    <p:restoredTop sz="94690"/>
  </p:normalViewPr>
  <p:slideViewPr>
    <p:cSldViewPr snapToGrid="0">
      <p:cViewPr varScale="1">
        <p:scale>
          <a:sx n="101" d="100"/>
          <a:sy n="101" d="100"/>
        </p:scale>
        <p:origin x="144" y="102"/>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29/11/2024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29/11/2024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519698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Unit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210443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760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721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48789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7" y="360000"/>
            <a:ext cx="11483999"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1483996"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5781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421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243038"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24303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80225"/>
            <a:ext cx="5507037" cy="4796763"/>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096000" y="1580225"/>
            <a:ext cx="5507038" cy="4796763"/>
          </a:xfrm>
        </p:spPr>
        <p:txBody>
          <a:bodyPr/>
          <a:lstStyle/>
          <a:p>
            <a:r>
              <a:rPr lang="en-US"/>
              <a:t>Click icon to add picture</a:t>
            </a:r>
            <a:endParaRPr lang="en-AU"/>
          </a:p>
        </p:txBody>
      </p:sp>
    </p:spTree>
    <p:extLst>
      <p:ext uri="{BB962C8B-B14F-4D97-AF65-F5344CB8AC3E}">
        <p14:creationId xmlns:p14="http://schemas.microsoft.com/office/powerpoint/2010/main" val="59378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48"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961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7270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0714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25349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01208453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nchor="b"/>
          <a:lstStyle/>
          <a:p>
            <a:r>
              <a:rPr lang="en-AU" dirty="0">
                <a:effectLst/>
                <a:latin typeface="+mj-lt"/>
                <a:ea typeface="Times New Roman" panose="02020603050405020304" pitchFamily="18" charset="0"/>
              </a:rPr>
              <a:t>Plotting points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a:t>
            </a:r>
          </a:p>
        </p:txBody>
      </p:sp>
      <p:sp>
        <p:nvSpPr>
          <p:cNvPr id="6" name="Text Placeholder 5">
            <a:extLst>
              <a:ext uri="{FF2B5EF4-FFF2-40B4-BE49-F238E27FC236}">
                <a16:creationId xmlns:a16="http://schemas.microsoft.com/office/drawing/2014/main" id="{571E1EA2-5A1D-6AE2-CA84-3AFA31E56CD9}"/>
              </a:ext>
            </a:extLst>
          </p:cNvPr>
          <p:cNvSpPr>
            <a:spLocks noGrp="1"/>
          </p:cNvSpPr>
          <p:nvPr>
            <p:ph type="body" sz="quarter" idx="16"/>
          </p:nvPr>
        </p:nvSpPr>
        <p:spPr/>
        <p:txBody>
          <a:bodyPr/>
          <a:lstStyle/>
          <a:p>
            <a:r>
              <a:rPr lang="en-AU" dirty="0"/>
              <a:t>Analysing patterns</a:t>
            </a:r>
          </a:p>
          <a:p>
            <a:endParaRPr lang="en-AU" dirty="0"/>
          </a:p>
        </p:txBody>
      </p:sp>
      <p:pic>
        <p:nvPicPr>
          <p:cNvPr id="5" name="Picture Placeholder 4">
            <a:extLst>
              <a:ext uri="{FF2B5EF4-FFF2-40B4-BE49-F238E27FC236}">
                <a16:creationId xmlns:a16="http://schemas.microsoft.com/office/drawing/2014/main" id="{4220C055-475C-7F1F-7303-FCD05C4D1C23}"/>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389" r="25389"/>
          <a:stretch/>
        </p:blipFill>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8226F7-F60F-4DE4-7BE6-36055F5CE80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
        <p:nvSpPr>
          <p:cNvPr id="3" name="Title 2">
            <a:extLst>
              <a:ext uri="{FF2B5EF4-FFF2-40B4-BE49-F238E27FC236}">
                <a16:creationId xmlns:a16="http://schemas.microsoft.com/office/drawing/2014/main" id="{D3E15584-C804-2523-C940-82CF9FCF6058}"/>
              </a:ext>
            </a:extLst>
          </p:cNvPr>
          <p:cNvSpPr>
            <a:spLocks noGrp="1"/>
          </p:cNvSpPr>
          <p:nvPr>
            <p:ph type="title"/>
          </p:nvPr>
        </p:nvSpPr>
        <p:spPr/>
        <p:txBody>
          <a:bodyPr/>
          <a:lstStyle/>
          <a:p>
            <a:r>
              <a:rPr lang="en-US" dirty="0">
                <a:latin typeface="+mj-lt"/>
              </a:rPr>
              <a:t>Plotting points (7)</a:t>
            </a:r>
            <a:endParaRPr lang="en-AU" dirty="0">
              <a:latin typeface="+mj-lt"/>
            </a:endParaRPr>
          </a:p>
        </p:txBody>
      </p:sp>
      <p:sp>
        <p:nvSpPr>
          <p:cNvPr id="4" name="Text Placeholder 3">
            <a:extLst>
              <a:ext uri="{FF2B5EF4-FFF2-40B4-BE49-F238E27FC236}">
                <a16:creationId xmlns:a16="http://schemas.microsoft.com/office/drawing/2014/main" id="{65EB2227-35D6-D3E8-5018-D041E7614518}"/>
              </a:ext>
            </a:extLst>
          </p:cNvPr>
          <p:cNvSpPr>
            <a:spLocks noGrp="1"/>
          </p:cNvSpPr>
          <p:nvPr>
            <p:ph type="body" sz="quarter" idx="18"/>
          </p:nvPr>
        </p:nvSpPr>
        <p:spPr/>
        <p:txBody>
          <a:bodyPr/>
          <a:lstStyle/>
          <a:p>
            <a:r>
              <a:rPr lang="en-US" dirty="0">
                <a:latin typeface="+mj-lt"/>
              </a:rPr>
              <a:t>Cartesian chess – example points</a:t>
            </a:r>
            <a:endParaRPr lang="en-AU" dirty="0">
              <a:latin typeface="+mj-lt"/>
            </a:endParaRPr>
          </a:p>
        </p:txBody>
      </p:sp>
      <p:pic>
        <p:nvPicPr>
          <p:cNvPr id="10" name="Picture 9" descr="Example graph and table.">
            <a:extLst>
              <a:ext uri="{FF2B5EF4-FFF2-40B4-BE49-F238E27FC236}">
                <a16:creationId xmlns:a16="http://schemas.microsoft.com/office/drawing/2014/main" id="{26F304ED-D9A1-2959-1054-9C3EB1DE68A1}"/>
              </a:ext>
            </a:extLst>
          </p:cNvPr>
          <p:cNvPicPr>
            <a:picLocks noChangeAspect="1"/>
          </p:cNvPicPr>
          <p:nvPr/>
        </p:nvPicPr>
        <p:blipFill>
          <a:blip r:embed="rId2"/>
          <a:stretch>
            <a:fillRect/>
          </a:stretch>
        </p:blipFill>
        <p:spPr>
          <a:xfrm>
            <a:off x="987903" y="1811172"/>
            <a:ext cx="10216194" cy="4704828"/>
          </a:xfrm>
          <a:prstGeom prst="rect">
            <a:avLst/>
          </a:prstGeom>
        </p:spPr>
      </p:pic>
    </p:spTree>
    <p:extLst>
      <p:ext uri="{BB962C8B-B14F-4D97-AF65-F5344CB8AC3E}">
        <p14:creationId xmlns:p14="http://schemas.microsoft.com/office/powerpoint/2010/main" val="390935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1A714-2768-B224-0CF6-1707F373274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7C76B7-63E3-8BAB-83A4-75C7B669550F}"/>
              </a:ext>
            </a:extLst>
          </p:cNvPr>
          <p:cNvSpPr>
            <a:spLocks noGrp="1"/>
          </p:cNvSpPr>
          <p:nvPr>
            <p:ph type="ctrTitle"/>
          </p:nvPr>
        </p:nvSpPr>
        <p:spPr/>
        <p:txBody>
          <a:bodyPr/>
          <a:lstStyle/>
          <a:p>
            <a:r>
              <a:rPr lang="en-AU" dirty="0">
                <a:latin typeface="+mj-lt"/>
              </a:rPr>
              <a:t>Apply</a:t>
            </a:r>
          </a:p>
        </p:txBody>
      </p:sp>
    </p:spTree>
    <p:extLst>
      <p:ext uri="{BB962C8B-B14F-4D97-AF65-F5344CB8AC3E}">
        <p14:creationId xmlns:p14="http://schemas.microsoft.com/office/powerpoint/2010/main" val="164932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B33075-0ABD-AA0B-28AF-9DBCBB00C4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
        <p:nvSpPr>
          <p:cNvPr id="3" name="Title 2">
            <a:extLst>
              <a:ext uri="{FF2B5EF4-FFF2-40B4-BE49-F238E27FC236}">
                <a16:creationId xmlns:a16="http://schemas.microsoft.com/office/drawing/2014/main" id="{52CEA580-584C-6B01-C1AF-35DFE91B2407}"/>
              </a:ext>
            </a:extLst>
          </p:cNvPr>
          <p:cNvSpPr>
            <a:spLocks noGrp="1"/>
          </p:cNvSpPr>
          <p:nvPr>
            <p:ph type="title"/>
          </p:nvPr>
        </p:nvSpPr>
        <p:spPr/>
        <p:txBody>
          <a:bodyPr/>
          <a:lstStyle/>
          <a:p>
            <a:r>
              <a:rPr lang="en-US" dirty="0">
                <a:latin typeface="+mj-lt"/>
              </a:rPr>
              <a:t>Plotting points (8)</a:t>
            </a:r>
            <a:endParaRPr lang="en-AU" dirty="0">
              <a:latin typeface="+mj-lt"/>
            </a:endParaRPr>
          </a:p>
        </p:txBody>
      </p:sp>
      <p:sp>
        <p:nvSpPr>
          <p:cNvPr id="4" name="Text Placeholder 3">
            <a:extLst>
              <a:ext uri="{FF2B5EF4-FFF2-40B4-BE49-F238E27FC236}">
                <a16:creationId xmlns:a16="http://schemas.microsoft.com/office/drawing/2014/main" id="{C209C4AC-1F47-9B4A-52CC-F7ADAD4382B7}"/>
              </a:ext>
            </a:extLst>
          </p:cNvPr>
          <p:cNvSpPr>
            <a:spLocks noGrp="1"/>
          </p:cNvSpPr>
          <p:nvPr>
            <p:ph type="body" sz="quarter" idx="18"/>
          </p:nvPr>
        </p:nvSpPr>
        <p:spPr/>
        <p:txBody>
          <a:bodyPr/>
          <a:lstStyle/>
          <a:p>
            <a:r>
              <a:rPr lang="en-US" dirty="0">
                <a:latin typeface="+mj-lt"/>
              </a:rPr>
              <a:t>Cartesian maze</a:t>
            </a:r>
            <a:endParaRPr lang="en-AU" dirty="0">
              <a:latin typeface="+mj-lt"/>
            </a:endParaRPr>
          </a:p>
        </p:txBody>
      </p:sp>
      <p:pic>
        <p:nvPicPr>
          <p:cNvPr id="8" name="Picture 7" descr="Cartesian plane with points scattered">
            <a:extLst>
              <a:ext uri="{FF2B5EF4-FFF2-40B4-BE49-F238E27FC236}">
                <a16:creationId xmlns:a16="http://schemas.microsoft.com/office/drawing/2014/main" id="{BF6557C1-A592-4849-0961-9CEE05F1CA54}"/>
              </a:ext>
            </a:extLst>
          </p:cNvPr>
          <p:cNvPicPr>
            <a:picLocks noChangeAspect="1"/>
          </p:cNvPicPr>
          <p:nvPr/>
        </p:nvPicPr>
        <p:blipFill>
          <a:blip r:embed="rId2"/>
          <a:stretch>
            <a:fillRect/>
          </a:stretch>
        </p:blipFill>
        <p:spPr>
          <a:xfrm>
            <a:off x="3464310" y="1562470"/>
            <a:ext cx="5263381" cy="4814518"/>
          </a:xfrm>
          <a:prstGeom prst="rect">
            <a:avLst/>
          </a:prstGeom>
        </p:spPr>
      </p:pic>
    </p:spTree>
    <p:extLst>
      <p:ext uri="{BB962C8B-B14F-4D97-AF65-F5344CB8AC3E}">
        <p14:creationId xmlns:p14="http://schemas.microsoft.com/office/powerpoint/2010/main" val="245245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8804D1-5BBC-AA24-C827-C9DFE2B141C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
        <p:nvSpPr>
          <p:cNvPr id="3" name="Title 2">
            <a:extLst>
              <a:ext uri="{FF2B5EF4-FFF2-40B4-BE49-F238E27FC236}">
                <a16:creationId xmlns:a16="http://schemas.microsoft.com/office/drawing/2014/main" id="{27531CDC-5E1B-7996-E2EB-F75B50F0D945}"/>
              </a:ext>
            </a:extLst>
          </p:cNvPr>
          <p:cNvSpPr>
            <a:spLocks noGrp="1"/>
          </p:cNvSpPr>
          <p:nvPr>
            <p:ph type="title"/>
          </p:nvPr>
        </p:nvSpPr>
        <p:spPr/>
        <p:txBody>
          <a:bodyPr/>
          <a:lstStyle/>
          <a:p>
            <a:r>
              <a:rPr lang="en-US" dirty="0">
                <a:latin typeface="+mj-lt"/>
              </a:rPr>
              <a:t>Plotting points (9)</a:t>
            </a:r>
            <a:endParaRPr lang="en-AU" dirty="0">
              <a:latin typeface="+mj-lt"/>
            </a:endParaRPr>
          </a:p>
        </p:txBody>
      </p:sp>
      <p:sp>
        <p:nvSpPr>
          <p:cNvPr id="4" name="Text Placeholder 3">
            <a:extLst>
              <a:ext uri="{FF2B5EF4-FFF2-40B4-BE49-F238E27FC236}">
                <a16:creationId xmlns:a16="http://schemas.microsoft.com/office/drawing/2014/main" id="{7A5865A8-664A-3B21-04A1-19C11B72B249}"/>
              </a:ext>
            </a:extLst>
          </p:cNvPr>
          <p:cNvSpPr>
            <a:spLocks noGrp="1"/>
          </p:cNvSpPr>
          <p:nvPr>
            <p:ph type="body" sz="quarter" idx="18"/>
          </p:nvPr>
        </p:nvSpPr>
        <p:spPr/>
        <p:txBody>
          <a:bodyPr/>
          <a:lstStyle/>
          <a:p>
            <a:r>
              <a:rPr lang="en-US" dirty="0">
                <a:latin typeface="+mj-lt"/>
              </a:rPr>
              <a:t>Cartesian maze – turn 1</a:t>
            </a:r>
            <a:endParaRPr lang="en-AU" dirty="0">
              <a:latin typeface="+mj-lt"/>
            </a:endParaRPr>
          </a:p>
        </p:txBody>
      </p:sp>
      <p:sp>
        <p:nvSpPr>
          <p:cNvPr id="5" name="Content Placeholder 4">
            <a:extLst>
              <a:ext uri="{FF2B5EF4-FFF2-40B4-BE49-F238E27FC236}">
                <a16:creationId xmlns:a16="http://schemas.microsoft.com/office/drawing/2014/main" id="{59CFE8CF-6083-BCF7-0033-251F5C84BBCF}"/>
              </a:ext>
            </a:extLst>
          </p:cNvPr>
          <p:cNvSpPr>
            <a:spLocks noGrp="1"/>
          </p:cNvSpPr>
          <p:nvPr>
            <p:ph sz="quarter" idx="4294967295"/>
          </p:nvPr>
        </p:nvSpPr>
        <p:spPr>
          <a:xfrm>
            <a:off x="360000" y="2152650"/>
            <a:ext cx="1560513" cy="503238"/>
          </a:xfrm>
        </p:spPr>
        <p:txBody>
          <a:bodyPr/>
          <a:lstStyle/>
          <a:p>
            <a:r>
              <a:rPr lang="en-US" dirty="0">
                <a:latin typeface="+mn-lt"/>
              </a:rPr>
              <a:t>(0,0) to (9,-9)</a:t>
            </a:r>
            <a:endParaRPr lang="en-AU" dirty="0">
              <a:latin typeface="+mn-lt"/>
            </a:endParaRPr>
          </a:p>
        </p:txBody>
      </p:sp>
      <p:pic>
        <p:nvPicPr>
          <p:cNvPr id="8" name="Picture 7" descr="Cartesian plane with points scattered">
            <a:extLst>
              <a:ext uri="{FF2B5EF4-FFF2-40B4-BE49-F238E27FC236}">
                <a16:creationId xmlns:a16="http://schemas.microsoft.com/office/drawing/2014/main" id="{E720B6A5-26FC-180D-A932-8B30F435F3E0}"/>
              </a:ext>
            </a:extLst>
          </p:cNvPr>
          <p:cNvPicPr>
            <a:picLocks noChangeAspect="1"/>
          </p:cNvPicPr>
          <p:nvPr/>
        </p:nvPicPr>
        <p:blipFill>
          <a:blip r:embed="rId2"/>
          <a:stretch>
            <a:fillRect/>
          </a:stretch>
        </p:blipFill>
        <p:spPr>
          <a:xfrm>
            <a:off x="3481557" y="1512785"/>
            <a:ext cx="5228886" cy="4782965"/>
          </a:xfrm>
          <a:prstGeom prst="rect">
            <a:avLst/>
          </a:prstGeom>
        </p:spPr>
      </p:pic>
    </p:spTree>
    <p:extLst>
      <p:ext uri="{BB962C8B-B14F-4D97-AF65-F5344CB8AC3E}">
        <p14:creationId xmlns:p14="http://schemas.microsoft.com/office/powerpoint/2010/main" val="13154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CF29B8-9596-5818-DCE2-45738AA51A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
        <p:nvSpPr>
          <p:cNvPr id="3" name="Title 2">
            <a:extLst>
              <a:ext uri="{FF2B5EF4-FFF2-40B4-BE49-F238E27FC236}">
                <a16:creationId xmlns:a16="http://schemas.microsoft.com/office/drawing/2014/main" id="{764EC8C5-414E-46A6-0F67-C3FC9AACD32F}"/>
              </a:ext>
            </a:extLst>
          </p:cNvPr>
          <p:cNvSpPr>
            <a:spLocks noGrp="1"/>
          </p:cNvSpPr>
          <p:nvPr>
            <p:ph type="title"/>
          </p:nvPr>
        </p:nvSpPr>
        <p:spPr/>
        <p:txBody>
          <a:bodyPr/>
          <a:lstStyle/>
          <a:p>
            <a:r>
              <a:rPr lang="en-US" dirty="0">
                <a:latin typeface="+mj-lt"/>
              </a:rPr>
              <a:t>Plotting points (10)</a:t>
            </a:r>
            <a:endParaRPr lang="en-AU" dirty="0">
              <a:latin typeface="+mj-lt"/>
            </a:endParaRPr>
          </a:p>
        </p:txBody>
      </p:sp>
      <p:sp>
        <p:nvSpPr>
          <p:cNvPr id="4" name="Text Placeholder 3">
            <a:extLst>
              <a:ext uri="{FF2B5EF4-FFF2-40B4-BE49-F238E27FC236}">
                <a16:creationId xmlns:a16="http://schemas.microsoft.com/office/drawing/2014/main" id="{36E696A8-C11C-FD9B-31BE-40179D913742}"/>
              </a:ext>
            </a:extLst>
          </p:cNvPr>
          <p:cNvSpPr>
            <a:spLocks noGrp="1"/>
          </p:cNvSpPr>
          <p:nvPr>
            <p:ph type="body" sz="quarter" idx="18"/>
          </p:nvPr>
        </p:nvSpPr>
        <p:spPr/>
        <p:txBody>
          <a:bodyPr/>
          <a:lstStyle/>
          <a:p>
            <a:r>
              <a:rPr lang="en-US" dirty="0">
                <a:latin typeface="+mj-lt"/>
              </a:rPr>
              <a:t>Cartesian maze – turn 2</a:t>
            </a:r>
            <a:endParaRPr lang="en-AU" dirty="0">
              <a:latin typeface="+mj-lt"/>
            </a:endParaRPr>
          </a:p>
        </p:txBody>
      </p:sp>
      <p:sp>
        <p:nvSpPr>
          <p:cNvPr id="9" name="Content Placeholder 4">
            <a:extLst>
              <a:ext uri="{FF2B5EF4-FFF2-40B4-BE49-F238E27FC236}">
                <a16:creationId xmlns:a16="http://schemas.microsoft.com/office/drawing/2014/main" id="{F5ED19AD-7930-512E-5C68-406BB219F233}"/>
              </a:ext>
            </a:extLst>
          </p:cNvPr>
          <p:cNvSpPr>
            <a:spLocks noGrp="1"/>
          </p:cNvSpPr>
          <p:nvPr>
            <p:ph sz="quarter" idx="4294967295"/>
          </p:nvPr>
        </p:nvSpPr>
        <p:spPr>
          <a:xfrm>
            <a:off x="360000" y="2218342"/>
            <a:ext cx="1560513" cy="1123950"/>
          </a:xfrm>
        </p:spPr>
        <p:txBody>
          <a:bodyPr/>
          <a:lstStyle/>
          <a:p>
            <a:r>
              <a:rPr lang="en-US" dirty="0">
                <a:latin typeface="+mn-lt"/>
              </a:rPr>
              <a:t>(0,0) to (9,-9)</a:t>
            </a:r>
          </a:p>
          <a:p>
            <a:r>
              <a:rPr lang="en-US" dirty="0">
                <a:latin typeface="+mn-lt"/>
              </a:rPr>
              <a:t>(9,-9) to (9,9)</a:t>
            </a:r>
            <a:endParaRPr lang="en-AU" dirty="0">
              <a:latin typeface="+mn-lt"/>
            </a:endParaRPr>
          </a:p>
        </p:txBody>
      </p:sp>
      <p:pic>
        <p:nvPicPr>
          <p:cNvPr id="8" name="Picture 7" descr="Cartesian plane with points scattered">
            <a:extLst>
              <a:ext uri="{FF2B5EF4-FFF2-40B4-BE49-F238E27FC236}">
                <a16:creationId xmlns:a16="http://schemas.microsoft.com/office/drawing/2014/main" id="{6990626F-4FD7-DDA1-CE7D-A84B8CC1AECB}"/>
              </a:ext>
            </a:extLst>
          </p:cNvPr>
          <p:cNvPicPr>
            <a:picLocks noChangeAspect="1"/>
          </p:cNvPicPr>
          <p:nvPr/>
        </p:nvPicPr>
        <p:blipFill>
          <a:blip r:embed="rId2"/>
          <a:stretch>
            <a:fillRect/>
          </a:stretch>
        </p:blipFill>
        <p:spPr>
          <a:xfrm>
            <a:off x="3450498" y="1563282"/>
            <a:ext cx="5291003" cy="4839784"/>
          </a:xfrm>
          <a:prstGeom prst="rect">
            <a:avLst/>
          </a:prstGeom>
        </p:spPr>
      </p:pic>
    </p:spTree>
    <p:extLst>
      <p:ext uri="{BB962C8B-B14F-4D97-AF65-F5344CB8AC3E}">
        <p14:creationId xmlns:p14="http://schemas.microsoft.com/office/powerpoint/2010/main" val="336795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US" dirty="0">
                <a:latin typeface="+mj-lt"/>
              </a:rPr>
              <a:t>Plotting points (1)</a:t>
            </a:r>
            <a:endParaRPr lang="en-AU" dirty="0">
              <a:latin typeface="+mj-lt"/>
            </a:endParaRP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p:txBody>
          <a:bodyPr/>
          <a:lstStyle/>
          <a:p>
            <a:r>
              <a:rPr lang="en-US" dirty="0">
                <a:latin typeface="+mj-lt"/>
              </a:rPr>
              <a:t>Best move for black</a:t>
            </a:r>
            <a:endParaRPr lang="en-AU" dirty="0">
              <a:latin typeface="+mj-lt"/>
            </a:endParaRPr>
          </a:p>
        </p:txBody>
      </p:sp>
      <p:pic>
        <p:nvPicPr>
          <p:cNvPr id="5" name="Picture 4" descr="Chess board with pieces">
            <a:extLst>
              <a:ext uri="{FF2B5EF4-FFF2-40B4-BE49-F238E27FC236}">
                <a16:creationId xmlns:a16="http://schemas.microsoft.com/office/drawing/2014/main" id="{0013EF46-8A21-294E-5D94-9C316EA405A4}"/>
              </a:ext>
            </a:extLst>
          </p:cNvPr>
          <p:cNvPicPr>
            <a:picLocks noChangeAspect="1"/>
          </p:cNvPicPr>
          <p:nvPr/>
        </p:nvPicPr>
        <p:blipFill>
          <a:blip r:embed="rId2"/>
          <a:stretch>
            <a:fillRect/>
          </a:stretch>
        </p:blipFill>
        <p:spPr>
          <a:xfrm>
            <a:off x="359999" y="1875860"/>
            <a:ext cx="4223671" cy="4255428"/>
          </a:xfrm>
          <a:prstGeom prst="rect">
            <a:avLst/>
          </a:prstGeom>
        </p:spPr>
      </p:pic>
      <p:pic>
        <p:nvPicPr>
          <p:cNvPr id="4" name="Picture 3" descr="King Moves one square in any direction, capture to win the game.&#10;Queen Moves any number of squares in any direction.&#10;Rook Moves any number of squares horizontally or vertically.&#10;Bishop Moves diagonally any number of squares.&#10;Knight Moves in an &quot;L&quot; shape, two squares in one direction, then one sideways.&#10;Pawn Moves forward one square (or two on first move), captures diagonally&#10;">
            <a:extLst>
              <a:ext uri="{FF2B5EF4-FFF2-40B4-BE49-F238E27FC236}">
                <a16:creationId xmlns:a16="http://schemas.microsoft.com/office/drawing/2014/main" id="{B1EA464A-CBA2-172D-CB2A-4B703ED05F2A}"/>
              </a:ext>
            </a:extLst>
          </p:cNvPr>
          <p:cNvPicPr>
            <a:picLocks noChangeAspect="1"/>
          </p:cNvPicPr>
          <p:nvPr/>
        </p:nvPicPr>
        <p:blipFill>
          <a:blip r:embed="rId3"/>
          <a:stretch>
            <a:fillRect/>
          </a:stretch>
        </p:blipFill>
        <p:spPr>
          <a:xfrm>
            <a:off x="5142271" y="1875860"/>
            <a:ext cx="6701729" cy="3864842"/>
          </a:xfrm>
          <a:prstGeom prst="rect">
            <a:avLst/>
          </a:prstGeom>
        </p:spPr>
      </p:pic>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US" dirty="0">
                <a:latin typeface="+mj-lt"/>
              </a:rPr>
              <a:t>Plotting points (2)</a:t>
            </a:r>
            <a:endParaRPr lang="en-AU" dirty="0">
              <a:latin typeface="+mj-lt"/>
            </a:endParaRP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US" dirty="0">
                <a:latin typeface="+mj-lt"/>
              </a:rPr>
              <a:t>Solution</a:t>
            </a:r>
            <a:endParaRPr lang="en-AU" dirty="0">
              <a:latin typeface="+mj-lt"/>
            </a:endParaRPr>
          </a:p>
        </p:txBody>
      </p:sp>
      <p:pic>
        <p:nvPicPr>
          <p:cNvPr id="15" name="Picture 14" descr="Chess board with pieces">
            <a:extLst>
              <a:ext uri="{FF2B5EF4-FFF2-40B4-BE49-F238E27FC236}">
                <a16:creationId xmlns:a16="http://schemas.microsoft.com/office/drawing/2014/main" id="{64CA1987-0CD8-BC53-3B37-0203440A90C0}"/>
              </a:ext>
            </a:extLst>
          </p:cNvPr>
          <p:cNvPicPr>
            <a:picLocks noChangeAspect="1"/>
          </p:cNvPicPr>
          <p:nvPr/>
        </p:nvPicPr>
        <p:blipFill>
          <a:blip r:embed="rId2"/>
          <a:stretch>
            <a:fillRect/>
          </a:stretch>
        </p:blipFill>
        <p:spPr>
          <a:xfrm>
            <a:off x="360000" y="1875860"/>
            <a:ext cx="4223670" cy="4249075"/>
          </a:xfrm>
          <a:prstGeom prst="rect">
            <a:avLst/>
          </a:prstGeom>
        </p:spPr>
      </p:pic>
      <p:pic>
        <p:nvPicPr>
          <p:cNvPr id="4" name="Picture 3" descr="King Moves one square in any direction, capture to win the game.&#10;Queen Moves any number of squares in any direction.&#10;Rook Moves any number of squares horizontally or vertically.&#10;Bishop Moves diagonally any number of squares.&#10;Knight Moves in an &quot;L&quot; shape, two squares in one direction, then one sideways.&#10;Pawn Moves forward one square (or two on first move), captures diagonally&#10;">
            <a:extLst>
              <a:ext uri="{FF2B5EF4-FFF2-40B4-BE49-F238E27FC236}">
                <a16:creationId xmlns:a16="http://schemas.microsoft.com/office/drawing/2014/main" id="{F2A3BC89-3E16-9B12-ED86-47CA2B4AF58C}"/>
              </a:ext>
            </a:extLst>
          </p:cNvPr>
          <p:cNvPicPr>
            <a:picLocks noChangeAspect="1"/>
          </p:cNvPicPr>
          <p:nvPr/>
        </p:nvPicPr>
        <p:blipFill>
          <a:blip r:embed="rId3"/>
          <a:stretch>
            <a:fillRect/>
          </a:stretch>
        </p:blipFill>
        <p:spPr>
          <a:xfrm>
            <a:off x="5142271" y="1875860"/>
            <a:ext cx="6701729" cy="3864842"/>
          </a:xfrm>
          <a:prstGeom prst="rect">
            <a:avLst/>
          </a:prstGeom>
        </p:spPr>
      </p:pic>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30A58-7810-0805-E23C-7B77E3831E6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C510CC-37C3-58A1-5A8D-2742472084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
        <p:nvSpPr>
          <p:cNvPr id="6" name="Title 5">
            <a:extLst>
              <a:ext uri="{FF2B5EF4-FFF2-40B4-BE49-F238E27FC236}">
                <a16:creationId xmlns:a16="http://schemas.microsoft.com/office/drawing/2014/main" id="{69EB0FD2-A98C-9FDA-ADB8-C053C6FFEE82}"/>
              </a:ext>
            </a:extLst>
          </p:cNvPr>
          <p:cNvSpPr>
            <a:spLocks noGrp="1"/>
          </p:cNvSpPr>
          <p:nvPr>
            <p:ph type="title"/>
          </p:nvPr>
        </p:nvSpPr>
        <p:spPr/>
        <p:txBody>
          <a:bodyPr/>
          <a:lstStyle/>
          <a:p>
            <a:r>
              <a:rPr lang="en-US" dirty="0">
                <a:latin typeface="+mj-lt"/>
              </a:rPr>
              <a:t>Plotting points (3)</a:t>
            </a:r>
            <a:endParaRPr lang="en-AU" dirty="0">
              <a:latin typeface="+mj-lt"/>
            </a:endParaRPr>
          </a:p>
        </p:txBody>
      </p:sp>
      <p:sp>
        <p:nvSpPr>
          <p:cNvPr id="3" name="Text Placeholder 12">
            <a:extLst>
              <a:ext uri="{FF2B5EF4-FFF2-40B4-BE49-F238E27FC236}">
                <a16:creationId xmlns:a16="http://schemas.microsoft.com/office/drawing/2014/main" id="{996D1342-9798-6909-592C-F1DCB34A863E}"/>
              </a:ext>
            </a:extLst>
          </p:cNvPr>
          <p:cNvSpPr>
            <a:spLocks noGrp="1"/>
          </p:cNvSpPr>
          <p:nvPr>
            <p:ph type="body" sz="quarter" idx="18"/>
          </p:nvPr>
        </p:nvSpPr>
        <p:spPr/>
        <p:txBody>
          <a:bodyPr/>
          <a:lstStyle/>
          <a:p>
            <a:r>
              <a:rPr lang="en-US" dirty="0">
                <a:latin typeface="+mj-lt"/>
              </a:rPr>
              <a:t>Communicating the solution</a:t>
            </a:r>
            <a:endParaRPr lang="en-AU" dirty="0">
              <a:latin typeface="+mj-lt"/>
            </a:endParaRPr>
          </a:p>
        </p:txBody>
      </p:sp>
      <p:pic>
        <p:nvPicPr>
          <p:cNvPr id="8" name="Picture 7" descr="Chess board with pieces. The Queen moves from 6d to 3d. ">
            <a:extLst>
              <a:ext uri="{FF2B5EF4-FFF2-40B4-BE49-F238E27FC236}">
                <a16:creationId xmlns:a16="http://schemas.microsoft.com/office/drawing/2014/main" id="{943AED90-F709-B08D-7AE1-0738245761C4}"/>
              </a:ext>
            </a:extLst>
          </p:cNvPr>
          <p:cNvPicPr>
            <a:picLocks noChangeAspect="1"/>
          </p:cNvPicPr>
          <p:nvPr/>
        </p:nvPicPr>
        <p:blipFill>
          <a:blip r:embed="rId2"/>
          <a:stretch>
            <a:fillRect/>
          </a:stretch>
        </p:blipFill>
        <p:spPr>
          <a:xfrm>
            <a:off x="360000" y="1572888"/>
            <a:ext cx="4991797" cy="4925112"/>
          </a:xfrm>
          <a:prstGeom prst="rect">
            <a:avLst/>
          </a:prstGeom>
        </p:spPr>
      </p:pic>
    </p:spTree>
    <p:extLst>
      <p:ext uri="{BB962C8B-B14F-4D97-AF65-F5344CB8AC3E}">
        <p14:creationId xmlns:p14="http://schemas.microsoft.com/office/powerpoint/2010/main" val="372799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F7F16-A330-B1FF-FE9E-70253BC4F40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472160E-CB92-F034-E428-C4D6C1740580}"/>
              </a:ext>
            </a:extLst>
          </p:cNvPr>
          <p:cNvSpPr>
            <a:spLocks noGrp="1"/>
          </p:cNvSpPr>
          <p:nvPr>
            <p:ph type="ctrTitle"/>
          </p:nvPr>
        </p:nvSpPr>
        <p:spPr/>
        <p:txBody>
          <a:bodyPr/>
          <a:lstStyle/>
          <a:p>
            <a:r>
              <a:rPr lang="en-AU" dirty="0">
                <a:latin typeface="+mj-lt"/>
              </a:rPr>
              <a:t>Explore</a:t>
            </a:r>
          </a:p>
        </p:txBody>
      </p:sp>
    </p:spTree>
    <p:extLst>
      <p:ext uri="{BB962C8B-B14F-4D97-AF65-F5344CB8AC3E}">
        <p14:creationId xmlns:p14="http://schemas.microsoft.com/office/powerpoint/2010/main" val="125194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AAF932-3C41-DF8B-F6EF-F5FB3FFDA6F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
        <p:nvSpPr>
          <p:cNvPr id="3" name="Title 2">
            <a:extLst>
              <a:ext uri="{FF2B5EF4-FFF2-40B4-BE49-F238E27FC236}">
                <a16:creationId xmlns:a16="http://schemas.microsoft.com/office/drawing/2014/main" id="{7662ABD9-1198-6673-0E2D-C87AB6042A74}"/>
              </a:ext>
            </a:extLst>
          </p:cNvPr>
          <p:cNvSpPr>
            <a:spLocks noGrp="1"/>
          </p:cNvSpPr>
          <p:nvPr>
            <p:ph type="title"/>
          </p:nvPr>
        </p:nvSpPr>
        <p:spPr/>
        <p:txBody>
          <a:bodyPr/>
          <a:lstStyle/>
          <a:p>
            <a:r>
              <a:rPr lang="en-US" dirty="0">
                <a:latin typeface="+mj-lt"/>
              </a:rPr>
              <a:t>Plotting points (4)</a:t>
            </a:r>
            <a:endParaRPr lang="en-AU" dirty="0">
              <a:latin typeface="+mj-lt"/>
            </a:endParaRPr>
          </a:p>
        </p:txBody>
      </p:sp>
      <p:sp>
        <p:nvSpPr>
          <p:cNvPr id="4" name="Text Placeholder 3">
            <a:extLst>
              <a:ext uri="{FF2B5EF4-FFF2-40B4-BE49-F238E27FC236}">
                <a16:creationId xmlns:a16="http://schemas.microsoft.com/office/drawing/2014/main" id="{B5C57A36-4DF9-2E7D-FBED-A00A4D559D54}"/>
              </a:ext>
            </a:extLst>
          </p:cNvPr>
          <p:cNvSpPr>
            <a:spLocks noGrp="1"/>
          </p:cNvSpPr>
          <p:nvPr>
            <p:ph type="body" sz="quarter" idx="18"/>
          </p:nvPr>
        </p:nvSpPr>
        <p:spPr/>
        <p:txBody>
          <a:bodyPr/>
          <a:lstStyle/>
          <a:p>
            <a:r>
              <a:rPr lang="en-US" dirty="0">
                <a:latin typeface="+mj-lt"/>
              </a:rPr>
              <a:t>Cartesian plane</a:t>
            </a:r>
            <a:endParaRPr lang="en-AU" dirty="0">
              <a:latin typeface="+mj-lt"/>
            </a:endParaRPr>
          </a:p>
        </p:txBody>
      </p:sp>
      <p:pic>
        <p:nvPicPr>
          <p:cNvPr id="9" name="Picture 8" descr="Cartesian plane with point (4,5) labelled.">
            <a:extLst>
              <a:ext uri="{FF2B5EF4-FFF2-40B4-BE49-F238E27FC236}">
                <a16:creationId xmlns:a16="http://schemas.microsoft.com/office/drawing/2014/main" id="{0F01B30A-A097-2584-78A8-DE05941F6F43}"/>
              </a:ext>
            </a:extLst>
          </p:cNvPr>
          <p:cNvPicPr>
            <a:picLocks noChangeAspect="1"/>
          </p:cNvPicPr>
          <p:nvPr/>
        </p:nvPicPr>
        <p:blipFill>
          <a:blip r:embed="rId2"/>
          <a:stretch>
            <a:fillRect/>
          </a:stretch>
        </p:blipFill>
        <p:spPr>
          <a:xfrm>
            <a:off x="3299920" y="1369454"/>
            <a:ext cx="5592161" cy="5151885"/>
          </a:xfrm>
          <a:prstGeom prst="rect">
            <a:avLst/>
          </a:prstGeom>
        </p:spPr>
      </p:pic>
    </p:spTree>
    <p:extLst>
      <p:ext uri="{BB962C8B-B14F-4D97-AF65-F5344CB8AC3E}">
        <p14:creationId xmlns:p14="http://schemas.microsoft.com/office/powerpoint/2010/main" val="371250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58340-A77C-E371-AE6E-E92E2F3F74C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AAFF1A-97C1-8756-8972-21E72174F35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
        <p:nvSpPr>
          <p:cNvPr id="3" name="Title 2">
            <a:extLst>
              <a:ext uri="{FF2B5EF4-FFF2-40B4-BE49-F238E27FC236}">
                <a16:creationId xmlns:a16="http://schemas.microsoft.com/office/drawing/2014/main" id="{FE7614B1-289C-6244-91A3-0E0402DAEFD6}"/>
              </a:ext>
            </a:extLst>
          </p:cNvPr>
          <p:cNvSpPr>
            <a:spLocks noGrp="1"/>
          </p:cNvSpPr>
          <p:nvPr>
            <p:ph type="title"/>
          </p:nvPr>
        </p:nvSpPr>
        <p:spPr/>
        <p:txBody>
          <a:bodyPr/>
          <a:lstStyle/>
          <a:p>
            <a:r>
              <a:rPr lang="en-US" dirty="0">
                <a:latin typeface="+mj-lt"/>
              </a:rPr>
              <a:t>Plotting points (5)</a:t>
            </a:r>
            <a:endParaRPr lang="en-AU" dirty="0">
              <a:latin typeface="+mj-lt"/>
            </a:endParaRPr>
          </a:p>
        </p:txBody>
      </p:sp>
      <p:sp>
        <p:nvSpPr>
          <p:cNvPr id="4" name="Text Placeholder 3">
            <a:extLst>
              <a:ext uri="{FF2B5EF4-FFF2-40B4-BE49-F238E27FC236}">
                <a16:creationId xmlns:a16="http://schemas.microsoft.com/office/drawing/2014/main" id="{8AB261C6-8DBD-45C2-B92C-E0A257DC507A}"/>
              </a:ext>
            </a:extLst>
          </p:cNvPr>
          <p:cNvSpPr>
            <a:spLocks noGrp="1"/>
          </p:cNvSpPr>
          <p:nvPr>
            <p:ph type="body" sz="quarter" idx="18"/>
          </p:nvPr>
        </p:nvSpPr>
        <p:spPr/>
        <p:txBody>
          <a:bodyPr/>
          <a:lstStyle/>
          <a:p>
            <a:r>
              <a:rPr lang="en-US" dirty="0">
                <a:latin typeface="+mj-lt"/>
              </a:rPr>
              <a:t>Cartesian chess – rules</a:t>
            </a:r>
            <a:endParaRPr lang="en-AU" dirty="0">
              <a:latin typeface="+mj-lt"/>
            </a:endParaRPr>
          </a:p>
        </p:txBody>
      </p:sp>
      <p:sp>
        <p:nvSpPr>
          <p:cNvPr id="5" name="Content Placeholder 4">
            <a:extLst>
              <a:ext uri="{FF2B5EF4-FFF2-40B4-BE49-F238E27FC236}">
                <a16:creationId xmlns:a16="http://schemas.microsoft.com/office/drawing/2014/main" id="{A2A0CEF7-D85E-29A1-FA56-6ECBF8885542}"/>
              </a:ext>
            </a:extLst>
          </p:cNvPr>
          <p:cNvSpPr>
            <a:spLocks noGrp="1"/>
          </p:cNvSpPr>
          <p:nvPr>
            <p:ph sz="quarter" idx="4294967295"/>
          </p:nvPr>
        </p:nvSpPr>
        <p:spPr>
          <a:xfrm>
            <a:off x="360362" y="2179638"/>
            <a:ext cx="5735638" cy="2047875"/>
          </a:xfrm>
        </p:spPr>
        <p:txBody>
          <a:bodyPr/>
          <a:lstStyle/>
          <a:p>
            <a:pPr marL="342900" indent="-342900">
              <a:buFont typeface="Arial" panose="020B0604020202020204" pitchFamily="34" charset="0"/>
              <a:buChar char="•"/>
            </a:pPr>
            <a:r>
              <a:rPr lang="en-US" dirty="0">
                <a:latin typeface="+mn-lt"/>
              </a:rPr>
              <a:t>Pieces move along the grid lines or diagonally</a:t>
            </a:r>
          </a:p>
          <a:p>
            <a:pPr marL="342900" indent="-342900">
              <a:buFont typeface="Arial" panose="020B0604020202020204" pitchFamily="34" charset="0"/>
              <a:buChar char="•"/>
            </a:pPr>
            <a:r>
              <a:rPr lang="en-US" dirty="0">
                <a:latin typeface="+mn-lt"/>
              </a:rPr>
              <a:t>A piece is ‘captured’ when another piece lands on the same point</a:t>
            </a:r>
          </a:p>
          <a:p>
            <a:endParaRPr lang="en-AU" dirty="0">
              <a:latin typeface="+mn-lt"/>
            </a:endParaRPr>
          </a:p>
        </p:txBody>
      </p:sp>
      <p:sp>
        <p:nvSpPr>
          <p:cNvPr id="6" name="Content Placeholder 4">
            <a:extLst>
              <a:ext uri="{FF2B5EF4-FFF2-40B4-BE49-F238E27FC236}">
                <a16:creationId xmlns:a16="http://schemas.microsoft.com/office/drawing/2014/main" id="{68C706AE-DC26-085A-B98A-DA443281449F}"/>
              </a:ext>
            </a:extLst>
          </p:cNvPr>
          <p:cNvSpPr txBox="1">
            <a:spLocks/>
          </p:cNvSpPr>
          <p:nvPr/>
        </p:nvSpPr>
        <p:spPr>
          <a:xfrm>
            <a:off x="360362" y="5105600"/>
            <a:ext cx="5735637" cy="89782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rPr>
              <a:t>In this example, one piece is at (2,2) and another piece is at (6,5).</a:t>
            </a:r>
          </a:p>
        </p:txBody>
      </p:sp>
      <p:pic>
        <p:nvPicPr>
          <p:cNvPr id="8" name="Picture 7" descr="Cartesian plane with points (6,5) and (2,2) labelled.">
            <a:extLst>
              <a:ext uri="{FF2B5EF4-FFF2-40B4-BE49-F238E27FC236}">
                <a16:creationId xmlns:a16="http://schemas.microsoft.com/office/drawing/2014/main" id="{A8D275FC-2490-04AF-0E8F-DD71B44C02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31422" y="1418176"/>
            <a:ext cx="4977101" cy="4585249"/>
          </a:xfrm>
          <a:prstGeom prst="rect">
            <a:avLst/>
          </a:prstGeom>
        </p:spPr>
      </p:pic>
    </p:spTree>
    <p:extLst>
      <p:ext uri="{BB962C8B-B14F-4D97-AF65-F5344CB8AC3E}">
        <p14:creationId xmlns:p14="http://schemas.microsoft.com/office/powerpoint/2010/main" val="316239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D958AD-0FC9-39DC-32F8-9EB4D6B27C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
        <p:nvSpPr>
          <p:cNvPr id="3" name="Title 2">
            <a:extLst>
              <a:ext uri="{FF2B5EF4-FFF2-40B4-BE49-F238E27FC236}">
                <a16:creationId xmlns:a16="http://schemas.microsoft.com/office/drawing/2014/main" id="{37666D90-8B55-48AB-3293-3A929B2AE279}"/>
              </a:ext>
            </a:extLst>
          </p:cNvPr>
          <p:cNvSpPr>
            <a:spLocks noGrp="1"/>
          </p:cNvSpPr>
          <p:nvPr>
            <p:ph type="title"/>
          </p:nvPr>
        </p:nvSpPr>
        <p:spPr/>
        <p:txBody>
          <a:bodyPr/>
          <a:lstStyle/>
          <a:p>
            <a:r>
              <a:rPr lang="en-US" dirty="0">
                <a:latin typeface="+mj-lt"/>
              </a:rPr>
              <a:t>Plotting points (6)</a:t>
            </a:r>
            <a:endParaRPr lang="en-AU" dirty="0">
              <a:latin typeface="+mj-lt"/>
            </a:endParaRPr>
          </a:p>
        </p:txBody>
      </p:sp>
      <p:sp>
        <p:nvSpPr>
          <p:cNvPr id="4" name="Text Placeholder 3">
            <a:extLst>
              <a:ext uri="{FF2B5EF4-FFF2-40B4-BE49-F238E27FC236}">
                <a16:creationId xmlns:a16="http://schemas.microsoft.com/office/drawing/2014/main" id="{66AC13A6-088F-A788-BFD8-EC900C3B004F}"/>
              </a:ext>
            </a:extLst>
          </p:cNvPr>
          <p:cNvSpPr>
            <a:spLocks noGrp="1"/>
          </p:cNvSpPr>
          <p:nvPr>
            <p:ph type="body" sz="quarter" idx="18"/>
          </p:nvPr>
        </p:nvSpPr>
        <p:spPr/>
        <p:txBody>
          <a:bodyPr/>
          <a:lstStyle/>
          <a:p>
            <a:r>
              <a:rPr lang="en-US" dirty="0">
                <a:latin typeface="+mj-lt"/>
              </a:rPr>
              <a:t>Cartesian chess – example piece</a:t>
            </a:r>
            <a:endParaRPr lang="en-AU" dirty="0">
              <a:latin typeface="+mj-lt"/>
            </a:endParaRPr>
          </a:p>
        </p:txBody>
      </p:sp>
      <p:pic>
        <p:nvPicPr>
          <p:cNvPr id="6" name="Picture 5" descr="An example chess piece drawing and explanation.">
            <a:extLst>
              <a:ext uri="{FF2B5EF4-FFF2-40B4-BE49-F238E27FC236}">
                <a16:creationId xmlns:a16="http://schemas.microsoft.com/office/drawing/2014/main" id="{B0D42CDB-CE66-9383-107F-F088A8F0188B}"/>
              </a:ext>
            </a:extLst>
          </p:cNvPr>
          <p:cNvPicPr>
            <a:picLocks noChangeAspect="1"/>
          </p:cNvPicPr>
          <p:nvPr/>
        </p:nvPicPr>
        <p:blipFill>
          <a:blip r:embed="rId2"/>
          <a:stretch>
            <a:fillRect/>
          </a:stretch>
        </p:blipFill>
        <p:spPr>
          <a:xfrm>
            <a:off x="1792490" y="1445024"/>
            <a:ext cx="8607020" cy="5160976"/>
          </a:xfrm>
          <a:prstGeom prst="rect">
            <a:avLst/>
          </a:prstGeom>
        </p:spPr>
      </p:pic>
    </p:spTree>
    <p:extLst>
      <p:ext uri="{BB962C8B-B14F-4D97-AF65-F5344CB8AC3E}">
        <p14:creationId xmlns:p14="http://schemas.microsoft.com/office/powerpoint/2010/main" val="158774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2" id="{04870CF9-6742-4284-8B36-BE7F10C49126}" vid="{B3D1084D-7DF9-4BCE-A661-83C773497D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TotalTime>
  <Words>498</Words>
  <Application>Microsoft Office PowerPoint</Application>
  <PresentationFormat>Widescreen</PresentationFormat>
  <Paragraphs>55</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Times New Roman</vt:lpstr>
      <vt:lpstr>Public Sans</vt:lpstr>
      <vt:lpstr>Public Sans Light</vt:lpstr>
      <vt:lpstr>Arial</vt:lpstr>
      <vt:lpstr>1_NSWG Corporate</vt:lpstr>
      <vt:lpstr>Plotting points</vt:lpstr>
      <vt:lpstr>Launch</vt:lpstr>
      <vt:lpstr>Plotting points (1)</vt:lpstr>
      <vt:lpstr>Plotting points (2)</vt:lpstr>
      <vt:lpstr>Plotting points (3)</vt:lpstr>
      <vt:lpstr>Explore</vt:lpstr>
      <vt:lpstr>Plotting points (4)</vt:lpstr>
      <vt:lpstr>Plotting points (5)</vt:lpstr>
      <vt:lpstr>Plotting points (6)</vt:lpstr>
      <vt:lpstr>Plotting points (7)</vt:lpstr>
      <vt:lpstr>Apply</vt:lpstr>
      <vt:lpstr>Plotting points (8)</vt:lpstr>
      <vt:lpstr>Plotting points (9)</vt:lpstr>
      <vt:lpstr>Plotting points (10)</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Plotting points – Unit 14, Lesson 1 – Stage 4</dc:title>
  <dc:subject>Lesson 1 of the Analysing patterns unit</dc:subject>
  <dc:creator>NSW Department of Education</dc:creator>
  <dcterms:created xsi:type="dcterms:W3CDTF">2024-11-22T03:52:25Z</dcterms:created>
  <dcterms:modified xsi:type="dcterms:W3CDTF">2024-11-29T00:04:30Z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2024-11-22T03:52:34Z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a56b7401-a565-426f-b794-8e1a543ace45</vt:lpwstr>
  </property>
  <property fmtid="{D5CDD505-2E9C-101B-9397-08002B2CF9AE}" pid="8" name="MSIP_Label_b603dfd7-d93a-4381-a340-2995d8282205_ContentBits">
    <vt:lpwstr>0</vt:lpwstr>
  </property>
</Properties>
</file>