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8"/>
  </p:notesMasterIdLst>
  <p:handoutMasterIdLst>
    <p:handoutMasterId r:id="rId19"/>
  </p:handoutMasterIdLst>
  <p:sldIdLst>
    <p:sldId id="266" r:id="rId2"/>
    <p:sldId id="271" r:id="rId3"/>
    <p:sldId id="289" r:id="rId4"/>
    <p:sldId id="26393" r:id="rId5"/>
    <p:sldId id="26394" r:id="rId6"/>
    <p:sldId id="26395" r:id="rId7"/>
    <p:sldId id="26403" r:id="rId8"/>
    <p:sldId id="26396" r:id="rId9"/>
    <p:sldId id="26407" r:id="rId10"/>
    <p:sldId id="26408" r:id="rId11"/>
    <p:sldId id="26402" r:id="rId12"/>
    <p:sldId id="26400" r:id="rId13"/>
    <p:sldId id="26405" r:id="rId14"/>
    <p:sldId id="26406" r:id="rId15"/>
    <p:sldId id="360" r:id="rId16"/>
    <p:sldId id="361" r:id="rId17"/>
  </p:sldIdLst>
  <p:sldSz cx="12192000" cy="6858000"/>
  <p:notesSz cx="6858000" cy="9144000"/>
  <p:embeddedFontLst>
    <p:embeddedFont>
      <p:font typeface="Cambria Math" panose="02040503050406030204" pitchFamily="18" charset="0"/>
      <p:regular r:id="rId20"/>
    </p:embeddedFon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8F42A-A019-7A47-A766-A4F1E45F33AB}" v="1" dt="2024-11-25T04:10:57.00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95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385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6099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448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71526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3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24879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454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9194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258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7358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82438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transum.org/maths/activity/matchstick_patterns/?Level=1"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k-10-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Describing geometrical</a:t>
            </a:r>
            <a:r>
              <a:rPr lang="en-AU">
                <a:latin typeface="+mj-lt"/>
                <a:ea typeface="Times New Roman" panose="02020603050405020304" pitchFamily="18" charset="0"/>
              </a:rPr>
              <a:t> patterns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cs typeface="Arial"/>
              </a:rPr>
              <a:t>Stage 4</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a:latin typeface="+mj-lt"/>
                <a:cs typeface="Arial"/>
              </a:rPr>
              <a:t>Analysing patterns</a:t>
            </a:r>
            <a:endParaRPr lang="en-AU">
              <a:latin typeface="+mj-lt"/>
            </a:endParaRPr>
          </a:p>
        </p:txBody>
      </p:sp>
      <p:pic>
        <p:nvPicPr>
          <p:cNvPr id="2" name="Picture Placeholder 4">
            <a:extLst>
              <a:ext uri="{FF2B5EF4-FFF2-40B4-BE49-F238E27FC236}">
                <a16:creationId xmlns:a16="http://schemas.microsoft.com/office/drawing/2014/main" id="{E3DA8BF8-7E44-FAE8-1820-5551623A6BD1}"/>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89" r="25389"/>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922A-E893-6A22-60A1-9BA8D8D924B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053EACB-063A-883D-7468-3BA78B2B770E}"/>
              </a:ext>
            </a:extLst>
          </p:cNvPr>
          <p:cNvSpPr>
            <a:spLocks noGrp="1"/>
          </p:cNvSpPr>
          <p:nvPr>
            <p:ph type="title"/>
          </p:nvPr>
        </p:nvSpPr>
        <p:spPr/>
        <p:txBody>
          <a:bodyPr/>
          <a:lstStyle/>
          <a:p>
            <a:r>
              <a:rPr lang="en-AU" dirty="0">
                <a:effectLst/>
                <a:latin typeface="+mj-lt"/>
                <a:ea typeface="Times New Roman" panose="02020603050405020304" pitchFamily="18" charset="0"/>
              </a:rPr>
              <a:t>Describing geometrical</a:t>
            </a:r>
            <a:r>
              <a:rPr lang="en-AU" dirty="0">
                <a:latin typeface="+mj-lt"/>
                <a:ea typeface="Times New Roman" panose="02020603050405020304" pitchFamily="18" charset="0"/>
              </a:rPr>
              <a:t> patterns </a:t>
            </a:r>
            <a:r>
              <a:rPr lang="en-AU" dirty="0">
                <a:latin typeface="+mj-lt"/>
              </a:rPr>
              <a:t>(7)</a:t>
            </a:r>
          </a:p>
        </p:txBody>
      </p:sp>
      <p:sp>
        <p:nvSpPr>
          <p:cNvPr id="12" name="Text Placeholder 11">
            <a:extLst>
              <a:ext uri="{FF2B5EF4-FFF2-40B4-BE49-F238E27FC236}">
                <a16:creationId xmlns:a16="http://schemas.microsoft.com/office/drawing/2014/main" id="{D750325A-1748-FB0D-6311-B5B1F8404F8C}"/>
              </a:ext>
            </a:extLst>
          </p:cNvPr>
          <p:cNvSpPr>
            <a:spLocks noGrp="1"/>
          </p:cNvSpPr>
          <p:nvPr>
            <p:ph type="body" sz="quarter" idx="18"/>
          </p:nvPr>
        </p:nvSpPr>
        <p:spPr>
          <a:xfrm>
            <a:off x="360000" y="982520"/>
            <a:ext cx="11484000" cy="310015"/>
          </a:xfrm>
        </p:spPr>
        <p:txBody>
          <a:bodyPr/>
          <a:lstStyle/>
          <a:p>
            <a:r>
              <a:rPr lang="en-AU" dirty="0">
                <a:latin typeface="+mj-lt"/>
              </a:rPr>
              <a:t>Brendan’s strategy</a:t>
            </a:r>
          </a:p>
        </p:txBody>
      </p:sp>
      <p:sp>
        <p:nvSpPr>
          <p:cNvPr id="10" name="Rectangle: Rounded Corners 9" descr="Image of a triangle made up of 3 matchsticks.">
            <a:extLst>
              <a:ext uri="{FF2B5EF4-FFF2-40B4-BE49-F238E27FC236}">
                <a16:creationId xmlns:a16="http://schemas.microsoft.com/office/drawing/2014/main" id="{FE145FAB-4601-9D5C-6B67-F0F9EF1C5A32}"/>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descr="Image of a triangle made up of 3 matchsticks.">
            <a:extLst>
              <a:ext uri="{FF2B5EF4-FFF2-40B4-BE49-F238E27FC236}">
                <a16:creationId xmlns:a16="http://schemas.microsoft.com/office/drawing/2014/main" id="{77E1A72D-E283-F43E-E741-B7509833A154}"/>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descr="Image of a triangle made up of 3 matchsticks.">
            <a:extLst>
              <a:ext uri="{FF2B5EF4-FFF2-40B4-BE49-F238E27FC236}">
                <a16:creationId xmlns:a16="http://schemas.microsoft.com/office/drawing/2014/main" id="{38D5CF33-AF7D-73E1-DCF1-40B123656035}"/>
              </a:ext>
              <a:ext uri="{C183D7F6-B498-43B3-948B-1728B52AA6E4}">
                <adec:decorative xmlns:adec="http://schemas.microsoft.com/office/drawing/2017/decorative" val="1"/>
              </a:ext>
            </a:extLst>
          </p:cNvPr>
          <p:cNvCxnSpPr>
            <a:cxnSpLocks/>
          </p:cNvCxnSpPr>
          <p:nvPr/>
        </p:nvCxnSpPr>
        <p:spPr>
          <a:xfrm>
            <a:off x="7002133"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07AA08C-D56C-9FE2-9509-4CBE6E4CB85D}"/>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7" name="Picture 6" descr="Image of a triangle made up of 3 matchsticks.">
            <a:extLst>
              <a:ext uri="{FF2B5EF4-FFF2-40B4-BE49-F238E27FC236}">
                <a16:creationId xmlns:a16="http://schemas.microsoft.com/office/drawing/2014/main" id="{8B59A754-E656-AE53-9D49-45967F80578D}"/>
              </a:ext>
            </a:extLst>
          </p:cNvPr>
          <p:cNvPicPr>
            <a:picLocks noChangeAspect="1"/>
          </p:cNvPicPr>
          <p:nvPr/>
        </p:nvPicPr>
        <p:blipFill>
          <a:blip r:embed="rId2"/>
          <a:stretch>
            <a:fillRect/>
          </a:stretch>
        </p:blipFill>
        <p:spPr>
          <a:xfrm>
            <a:off x="3673934" y="1830177"/>
            <a:ext cx="1114425" cy="838200"/>
          </a:xfrm>
          <a:prstGeom prst="rect">
            <a:avLst/>
          </a:prstGeom>
        </p:spPr>
      </p:pic>
      <mc:AlternateContent xmlns:mc="http://schemas.openxmlformats.org/markup-compatibility/2006" xmlns:a14="http://schemas.microsoft.com/office/drawing/2010/main">
        <mc:Choice Requires="a14">
          <p:sp>
            <p:nvSpPr>
              <p:cNvPr id="27" name="TextBox 26" descr="Image of a triangle made up of 3 matchsticks.">
                <a:extLst>
                  <a:ext uri="{FF2B5EF4-FFF2-40B4-BE49-F238E27FC236}">
                    <a16:creationId xmlns:a16="http://schemas.microsoft.com/office/drawing/2014/main" id="{F694C00A-574F-80B5-20BF-F1F45D7B3AFC}"/>
                  </a:ext>
                </a:extLst>
              </p:cNvPr>
              <p:cNvSpPr txBox="1"/>
              <p:nvPr/>
            </p:nvSpPr>
            <p:spPr>
              <a:xfrm>
                <a:off x="7488727" y="2110022"/>
                <a:ext cx="914400" cy="278511"/>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27" name="TextBox 26" descr="Image of a triangle made up of 3 matchsticks.">
                <a:extLst>
                  <a:ext uri="{FF2B5EF4-FFF2-40B4-BE49-F238E27FC236}">
                    <a16:creationId xmlns:a16="http://schemas.microsoft.com/office/drawing/2014/main" id="{F694C00A-574F-80B5-20BF-F1F45D7B3AFC}"/>
                  </a:ext>
                </a:extLst>
              </p:cNvPr>
              <p:cNvSpPr txBox="1">
                <a:spLocks noRot="1" noChangeAspect="1" noMove="1" noResize="1" noEditPoints="1" noAdjustHandles="1" noChangeArrowheads="1" noChangeShapeType="1" noTextEdit="1"/>
              </p:cNvSpPr>
              <p:nvPr/>
            </p:nvSpPr>
            <p:spPr>
              <a:xfrm>
                <a:off x="7488727" y="2110022"/>
                <a:ext cx="914400" cy="278511"/>
              </a:xfrm>
              <a:prstGeom prst="rect">
                <a:avLst/>
              </a:prstGeom>
              <a:blipFill>
                <a:blip r:embed="rId3"/>
                <a:stretch>
                  <a:fillRect l="-8667" b="-8696"/>
                </a:stretch>
              </a:blipFill>
            </p:spPr>
            <p:txBody>
              <a:bodyPr/>
              <a:lstStyle/>
              <a:p>
                <a:r>
                  <a:rPr lang="en-AU">
                    <a:noFill/>
                  </a:rPr>
                  <a:t> </a:t>
                </a:r>
              </a:p>
            </p:txBody>
          </p:sp>
        </mc:Fallback>
      </mc:AlternateContent>
      <p:sp>
        <p:nvSpPr>
          <p:cNvPr id="17" name="Rectangle: Rounded Corners 16">
            <a:extLst>
              <a:ext uri="{FF2B5EF4-FFF2-40B4-BE49-F238E27FC236}">
                <a16:creationId xmlns:a16="http://schemas.microsoft.com/office/drawing/2014/main" id="{0D9FD6C4-8F4A-AA36-6E4A-CD7563089D0B}"/>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a:extLst>
              <a:ext uri="{FF2B5EF4-FFF2-40B4-BE49-F238E27FC236}">
                <a16:creationId xmlns:a16="http://schemas.microsoft.com/office/drawing/2014/main" id="{030AEA0F-A481-AF63-90E9-434F76F5D1EC}"/>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925D69-57B6-3CD0-1533-BF7EA2817139}"/>
              </a:ext>
              <a:ext uri="{C183D7F6-B498-43B3-948B-1728B52AA6E4}">
                <adec:decorative xmlns:adec="http://schemas.microsoft.com/office/drawing/2017/decorative" val="1"/>
              </a:ext>
            </a:extLst>
          </p:cNvPr>
          <p:cNvCxnSpPr>
            <a:cxnSpLocks/>
          </p:cNvCxnSpPr>
          <p:nvPr/>
        </p:nvCxnSpPr>
        <p:spPr>
          <a:xfrm>
            <a:off x="7002133"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2845263-8720-5B0C-82C5-8402BAD17DB6}"/>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9" name="Picture 8" descr="Image of two matchstick triangles split up to show one triangle of 3 matchsticks and then 2 matchsticks. Total of 5 matchsticks.">
            <a:extLst>
              <a:ext uri="{FF2B5EF4-FFF2-40B4-BE49-F238E27FC236}">
                <a16:creationId xmlns:a16="http://schemas.microsoft.com/office/drawing/2014/main" id="{7ED180CF-6239-8517-B383-09E84F214F19}"/>
              </a:ext>
            </a:extLst>
          </p:cNvPr>
          <p:cNvPicPr>
            <a:picLocks noChangeAspect="1"/>
          </p:cNvPicPr>
          <p:nvPr/>
        </p:nvPicPr>
        <p:blipFill>
          <a:blip r:embed="rId4"/>
          <a:stretch>
            <a:fillRect/>
          </a:stretch>
        </p:blipFill>
        <p:spPr>
          <a:xfrm>
            <a:off x="3673934" y="3066165"/>
            <a:ext cx="1781175" cy="91440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1E8BFF3-B52A-0E41-111A-3728ACB1ED8E}"/>
                  </a:ext>
                </a:extLst>
              </p:cNvPr>
              <p:cNvSpPr txBox="1"/>
              <p:nvPr/>
            </p:nvSpPr>
            <p:spPr>
              <a:xfrm>
                <a:off x="7488727" y="3377511"/>
                <a:ext cx="1407695" cy="291709"/>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3+2=</m:t>
                      </m:r>
                      <m:r>
                        <a:rPr lang="en-AU" sz="1800" b="0" i="0" smtClean="0">
                          <a:latin typeface="Cambria Math" panose="02040503050406030204" pitchFamily="18" charset="0"/>
                        </a:rPr>
                        <m:t>5</m:t>
                      </m:r>
                    </m:oMath>
                  </m:oMathPara>
                </a14:m>
                <a:endParaRPr lang="en-AU" sz="1800" dirty="0"/>
              </a:p>
            </p:txBody>
          </p:sp>
        </mc:Choice>
        <mc:Fallback xmlns="">
          <p:sp>
            <p:nvSpPr>
              <p:cNvPr id="28" name="TextBox 27">
                <a:extLst>
                  <a:ext uri="{FF2B5EF4-FFF2-40B4-BE49-F238E27FC236}">
                    <a16:creationId xmlns:a16="http://schemas.microsoft.com/office/drawing/2014/main" id="{41E8BFF3-B52A-0E41-111A-3728ACB1ED8E}"/>
                  </a:ext>
                </a:extLst>
              </p:cNvPr>
              <p:cNvSpPr txBox="1">
                <a:spLocks noRot="1" noChangeAspect="1" noMove="1" noResize="1" noEditPoints="1" noAdjustHandles="1" noChangeArrowheads="1" noChangeShapeType="1" noTextEdit="1"/>
              </p:cNvSpPr>
              <p:nvPr/>
            </p:nvSpPr>
            <p:spPr>
              <a:xfrm>
                <a:off x="7488727" y="3377511"/>
                <a:ext cx="1407695" cy="291709"/>
              </a:xfrm>
              <a:prstGeom prst="rect">
                <a:avLst/>
              </a:prstGeom>
              <a:blipFill>
                <a:blip r:embed="rId5"/>
                <a:stretch>
                  <a:fillRect l="-5628" b="-4167"/>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1A3A402C-7530-398C-273E-FF10BEAE4653}"/>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Connector 21">
            <a:extLst>
              <a:ext uri="{FF2B5EF4-FFF2-40B4-BE49-F238E27FC236}">
                <a16:creationId xmlns:a16="http://schemas.microsoft.com/office/drawing/2014/main" id="{4A00679F-56C6-1AD1-EDEB-B56CF3AE8DE1}"/>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B2CFEC-1004-8966-0D0F-3BAD0D9C673D}"/>
              </a:ext>
              <a:ext uri="{C183D7F6-B498-43B3-948B-1728B52AA6E4}">
                <adec:decorative xmlns:adec="http://schemas.microsoft.com/office/drawing/2017/decorative" val="1"/>
              </a:ext>
            </a:extLst>
          </p:cNvPr>
          <p:cNvCxnSpPr>
            <a:cxnSpLocks/>
          </p:cNvCxnSpPr>
          <p:nvPr/>
        </p:nvCxnSpPr>
        <p:spPr>
          <a:xfrm>
            <a:off x="7002133"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7C95D2D-D3A6-407C-2D99-F8B955B6F909}"/>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14" name="Picture 13" descr="Image of 3 triangles made up of matchsticks split into groups: 1 triangle of 3 matchsticks, 2 matchsticks and then 2 matchsticks. Total of 7 matchsticks.">
            <a:extLst>
              <a:ext uri="{FF2B5EF4-FFF2-40B4-BE49-F238E27FC236}">
                <a16:creationId xmlns:a16="http://schemas.microsoft.com/office/drawing/2014/main" id="{F3A47186-A575-5677-B1D8-11A698200920}"/>
              </a:ext>
            </a:extLst>
          </p:cNvPr>
          <p:cNvPicPr>
            <a:picLocks noChangeAspect="1"/>
          </p:cNvPicPr>
          <p:nvPr/>
        </p:nvPicPr>
        <p:blipFill>
          <a:blip r:embed="rId6"/>
          <a:srcRect b="11659"/>
          <a:stretch/>
        </p:blipFill>
        <p:spPr>
          <a:xfrm>
            <a:off x="3673934" y="4453791"/>
            <a:ext cx="2981325" cy="75730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B4DEBE9-0855-608B-306B-96BE06644C25}"/>
                  </a:ext>
                </a:extLst>
              </p:cNvPr>
              <p:cNvSpPr txBox="1"/>
              <p:nvPr/>
            </p:nvSpPr>
            <p:spPr>
              <a:xfrm>
                <a:off x="7469268" y="4665745"/>
                <a:ext cx="1802734" cy="27141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rPr>
                        <m:t>+2+2=</m:t>
                      </m:r>
                      <m:r>
                        <a:rPr lang="en-AU" sz="1800" b="0" i="0" smtClean="0">
                          <a:latin typeface="Cambria Math" panose="02040503050406030204" pitchFamily="18" charset="0"/>
                        </a:rPr>
                        <m:t>7</m:t>
                      </m:r>
                    </m:oMath>
                  </m:oMathPara>
                </a14:m>
                <a:endParaRPr lang="en-AU" sz="1800" dirty="0"/>
              </a:p>
            </p:txBody>
          </p:sp>
        </mc:Choice>
        <mc:Fallback xmlns="">
          <p:sp>
            <p:nvSpPr>
              <p:cNvPr id="29" name="TextBox 28">
                <a:extLst>
                  <a:ext uri="{FF2B5EF4-FFF2-40B4-BE49-F238E27FC236}">
                    <a16:creationId xmlns:a16="http://schemas.microsoft.com/office/drawing/2014/main" id="{8B4DEBE9-0855-608B-306B-96BE06644C25}"/>
                  </a:ext>
                </a:extLst>
              </p:cNvPr>
              <p:cNvSpPr txBox="1">
                <a:spLocks noRot="1" noChangeAspect="1" noMove="1" noResize="1" noEditPoints="1" noAdjustHandles="1" noChangeArrowheads="1" noChangeShapeType="1" noTextEdit="1"/>
              </p:cNvSpPr>
              <p:nvPr/>
            </p:nvSpPr>
            <p:spPr>
              <a:xfrm>
                <a:off x="7469268" y="4665745"/>
                <a:ext cx="1802734" cy="271417"/>
              </a:xfrm>
              <a:prstGeom prst="rect">
                <a:avLst/>
              </a:prstGeom>
              <a:blipFill>
                <a:blip r:embed="rId7"/>
                <a:stretch>
                  <a:fillRect l="-4392" b="-1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996C2E-E58F-05E5-BC20-A72D131148EB}"/>
                  </a:ext>
                </a:extLst>
              </p:cNvPr>
              <p:cNvSpPr txBox="1"/>
              <p:nvPr/>
            </p:nvSpPr>
            <p:spPr>
              <a:xfrm>
                <a:off x="2018633" y="5433601"/>
                <a:ext cx="8154735" cy="919636"/>
              </a:xfrm>
              <a:prstGeom prst="roundRect">
                <a:avLst/>
              </a:prstGeom>
              <a:solidFill>
                <a:schemeClr val="accent1"/>
              </a:solidFill>
            </p:spPr>
            <p:txBody>
              <a:bodyPr wrap="none" lIns="108000" tIns="108000" rIns="108000" bIns="108000" rtlCol="0" anchor="ctr">
                <a:noAutofit/>
              </a:bodyPr>
              <a:lstStyle/>
              <a:p>
                <a:pPr marL="717550"/>
                <a:r>
                  <a:rPr lang="en-AU" sz="2000" b="1" dirty="0">
                    <a:solidFill>
                      <a:schemeClr val="bg1"/>
                    </a:solidFill>
                  </a:rPr>
                  <a:t>Number of matchsticks = 3 + 2 </a:t>
                </a:r>
                <a14:m>
                  <m:oMath xmlns:m="http://schemas.openxmlformats.org/officeDocument/2006/math">
                    <m:r>
                      <a:rPr lang="en-AU" sz="2000" b="1" i="1" smtClean="0">
                        <a:solidFill>
                          <a:schemeClr val="bg1"/>
                        </a:solidFill>
                        <a:latin typeface="Cambria Math" panose="02040503050406030204" pitchFamily="18" charset="0"/>
                        <a:ea typeface="Cambria Math" panose="02040503050406030204" pitchFamily="18" charset="0"/>
                      </a:rPr>
                      <m:t>×</m:t>
                    </m:r>
                  </m:oMath>
                </a14:m>
                <a:r>
                  <a:rPr lang="en-AU" sz="2000" b="1" dirty="0">
                    <a:solidFill>
                      <a:schemeClr val="bg1"/>
                    </a:solidFill>
                  </a:rPr>
                  <a:t> (number of term – 1)</a:t>
                </a:r>
              </a:p>
              <a:p>
                <a:pPr marL="717550"/>
                <a:r>
                  <a:rPr lang="en-AU" sz="2000" b="1" dirty="0">
                    <a:solidFill>
                      <a:schemeClr val="bg1"/>
                    </a:solidFill>
                  </a:rPr>
                  <a:t>M = 1 + 2 </a:t>
                </a:r>
                <a14:m>
                  <m:oMath xmlns:m="http://schemas.openxmlformats.org/officeDocument/2006/math">
                    <m:r>
                      <a:rPr lang="en-AU" sz="2000" b="1" i="1" smtClean="0">
                        <a:solidFill>
                          <a:schemeClr val="bg1"/>
                        </a:solidFill>
                        <a:latin typeface="Cambria Math" panose="02040503050406030204" pitchFamily="18" charset="0"/>
                        <a:ea typeface="Cambria Math" panose="02040503050406030204" pitchFamily="18" charset="0"/>
                      </a:rPr>
                      <m:t>×</m:t>
                    </m:r>
                  </m:oMath>
                </a14:m>
                <a:r>
                  <a:rPr lang="en-AU" sz="2000" b="1" dirty="0">
                    <a:solidFill>
                      <a:schemeClr val="bg1"/>
                    </a:solidFill>
                  </a:rPr>
                  <a:t> (t - 1)</a:t>
                </a:r>
              </a:p>
            </p:txBody>
          </p:sp>
        </mc:Choice>
        <mc:Fallback xmlns="">
          <p:sp>
            <p:nvSpPr>
              <p:cNvPr id="6" name="TextBox 5">
                <a:extLst>
                  <a:ext uri="{FF2B5EF4-FFF2-40B4-BE49-F238E27FC236}">
                    <a16:creationId xmlns:a16="http://schemas.microsoft.com/office/drawing/2014/main" id="{7A996C2E-E58F-05E5-BC20-A72D131148EB}"/>
                  </a:ext>
                </a:extLst>
              </p:cNvPr>
              <p:cNvSpPr txBox="1">
                <a:spLocks noRot="1" noChangeAspect="1" noMove="1" noResize="1" noEditPoints="1" noAdjustHandles="1" noChangeArrowheads="1" noChangeShapeType="1" noTextEdit="1"/>
              </p:cNvSpPr>
              <p:nvPr/>
            </p:nvSpPr>
            <p:spPr>
              <a:xfrm>
                <a:off x="2018633" y="5433601"/>
                <a:ext cx="8154735" cy="919636"/>
              </a:xfrm>
              <a:prstGeom prst="roundRect">
                <a:avLst/>
              </a:prstGeom>
              <a:blipFill>
                <a:blip r:embed="rId8"/>
                <a:stretch>
                  <a:fillRect b="-662"/>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DEE31ED-5BB5-6FEC-A592-9EEC114929B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9951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Apply</a:t>
            </a:r>
          </a:p>
        </p:txBody>
      </p:sp>
    </p:spTree>
    <p:extLst>
      <p:ext uri="{BB962C8B-B14F-4D97-AF65-F5344CB8AC3E}">
        <p14:creationId xmlns:p14="http://schemas.microsoft.com/office/powerpoint/2010/main" val="24811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effectLst/>
                <a:latin typeface="+mj-lt"/>
                <a:ea typeface="Times New Roman" panose="02020603050405020304" pitchFamily="18" charset="0"/>
              </a:rPr>
              <a:t>Describing geometrical</a:t>
            </a:r>
            <a:r>
              <a:rPr lang="en-AU">
                <a:latin typeface="+mj-lt"/>
                <a:ea typeface="Times New Roman" panose="02020603050405020304" pitchFamily="18" charset="0"/>
              </a:rPr>
              <a:t> patterns </a:t>
            </a:r>
            <a:r>
              <a:rPr lang="en-AU">
                <a:latin typeface="+mj-lt"/>
              </a:rPr>
              <a:t>(8)</a:t>
            </a:r>
          </a:p>
        </p:txBody>
      </p:sp>
      <p:sp>
        <p:nvSpPr>
          <p:cNvPr id="2" name="Text Placeholder 1">
            <a:extLst>
              <a:ext uri="{FF2B5EF4-FFF2-40B4-BE49-F238E27FC236}">
                <a16:creationId xmlns:a16="http://schemas.microsoft.com/office/drawing/2014/main" id="{4990A3E0-B4E1-D523-E30F-2E6F66704148}"/>
              </a:ext>
            </a:extLst>
          </p:cNvPr>
          <p:cNvSpPr>
            <a:spLocks noGrp="1"/>
          </p:cNvSpPr>
          <p:nvPr>
            <p:ph type="body" sz="quarter" idx="18"/>
          </p:nvPr>
        </p:nvSpPr>
        <p:spPr/>
        <p:txBody>
          <a:bodyPr/>
          <a:lstStyle/>
          <a:p>
            <a:r>
              <a:rPr lang="en-AU" dirty="0">
                <a:latin typeface="+mj-lt"/>
              </a:rPr>
              <a:t>Appendix B ‘Matchstick patterns’ instructions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US" dirty="0">
                <a:latin typeface="+mn-lt"/>
              </a:rPr>
              <a:t>For each of the matchstick patterns:</a:t>
            </a:r>
          </a:p>
          <a:p>
            <a:pPr marL="342900" indent="-342900">
              <a:buFont typeface="Arial" panose="020B0604020202020204" pitchFamily="34" charset="0"/>
              <a:buChar char="•"/>
            </a:pPr>
            <a:r>
              <a:rPr lang="en-US" dirty="0">
                <a:latin typeface="+mn-lt"/>
              </a:rPr>
              <a:t>complete the table of values for the first 3 terms</a:t>
            </a:r>
          </a:p>
          <a:p>
            <a:pPr marL="342900" indent="-342900">
              <a:buFont typeface="Arial" panose="020B0604020202020204" pitchFamily="34" charset="0"/>
              <a:buChar char="•"/>
            </a:pPr>
            <a:r>
              <a:rPr lang="en-US" dirty="0">
                <a:latin typeface="+mn-lt"/>
              </a:rPr>
              <a:t>use a strategy to find what is happening with the pattern</a:t>
            </a:r>
          </a:p>
          <a:p>
            <a:pPr marL="342900" indent="-342900">
              <a:buFont typeface="Arial" panose="020B0604020202020204" pitchFamily="34" charset="0"/>
              <a:buChar char="•"/>
            </a:pPr>
            <a:r>
              <a:rPr lang="en-US" dirty="0">
                <a:latin typeface="+mn-lt"/>
              </a:rPr>
              <a:t>describe the pattern in words </a:t>
            </a:r>
          </a:p>
          <a:p>
            <a:pPr marL="342900" indent="-342900">
              <a:buFont typeface="Arial" panose="020B0604020202020204" pitchFamily="34" charset="0"/>
              <a:buChar char="•"/>
            </a:pPr>
            <a:r>
              <a:rPr lang="en-US" dirty="0">
                <a:latin typeface="+mn-lt"/>
              </a:rPr>
              <a:t>find how many matchsticks are in the 99th term.</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49739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503B4-2773-AB93-C97B-94FBF27BC7C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5AAAEC0-9160-7A2D-9F9D-91B1338F4D93}"/>
              </a:ext>
            </a:extLst>
          </p:cNvPr>
          <p:cNvSpPr>
            <a:spLocks noGrp="1"/>
          </p:cNvSpPr>
          <p:nvPr>
            <p:ph type="title"/>
          </p:nvPr>
        </p:nvSpPr>
        <p:spPr/>
        <p:txBody>
          <a:bodyPr/>
          <a:lstStyle/>
          <a:p>
            <a:r>
              <a:rPr lang="en-AU" dirty="0">
                <a:effectLst/>
                <a:latin typeface="+mj-lt"/>
                <a:ea typeface="Times New Roman" panose="02020603050405020304" pitchFamily="18" charset="0"/>
              </a:rPr>
              <a:t>Describing geometrical</a:t>
            </a:r>
            <a:r>
              <a:rPr lang="en-AU" dirty="0">
                <a:latin typeface="+mj-lt"/>
                <a:ea typeface="Times New Roman" panose="02020603050405020304" pitchFamily="18" charset="0"/>
              </a:rPr>
              <a:t> patterns </a:t>
            </a:r>
            <a:r>
              <a:rPr lang="en-AU" dirty="0">
                <a:latin typeface="+mj-lt"/>
              </a:rPr>
              <a:t>(9)</a:t>
            </a:r>
          </a:p>
        </p:txBody>
      </p:sp>
      <p:sp>
        <p:nvSpPr>
          <p:cNvPr id="10" name="Text Placeholder 9">
            <a:extLst>
              <a:ext uri="{FF2B5EF4-FFF2-40B4-BE49-F238E27FC236}">
                <a16:creationId xmlns:a16="http://schemas.microsoft.com/office/drawing/2014/main" id="{7858CEBD-F892-B6D0-0211-B05795677EA8}"/>
              </a:ext>
            </a:extLst>
          </p:cNvPr>
          <p:cNvSpPr>
            <a:spLocks noGrp="1"/>
          </p:cNvSpPr>
          <p:nvPr>
            <p:ph type="body" sz="quarter" idx="18"/>
          </p:nvPr>
        </p:nvSpPr>
        <p:spPr/>
        <p:txBody>
          <a:bodyPr/>
          <a:lstStyle/>
          <a:p>
            <a:r>
              <a:rPr lang="en-AU" dirty="0">
                <a:latin typeface="+mj-lt"/>
              </a:rPr>
              <a:t>Reversed patterns</a:t>
            </a:r>
          </a:p>
        </p:txBody>
      </p:sp>
      <p:sp>
        <p:nvSpPr>
          <p:cNvPr id="12" name="Text Placeholder 11">
            <a:extLst>
              <a:ext uri="{FF2B5EF4-FFF2-40B4-BE49-F238E27FC236}">
                <a16:creationId xmlns:a16="http://schemas.microsoft.com/office/drawing/2014/main" id="{2B23F7A9-4AD8-AD8A-313F-421AB6D7365F}"/>
              </a:ext>
            </a:extLst>
          </p:cNvPr>
          <p:cNvSpPr>
            <a:spLocks noGrp="1"/>
          </p:cNvSpPr>
          <p:nvPr>
            <p:ph type="body" sz="quarter" idx="17"/>
          </p:nvPr>
        </p:nvSpPr>
        <p:spPr>
          <a:xfrm>
            <a:off x="360000" y="1567086"/>
            <a:ext cx="11484000" cy="903537"/>
          </a:xfrm>
        </p:spPr>
        <p:txBody>
          <a:bodyPr/>
          <a:lstStyle/>
          <a:p>
            <a:r>
              <a:rPr lang="en-US" b="1" dirty="0">
                <a:latin typeface="+mj-lt"/>
              </a:rPr>
              <a:t>Pattern 1</a:t>
            </a:r>
            <a:endParaRPr lang="en-AU" b="1" dirty="0">
              <a:latin typeface="+mj-lt"/>
            </a:endParaRPr>
          </a:p>
        </p:txBody>
      </p:sp>
      <p:grpSp>
        <p:nvGrpSpPr>
          <p:cNvPr id="7" name="Group 6" descr="First term: 12 squares made of 32 matchsticks.">
            <a:extLst>
              <a:ext uri="{FF2B5EF4-FFF2-40B4-BE49-F238E27FC236}">
                <a16:creationId xmlns:a16="http://schemas.microsoft.com/office/drawing/2014/main" id="{9BC5DCB2-F68D-994D-DAEB-971AB890B7D8}"/>
              </a:ext>
            </a:extLst>
          </p:cNvPr>
          <p:cNvGrpSpPr/>
          <p:nvPr/>
        </p:nvGrpSpPr>
        <p:grpSpPr>
          <a:xfrm>
            <a:off x="360000" y="2470623"/>
            <a:ext cx="3845552" cy="2565684"/>
            <a:chOff x="360000" y="2470623"/>
            <a:chExt cx="3845552" cy="2565684"/>
          </a:xfrm>
        </p:grpSpPr>
        <p:sp>
          <p:nvSpPr>
            <p:cNvPr id="16" name="TextBox 15">
              <a:extLst>
                <a:ext uri="{FF2B5EF4-FFF2-40B4-BE49-F238E27FC236}">
                  <a16:creationId xmlns:a16="http://schemas.microsoft.com/office/drawing/2014/main" id="{899D5968-62A4-22FE-C3CB-84312EE4BDEA}"/>
                </a:ext>
              </a:extLst>
            </p:cNvPr>
            <p:cNvSpPr txBox="1"/>
            <p:nvPr/>
          </p:nvSpPr>
          <p:spPr>
            <a:xfrm>
              <a:off x="1920290" y="4624716"/>
              <a:ext cx="724972" cy="411591"/>
            </a:xfrm>
            <a:prstGeom prst="rect">
              <a:avLst/>
            </a:prstGeom>
            <a:noFill/>
          </p:spPr>
          <p:txBody>
            <a:bodyPr wrap="none" lIns="0" tIns="0" rIns="0" bIns="0" rtlCol="0" anchor="t">
              <a:noAutofit/>
            </a:bodyPr>
            <a:lstStyle/>
            <a:p>
              <a:r>
                <a:rPr lang="en-AU" sz="1800" b="1" dirty="0">
                  <a:latin typeface="+mj-lt"/>
                </a:rPr>
                <a:t>Term 1</a:t>
              </a:r>
            </a:p>
          </p:txBody>
        </p:sp>
        <p:pic>
          <p:nvPicPr>
            <p:cNvPr id="20" name="Picture 19">
              <a:extLst>
                <a:ext uri="{FF2B5EF4-FFF2-40B4-BE49-F238E27FC236}">
                  <a16:creationId xmlns:a16="http://schemas.microsoft.com/office/drawing/2014/main" id="{071B2504-B3B1-37AC-4DD4-0EF32320BA8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60000" y="2470623"/>
              <a:ext cx="3845552" cy="1895475"/>
            </a:xfrm>
            <a:prstGeom prst="rect">
              <a:avLst/>
            </a:prstGeom>
          </p:spPr>
        </p:pic>
      </p:grpSp>
      <p:grpSp>
        <p:nvGrpSpPr>
          <p:cNvPr id="8" name="Group 7" descr="Second term: 10 squares made of 27 matchsticks">
            <a:extLst>
              <a:ext uri="{FF2B5EF4-FFF2-40B4-BE49-F238E27FC236}">
                <a16:creationId xmlns:a16="http://schemas.microsoft.com/office/drawing/2014/main" id="{CACA6D3B-4616-D9F8-A595-A5AD21476A1C}"/>
              </a:ext>
            </a:extLst>
          </p:cNvPr>
          <p:cNvGrpSpPr/>
          <p:nvPr/>
        </p:nvGrpSpPr>
        <p:grpSpPr>
          <a:xfrm>
            <a:off x="4170569" y="2470623"/>
            <a:ext cx="3845552" cy="2538279"/>
            <a:chOff x="4170569" y="2470623"/>
            <a:chExt cx="3845552" cy="2538279"/>
          </a:xfrm>
        </p:grpSpPr>
        <p:sp>
          <p:nvSpPr>
            <p:cNvPr id="17" name="TextBox 16">
              <a:extLst>
                <a:ext uri="{FF2B5EF4-FFF2-40B4-BE49-F238E27FC236}">
                  <a16:creationId xmlns:a16="http://schemas.microsoft.com/office/drawing/2014/main" id="{152A9232-2AAC-7895-95BB-92F25F1A126D}"/>
                </a:ext>
              </a:extLst>
            </p:cNvPr>
            <p:cNvSpPr txBox="1"/>
            <p:nvPr/>
          </p:nvSpPr>
          <p:spPr>
            <a:xfrm>
              <a:off x="5730859" y="4597311"/>
              <a:ext cx="724972" cy="411591"/>
            </a:xfrm>
            <a:prstGeom prst="rect">
              <a:avLst/>
            </a:prstGeom>
            <a:noFill/>
          </p:spPr>
          <p:txBody>
            <a:bodyPr wrap="none" lIns="0" tIns="0" rIns="0" bIns="0" rtlCol="0" anchor="t">
              <a:noAutofit/>
            </a:bodyPr>
            <a:lstStyle/>
            <a:p>
              <a:r>
                <a:rPr lang="en-AU" sz="1800" b="1" dirty="0">
                  <a:latin typeface="+mj-lt"/>
                </a:rPr>
                <a:t>Term 2</a:t>
              </a:r>
            </a:p>
          </p:txBody>
        </p:sp>
        <p:pic>
          <p:nvPicPr>
            <p:cNvPr id="2" name="Picture 1">
              <a:extLst>
                <a:ext uri="{FF2B5EF4-FFF2-40B4-BE49-F238E27FC236}">
                  <a16:creationId xmlns:a16="http://schemas.microsoft.com/office/drawing/2014/main" id="{71DB2DDB-80BD-2F56-95C7-E40E30B0B15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70569" y="2470623"/>
              <a:ext cx="3845552" cy="1895475"/>
            </a:xfrm>
            <a:prstGeom prst="rect">
              <a:avLst/>
            </a:prstGeom>
          </p:spPr>
        </p:pic>
      </p:grpSp>
      <p:grpSp>
        <p:nvGrpSpPr>
          <p:cNvPr id="9" name="Group 8" descr="Third term: 8 squares made of 22 matchsticks.">
            <a:extLst>
              <a:ext uri="{FF2B5EF4-FFF2-40B4-BE49-F238E27FC236}">
                <a16:creationId xmlns:a16="http://schemas.microsoft.com/office/drawing/2014/main" id="{51CED4C1-5472-C5C9-10C1-2A57C99A5D26}"/>
              </a:ext>
            </a:extLst>
          </p:cNvPr>
          <p:cNvGrpSpPr/>
          <p:nvPr/>
        </p:nvGrpSpPr>
        <p:grpSpPr>
          <a:xfrm>
            <a:off x="7938311" y="2470623"/>
            <a:ext cx="3845552" cy="2538279"/>
            <a:chOff x="7938311" y="2470623"/>
            <a:chExt cx="3845552" cy="2538279"/>
          </a:xfrm>
        </p:grpSpPr>
        <p:sp>
          <p:nvSpPr>
            <p:cNvPr id="18" name="TextBox 17">
              <a:extLst>
                <a:ext uri="{FF2B5EF4-FFF2-40B4-BE49-F238E27FC236}">
                  <a16:creationId xmlns:a16="http://schemas.microsoft.com/office/drawing/2014/main" id="{8B354FD1-3DA1-46C6-E08E-13E7113D2C45}"/>
                </a:ext>
              </a:extLst>
            </p:cNvPr>
            <p:cNvSpPr txBox="1"/>
            <p:nvPr/>
          </p:nvSpPr>
          <p:spPr>
            <a:xfrm>
              <a:off x="9498601" y="4597311"/>
              <a:ext cx="724972" cy="411591"/>
            </a:xfrm>
            <a:prstGeom prst="rect">
              <a:avLst/>
            </a:prstGeom>
            <a:noFill/>
          </p:spPr>
          <p:txBody>
            <a:bodyPr wrap="none" lIns="0" tIns="0" rIns="0" bIns="0" rtlCol="0" anchor="t">
              <a:noAutofit/>
            </a:bodyPr>
            <a:lstStyle/>
            <a:p>
              <a:r>
                <a:rPr lang="en-AU" sz="1800" b="1" dirty="0">
                  <a:latin typeface="+mj-lt"/>
                </a:rPr>
                <a:t>Term 3</a:t>
              </a:r>
            </a:p>
          </p:txBody>
        </p:sp>
        <p:pic>
          <p:nvPicPr>
            <p:cNvPr id="4" name="Picture 3">
              <a:extLst>
                <a:ext uri="{FF2B5EF4-FFF2-40B4-BE49-F238E27FC236}">
                  <a16:creationId xmlns:a16="http://schemas.microsoft.com/office/drawing/2014/main" id="{7122DCF3-DD93-2386-91EE-5159BBDF1D96}"/>
                </a:ext>
              </a:extLst>
            </p:cNvPr>
            <p:cNvPicPr>
              <a:picLocks noChangeAspect="1"/>
            </p:cNvPicPr>
            <p:nvPr/>
          </p:nvPicPr>
          <p:blipFill>
            <a:blip r:embed="rId4" cstate="email">
              <a:extLst>
                <a:ext uri="{28A0092B-C50C-407E-A947-70E740481C1C}">
                  <a14:useLocalDpi xmlns:a14="http://schemas.microsoft.com/office/drawing/2010/main"/>
                </a:ext>
              </a:extLst>
            </a:blip>
            <a:srcRect r="-11872"/>
            <a:stretch/>
          </p:blipFill>
          <p:spPr>
            <a:xfrm>
              <a:off x="7938311" y="2470623"/>
              <a:ext cx="3845552" cy="1895475"/>
            </a:xfrm>
            <a:prstGeom prst="rect">
              <a:avLst/>
            </a:prstGeom>
          </p:spPr>
        </p:pic>
      </p:grpSp>
      <p:sp>
        <p:nvSpPr>
          <p:cNvPr id="3" name="Slide Number Placeholder 2">
            <a:extLst>
              <a:ext uri="{FF2B5EF4-FFF2-40B4-BE49-F238E27FC236}">
                <a16:creationId xmlns:a16="http://schemas.microsoft.com/office/drawing/2014/main" id="{82829F89-A841-1BA6-2DE8-79F2C0195F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6700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295F-5075-41C7-7452-F684BDE05DD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EF73A96-E2ED-4709-C213-49E97BB582FD}"/>
              </a:ext>
            </a:extLst>
          </p:cNvPr>
          <p:cNvSpPr>
            <a:spLocks noGrp="1"/>
          </p:cNvSpPr>
          <p:nvPr>
            <p:ph type="title"/>
          </p:nvPr>
        </p:nvSpPr>
        <p:spPr/>
        <p:txBody>
          <a:bodyPr/>
          <a:lstStyle/>
          <a:p>
            <a:r>
              <a:rPr lang="en-AU">
                <a:effectLst/>
                <a:latin typeface="+mj-lt"/>
                <a:ea typeface="Times New Roman" panose="02020603050405020304" pitchFamily="18" charset="0"/>
              </a:rPr>
              <a:t>Describing geometrical</a:t>
            </a:r>
            <a:r>
              <a:rPr lang="en-AU">
                <a:latin typeface="+mj-lt"/>
                <a:ea typeface="Times New Roman" panose="02020603050405020304" pitchFamily="18" charset="0"/>
              </a:rPr>
              <a:t> patterns </a:t>
            </a:r>
            <a:r>
              <a:rPr lang="en-AU">
                <a:latin typeface="+mj-lt"/>
              </a:rPr>
              <a:t>(10)</a:t>
            </a:r>
          </a:p>
        </p:txBody>
      </p:sp>
      <p:sp>
        <p:nvSpPr>
          <p:cNvPr id="2" name="Text Placeholder 1">
            <a:extLst>
              <a:ext uri="{FF2B5EF4-FFF2-40B4-BE49-F238E27FC236}">
                <a16:creationId xmlns:a16="http://schemas.microsoft.com/office/drawing/2014/main" id="{3C48DDA6-5AA9-5D41-B959-2F08C5A14958}"/>
              </a:ext>
            </a:extLst>
          </p:cNvPr>
          <p:cNvSpPr>
            <a:spLocks noGrp="1"/>
          </p:cNvSpPr>
          <p:nvPr>
            <p:ph type="body" sz="quarter" idx="18"/>
          </p:nvPr>
        </p:nvSpPr>
        <p:spPr/>
        <p:txBody>
          <a:bodyPr/>
          <a:lstStyle/>
          <a:p>
            <a:r>
              <a:rPr lang="en-AU" dirty="0">
                <a:latin typeface="+mj-lt"/>
              </a:rPr>
              <a:t>Reversed patterns</a:t>
            </a:r>
          </a:p>
        </p:txBody>
      </p:sp>
      <p:sp>
        <p:nvSpPr>
          <p:cNvPr id="12" name="Text Placeholder 11">
            <a:extLst>
              <a:ext uri="{FF2B5EF4-FFF2-40B4-BE49-F238E27FC236}">
                <a16:creationId xmlns:a16="http://schemas.microsoft.com/office/drawing/2014/main" id="{22269731-4C89-F63C-7C2B-F72863438DC3}"/>
              </a:ext>
            </a:extLst>
          </p:cNvPr>
          <p:cNvSpPr>
            <a:spLocks noGrp="1"/>
          </p:cNvSpPr>
          <p:nvPr>
            <p:ph type="body" sz="quarter" idx="17"/>
          </p:nvPr>
        </p:nvSpPr>
        <p:spPr>
          <a:xfrm>
            <a:off x="360000" y="1567086"/>
            <a:ext cx="11484000" cy="600687"/>
          </a:xfrm>
        </p:spPr>
        <p:txBody>
          <a:bodyPr/>
          <a:lstStyle/>
          <a:p>
            <a:r>
              <a:rPr lang="en-US" b="1" dirty="0">
                <a:latin typeface="+mj-lt"/>
              </a:rPr>
              <a:t>Pattern 2</a:t>
            </a:r>
            <a:endParaRPr lang="en-AU" b="1" dirty="0">
              <a:latin typeface="+mj-lt"/>
            </a:endParaRPr>
          </a:p>
        </p:txBody>
      </p:sp>
      <p:grpSp>
        <p:nvGrpSpPr>
          <p:cNvPr id="6" name="Group 5" descr="First term: 23 matchsticks with 6 squares in the middle and two triangles at the left and right ends of the squares.">
            <a:extLst>
              <a:ext uri="{FF2B5EF4-FFF2-40B4-BE49-F238E27FC236}">
                <a16:creationId xmlns:a16="http://schemas.microsoft.com/office/drawing/2014/main" id="{35BFB18D-4B38-DA11-7FD0-7DFA6FD76876}"/>
              </a:ext>
            </a:extLst>
          </p:cNvPr>
          <p:cNvGrpSpPr/>
          <p:nvPr/>
        </p:nvGrpSpPr>
        <p:grpSpPr>
          <a:xfrm>
            <a:off x="360000" y="2486703"/>
            <a:ext cx="7087286" cy="866302"/>
            <a:chOff x="952108" y="2368192"/>
            <a:chExt cx="7087286" cy="866302"/>
          </a:xfrm>
        </p:grpSpPr>
        <p:sp>
          <p:nvSpPr>
            <p:cNvPr id="16" name="TextBox 15">
              <a:extLst>
                <a:ext uri="{FF2B5EF4-FFF2-40B4-BE49-F238E27FC236}">
                  <a16:creationId xmlns:a16="http://schemas.microsoft.com/office/drawing/2014/main" id="{7B54B2CF-E21C-3D92-D12A-3C30DFC5F29F}"/>
                </a:ext>
              </a:extLst>
            </p:cNvPr>
            <p:cNvSpPr txBox="1"/>
            <p:nvPr/>
          </p:nvSpPr>
          <p:spPr>
            <a:xfrm>
              <a:off x="952108" y="2595548"/>
              <a:ext cx="724972" cy="411591"/>
            </a:xfrm>
            <a:prstGeom prst="rect">
              <a:avLst/>
            </a:prstGeom>
            <a:noFill/>
          </p:spPr>
          <p:txBody>
            <a:bodyPr wrap="none" lIns="0" tIns="0" rIns="0" bIns="0" rtlCol="0" anchor="t">
              <a:noAutofit/>
            </a:bodyPr>
            <a:lstStyle/>
            <a:p>
              <a:r>
                <a:rPr lang="en-AU" sz="1800" b="1" dirty="0">
                  <a:latin typeface="+mj-lt"/>
                </a:rPr>
                <a:t>Term 1</a:t>
              </a:r>
            </a:p>
          </p:txBody>
        </p:sp>
        <p:pic>
          <p:nvPicPr>
            <p:cNvPr id="28" name="Picture 27">
              <a:extLst>
                <a:ext uri="{FF2B5EF4-FFF2-40B4-BE49-F238E27FC236}">
                  <a16:creationId xmlns:a16="http://schemas.microsoft.com/office/drawing/2014/main" id="{BF8E43D7-DB68-E2BC-544D-307D17F09A02}"/>
                </a:ext>
              </a:extLst>
            </p:cNvPr>
            <p:cNvPicPr>
              <a:picLocks noChangeAspect="1"/>
            </p:cNvPicPr>
            <p:nvPr/>
          </p:nvPicPr>
          <p:blipFill>
            <a:blip r:embed="rId2" cstate="email">
              <a:extLst>
                <a:ext uri="{28A0092B-C50C-407E-A947-70E740481C1C}">
                  <a14:useLocalDpi xmlns:a14="http://schemas.microsoft.com/office/drawing/2010/main"/>
                </a:ext>
              </a:extLst>
            </a:blip>
            <a:srcRect t="22732" b="14168"/>
            <a:stretch/>
          </p:blipFill>
          <p:spPr>
            <a:xfrm>
              <a:off x="2133894" y="2368192"/>
              <a:ext cx="5905500" cy="866302"/>
            </a:xfrm>
            <a:prstGeom prst="rect">
              <a:avLst/>
            </a:prstGeom>
          </p:spPr>
        </p:pic>
      </p:grpSp>
      <p:grpSp>
        <p:nvGrpSpPr>
          <p:cNvPr id="7" name="Group 6" descr="Second term: 20 matchsticks with 5 squares in the middle and two triangles at the left and right ends of the squares.">
            <a:extLst>
              <a:ext uri="{FF2B5EF4-FFF2-40B4-BE49-F238E27FC236}">
                <a16:creationId xmlns:a16="http://schemas.microsoft.com/office/drawing/2014/main" id="{0910C367-B263-CF38-11A3-4524F35CD3C4}"/>
              </a:ext>
            </a:extLst>
          </p:cNvPr>
          <p:cNvGrpSpPr/>
          <p:nvPr/>
        </p:nvGrpSpPr>
        <p:grpSpPr>
          <a:xfrm>
            <a:off x="360000" y="4016049"/>
            <a:ext cx="7087286" cy="866302"/>
            <a:chOff x="952108" y="3723374"/>
            <a:chExt cx="7087286" cy="866302"/>
          </a:xfrm>
        </p:grpSpPr>
        <p:sp>
          <p:nvSpPr>
            <p:cNvPr id="17" name="TextBox 16">
              <a:extLst>
                <a:ext uri="{FF2B5EF4-FFF2-40B4-BE49-F238E27FC236}">
                  <a16:creationId xmlns:a16="http://schemas.microsoft.com/office/drawing/2014/main" id="{082F1CF2-10AF-85DC-93F4-E3CA8F57CF8E}"/>
                </a:ext>
              </a:extLst>
            </p:cNvPr>
            <p:cNvSpPr txBox="1"/>
            <p:nvPr/>
          </p:nvSpPr>
          <p:spPr>
            <a:xfrm>
              <a:off x="952108" y="3950730"/>
              <a:ext cx="724972" cy="411591"/>
            </a:xfrm>
            <a:prstGeom prst="rect">
              <a:avLst/>
            </a:prstGeom>
            <a:noFill/>
          </p:spPr>
          <p:txBody>
            <a:bodyPr wrap="none" lIns="0" tIns="0" rIns="0" bIns="0" rtlCol="0" anchor="t">
              <a:noAutofit/>
            </a:bodyPr>
            <a:lstStyle/>
            <a:p>
              <a:r>
                <a:rPr lang="en-AU" sz="1800" b="1" dirty="0">
                  <a:latin typeface="+mj-lt"/>
                </a:rPr>
                <a:t>Term 2</a:t>
              </a:r>
            </a:p>
          </p:txBody>
        </p:sp>
        <p:pic>
          <p:nvPicPr>
            <p:cNvPr id="4" name="Picture 3">
              <a:extLst>
                <a:ext uri="{FF2B5EF4-FFF2-40B4-BE49-F238E27FC236}">
                  <a16:creationId xmlns:a16="http://schemas.microsoft.com/office/drawing/2014/main" id="{7C669B74-5AEC-6A21-0D75-2236E090DD2B}"/>
                </a:ext>
              </a:extLst>
            </p:cNvPr>
            <p:cNvPicPr>
              <a:picLocks noChangeAspect="1"/>
            </p:cNvPicPr>
            <p:nvPr/>
          </p:nvPicPr>
          <p:blipFill>
            <a:blip r:embed="rId3" cstate="email">
              <a:extLst>
                <a:ext uri="{28A0092B-C50C-407E-A947-70E740481C1C}">
                  <a14:useLocalDpi xmlns:a14="http://schemas.microsoft.com/office/drawing/2010/main"/>
                </a:ext>
              </a:extLst>
            </a:blip>
            <a:srcRect t="14837" b="22062"/>
            <a:stretch/>
          </p:blipFill>
          <p:spPr>
            <a:xfrm>
              <a:off x="2133894" y="3723374"/>
              <a:ext cx="5905500" cy="866302"/>
            </a:xfrm>
            <a:prstGeom prst="rect">
              <a:avLst/>
            </a:prstGeom>
          </p:spPr>
        </p:pic>
      </p:grpSp>
      <p:grpSp>
        <p:nvGrpSpPr>
          <p:cNvPr id="8" name="Group 7" descr="Third term: 17 matchsticks with 4 squares in the middle and two triangles at the left and right ends of the squares.">
            <a:extLst>
              <a:ext uri="{FF2B5EF4-FFF2-40B4-BE49-F238E27FC236}">
                <a16:creationId xmlns:a16="http://schemas.microsoft.com/office/drawing/2014/main" id="{78AECB3F-CB36-F0DE-5D2C-F41B48EA267A}"/>
              </a:ext>
            </a:extLst>
          </p:cNvPr>
          <p:cNvGrpSpPr/>
          <p:nvPr/>
        </p:nvGrpSpPr>
        <p:grpSpPr>
          <a:xfrm>
            <a:off x="360000" y="5545395"/>
            <a:ext cx="7087286" cy="928330"/>
            <a:chOff x="952108" y="5205519"/>
            <a:chExt cx="7087286" cy="928330"/>
          </a:xfrm>
        </p:grpSpPr>
        <p:sp>
          <p:nvSpPr>
            <p:cNvPr id="18" name="TextBox 17">
              <a:extLst>
                <a:ext uri="{FF2B5EF4-FFF2-40B4-BE49-F238E27FC236}">
                  <a16:creationId xmlns:a16="http://schemas.microsoft.com/office/drawing/2014/main" id="{3C94FE97-4D28-2486-E3C1-5221AA3A8848}"/>
                </a:ext>
              </a:extLst>
            </p:cNvPr>
            <p:cNvSpPr txBox="1"/>
            <p:nvPr/>
          </p:nvSpPr>
          <p:spPr>
            <a:xfrm>
              <a:off x="952108" y="5463889"/>
              <a:ext cx="724972" cy="411591"/>
            </a:xfrm>
            <a:prstGeom prst="rect">
              <a:avLst/>
            </a:prstGeom>
            <a:noFill/>
          </p:spPr>
          <p:txBody>
            <a:bodyPr wrap="none" lIns="0" tIns="0" rIns="0" bIns="0" rtlCol="0" anchor="t">
              <a:noAutofit/>
            </a:bodyPr>
            <a:lstStyle/>
            <a:p>
              <a:r>
                <a:rPr lang="en-AU" sz="1800" b="1" dirty="0">
                  <a:latin typeface="+mj-lt"/>
                </a:rPr>
                <a:t>Term 3</a:t>
              </a:r>
            </a:p>
          </p:txBody>
        </p:sp>
        <p:pic>
          <p:nvPicPr>
            <p:cNvPr id="5" name="Picture 4">
              <a:extLst>
                <a:ext uri="{FF2B5EF4-FFF2-40B4-BE49-F238E27FC236}">
                  <a16:creationId xmlns:a16="http://schemas.microsoft.com/office/drawing/2014/main" id="{5FAB5F10-8DCF-E737-73FF-55B5898D4405}"/>
                </a:ext>
              </a:extLst>
            </p:cNvPr>
            <p:cNvPicPr>
              <a:picLocks noChangeAspect="1"/>
            </p:cNvPicPr>
            <p:nvPr/>
          </p:nvPicPr>
          <p:blipFill>
            <a:blip r:embed="rId4" cstate="email">
              <a:extLst>
                <a:ext uri="{28A0092B-C50C-407E-A947-70E740481C1C}">
                  <a14:useLocalDpi xmlns:a14="http://schemas.microsoft.com/office/drawing/2010/main"/>
                </a:ext>
              </a:extLst>
            </a:blip>
            <a:srcRect t="18714" b="3128"/>
            <a:stretch/>
          </p:blipFill>
          <p:spPr>
            <a:xfrm>
              <a:off x="2133894" y="5205519"/>
              <a:ext cx="5905500" cy="928330"/>
            </a:xfrm>
            <a:prstGeom prst="rect">
              <a:avLst/>
            </a:prstGeom>
          </p:spPr>
        </p:pic>
      </p:grpSp>
      <p:sp>
        <p:nvSpPr>
          <p:cNvPr id="3" name="Slide Number Placeholder 2">
            <a:extLst>
              <a:ext uri="{FF2B5EF4-FFF2-40B4-BE49-F238E27FC236}">
                <a16:creationId xmlns:a16="http://schemas.microsoft.com/office/drawing/2014/main" id="{EE72EE4A-79BE-85E7-DC67-AAC45DD4177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4338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dirty="0">
                <a:hlinkClick r:id="rId6"/>
              </a:rPr>
              <a:t>Mathematics K–10 Syllabus </a:t>
            </a:r>
            <a:r>
              <a:rPr lang="en-AU" dirty="0"/>
              <a:t>© NSW Education Standards Authority (NESA) for and on behalf of the Crown in right of the State of New South Wales, 2022.</a:t>
            </a:r>
          </a:p>
          <a:p>
            <a:pPr>
              <a:lnSpc>
                <a:spcPct val="150000"/>
              </a:lnSpc>
              <a:spcBef>
                <a:spcPts val="1200"/>
              </a:spcBef>
              <a:spcAft>
                <a:spcPts val="600"/>
              </a:spcAft>
            </a:pPr>
            <a:r>
              <a:rPr lang="en-AU" dirty="0" err="1"/>
              <a:t>Transum</a:t>
            </a:r>
            <a:r>
              <a:rPr lang="en-AU" dirty="0"/>
              <a:t> (1997–2024) </a:t>
            </a:r>
            <a:r>
              <a:rPr lang="en-AU" i="1" dirty="0">
                <a:hlinkClick r:id="rId7"/>
              </a:rPr>
              <a:t>Matchstick Patterns: Level 1</a:t>
            </a:r>
            <a:r>
              <a:rPr lang="en-AU" dirty="0"/>
              <a:t>, </a:t>
            </a:r>
            <a:r>
              <a:rPr lang="en-AU" dirty="0" err="1"/>
              <a:t>Transum</a:t>
            </a:r>
            <a:r>
              <a:rPr lang="en-AU" dirty="0"/>
              <a:t> website, accessed 26 November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effectLst/>
                <a:ea typeface="Times New Roman" panose="02020603050405020304" pitchFamily="18" charset="0"/>
              </a:rPr>
              <a:t>Describing geometrical</a:t>
            </a:r>
            <a:r>
              <a:rPr lang="en-AU">
                <a:ea typeface="Times New Roman" panose="02020603050405020304" pitchFamily="18" charset="0"/>
              </a:rPr>
              <a:t> patterns </a:t>
            </a:r>
            <a:r>
              <a:rPr lang="en-AU"/>
              <a:t>(1)</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8"/>
          </p:nvPr>
        </p:nvSpPr>
        <p:spPr>
          <a:xfrm>
            <a:off x="360000" y="982520"/>
            <a:ext cx="11484000" cy="310015"/>
          </a:xfrm>
        </p:spPr>
        <p:txBody>
          <a:bodyPr/>
          <a:lstStyle/>
          <a:p>
            <a:r>
              <a:rPr lang="en-AU" dirty="0"/>
              <a:t>Matchstick pattern</a:t>
            </a:r>
          </a:p>
        </p:txBody>
      </p:sp>
      <p:pic>
        <p:nvPicPr>
          <p:cNvPr id="8" name="Picture 7" descr="A triangle made up of 3 matchsticks.">
            <a:extLst>
              <a:ext uri="{FF2B5EF4-FFF2-40B4-BE49-F238E27FC236}">
                <a16:creationId xmlns:a16="http://schemas.microsoft.com/office/drawing/2014/main" id="{7575446C-3023-5FC0-C268-0AD0DA217E9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0000" y="1656326"/>
            <a:ext cx="2832489" cy="3019773"/>
          </a:xfrm>
          <a:prstGeom prst="rect">
            <a:avLst/>
          </a:prstGeom>
        </p:spPr>
      </p:pic>
      <p:sp>
        <p:nvSpPr>
          <p:cNvPr id="2" name="TextBox 1">
            <a:extLst>
              <a:ext uri="{FF2B5EF4-FFF2-40B4-BE49-F238E27FC236}">
                <a16:creationId xmlns:a16="http://schemas.microsoft.com/office/drawing/2014/main" id="{E17CEFEA-0A8F-CEFF-9F37-17FCF29981C4}"/>
              </a:ext>
            </a:extLst>
          </p:cNvPr>
          <p:cNvSpPr txBox="1"/>
          <p:nvPr/>
        </p:nvSpPr>
        <p:spPr>
          <a:xfrm>
            <a:off x="1413758" y="4648247"/>
            <a:ext cx="724972" cy="411591"/>
          </a:xfrm>
          <a:prstGeom prst="rect">
            <a:avLst/>
          </a:prstGeom>
          <a:noFill/>
        </p:spPr>
        <p:txBody>
          <a:bodyPr wrap="none" lIns="0" tIns="0" rIns="0" bIns="0" rtlCol="0" anchor="t">
            <a:noAutofit/>
          </a:bodyPr>
          <a:lstStyle/>
          <a:p>
            <a:r>
              <a:rPr lang="en-AU" sz="1800" b="1" dirty="0">
                <a:latin typeface="+mj-lt"/>
              </a:rPr>
              <a:t>Term 1</a:t>
            </a:r>
          </a:p>
        </p:txBody>
      </p:sp>
      <p:pic>
        <p:nvPicPr>
          <p:cNvPr id="9" name="Picture 8" descr="2 triangles sharing a common side made with 5 matchsticks.">
            <a:extLst>
              <a:ext uri="{FF2B5EF4-FFF2-40B4-BE49-F238E27FC236}">
                <a16:creationId xmlns:a16="http://schemas.microsoft.com/office/drawing/2014/main" id="{7B2DA27C-E2F5-57C7-8B32-ED1B130D8F7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69"/>
          <a:stretch/>
        </p:blipFill>
        <p:spPr>
          <a:xfrm>
            <a:off x="3331300" y="1657156"/>
            <a:ext cx="3335693" cy="3023671"/>
          </a:xfrm>
          <a:prstGeom prst="rect">
            <a:avLst/>
          </a:prstGeom>
        </p:spPr>
      </p:pic>
      <p:sp>
        <p:nvSpPr>
          <p:cNvPr id="4" name="TextBox 3">
            <a:extLst>
              <a:ext uri="{FF2B5EF4-FFF2-40B4-BE49-F238E27FC236}">
                <a16:creationId xmlns:a16="http://schemas.microsoft.com/office/drawing/2014/main" id="{F1A222E7-930A-32EC-0A6C-DE3D5CF52EBF}"/>
              </a:ext>
            </a:extLst>
          </p:cNvPr>
          <p:cNvSpPr txBox="1"/>
          <p:nvPr/>
        </p:nvSpPr>
        <p:spPr>
          <a:xfrm>
            <a:off x="4566010" y="4675025"/>
            <a:ext cx="866273" cy="385010"/>
          </a:xfrm>
          <a:prstGeom prst="rect">
            <a:avLst/>
          </a:prstGeom>
          <a:noFill/>
        </p:spPr>
        <p:txBody>
          <a:bodyPr wrap="none" lIns="0" tIns="0" rIns="0" bIns="0" rtlCol="0" anchor="t">
            <a:noAutofit/>
          </a:bodyPr>
          <a:lstStyle/>
          <a:p>
            <a:r>
              <a:rPr lang="en-AU" sz="1800" b="1" dirty="0">
                <a:latin typeface="+mj-lt"/>
              </a:rPr>
              <a:t>Term 2</a:t>
            </a:r>
          </a:p>
        </p:txBody>
      </p:sp>
      <p:pic>
        <p:nvPicPr>
          <p:cNvPr id="10" name="Picture 9" descr="3 triangles joined together made up of 7 matchsticks.">
            <a:extLst>
              <a:ext uri="{FF2B5EF4-FFF2-40B4-BE49-F238E27FC236}">
                <a16:creationId xmlns:a16="http://schemas.microsoft.com/office/drawing/2014/main" id="{EF438751-C121-B809-9E65-56A0D7608C4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t="-7014"/>
          <a:stretch/>
        </p:blipFill>
        <p:spPr>
          <a:xfrm>
            <a:off x="6805805" y="1655253"/>
            <a:ext cx="4479365" cy="3019772"/>
          </a:xfrm>
          <a:prstGeom prst="rect">
            <a:avLst/>
          </a:prstGeom>
        </p:spPr>
      </p:pic>
      <p:sp>
        <p:nvSpPr>
          <p:cNvPr id="5" name="TextBox 4">
            <a:extLst>
              <a:ext uri="{FF2B5EF4-FFF2-40B4-BE49-F238E27FC236}">
                <a16:creationId xmlns:a16="http://schemas.microsoft.com/office/drawing/2014/main" id="{4A4C78F8-DEC0-AC7C-CEB5-DC7110350A8A}"/>
              </a:ext>
            </a:extLst>
          </p:cNvPr>
          <p:cNvSpPr txBox="1"/>
          <p:nvPr/>
        </p:nvSpPr>
        <p:spPr>
          <a:xfrm>
            <a:off x="8660850" y="4648444"/>
            <a:ext cx="769274" cy="411591"/>
          </a:xfrm>
          <a:prstGeom prst="rect">
            <a:avLst/>
          </a:prstGeom>
          <a:noFill/>
        </p:spPr>
        <p:txBody>
          <a:bodyPr wrap="none" lIns="0" tIns="0" rIns="0" bIns="0" rtlCol="0" anchor="t">
            <a:noAutofit/>
          </a:bodyPr>
          <a:lstStyle/>
          <a:p>
            <a:r>
              <a:rPr lang="en-AU" sz="1800" b="1" dirty="0">
                <a:latin typeface="+mj-lt"/>
              </a:rPr>
              <a:t>Term 3</a:t>
            </a:r>
          </a:p>
        </p:txBody>
      </p:sp>
      <p:sp>
        <p:nvSpPr>
          <p:cNvPr id="7" name="TextBox 6">
            <a:extLst>
              <a:ext uri="{FF2B5EF4-FFF2-40B4-BE49-F238E27FC236}">
                <a16:creationId xmlns:a16="http://schemas.microsoft.com/office/drawing/2014/main" id="{6F077ABB-2E15-A8A5-5910-F302F03A401B}"/>
              </a:ext>
            </a:extLst>
          </p:cNvPr>
          <p:cNvSpPr txBox="1"/>
          <p:nvPr/>
        </p:nvSpPr>
        <p:spPr>
          <a:xfrm>
            <a:off x="502875" y="6383743"/>
            <a:ext cx="6096000" cy="276999"/>
          </a:xfrm>
          <a:prstGeom prst="rect">
            <a:avLst/>
          </a:prstGeom>
          <a:noFill/>
        </p:spPr>
        <p:txBody>
          <a:bodyPr wrap="square">
            <a:spAutoFit/>
          </a:bodyPr>
          <a:lstStyle/>
          <a:p>
            <a:r>
              <a:rPr lang="en-AU" sz="1200" dirty="0">
                <a:effectLst/>
                <a:latin typeface="Arial" panose="020B0604020202020204" pitchFamily="34" charset="0"/>
                <a:ea typeface="Calibri" panose="020F0502020204030204" pitchFamily="34" charset="0"/>
              </a:rPr>
              <a:t>Adapted from </a:t>
            </a:r>
            <a:r>
              <a:rPr lang="en-AU" sz="1200" dirty="0" err="1">
                <a:effectLst/>
                <a:latin typeface="Arial" panose="020B0604020202020204" pitchFamily="34" charset="0"/>
                <a:ea typeface="Calibri" panose="020F0502020204030204" pitchFamily="34" charset="0"/>
              </a:rPr>
              <a:t>Transum</a:t>
            </a:r>
            <a:r>
              <a:rPr lang="en-AU" sz="1200" dirty="0">
                <a:effectLst/>
                <a:latin typeface="Arial" panose="020B0604020202020204" pitchFamily="34" charset="0"/>
                <a:ea typeface="Calibri" panose="020F0502020204030204" pitchFamily="34" charset="0"/>
              </a:rPr>
              <a:t> (1997–2024)</a:t>
            </a:r>
            <a:endParaRPr lang="en-AU" sz="10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4070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effectLst/>
                <a:latin typeface="+mj-lt"/>
                <a:ea typeface="Times New Roman" panose="02020603050405020304" pitchFamily="18" charset="0"/>
              </a:rPr>
              <a:t>Describing geometrical</a:t>
            </a:r>
            <a:r>
              <a:rPr lang="en-AU">
                <a:latin typeface="+mj-lt"/>
                <a:ea typeface="Times New Roman" panose="02020603050405020304" pitchFamily="18" charset="0"/>
              </a:rPr>
              <a:t> patterns </a:t>
            </a:r>
            <a:r>
              <a:rPr lang="en-AU">
                <a:latin typeface="+mj-lt"/>
              </a:rPr>
              <a:t>(2)</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8"/>
          </p:nvPr>
        </p:nvSpPr>
        <p:spPr>
          <a:xfrm>
            <a:off x="360000" y="982520"/>
            <a:ext cx="11484000" cy="310015"/>
          </a:xfrm>
        </p:spPr>
        <p:txBody>
          <a:bodyPr/>
          <a:lstStyle/>
          <a:p>
            <a:r>
              <a:rPr lang="en-AU" dirty="0">
                <a:latin typeface="+mj-lt"/>
              </a:rPr>
              <a:t>John’s strategy</a:t>
            </a:r>
          </a:p>
        </p:txBody>
      </p:sp>
      <p:sp>
        <p:nvSpPr>
          <p:cNvPr id="10" name="Rectangle: Rounded Corners 9">
            <a:extLst>
              <a:ext uri="{FF2B5EF4-FFF2-40B4-BE49-F238E27FC236}">
                <a16:creationId xmlns:a16="http://schemas.microsoft.com/office/drawing/2014/main" id="{6C3A7D40-59AD-D0CD-3D66-4532E68A8111}"/>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F982CD92-3EDA-3168-04AB-B4662DFA31F3}"/>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63AC94-297A-C287-998B-379CF41E0A1F}"/>
              </a:ext>
              <a:ext uri="{C183D7F6-B498-43B3-948B-1728B52AA6E4}">
                <adec:decorative xmlns:adec="http://schemas.microsoft.com/office/drawing/2017/decorative" val="1"/>
              </a:ext>
            </a:extLst>
          </p:cNvPr>
          <p:cNvCxnSpPr>
            <a:cxnSpLocks/>
          </p:cNvCxnSpPr>
          <p:nvPr/>
        </p:nvCxnSpPr>
        <p:spPr>
          <a:xfrm>
            <a:off x="8091695"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7CEFEA-0A8F-CEFF-9F37-17FCF29981C4}"/>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7" name="Picture 6" descr="Image of a matchstick triangle split up to show one matchstick on its own and two matchsticks together. Total of 3 matchsticks.">
            <a:extLst>
              <a:ext uri="{FF2B5EF4-FFF2-40B4-BE49-F238E27FC236}">
                <a16:creationId xmlns:a16="http://schemas.microsoft.com/office/drawing/2014/main" id="{D9B1B26B-036E-B3D7-D1EA-84516C450EE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54344" y="1826490"/>
            <a:ext cx="1833529" cy="845575"/>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CD56382-CC72-D36A-3EB5-2B40877E3A1E}"/>
                  </a:ext>
                </a:extLst>
              </p:cNvPr>
              <p:cNvSpPr txBox="1"/>
              <p:nvPr/>
            </p:nvSpPr>
            <p:spPr>
              <a:xfrm>
                <a:off x="8181364" y="2115314"/>
                <a:ext cx="914400" cy="26792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1+2=3</m:t>
                      </m:r>
                    </m:oMath>
                  </m:oMathPara>
                </a14:m>
                <a:endParaRPr lang="en-AU" sz="1800" dirty="0"/>
              </a:p>
            </p:txBody>
          </p:sp>
        </mc:Choice>
        <mc:Fallback xmlns="">
          <p:sp>
            <p:nvSpPr>
              <p:cNvPr id="27" name="TextBox 26">
                <a:extLst>
                  <a:ext uri="{FF2B5EF4-FFF2-40B4-BE49-F238E27FC236}">
                    <a16:creationId xmlns:a16="http://schemas.microsoft.com/office/drawing/2014/main" id="{4CD56382-CC72-D36A-3EB5-2B40877E3A1E}"/>
                  </a:ext>
                </a:extLst>
              </p:cNvPr>
              <p:cNvSpPr txBox="1">
                <a:spLocks noRot="1" noChangeAspect="1" noMove="1" noResize="1" noEditPoints="1" noAdjustHandles="1" noChangeArrowheads="1" noChangeShapeType="1" noTextEdit="1"/>
              </p:cNvSpPr>
              <p:nvPr/>
            </p:nvSpPr>
            <p:spPr>
              <a:xfrm>
                <a:off x="8181364" y="2115314"/>
                <a:ext cx="914400" cy="267926"/>
              </a:xfrm>
              <a:prstGeom prst="rect">
                <a:avLst/>
              </a:prstGeom>
              <a:blipFill>
                <a:blip r:embed="rId3"/>
                <a:stretch>
                  <a:fillRect l="-8667" r="-13333" b="-11364"/>
                </a:stretch>
              </a:blipFill>
            </p:spPr>
            <p:txBody>
              <a:bodyPr/>
              <a:lstStyle/>
              <a:p>
                <a:r>
                  <a:rPr lang="en-AU">
                    <a:noFill/>
                  </a:rPr>
                  <a:t> </a:t>
                </a:r>
              </a:p>
            </p:txBody>
          </p:sp>
        </mc:Fallback>
      </mc:AlternateContent>
      <p:sp>
        <p:nvSpPr>
          <p:cNvPr id="20" name="Rectangle: Rounded Corners 19">
            <a:extLst>
              <a:ext uri="{FF2B5EF4-FFF2-40B4-BE49-F238E27FC236}">
                <a16:creationId xmlns:a16="http://schemas.microsoft.com/office/drawing/2014/main" id="{57A9B458-1BB9-68D8-3585-3833FB27FFEC}"/>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1445C326-CB3B-2B81-169B-EFA4A04B3C0E}"/>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35E6E7-8043-F6E3-D419-E65D70707814}"/>
              </a:ext>
              <a:ext uri="{C183D7F6-B498-43B3-948B-1728B52AA6E4}">
                <adec:decorative xmlns:adec="http://schemas.microsoft.com/office/drawing/2017/decorative" val="1"/>
              </a:ext>
            </a:extLst>
          </p:cNvPr>
          <p:cNvCxnSpPr>
            <a:cxnSpLocks/>
          </p:cNvCxnSpPr>
          <p:nvPr/>
        </p:nvCxnSpPr>
        <p:spPr>
          <a:xfrm>
            <a:off x="8091695"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1A222E7-930A-32EC-0A6C-DE3D5CF52EBF}"/>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9" name="Picture 8" descr="Image of two matchstick triangles split up to show 1 matchstick on its own and then 2 matchsticks and then another 2 matchsticks. Total of 5 matchsticks.">
            <a:extLst>
              <a:ext uri="{FF2B5EF4-FFF2-40B4-BE49-F238E27FC236}">
                <a16:creationId xmlns:a16="http://schemas.microsoft.com/office/drawing/2014/main" id="{D213C3B2-A91B-4D9C-AF9C-946C8CB79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854344" y="3100578"/>
            <a:ext cx="2809875" cy="845574"/>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0F1CC6-D8F2-5DA9-FF9E-463ACF9BA96F}"/>
                  </a:ext>
                </a:extLst>
              </p:cNvPr>
              <p:cNvSpPr txBox="1"/>
              <p:nvPr/>
            </p:nvSpPr>
            <p:spPr>
              <a:xfrm>
                <a:off x="8190223" y="3382994"/>
                <a:ext cx="1407695" cy="28074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m:t>
                      </m:r>
                      <m:r>
                        <a:rPr lang="en-AU" sz="1800" b="0" i="0" smtClean="0">
                          <a:latin typeface="Cambria Math" panose="02040503050406030204" pitchFamily="18" charset="0"/>
                        </a:rPr>
                        <m:t>5</m:t>
                      </m:r>
                    </m:oMath>
                  </m:oMathPara>
                </a14:m>
                <a:endParaRPr lang="en-AU" sz="1800" dirty="0"/>
              </a:p>
            </p:txBody>
          </p:sp>
        </mc:Choice>
        <mc:Fallback xmlns="">
          <p:sp>
            <p:nvSpPr>
              <p:cNvPr id="28" name="TextBox 27">
                <a:extLst>
                  <a:ext uri="{FF2B5EF4-FFF2-40B4-BE49-F238E27FC236}">
                    <a16:creationId xmlns:a16="http://schemas.microsoft.com/office/drawing/2014/main" id="{A50F1CC6-D8F2-5DA9-FF9E-463ACF9BA96F}"/>
                  </a:ext>
                </a:extLst>
              </p:cNvPr>
              <p:cNvSpPr txBox="1">
                <a:spLocks noRot="1" noChangeAspect="1" noMove="1" noResize="1" noEditPoints="1" noAdjustHandles="1" noChangeArrowheads="1" noChangeShapeType="1" noTextEdit="1"/>
              </p:cNvSpPr>
              <p:nvPr/>
            </p:nvSpPr>
            <p:spPr>
              <a:xfrm>
                <a:off x="8190223" y="3382994"/>
                <a:ext cx="1407695" cy="280743"/>
              </a:xfrm>
              <a:prstGeom prst="rect">
                <a:avLst/>
              </a:prstGeom>
              <a:blipFill>
                <a:blip r:embed="rId5"/>
                <a:stretch>
                  <a:fillRect l="-4348" r="-4348" b="-8696"/>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EE793B55-5064-F2DC-7248-A2538B9C0D8D}"/>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Connector 29">
            <a:extLst>
              <a:ext uri="{FF2B5EF4-FFF2-40B4-BE49-F238E27FC236}">
                <a16:creationId xmlns:a16="http://schemas.microsoft.com/office/drawing/2014/main" id="{48C3084A-5964-A0ED-C6E5-24E6B105852C}"/>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E15A9D1-0FC3-782D-253A-2F8BB3323A93}"/>
              </a:ext>
              <a:ext uri="{C183D7F6-B498-43B3-948B-1728B52AA6E4}">
                <adec:decorative xmlns:adec="http://schemas.microsoft.com/office/drawing/2017/decorative" val="1"/>
              </a:ext>
            </a:extLst>
          </p:cNvPr>
          <p:cNvCxnSpPr>
            <a:cxnSpLocks/>
          </p:cNvCxnSpPr>
          <p:nvPr/>
        </p:nvCxnSpPr>
        <p:spPr>
          <a:xfrm>
            <a:off x="8091695"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A4C78F8-DEC0-AC7C-CEB5-DC7110350A8A}"/>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14" name="Picture 13" descr="Image of 3 matchstick triangles split up to show 1 matchstick, 2 matchsticks, 2 matchsticks and another 2 matchsticks. Total of 7 matchsticks.">
            <a:extLst>
              <a:ext uri="{FF2B5EF4-FFF2-40B4-BE49-F238E27FC236}">
                <a16:creationId xmlns:a16="http://schemas.microsoft.com/office/drawing/2014/main" id="{6B819AE4-14B7-1DD1-3311-53EAFF47474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54344" y="4383582"/>
            <a:ext cx="3952875" cy="835743"/>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E72AA37-D489-BDA7-6C61-5E28B70DA0D6}"/>
                  </a:ext>
                </a:extLst>
              </p:cNvPr>
              <p:cNvSpPr txBox="1"/>
              <p:nvPr/>
            </p:nvSpPr>
            <p:spPr>
              <a:xfrm>
                <a:off x="8190223" y="4681895"/>
                <a:ext cx="1802734" cy="2391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1+2+2+2=</m:t>
                      </m:r>
                      <m:r>
                        <a:rPr lang="en-AU" sz="1800" b="0" i="0" smtClean="0">
                          <a:latin typeface="Cambria Math" panose="02040503050406030204" pitchFamily="18" charset="0"/>
                        </a:rPr>
                        <m:t>7</m:t>
                      </m:r>
                    </m:oMath>
                  </m:oMathPara>
                </a14:m>
                <a:endParaRPr lang="en-AU" sz="1800" dirty="0"/>
              </a:p>
            </p:txBody>
          </p:sp>
        </mc:Choice>
        <mc:Fallback xmlns="">
          <p:sp>
            <p:nvSpPr>
              <p:cNvPr id="29" name="TextBox 28">
                <a:extLst>
                  <a:ext uri="{FF2B5EF4-FFF2-40B4-BE49-F238E27FC236}">
                    <a16:creationId xmlns:a16="http://schemas.microsoft.com/office/drawing/2014/main" id="{1E72AA37-D489-BDA7-6C61-5E28B70DA0D6}"/>
                  </a:ext>
                </a:extLst>
              </p:cNvPr>
              <p:cNvSpPr txBox="1">
                <a:spLocks noRot="1" noChangeAspect="1" noMove="1" noResize="1" noEditPoints="1" noAdjustHandles="1" noChangeArrowheads="1" noChangeShapeType="1" noTextEdit="1"/>
              </p:cNvSpPr>
              <p:nvPr/>
            </p:nvSpPr>
            <p:spPr>
              <a:xfrm>
                <a:off x="8190223" y="4681895"/>
                <a:ext cx="1802734" cy="239117"/>
              </a:xfrm>
              <a:prstGeom prst="rect">
                <a:avLst/>
              </a:prstGeom>
              <a:blipFill>
                <a:blip r:embed="rId7"/>
                <a:stretch>
                  <a:fillRect l="-3390" r="-3390" b="-28205"/>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11518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effectLst/>
                <a:latin typeface="+mj-lt"/>
                <a:ea typeface="Times New Roman" panose="02020603050405020304" pitchFamily="18" charset="0"/>
              </a:rPr>
              <a:t>Describing geometrical</a:t>
            </a:r>
            <a:r>
              <a:rPr lang="en-AU">
                <a:latin typeface="+mj-lt"/>
                <a:ea typeface="Times New Roman" panose="02020603050405020304" pitchFamily="18" charset="0"/>
              </a:rPr>
              <a:t> patterns </a:t>
            </a:r>
            <a:r>
              <a:rPr lang="en-AU">
                <a:latin typeface="+mj-lt"/>
              </a:rPr>
              <a:t>(3)</a:t>
            </a:r>
          </a:p>
        </p:txBody>
      </p:sp>
      <p:sp>
        <p:nvSpPr>
          <p:cNvPr id="14" name="Text Placeholder 13">
            <a:extLst>
              <a:ext uri="{FF2B5EF4-FFF2-40B4-BE49-F238E27FC236}">
                <a16:creationId xmlns:a16="http://schemas.microsoft.com/office/drawing/2014/main" id="{84E67D98-0757-E03A-3946-DF46C7B177F1}"/>
              </a:ext>
            </a:extLst>
          </p:cNvPr>
          <p:cNvSpPr>
            <a:spLocks noGrp="1"/>
          </p:cNvSpPr>
          <p:nvPr>
            <p:ph type="body" sz="quarter" idx="18"/>
          </p:nvPr>
        </p:nvSpPr>
        <p:spPr/>
        <p:txBody>
          <a:bodyPr/>
          <a:lstStyle/>
          <a:p>
            <a:r>
              <a:rPr lang="en-AU" dirty="0">
                <a:latin typeface="+mj-lt"/>
              </a:rPr>
              <a:t>John’s strategy</a:t>
            </a:r>
          </a:p>
        </p:txBody>
      </p:sp>
      <p:sp>
        <p:nvSpPr>
          <p:cNvPr id="16" name="Rectangle: Rounded Corners 15">
            <a:extLst>
              <a:ext uri="{FF2B5EF4-FFF2-40B4-BE49-F238E27FC236}">
                <a16:creationId xmlns:a16="http://schemas.microsoft.com/office/drawing/2014/main" id="{5CB2CD1A-E501-33FA-B63E-6E6FBE19F741}"/>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8AE16ED1-DAFD-3DF6-CA04-578ABA9B6000}"/>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355057-C346-F26C-5D2C-75759EC1EDC9}"/>
              </a:ext>
              <a:ext uri="{C183D7F6-B498-43B3-948B-1728B52AA6E4}">
                <adec:decorative xmlns:adec="http://schemas.microsoft.com/office/drawing/2017/decorative" val="1"/>
              </a:ext>
            </a:extLst>
          </p:cNvPr>
          <p:cNvCxnSpPr>
            <a:cxnSpLocks/>
          </p:cNvCxnSpPr>
          <p:nvPr/>
        </p:nvCxnSpPr>
        <p:spPr>
          <a:xfrm>
            <a:off x="8091695"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AFE57B-A5BE-92DC-EF21-F79A37554507}"/>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20" name="Picture 19" descr="Image of a matchstick triangle split up to show one matchstick on its own and two matchsticks together. Total of 3 matchsticks.">
            <a:extLst>
              <a:ext uri="{FF2B5EF4-FFF2-40B4-BE49-F238E27FC236}">
                <a16:creationId xmlns:a16="http://schemas.microsoft.com/office/drawing/2014/main" id="{C215DD1D-1E16-E299-018A-FDFC34ED0D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54344" y="1826490"/>
            <a:ext cx="1833529" cy="845575"/>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96DCE0-671A-6541-2EA0-650DDA2B0AAC}"/>
                  </a:ext>
                </a:extLst>
              </p:cNvPr>
              <p:cNvSpPr txBox="1"/>
              <p:nvPr/>
            </p:nvSpPr>
            <p:spPr>
              <a:xfrm>
                <a:off x="8181364" y="2115314"/>
                <a:ext cx="914400" cy="26792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1+2=3</m:t>
                      </m:r>
                    </m:oMath>
                  </m:oMathPara>
                </a14:m>
                <a:endParaRPr lang="en-AU" sz="1800" dirty="0"/>
              </a:p>
            </p:txBody>
          </p:sp>
        </mc:Choice>
        <mc:Fallback xmlns="">
          <p:sp>
            <p:nvSpPr>
              <p:cNvPr id="21" name="TextBox 20">
                <a:extLst>
                  <a:ext uri="{FF2B5EF4-FFF2-40B4-BE49-F238E27FC236}">
                    <a16:creationId xmlns:a16="http://schemas.microsoft.com/office/drawing/2014/main" id="{1C96DCE0-671A-6541-2EA0-650DDA2B0AAC}"/>
                  </a:ext>
                </a:extLst>
              </p:cNvPr>
              <p:cNvSpPr txBox="1">
                <a:spLocks noRot="1" noChangeAspect="1" noMove="1" noResize="1" noEditPoints="1" noAdjustHandles="1" noChangeArrowheads="1" noChangeShapeType="1" noTextEdit="1"/>
              </p:cNvSpPr>
              <p:nvPr/>
            </p:nvSpPr>
            <p:spPr>
              <a:xfrm>
                <a:off x="8181364" y="2115314"/>
                <a:ext cx="914400" cy="267926"/>
              </a:xfrm>
              <a:prstGeom prst="rect">
                <a:avLst/>
              </a:prstGeom>
              <a:blipFill>
                <a:blip r:embed="rId4"/>
                <a:stretch>
                  <a:fillRect l="-8667" r="-13333" b="-11364"/>
                </a:stretch>
              </a:blipFill>
            </p:spPr>
            <p:txBody>
              <a:bodyPr/>
              <a:lstStyle/>
              <a:p>
                <a:r>
                  <a:rPr lang="en-AU">
                    <a:noFill/>
                  </a:rPr>
                  <a:t> </a:t>
                </a:r>
              </a:p>
            </p:txBody>
          </p:sp>
        </mc:Fallback>
      </mc:AlternateContent>
      <p:sp>
        <p:nvSpPr>
          <p:cNvPr id="22" name="Rectangle: Rounded Corners 21">
            <a:extLst>
              <a:ext uri="{FF2B5EF4-FFF2-40B4-BE49-F238E27FC236}">
                <a16:creationId xmlns:a16="http://schemas.microsoft.com/office/drawing/2014/main" id="{BB1F7FF1-6756-91E8-CD2F-A15CD76062D9}"/>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9D9B0C06-7A4B-B95D-7D25-7137D482B6B0}"/>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ECF353B-7CA0-D0C5-E413-BE2F824EAC6F}"/>
              </a:ext>
              <a:ext uri="{C183D7F6-B498-43B3-948B-1728B52AA6E4}">
                <adec:decorative xmlns:adec="http://schemas.microsoft.com/office/drawing/2017/decorative" val="1"/>
              </a:ext>
            </a:extLst>
          </p:cNvPr>
          <p:cNvCxnSpPr>
            <a:cxnSpLocks/>
          </p:cNvCxnSpPr>
          <p:nvPr/>
        </p:nvCxnSpPr>
        <p:spPr>
          <a:xfrm>
            <a:off x="8091695"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6A89DAF-4C52-F91D-7559-F33641551346}"/>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26" name="Picture 25" descr="Image of two matchstick triangles split up to show 1 matchstick on its own and then 2 matchsticks and then another 2 matchsticks. Total of 5 matchsticks.">
            <a:extLst>
              <a:ext uri="{FF2B5EF4-FFF2-40B4-BE49-F238E27FC236}">
                <a16:creationId xmlns:a16="http://schemas.microsoft.com/office/drawing/2014/main" id="{92F6B21C-861E-5334-D236-2D5864FC9C4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854344" y="3100578"/>
            <a:ext cx="2809875" cy="845574"/>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58116C3-9197-6EED-CC04-3F08903A18C0}"/>
                  </a:ext>
                </a:extLst>
              </p:cNvPr>
              <p:cNvSpPr txBox="1"/>
              <p:nvPr/>
            </p:nvSpPr>
            <p:spPr>
              <a:xfrm>
                <a:off x="8190223" y="3382994"/>
                <a:ext cx="1407695" cy="28074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m:t>
                      </m:r>
                      <m:r>
                        <a:rPr lang="en-AU" sz="1800" b="0" i="0" smtClean="0">
                          <a:latin typeface="Cambria Math" panose="02040503050406030204" pitchFamily="18" charset="0"/>
                        </a:rPr>
                        <m:t>5</m:t>
                      </m:r>
                    </m:oMath>
                  </m:oMathPara>
                </a14:m>
                <a:endParaRPr lang="en-AU" sz="1800" dirty="0"/>
              </a:p>
            </p:txBody>
          </p:sp>
        </mc:Choice>
        <mc:Fallback xmlns="">
          <p:sp>
            <p:nvSpPr>
              <p:cNvPr id="30" name="TextBox 29">
                <a:extLst>
                  <a:ext uri="{FF2B5EF4-FFF2-40B4-BE49-F238E27FC236}">
                    <a16:creationId xmlns:a16="http://schemas.microsoft.com/office/drawing/2014/main" id="{B58116C3-9197-6EED-CC04-3F08903A18C0}"/>
                  </a:ext>
                </a:extLst>
              </p:cNvPr>
              <p:cNvSpPr txBox="1">
                <a:spLocks noRot="1" noChangeAspect="1" noMove="1" noResize="1" noEditPoints="1" noAdjustHandles="1" noChangeArrowheads="1" noChangeShapeType="1" noTextEdit="1"/>
              </p:cNvSpPr>
              <p:nvPr/>
            </p:nvSpPr>
            <p:spPr>
              <a:xfrm>
                <a:off x="8190223" y="3382994"/>
                <a:ext cx="1407695" cy="280743"/>
              </a:xfrm>
              <a:prstGeom prst="rect">
                <a:avLst/>
              </a:prstGeom>
              <a:blipFill>
                <a:blip r:embed="rId6"/>
                <a:stretch>
                  <a:fillRect l="-4348" r="-4348" b="-8696"/>
                </a:stretch>
              </a:blipFill>
            </p:spPr>
            <p:txBody>
              <a:bodyPr/>
              <a:lstStyle/>
              <a:p>
                <a:r>
                  <a:rPr lang="en-AU">
                    <a:noFill/>
                  </a:rPr>
                  <a:t> </a:t>
                </a:r>
              </a:p>
            </p:txBody>
          </p:sp>
        </mc:Fallback>
      </mc:AlternateContent>
      <p:sp>
        <p:nvSpPr>
          <p:cNvPr id="31" name="Rectangle: Rounded Corners 30">
            <a:extLst>
              <a:ext uri="{FF2B5EF4-FFF2-40B4-BE49-F238E27FC236}">
                <a16:creationId xmlns:a16="http://schemas.microsoft.com/office/drawing/2014/main" id="{E8D0AFC2-1C08-0972-028B-CA5394D2D8C6}"/>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Straight Connector 31">
            <a:extLst>
              <a:ext uri="{FF2B5EF4-FFF2-40B4-BE49-F238E27FC236}">
                <a16:creationId xmlns:a16="http://schemas.microsoft.com/office/drawing/2014/main" id="{4E990D30-8C64-0A1E-C290-788DDE7DD4CB}"/>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88118-3318-27A5-5AD2-A4E128EDFD89}"/>
              </a:ext>
              <a:ext uri="{C183D7F6-B498-43B3-948B-1728B52AA6E4}">
                <adec:decorative xmlns:adec="http://schemas.microsoft.com/office/drawing/2017/decorative" val="1"/>
              </a:ext>
            </a:extLst>
          </p:cNvPr>
          <p:cNvCxnSpPr>
            <a:cxnSpLocks/>
          </p:cNvCxnSpPr>
          <p:nvPr/>
        </p:nvCxnSpPr>
        <p:spPr>
          <a:xfrm>
            <a:off x="8091695"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9971E8-48DA-CEA0-7AF8-7A4368258AEC}"/>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35" name="Picture 34" descr="Image of 3 matchstick triangles split up to show 1 matchstick, 2 matchsticks, 2 matchsticks and another 2 matchsticks. Total of 7 matchsticks.">
            <a:extLst>
              <a:ext uri="{FF2B5EF4-FFF2-40B4-BE49-F238E27FC236}">
                <a16:creationId xmlns:a16="http://schemas.microsoft.com/office/drawing/2014/main" id="{98500405-581A-BC00-AC20-F1E7369D5CD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854344" y="4383582"/>
            <a:ext cx="3952875" cy="835743"/>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7F0FF7B-491E-0B65-8251-B572EA74B466}"/>
                  </a:ext>
                </a:extLst>
              </p:cNvPr>
              <p:cNvSpPr txBox="1"/>
              <p:nvPr/>
            </p:nvSpPr>
            <p:spPr>
              <a:xfrm>
                <a:off x="8190223" y="4681895"/>
                <a:ext cx="1802734" cy="2391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1+2+2+2=</m:t>
                      </m:r>
                      <m:r>
                        <a:rPr lang="en-AU" sz="1800" b="0" i="0" smtClean="0">
                          <a:latin typeface="Cambria Math" panose="02040503050406030204" pitchFamily="18" charset="0"/>
                        </a:rPr>
                        <m:t>7</m:t>
                      </m:r>
                    </m:oMath>
                  </m:oMathPara>
                </a14:m>
                <a:endParaRPr lang="en-AU" sz="1800" dirty="0"/>
              </a:p>
            </p:txBody>
          </p:sp>
        </mc:Choice>
        <mc:Fallback xmlns="">
          <p:sp>
            <p:nvSpPr>
              <p:cNvPr id="36" name="TextBox 35">
                <a:extLst>
                  <a:ext uri="{FF2B5EF4-FFF2-40B4-BE49-F238E27FC236}">
                    <a16:creationId xmlns:a16="http://schemas.microsoft.com/office/drawing/2014/main" id="{D7F0FF7B-491E-0B65-8251-B572EA74B466}"/>
                  </a:ext>
                </a:extLst>
              </p:cNvPr>
              <p:cNvSpPr txBox="1">
                <a:spLocks noRot="1" noChangeAspect="1" noMove="1" noResize="1" noEditPoints="1" noAdjustHandles="1" noChangeArrowheads="1" noChangeShapeType="1" noTextEdit="1"/>
              </p:cNvSpPr>
              <p:nvPr/>
            </p:nvSpPr>
            <p:spPr>
              <a:xfrm>
                <a:off x="8190223" y="4681895"/>
                <a:ext cx="1802734" cy="239117"/>
              </a:xfrm>
              <a:prstGeom prst="rect">
                <a:avLst/>
              </a:prstGeom>
              <a:blipFill>
                <a:blip r:embed="rId8"/>
                <a:stretch>
                  <a:fillRect l="-3390" r="-3390" b="-28205"/>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5360CC5E-CDC2-C82D-EEC6-7CB99F074918}"/>
              </a:ext>
            </a:extLst>
          </p:cNvPr>
          <p:cNvSpPr/>
          <p:nvPr/>
        </p:nvSpPr>
        <p:spPr>
          <a:xfrm>
            <a:off x="10222635" y="3228397"/>
            <a:ext cx="1621366" cy="2167824"/>
          </a:xfrm>
          <a:prstGeom prst="wedgeRoundRectCallout">
            <a:avLst>
              <a:gd name="adj1" fmla="val -62169"/>
              <a:gd name="adj2" fmla="val 225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else can we express the number of 2’s?</a:t>
            </a:r>
          </a:p>
        </p:txBody>
      </p:sp>
      <p:sp>
        <p:nvSpPr>
          <p:cNvPr id="7" name="Speech Bubble: Rectangle with Corners Rounded 6">
            <a:extLst>
              <a:ext uri="{FF2B5EF4-FFF2-40B4-BE49-F238E27FC236}">
                <a16:creationId xmlns:a16="http://schemas.microsoft.com/office/drawing/2014/main" id="{718AFFAE-8219-8106-F166-711680645B49}"/>
              </a:ext>
            </a:extLst>
          </p:cNvPr>
          <p:cNvSpPr/>
          <p:nvPr/>
        </p:nvSpPr>
        <p:spPr>
          <a:xfrm>
            <a:off x="5138735" y="5377609"/>
            <a:ext cx="5005137" cy="1302726"/>
          </a:xfrm>
          <a:prstGeom prst="wedgeRoundRectCallout">
            <a:avLst>
              <a:gd name="adj1" fmla="val 20777"/>
              <a:gd name="adj2" fmla="val -821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Do you think there could be a relationship between the number of 2’s and the term number?</a:t>
            </a:r>
          </a:p>
        </p:txBody>
      </p:sp>
      <p:sp>
        <p:nvSpPr>
          <p:cNvPr id="38" name="Slide Number Placeholder 37">
            <a:extLst>
              <a:ext uri="{FF2B5EF4-FFF2-40B4-BE49-F238E27FC236}">
                <a16:creationId xmlns:a16="http://schemas.microsoft.com/office/drawing/2014/main" id="{45FD76D4-D1F9-14D1-8DE7-C72B631A80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0590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effectLst/>
                <a:latin typeface="+mj-lt"/>
                <a:ea typeface="Times New Roman" panose="02020603050405020304" pitchFamily="18" charset="0"/>
              </a:rPr>
              <a:t>Describing geometrical</a:t>
            </a:r>
            <a:r>
              <a:rPr lang="en-AU" dirty="0">
                <a:latin typeface="+mj-lt"/>
                <a:ea typeface="Times New Roman" panose="02020603050405020304" pitchFamily="18" charset="0"/>
              </a:rPr>
              <a:t> patterns </a:t>
            </a:r>
            <a:r>
              <a:rPr lang="en-AU" dirty="0">
                <a:latin typeface="+mj-lt"/>
              </a:rPr>
              <a:t>(4)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John’s strategy</a:t>
            </a:r>
          </a:p>
        </p:txBody>
      </p:sp>
      <p:sp>
        <p:nvSpPr>
          <p:cNvPr id="6" name="Rectangle: Rounded Corners 5">
            <a:extLst>
              <a:ext uri="{FF2B5EF4-FFF2-40B4-BE49-F238E27FC236}">
                <a16:creationId xmlns:a16="http://schemas.microsoft.com/office/drawing/2014/main" id="{30C2FE72-38E8-57E4-E6A2-3F3ACAFC9C2D}"/>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04516CD3-0A3B-FF52-045C-D719647B9141}"/>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E2A7128-3166-9B1C-684F-402604A30581}"/>
              </a:ext>
              <a:ext uri="{C183D7F6-B498-43B3-948B-1728B52AA6E4}">
                <adec:decorative xmlns:adec="http://schemas.microsoft.com/office/drawing/2017/decorative" val="1"/>
              </a:ext>
            </a:extLst>
          </p:cNvPr>
          <p:cNvCxnSpPr>
            <a:cxnSpLocks/>
          </p:cNvCxnSpPr>
          <p:nvPr/>
        </p:nvCxnSpPr>
        <p:spPr>
          <a:xfrm>
            <a:off x="8091695"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8C18DA-2DB6-7D5A-5693-D00AF3EAEC8D}"/>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16" name="Picture 15" descr="Image of a matchstick triangle split up to show one matchstick on its own and two matchsticks together. Total of 3 matchsticks.">
            <a:extLst>
              <a:ext uri="{FF2B5EF4-FFF2-40B4-BE49-F238E27FC236}">
                <a16:creationId xmlns:a16="http://schemas.microsoft.com/office/drawing/2014/main" id="{F91011E2-F7D4-70B3-168A-3FBD0BBB26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54344" y="1826490"/>
            <a:ext cx="1833529" cy="84557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0D55A0C-B369-C139-37C4-BB23BB4B221F}"/>
                  </a:ext>
                </a:extLst>
              </p:cNvPr>
              <p:cNvSpPr txBox="1"/>
              <p:nvPr/>
            </p:nvSpPr>
            <p:spPr>
              <a:xfrm>
                <a:off x="8181364" y="2115314"/>
                <a:ext cx="914400" cy="26792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1+2=3</m:t>
                      </m:r>
                    </m:oMath>
                  </m:oMathPara>
                </a14:m>
                <a:endParaRPr lang="en-AU" sz="1800" dirty="0"/>
              </a:p>
            </p:txBody>
          </p:sp>
        </mc:Choice>
        <mc:Fallback xmlns="">
          <p:sp>
            <p:nvSpPr>
              <p:cNvPr id="17" name="TextBox 16">
                <a:extLst>
                  <a:ext uri="{FF2B5EF4-FFF2-40B4-BE49-F238E27FC236}">
                    <a16:creationId xmlns:a16="http://schemas.microsoft.com/office/drawing/2014/main" id="{60D55A0C-B369-C139-37C4-BB23BB4B221F}"/>
                  </a:ext>
                </a:extLst>
              </p:cNvPr>
              <p:cNvSpPr txBox="1">
                <a:spLocks noRot="1" noChangeAspect="1" noMove="1" noResize="1" noEditPoints="1" noAdjustHandles="1" noChangeArrowheads="1" noChangeShapeType="1" noTextEdit="1"/>
              </p:cNvSpPr>
              <p:nvPr/>
            </p:nvSpPr>
            <p:spPr>
              <a:xfrm>
                <a:off x="8181364" y="2115314"/>
                <a:ext cx="914400" cy="267926"/>
              </a:xfrm>
              <a:prstGeom prst="rect">
                <a:avLst/>
              </a:prstGeom>
              <a:blipFill>
                <a:blip r:embed="rId3"/>
                <a:stretch>
                  <a:fillRect l="-8667" r="-13333" b="-11364"/>
                </a:stretch>
              </a:blipFill>
            </p:spPr>
            <p:txBody>
              <a:bodyPr/>
              <a:lstStyle/>
              <a:p>
                <a:r>
                  <a:rPr lang="en-AU">
                    <a:noFill/>
                  </a:rPr>
                  <a:t> </a:t>
                </a:r>
              </a:p>
            </p:txBody>
          </p:sp>
        </mc:Fallback>
      </mc:AlternateContent>
      <p:sp>
        <p:nvSpPr>
          <p:cNvPr id="18" name="Rectangle: Rounded Corners 17">
            <a:extLst>
              <a:ext uri="{FF2B5EF4-FFF2-40B4-BE49-F238E27FC236}">
                <a16:creationId xmlns:a16="http://schemas.microsoft.com/office/drawing/2014/main" id="{9675AC22-8DDE-DB88-DE57-34C34DEBC50A}"/>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Straight Connector 18">
            <a:extLst>
              <a:ext uri="{FF2B5EF4-FFF2-40B4-BE49-F238E27FC236}">
                <a16:creationId xmlns:a16="http://schemas.microsoft.com/office/drawing/2014/main" id="{E56B1181-F847-1B7A-7786-4780C383F8AA}"/>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F9A06A-6877-8DC3-0AA0-1F8F11A1FF16}"/>
              </a:ext>
              <a:ext uri="{C183D7F6-B498-43B3-948B-1728B52AA6E4}">
                <adec:decorative xmlns:adec="http://schemas.microsoft.com/office/drawing/2017/decorative" val="1"/>
              </a:ext>
            </a:extLst>
          </p:cNvPr>
          <p:cNvCxnSpPr>
            <a:cxnSpLocks/>
          </p:cNvCxnSpPr>
          <p:nvPr/>
        </p:nvCxnSpPr>
        <p:spPr>
          <a:xfrm>
            <a:off x="8091695"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3A8C13-398E-9034-BA1E-D9F1648C9ADD}"/>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22" name="Picture 21" descr="Image of two matchstick triangles split up to show 1 matchstick on its own and then 2 matchsticks and then another 2 matchsticks. Total of 5 matchsticks.">
            <a:extLst>
              <a:ext uri="{FF2B5EF4-FFF2-40B4-BE49-F238E27FC236}">
                <a16:creationId xmlns:a16="http://schemas.microsoft.com/office/drawing/2014/main" id="{5F50EFF7-0EED-75BC-780B-11C30C52D27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854344" y="3100578"/>
            <a:ext cx="2809875" cy="845574"/>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64AB8F-0B2D-A0F3-56C5-9E12FBA94F7B}"/>
                  </a:ext>
                </a:extLst>
              </p:cNvPr>
              <p:cNvSpPr txBox="1"/>
              <p:nvPr/>
            </p:nvSpPr>
            <p:spPr>
              <a:xfrm>
                <a:off x="8190223" y="3382994"/>
                <a:ext cx="1407695" cy="28074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m:t>
                      </m:r>
                      <m:r>
                        <a:rPr lang="en-AU" sz="1800" b="0" i="0" smtClean="0">
                          <a:latin typeface="Cambria Math" panose="02040503050406030204" pitchFamily="18" charset="0"/>
                        </a:rPr>
                        <m:t>5</m:t>
                      </m:r>
                    </m:oMath>
                  </m:oMathPara>
                </a14:m>
                <a:endParaRPr lang="en-AU" sz="1800" dirty="0"/>
              </a:p>
            </p:txBody>
          </p:sp>
        </mc:Choice>
        <mc:Fallback xmlns="">
          <p:sp>
            <p:nvSpPr>
              <p:cNvPr id="23" name="TextBox 22">
                <a:extLst>
                  <a:ext uri="{FF2B5EF4-FFF2-40B4-BE49-F238E27FC236}">
                    <a16:creationId xmlns:a16="http://schemas.microsoft.com/office/drawing/2014/main" id="{3F64AB8F-0B2D-A0F3-56C5-9E12FBA94F7B}"/>
                  </a:ext>
                </a:extLst>
              </p:cNvPr>
              <p:cNvSpPr txBox="1">
                <a:spLocks noRot="1" noChangeAspect="1" noMove="1" noResize="1" noEditPoints="1" noAdjustHandles="1" noChangeArrowheads="1" noChangeShapeType="1" noTextEdit="1"/>
              </p:cNvSpPr>
              <p:nvPr/>
            </p:nvSpPr>
            <p:spPr>
              <a:xfrm>
                <a:off x="8190223" y="3382994"/>
                <a:ext cx="1407695" cy="280743"/>
              </a:xfrm>
              <a:prstGeom prst="rect">
                <a:avLst/>
              </a:prstGeom>
              <a:blipFill>
                <a:blip r:embed="rId5"/>
                <a:stretch>
                  <a:fillRect l="-4348" r="-4348" b="-8696"/>
                </a:stretch>
              </a:blipFill>
            </p:spPr>
            <p:txBody>
              <a:bodyPr/>
              <a:lstStyle/>
              <a:p>
                <a:r>
                  <a:rPr lang="en-AU">
                    <a:noFill/>
                  </a:rPr>
                  <a:t> </a:t>
                </a:r>
              </a:p>
            </p:txBody>
          </p:sp>
        </mc:Fallback>
      </mc:AlternateContent>
      <p:sp>
        <p:nvSpPr>
          <p:cNvPr id="24" name="Rectangle: Rounded Corners 23">
            <a:extLst>
              <a:ext uri="{FF2B5EF4-FFF2-40B4-BE49-F238E27FC236}">
                <a16:creationId xmlns:a16="http://schemas.microsoft.com/office/drawing/2014/main" id="{720718F8-7499-9F80-70A3-40CA1EBFE2C3}"/>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186C3F35-924A-294B-BF33-FC70C50F7955}"/>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CEAAF9-E156-1CA4-4B05-B166CCCF1067}"/>
              </a:ext>
              <a:ext uri="{C183D7F6-B498-43B3-948B-1728B52AA6E4}">
                <adec:decorative xmlns:adec="http://schemas.microsoft.com/office/drawing/2017/decorative" val="1"/>
              </a:ext>
            </a:extLst>
          </p:cNvPr>
          <p:cNvCxnSpPr>
            <a:cxnSpLocks/>
          </p:cNvCxnSpPr>
          <p:nvPr/>
        </p:nvCxnSpPr>
        <p:spPr>
          <a:xfrm>
            <a:off x="8091695"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1D09913-AFF3-7D1C-D27C-A2457C7E7032}"/>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31" name="Picture 30" descr="Image of 3 matchstick triangles split up to show 1 matchstick, 2 matchsticks, 2 matchsticks and another 2 matchsticks. Total of 7 matchsticks.">
            <a:extLst>
              <a:ext uri="{FF2B5EF4-FFF2-40B4-BE49-F238E27FC236}">
                <a16:creationId xmlns:a16="http://schemas.microsoft.com/office/drawing/2014/main" id="{C214ADC4-BB22-C4D6-9764-3C3384AEF96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54344" y="4383582"/>
            <a:ext cx="3952875" cy="835743"/>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2C2CE38-7061-42FA-D032-E40549939F77}"/>
                  </a:ext>
                </a:extLst>
              </p:cNvPr>
              <p:cNvSpPr txBox="1"/>
              <p:nvPr/>
            </p:nvSpPr>
            <p:spPr>
              <a:xfrm>
                <a:off x="8190223" y="4681895"/>
                <a:ext cx="1802734" cy="23911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1+2+2+2=</m:t>
                      </m:r>
                      <m:r>
                        <a:rPr lang="en-AU" sz="1800" b="0" i="0" smtClean="0">
                          <a:latin typeface="Cambria Math" panose="02040503050406030204" pitchFamily="18" charset="0"/>
                        </a:rPr>
                        <m:t>7</m:t>
                      </m:r>
                    </m:oMath>
                  </m:oMathPara>
                </a14:m>
                <a:endParaRPr lang="en-AU" sz="1800" dirty="0"/>
              </a:p>
            </p:txBody>
          </p:sp>
        </mc:Choice>
        <mc:Fallback xmlns="">
          <p:sp>
            <p:nvSpPr>
              <p:cNvPr id="32" name="TextBox 31">
                <a:extLst>
                  <a:ext uri="{FF2B5EF4-FFF2-40B4-BE49-F238E27FC236}">
                    <a16:creationId xmlns:a16="http://schemas.microsoft.com/office/drawing/2014/main" id="{E2C2CE38-7061-42FA-D032-E40549939F77}"/>
                  </a:ext>
                </a:extLst>
              </p:cNvPr>
              <p:cNvSpPr txBox="1">
                <a:spLocks noRot="1" noChangeAspect="1" noMove="1" noResize="1" noEditPoints="1" noAdjustHandles="1" noChangeArrowheads="1" noChangeShapeType="1" noTextEdit="1"/>
              </p:cNvSpPr>
              <p:nvPr/>
            </p:nvSpPr>
            <p:spPr>
              <a:xfrm>
                <a:off x="8190223" y="4681895"/>
                <a:ext cx="1802734" cy="239117"/>
              </a:xfrm>
              <a:prstGeom prst="rect">
                <a:avLst/>
              </a:prstGeom>
              <a:blipFill>
                <a:blip r:embed="rId7"/>
                <a:stretch>
                  <a:fillRect l="-3390" r="-3390" b="-2820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491F46-0C0F-FAD9-2E2A-0789A3FE9A62}"/>
                  </a:ext>
                </a:extLst>
              </p:cNvPr>
              <p:cNvSpPr txBox="1"/>
              <p:nvPr/>
            </p:nvSpPr>
            <p:spPr>
              <a:xfrm>
                <a:off x="2388369" y="5486451"/>
                <a:ext cx="7415261" cy="843676"/>
              </a:xfrm>
              <a:prstGeom prst="roundRect">
                <a:avLst/>
              </a:prstGeom>
              <a:solidFill>
                <a:schemeClr val="accent1"/>
              </a:solidFill>
            </p:spPr>
            <p:txBody>
              <a:bodyPr wrap="none" lIns="108000" tIns="108000" rIns="108000" bIns="108000" rtlCol="0">
                <a:noAutofit/>
              </a:bodyPr>
              <a:lstStyle/>
              <a:p>
                <a:pPr marL="628650"/>
                <a:r>
                  <a:rPr lang="en-AU" sz="2000" b="1" dirty="0">
                    <a:solidFill>
                      <a:schemeClr val="bg1"/>
                    </a:solidFill>
                  </a:rPr>
                  <a:t>Number of matchsticks = 1 + 2 </a:t>
                </a:r>
                <a14:m>
                  <m:oMath xmlns:m="http://schemas.openxmlformats.org/officeDocument/2006/math">
                    <m:r>
                      <a:rPr lang="en-AU" sz="2000" b="1" i="1" dirty="0" smtClean="0">
                        <a:solidFill>
                          <a:schemeClr val="bg1"/>
                        </a:solidFill>
                        <a:latin typeface="Cambria Math" panose="02040503050406030204" pitchFamily="18" charset="0"/>
                      </a:rPr>
                      <m:t>×</m:t>
                    </m:r>
                  </m:oMath>
                </a14:m>
                <a:r>
                  <a:rPr lang="en-AU" sz="2000" b="1" dirty="0">
                    <a:solidFill>
                      <a:schemeClr val="bg1"/>
                    </a:solidFill>
                  </a:rPr>
                  <a:t> number of term</a:t>
                </a:r>
              </a:p>
              <a:p>
                <a:pPr marL="628650"/>
                <a:r>
                  <a:rPr lang="en-AU" sz="2000" b="1" dirty="0">
                    <a:solidFill>
                      <a:schemeClr val="bg1"/>
                    </a:solidFill>
                  </a:rPr>
                  <a:t>M = 1 + 2 </a:t>
                </a:r>
                <a14:m>
                  <m:oMath xmlns:m="http://schemas.openxmlformats.org/officeDocument/2006/math">
                    <m:r>
                      <a:rPr lang="en-AU" sz="2000" b="1" i="1" smtClean="0">
                        <a:solidFill>
                          <a:schemeClr val="bg1"/>
                        </a:solidFill>
                        <a:latin typeface="Cambria Math" panose="02040503050406030204" pitchFamily="18" charset="0"/>
                      </a:rPr>
                      <m:t>×</m:t>
                    </m:r>
                  </m:oMath>
                </a14:m>
                <a:r>
                  <a:rPr lang="en-AU" sz="2000" b="1" dirty="0">
                    <a:solidFill>
                      <a:schemeClr val="bg1"/>
                    </a:solidFill>
                  </a:rPr>
                  <a:t> t</a:t>
                </a:r>
              </a:p>
            </p:txBody>
          </p:sp>
        </mc:Choice>
        <mc:Fallback xmlns="">
          <p:sp>
            <p:nvSpPr>
              <p:cNvPr id="9" name="TextBox 8">
                <a:extLst>
                  <a:ext uri="{FF2B5EF4-FFF2-40B4-BE49-F238E27FC236}">
                    <a16:creationId xmlns:a16="http://schemas.microsoft.com/office/drawing/2014/main" id="{57491F46-0C0F-FAD9-2E2A-0789A3FE9A62}"/>
                  </a:ext>
                </a:extLst>
              </p:cNvPr>
              <p:cNvSpPr txBox="1">
                <a:spLocks noRot="1" noChangeAspect="1" noMove="1" noResize="1" noEditPoints="1" noAdjustHandles="1" noChangeArrowheads="1" noChangeShapeType="1" noTextEdit="1"/>
              </p:cNvSpPr>
              <p:nvPr/>
            </p:nvSpPr>
            <p:spPr>
              <a:xfrm>
                <a:off x="2388369" y="5486451"/>
                <a:ext cx="7415261" cy="843676"/>
              </a:xfrm>
              <a:prstGeom prst="roundRect">
                <a:avLst/>
              </a:prstGeom>
              <a:blipFill>
                <a:blip r:embed="rId8"/>
                <a:stretch>
                  <a:fillRect b="-9420"/>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22612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effectLst/>
                <a:latin typeface="+mj-lt"/>
                <a:ea typeface="Times New Roman" panose="02020603050405020304" pitchFamily="18" charset="0"/>
              </a:rPr>
              <a:t>Describing geometrical</a:t>
            </a:r>
            <a:r>
              <a:rPr lang="en-AU" dirty="0">
                <a:latin typeface="+mj-lt"/>
                <a:ea typeface="Times New Roman" panose="02020603050405020304" pitchFamily="18" charset="0"/>
              </a:rPr>
              <a:t> patterns </a:t>
            </a:r>
            <a:r>
              <a:rPr lang="en-AU" dirty="0">
                <a:latin typeface="+mj-lt"/>
              </a:rPr>
              <a:t>(5)</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8"/>
          </p:nvPr>
        </p:nvSpPr>
        <p:spPr>
          <a:xfrm>
            <a:off x="360000" y="982520"/>
            <a:ext cx="11484000" cy="310015"/>
          </a:xfrm>
        </p:spPr>
        <p:txBody>
          <a:bodyPr/>
          <a:lstStyle/>
          <a:p>
            <a:r>
              <a:rPr lang="en-AU" dirty="0">
                <a:latin typeface="+mj-lt"/>
              </a:rPr>
              <a:t>Brendan’s strategy</a:t>
            </a:r>
          </a:p>
        </p:txBody>
      </p:sp>
      <p:sp>
        <p:nvSpPr>
          <p:cNvPr id="10" name="Rectangle: Rounded Corners 9">
            <a:extLst>
              <a:ext uri="{FF2B5EF4-FFF2-40B4-BE49-F238E27FC236}">
                <a16:creationId xmlns:a16="http://schemas.microsoft.com/office/drawing/2014/main" id="{B557EA6D-F75B-263C-8910-3E14494B56F0}"/>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A7740AF0-451D-7965-CC09-1787CDC2BE77}"/>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BA1F92-665B-6301-C9BE-496EC0E035E6}"/>
              </a:ext>
              <a:ext uri="{C183D7F6-B498-43B3-948B-1728B52AA6E4}">
                <adec:decorative xmlns:adec="http://schemas.microsoft.com/office/drawing/2017/decorative" val="1"/>
              </a:ext>
            </a:extLst>
          </p:cNvPr>
          <p:cNvCxnSpPr>
            <a:cxnSpLocks/>
          </p:cNvCxnSpPr>
          <p:nvPr/>
        </p:nvCxnSpPr>
        <p:spPr>
          <a:xfrm>
            <a:off x="7002133"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EE48E5-BE4F-EB05-DE46-EECBB464368B}"/>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7" name="Picture 6" descr="Image of a triangle made up of 3 matchsticks.">
            <a:extLst>
              <a:ext uri="{FF2B5EF4-FFF2-40B4-BE49-F238E27FC236}">
                <a16:creationId xmlns:a16="http://schemas.microsoft.com/office/drawing/2014/main" id="{89E11922-7D26-12D0-284D-03FBB1DC48DB}"/>
              </a:ext>
            </a:extLst>
          </p:cNvPr>
          <p:cNvPicPr>
            <a:picLocks noChangeAspect="1"/>
          </p:cNvPicPr>
          <p:nvPr/>
        </p:nvPicPr>
        <p:blipFill>
          <a:blip r:embed="rId2"/>
          <a:stretch>
            <a:fillRect/>
          </a:stretch>
        </p:blipFill>
        <p:spPr>
          <a:xfrm>
            <a:off x="3673934" y="1830177"/>
            <a:ext cx="1114425" cy="838200"/>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CD56382-CC72-D36A-3EB5-2B40877E3A1E}"/>
                  </a:ext>
                </a:extLst>
              </p:cNvPr>
              <p:cNvSpPr txBox="1"/>
              <p:nvPr/>
            </p:nvSpPr>
            <p:spPr>
              <a:xfrm>
                <a:off x="7488727" y="2110022"/>
                <a:ext cx="914400" cy="278511"/>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27" name="TextBox 26">
                <a:extLst>
                  <a:ext uri="{FF2B5EF4-FFF2-40B4-BE49-F238E27FC236}">
                    <a16:creationId xmlns:a16="http://schemas.microsoft.com/office/drawing/2014/main" id="{4CD56382-CC72-D36A-3EB5-2B40877E3A1E}"/>
                  </a:ext>
                </a:extLst>
              </p:cNvPr>
              <p:cNvSpPr txBox="1">
                <a:spLocks noRot="1" noChangeAspect="1" noMove="1" noResize="1" noEditPoints="1" noAdjustHandles="1" noChangeArrowheads="1" noChangeShapeType="1" noTextEdit="1"/>
              </p:cNvSpPr>
              <p:nvPr/>
            </p:nvSpPr>
            <p:spPr>
              <a:xfrm>
                <a:off x="7488727" y="2110022"/>
                <a:ext cx="914400" cy="278511"/>
              </a:xfrm>
              <a:prstGeom prst="rect">
                <a:avLst/>
              </a:prstGeom>
              <a:blipFill>
                <a:blip r:embed="rId3"/>
                <a:stretch>
                  <a:fillRect l="-8667" b="-8696"/>
                </a:stretch>
              </a:blipFill>
            </p:spPr>
            <p:txBody>
              <a:bodyPr/>
              <a:lstStyle/>
              <a:p>
                <a:r>
                  <a:rPr lang="en-AU">
                    <a:noFill/>
                  </a:rPr>
                  <a:t> </a:t>
                </a:r>
              </a:p>
            </p:txBody>
          </p:sp>
        </mc:Fallback>
      </mc:AlternateContent>
      <p:sp>
        <p:nvSpPr>
          <p:cNvPr id="17" name="Rectangle: Rounded Corners 16">
            <a:extLst>
              <a:ext uri="{FF2B5EF4-FFF2-40B4-BE49-F238E27FC236}">
                <a16:creationId xmlns:a16="http://schemas.microsoft.com/office/drawing/2014/main" id="{1B487137-5DF0-E7D6-4139-9C81DEB9EBC3}"/>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a:extLst>
              <a:ext uri="{FF2B5EF4-FFF2-40B4-BE49-F238E27FC236}">
                <a16:creationId xmlns:a16="http://schemas.microsoft.com/office/drawing/2014/main" id="{E02874E2-68A2-3CE2-06A7-9879DABDEFBA}"/>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C70C71-8494-F1F2-C916-885EE693DBC6}"/>
              </a:ext>
              <a:ext uri="{C183D7F6-B498-43B3-948B-1728B52AA6E4}">
                <adec:decorative xmlns:adec="http://schemas.microsoft.com/office/drawing/2017/decorative" val="1"/>
              </a:ext>
            </a:extLst>
          </p:cNvPr>
          <p:cNvCxnSpPr>
            <a:cxnSpLocks/>
          </p:cNvCxnSpPr>
          <p:nvPr/>
        </p:nvCxnSpPr>
        <p:spPr>
          <a:xfrm>
            <a:off x="7002133"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5A8C1A7-62F4-F126-FD63-2F3F23980D7B}"/>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9" name="Picture 8" descr="Image of two matchstick triangles split up to show one triangle of 3 matchsticks and then 2 matchsticks. Total of 5 matchsticks.">
            <a:extLst>
              <a:ext uri="{FF2B5EF4-FFF2-40B4-BE49-F238E27FC236}">
                <a16:creationId xmlns:a16="http://schemas.microsoft.com/office/drawing/2014/main" id="{13FACB29-BA00-21A9-6B92-42C3861A8E8E}"/>
              </a:ext>
            </a:extLst>
          </p:cNvPr>
          <p:cNvPicPr>
            <a:picLocks noChangeAspect="1"/>
          </p:cNvPicPr>
          <p:nvPr/>
        </p:nvPicPr>
        <p:blipFill>
          <a:blip r:embed="rId4"/>
          <a:stretch>
            <a:fillRect/>
          </a:stretch>
        </p:blipFill>
        <p:spPr>
          <a:xfrm>
            <a:off x="3673934" y="3066165"/>
            <a:ext cx="1781175" cy="91440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50F1CC6-D8F2-5DA9-FF9E-463ACF9BA96F}"/>
                  </a:ext>
                </a:extLst>
              </p:cNvPr>
              <p:cNvSpPr txBox="1"/>
              <p:nvPr/>
            </p:nvSpPr>
            <p:spPr>
              <a:xfrm>
                <a:off x="7488727" y="3377511"/>
                <a:ext cx="1407695" cy="291709"/>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3+2=</m:t>
                      </m:r>
                      <m:r>
                        <a:rPr lang="en-AU" sz="1800" b="0" i="0" smtClean="0">
                          <a:latin typeface="Cambria Math" panose="02040503050406030204" pitchFamily="18" charset="0"/>
                        </a:rPr>
                        <m:t>5</m:t>
                      </m:r>
                    </m:oMath>
                  </m:oMathPara>
                </a14:m>
                <a:endParaRPr lang="en-AU" sz="1800" dirty="0"/>
              </a:p>
            </p:txBody>
          </p:sp>
        </mc:Choice>
        <mc:Fallback xmlns="">
          <p:sp>
            <p:nvSpPr>
              <p:cNvPr id="28" name="TextBox 27">
                <a:extLst>
                  <a:ext uri="{FF2B5EF4-FFF2-40B4-BE49-F238E27FC236}">
                    <a16:creationId xmlns:a16="http://schemas.microsoft.com/office/drawing/2014/main" id="{A50F1CC6-D8F2-5DA9-FF9E-463ACF9BA96F}"/>
                  </a:ext>
                </a:extLst>
              </p:cNvPr>
              <p:cNvSpPr txBox="1">
                <a:spLocks noRot="1" noChangeAspect="1" noMove="1" noResize="1" noEditPoints="1" noAdjustHandles="1" noChangeArrowheads="1" noChangeShapeType="1" noTextEdit="1"/>
              </p:cNvSpPr>
              <p:nvPr/>
            </p:nvSpPr>
            <p:spPr>
              <a:xfrm>
                <a:off x="7488727" y="3377511"/>
                <a:ext cx="1407695" cy="291709"/>
              </a:xfrm>
              <a:prstGeom prst="rect">
                <a:avLst/>
              </a:prstGeom>
              <a:blipFill>
                <a:blip r:embed="rId5"/>
                <a:stretch>
                  <a:fillRect l="-5628" b="-4167"/>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C4A704D5-2147-0D4E-315E-9C3916AD11BE}"/>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Connector 21">
            <a:extLst>
              <a:ext uri="{FF2B5EF4-FFF2-40B4-BE49-F238E27FC236}">
                <a16:creationId xmlns:a16="http://schemas.microsoft.com/office/drawing/2014/main" id="{EC0859F9-1429-787B-CD9D-F900D995DA9B}"/>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B8DD37-AD77-6BB9-32F1-1E39A5166D69}"/>
              </a:ext>
              <a:ext uri="{C183D7F6-B498-43B3-948B-1728B52AA6E4}">
                <adec:decorative xmlns:adec="http://schemas.microsoft.com/office/drawing/2017/decorative" val="1"/>
              </a:ext>
            </a:extLst>
          </p:cNvPr>
          <p:cNvCxnSpPr>
            <a:cxnSpLocks/>
          </p:cNvCxnSpPr>
          <p:nvPr/>
        </p:nvCxnSpPr>
        <p:spPr>
          <a:xfrm>
            <a:off x="7002133"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70D55E-AF85-7287-1183-D033F7F36185}"/>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14" name="Picture 13" descr="Image of 3 triangles made up of matchsticks split into groups: 1 triangle of 3 matchsticks, 2 matchsticks and then 2 matchsticks. Total of 7 matchsticks.">
            <a:extLst>
              <a:ext uri="{FF2B5EF4-FFF2-40B4-BE49-F238E27FC236}">
                <a16:creationId xmlns:a16="http://schemas.microsoft.com/office/drawing/2014/main" id="{81C1DC30-1945-E8A4-F05B-967958BC32D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673934" y="4453791"/>
            <a:ext cx="2981325" cy="687122"/>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E72AA37-D489-BDA7-6C61-5E28B70DA0D6}"/>
                  </a:ext>
                </a:extLst>
              </p:cNvPr>
              <p:cNvSpPr txBox="1"/>
              <p:nvPr/>
            </p:nvSpPr>
            <p:spPr>
              <a:xfrm>
                <a:off x="7469268" y="4665745"/>
                <a:ext cx="1802734" cy="27141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rPr>
                        <m:t>+2+2=</m:t>
                      </m:r>
                      <m:r>
                        <a:rPr lang="en-AU" sz="1800" b="0" i="0" smtClean="0">
                          <a:latin typeface="Cambria Math" panose="02040503050406030204" pitchFamily="18" charset="0"/>
                        </a:rPr>
                        <m:t>7</m:t>
                      </m:r>
                    </m:oMath>
                  </m:oMathPara>
                </a14:m>
                <a:endParaRPr lang="en-AU" sz="1800" dirty="0"/>
              </a:p>
            </p:txBody>
          </p:sp>
        </mc:Choice>
        <mc:Fallback xmlns="">
          <p:sp>
            <p:nvSpPr>
              <p:cNvPr id="29" name="TextBox 28">
                <a:extLst>
                  <a:ext uri="{FF2B5EF4-FFF2-40B4-BE49-F238E27FC236}">
                    <a16:creationId xmlns:a16="http://schemas.microsoft.com/office/drawing/2014/main" id="{1E72AA37-D489-BDA7-6C61-5E28B70DA0D6}"/>
                  </a:ext>
                </a:extLst>
              </p:cNvPr>
              <p:cNvSpPr txBox="1">
                <a:spLocks noRot="1" noChangeAspect="1" noMove="1" noResize="1" noEditPoints="1" noAdjustHandles="1" noChangeArrowheads="1" noChangeShapeType="1" noTextEdit="1"/>
              </p:cNvSpPr>
              <p:nvPr/>
            </p:nvSpPr>
            <p:spPr>
              <a:xfrm>
                <a:off x="7469268" y="4665745"/>
                <a:ext cx="1802734" cy="271417"/>
              </a:xfrm>
              <a:prstGeom prst="rect">
                <a:avLst/>
              </a:prstGeom>
              <a:blipFill>
                <a:blip r:embed="rId7"/>
                <a:stretch>
                  <a:fillRect l="-4392" b="-1111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54660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96CA9-404F-6988-2EF0-264049BA0F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6ACD3A2-CF92-AD1A-F921-334E42D5C061}"/>
              </a:ext>
            </a:extLst>
          </p:cNvPr>
          <p:cNvSpPr>
            <a:spLocks noGrp="1"/>
          </p:cNvSpPr>
          <p:nvPr>
            <p:ph type="title"/>
          </p:nvPr>
        </p:nvSpPr>
        <p:spPr/>
        <p:txBody>
          <a:bodyPr/>
          <a:lstStyle/>
          <a:p>
            <a:r>
              <a:rPr lang="en-AU" dirty="0">
                <a:effectLst/>
                <a:latin typeface="+mj-lt"/>
                <a:ea typeface="Times New Roman" panose="02020603050405020304" pitchFamily="18" charset="0"/>
              </a:rPr>
              <a:t>Describing geometrical</a:t>
            </a:r>
            <a:r>
              <a:rPr lang="en-AU" dirty="0">
                <a:latin typeface="+mj-lt"/>
                <a:ea typeface="Times New Roman" panose="02020603050405020304" pitchFamily="18" charset="0"/>
              </a:rPr>
              <a:t> patterns </a:t>
            </a:r>
            <a:r>
              <a:rPr lang="en-AU" dirty="0">
                <a:latin typeface="+mj-lt"/>
              </a:rPr>
              <a:t>(6)</a:t>
            </a:r>
          </a:p>
        </p:txBody>
      </p:sp>
      <p:sp>
        <p:nvSpPr>
          <p:cNvPr id="12" name="Text Placeholder 11">
            <a:extLst>
              <a:ext uri="{FF2B5EF4-FFF2-40B4-BE49-F238E27FC236}">
                <a16:creationId xmlns:a16="http://schemas.microsoft.com/office/drawing/2014/main" id="{20F3DF6D-0270-2468-611B-D54A0D29F6EA}"/>
              </a:ext>
            </a:extLst>
          </p:cNvPr>
          <p:cNvSpPr>
            <a:spLocks noGrp="1"/>
          </p:cNvSpPr>
          <p:nvPr>
            <p:ph type="body" sz="quarter" idx="18"/>
          </p:nvPr>
        </p:nvSpPr>
        <p:spPr>
          <a:xfrm>
            <a:off x="360000" y="982520"/>
            <a:ext cx="11484000" cy="310015"/>
          </a:xfrm>
        </p:spPr>
        <p:txBody>
          <a:bodyPr/>
          <a:lstStyle/>
          <a:p>
            <a:r>
              <a:rPr lang="en-AU" dirty="0">
                <a:latin typeface="+mj-lt"/>
              </a:rPr>
              <a:t>Brendan’s strategy</a:t>
            </a:r>
          </a:p>
        </p:txBody>
      </p:sp>
      <p:sp>
        <p:nvSpPr>
          <p:cNvPr id="10" name="Rectangle: Rounded Corners 9" descr="Image of a triangle made up of 3 matchsticks.">
            <a:extLst>
              <a:ext uri="{FF2B5EF4-FFF2-40B4-BE49-F238E27FC236}">
                <a16:creationId xmlns:a16="http://schemas.microsoft.com/office/drawing/2014/main" id="{F979902F-128C-A3CE-9611-47042A0B626E}"/>
              </a:ext>
              <a:ext uri="{C183D7F6-B498-43B3-948B-1728B52AA6E4}">
                <adec:decorative xmlns:adec="http://schemas.microsoft.com/office/drawing/2017/decorative" val="1"/>
              </a:ext>
            </a:extLst>
          </p:cNvPr>
          <p:cNvSpPr/>
          <p:nvPr/>
        </p:nvSpPr>
        <p:spPr>
          <a:xfrm>
            <a:off x="2018633" y="1739689"/>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descr="Image of a triangle made up of 3 matchsticks.">
            <a:extLst>
              <a:ext uri="{FF2B5EF4-FFF2-40B4-BE49-F238E27FC236}">
                <a16:creationId xmlns:a16="http://schemas.microsoft.com/office/drawing/2014/main" id="{2CCDEB1D-17B0-2CA9-0BD9-6EAEE11578CF}"/>
              </a:ext>
              <a:ext uri="{C183D7F6-B498-43B3-948B-1728B52AA6E4}">
                <adec:decorative xmlns:adec="http://schemas.microsoft.com/office/drawing/2017/decorative" val="1"/>
              </a:ext>
            </a:extLst>
          </p:cNvPr>
          <p:cNvCxnSpPr>
            <a:cxnSpLocks/>
          </p:cNvCxnSpPr>
          <p:nvPr/>
        </p:nvCxnSpPr>
        <p:spPr>
          <a:xfrm>
            <a:off x="3366172"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descr="Image of a triangle made up of 3 matchsticks.">
            <a:extLst>
              <a:ext uri="{FF2B5EF4-FFF2-40B4-BE49-F238E27FC236}">
                <a16:creationId xmlns:a16="http://schemas.microsoft.com/office/drawing/2014/main" id="{DB7A3860-2A71-B3CF-D10B-343E0615A789}"/>
              </a:ext>
              <a:ext uri="{C183D7F6-B498-43B3-948B-1728B52AA6E4}">
                <adec:decorative xmlns:adec="http://schemas.microsoft.com/office/drawing/2017/decorative" val="1"/>
              </a:ext>
            </a:extLst>
          </p:cNvPr>
          <p:cNvCxnSpPr>
            <a:cxnSpLocks/>
          </p:cNvCxnSpPr>
          <p:nvPr/>
        </p:nvCxnSpPr>
        <p:spPr>
          <a:xfrm>
            <a:off x="7002133" y="1954309"/>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8350A9-0764-63C5-4C5F-D822B96AB1CE}"/>
              </a:ext>
            </a:extLst>
          </p:cNvPr>
          <p:cNvSpPr txBox="1"/>
          <p:nvPr/>
        </p:nvSpPr>
        <p:spPr>
          <a:xfrm>
            <a:off x="2273181" y="2119592"/>
            <a:ext cx="1092991" cy="259370"/>
          </a:xfrm>
          <a:prstGeom prst="rect">
            <a:avLst/>
          </a:prstGeom>
          <a:noFill/>
        </p:spPr>
        <p:txBody>
          <a:bodyPr wrap="none" lIns="0" tIns="0" rIns="0" bIns="0" rtlCol="0" anchor="t">
            <a:noAutofit/>
          </a:bodyPr>
          <a:lstStyle/>
          <a:p>
            <a:r>
              <a:rPr lang="en-AU" sz="1800" b="1" dirty="0">
                <a:latin typeface="+mj-lt"/>
              </a:rPr>
              <a:t>Term 1</a:t>
            </a:r>
          </a:p>
        </p:txBody>
      </p:sp>
      <p:pic>
        <p:nvPicPr>
          <p:cNvPr id="7" name="Picture 6" descr="Image of a triangle made up of 3 matchsticks.">
            <a:extLst>
              <a:ext uri="{FF2B5EF4-FFF2-40B4-BE49-F238E27FC236}">
                <a16:creationId xmlns:a16="http://schemas.microsoft.com/office/drawing/2014/main" id="{EEC82C85-7DFE-25AA-F577-7C4B4DE087E2}"/>
              </a:ext>
            </a:extLst>
          </p:cNvPr>
          <p:cNvPicPr>
            <a:picLocks noChangeAspect="1"/>
          </p:cNvPicPr>
          <p:nvPr/>
        </p:nvPicPr>
        <p:blipFill>
          <a:blip r:embed="rId2"/>
          <a:stretch>
            <a:fillRect/>
          </a:stretch>
        </p:blipFill>
        <p:spPr>
          <a:xfrm>
            <a:off x="3673934" y="1830177"/>
            <a:ext cx="1114425" cy="838200"/>
          </a:xfrm>
          <a:prstGeom prst="rect">
            <a:avLst/>
          </a:prstGeom>
        </p:spPr>
      </p:pic>
      <mc:AlternateContent xmlns:mc="http://schemas.openxmlformats.org/markup-compatibility/2006" xmlns:a14="http://schemas.microsoft.com/office/drawing/2010/main">
        <mc:Choice Requires="a14">
          <p:sp>
            <p:nvSpPr>
              <p:cNvPr id="27" name="TextBox 26" descr="Image of a triangle made up of 3 matchsticks.">
                <a:extLst>
                  <a:ext uri="{FF2B5EF4-FFF2-40B4-BE49-F238E27FC236}">
                    <a16:creationId xmlns:a16="http://schemas.microsoft.com/office/drawing/2014/main" id="{B6CA7E06-AE36-B4D2-DB11-5C2A11714751}"/>
                  </a:ext>
                </a:extLst>
              </p:cNvPr>
              <p:cNvSpPr txBox="1"/>
              <p:nvPr/>
            </p:nvSpPr>
            <p:spPr>
              <a:xfrm>
                <a:off x="7488727" y="2110022"/>
                <a:ext cx="914400" cy="278511"/>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27" name="TextBox 26" descr="Image of a triangle made up of 3 matchsticks.">
                <a:extLst>
                  <a:ext uri="{FF2B5EF4-FFF2-40B4-BE49-F238E27FC236}">
                    <a16:creationId xmlns:a16="http://schemas.microsoft.com/office/drawing/2014/main" id="{B6CA7E06-AE36-B4D2-DB11-5C2A11714751}"/>
                  </a:ext>
                </a:extLst>
              </p:cNvPr>
              <p:cNvSpPr txBox="1">
                <a:spLocks noRot="1" noChangeAspect="1" noMove="1" noResize="1" noEditPoints="1" noAdjustHandles="1" noChangeArrowheads="1" noChangeShapeType="1" noTextEdit="1"/>
              </p:cNvSpPr>
              <p:nvPr/>
            </p:nvSpPr>
            <p:spPr>
              <a:xfrm>
                <a:off x="7488727" y="2110022"/>
                <a:ext cx="914400" cy="278511"/>
              </a:xfrm>
              <a:prstGeom prst="rect">
                <a:avLst/>
              </a:prstGeom>
              <a:blipFill>
                <a:blip r:embed="rId4"/>
                <a:stretch>
                  <a:fillRect l="-8667" b="-8696"/>
                </a:stretch>
              </a:blipFill>
            </p:spPr>
            <p:txBody>
              <a:bodyPr/>
              <a:lstStyle/>
              <a:p>
                <a:r>
                  <a:rPr lang="en-AU">
                    <a:noFill/>
                  </a:rPr>
                  <a:t> </a:t>
                </a:r>
              </a:p>
            </p:txBody>
          </p:sp>
        </mc:Fallback>
      </mc:AlternateContent>
      <p:sp>
        <p:nvSpPr>
          <p:cNvPr id="17" name="Rectangle: Rounded Corners 16">
            <a:extLst>
              <a:ext uri="{FF2B5EF4-FFF2-40B4-BE49-F238E27FC236}">
                <a16:creationId xmlns:a16="http://schemas.microsoft.com/office/drawing/2014/main" id="{7A0A3A90-9DD6-6B11-5A34-101486139395}"/>
              </a:ext>
              <a:ext uri="{C183D7F6-B498-43B3-948B-1728B52AA6E4}">
                <adec:decorative xmlns:adec="http://schemas.microsoft.com/office/drawing/2017/decorative" val="1"/>
              </a:ext>
            </a:extLst>
          </p:cNvPr>
          <p:cNvSpPr/>
          <p:nvPr/>
        </p:nvSpPr>
        <p:spPr>
          <a:xfrm>
            <a:off x="2018633" y="3013777"/>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a:extLst>
              <a:ext uri="{FF2B5EF4-FFF2-40B4-BE49-F238E27FC236}">
                <a16:creationId xmlns:a16="http://schemas.microsoft.com/office/drawing/2014/main" id="{F55FE112-86D9-2EF8-8886-5CBCC42D1C18}"/>
              </a:ext>
              <a:ext uri="{C183D7F6-B498-43B3-948B-1728B52AA6E4}">
                <adec:decorative xmlns:adec="http://schemas.microsoft.com/office/drawing/2017/decorative" val="1"/>
              </a:ext>
            </a:extLst>
          </p:cNvPr>
          <p:cNvCxnSpPr>
            <a:cxnSpLocks/>
          </p:cNvCxnSpPr>
          <p:nvPr/>
        </p:nvCxnSpPr>
        <p:spPr>
          <a:xfrm>
            <a:off x="3366172"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566233-0335-2527-5067-D45F9E165694}"/>
              </a:ext>
              <a:ext uri="{C183D7F6-B498-43B3-948B-1728B52AA6E4}">
                <adec:decorative xmlns:adec="http://schemas.microsoft.com/office/drawing/2017/decorative" val="1"/>
              </a:ext>
            </a:extLst>
          </p:cNvPr>
          <p:cNvCxnSpPr>
            <a:cxnSpLocks/>
          </p:cNvCxnSpPr>
          <p:nvPr/>
        </p:nvCxnSpPr>
        <p:spPr>
          <a:xfrm>
            <a:off x="7002133" y="3228397"/>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E8C418E-F4F6-DA43-60A1-FEA6ED978234}"/>
              </a:ext>
            </a:extLst>
          </p:cNvPr>
          <p:cNvSpPr txBox="1"/>
          <p:nvPr/>
        </p:nvSpPr>
        <p:spPr>
          <a:xfrm>
            <a:off x="2273181" y="3401041"/>
            <a:ext cx="1347538" cy="244648"/>
          </a:xfrm>
          <a:prstGeom prst="rect">
            <a:avLst/>
          </a:prstGeom>
          <a:noFill/>
        </p:spPr>
        <p:txBody>
          <a:bodyPr wrap="none" lIns="0" tIns="0" rIns="0" bIns="0" rtlCol="0" anchor="t">
            <a:noAutofit/>
          </a:bodyPr>
          <a:lstStyle/>
          <a:p>
            <a:r>
              <a:rPr lang="en-AU" sz="1800" b="1" dirty="0">
                <a:latin typeface="+mj-lt"/>
              </a:rPr>
              <a:t>Term 2</a:t>
            </a:r>
          </a:p>
        </p:txBody>
      </p:sp>
      <p:pic>
        <p:nvPicPr>
          <p:cNvPr id="9" name="Picture 8" descr="Image of two matchstick triangles split up to show one triangle of 3 matchsticks and then 2 matchsticks. Total of 5 matchsticks.">
            <a:extLst>
              <a:ext uri="{FF2B5EF4-FFF2-40B4-BE49-F238E27FC236}">
                <a16:creationId xmlns:a16="http://schemas.microsoft.com/office/drawing/2014/main" id="{F6B3F793-BEC1-288E-1FDD-0632864604AC}"/>
              </a:ext>
            </a:extLst>
          </p:cNvPr>
          <p:cNvPicPr>
            <a:picLocks noChangeAspect="1"/>
          </p:cNvPicPr>
          <p:nvPr/>
        </p:nvPicPr>
        <p:blipFill>
          <a:blip r:embed="rId5"/>
          <a:stretch>
            <a:fillRect/>
          </a:stretch>
        </p:blipFill>
        <p:spPr>
          <a:xfrm>
            <a:off x="3673934" y="3066165"/>
            <a:ext cx="1781175" cy="914400"/>
          </a:xfrm>
          <a:prstGeom prst="rect">
            <a:avLst/>
          </a:prstGeom>
        </p:spPr>
      </p:pic>
      <p:sp>
        <p:nvSpPr>
          <p:cNvPr id="5" name="Speech Bubble: Rectangle with Corners Rounded 4">
            <a:extLst>
              <a:ext uri="{FF2B5EF4-FFF2-40B4-BE49-F238E27FC236}">
                <a16:creationId xmlns:a16="http://schemas.microsoft.com/office/drawing/2014/main" id="{777CC2A4-F417-5F36-2A9E-D1DAE63956EC}"/>
              </a:ext>
            </a:extLst>
          </p:cNvPr>
          <p:cNvSpPr/>
          <p:nvPr/>
        </p:nvSpPr>
        <p:spPr>
          <a:xfrm>
            <a:off x="210752" y="2220793"/>
            <a:ext cx="1515934" cy="2313436"/>
          </a:xfrm>
          <a:prstGeom prst="wedgeRoundRectCallout">
            <a:avLst>
              <a:gd name="adj1" fmla="val 183641"/>
              <a:gd name="adj2" fmla="val -72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is this strategy similar and different to John’s?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0430F51-3795-DB00-9CD0-C2F063DE4653}"/>
                  </a:ext>
                </a:extLst>
              </p:cNvPr>
              <p:cNvSpPr txBox="1"/>
              <p:nvPr/>
            </p:nvSpPr>
            <p:spPr>
              <a:xfrm>
                <a:off x="7488727" y="3377511"/>
                <a:ext cx="1407695" cy="291709"/>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3+2=</m:t>
                      </m:r>
                      <m:r>
                        <a:rPr lang="en-AU" sz="1800" b="0" i="0" smtClean="0">
                          <a:latin typeface="Cambria Math" panose="02040503050406030204" pitchFamily="18" charset="0"/>
                        </a:rPr>
                        <m:t>5</m:t>
                      </m:r>
                    </m:oMath>
                  </m:oMathPara>
                </a14:m>
                <a:endParaRPr lang="en-AU" sz="1800" dirty="0"/>
              </a:p>
            </p:txBody>
          </p:sp>
        </mc:Choice>
        <mc:Fallback xmlns="">
          <p:sp>
            <p:nvSpPr>
              <p:cNvPr id="28" name="TextBox 27">
                <a:extLst>
                  <a:ext uri="{FF2B5EF4-FFF2-40B4-BE49-F238E27FC236}">
                    <a16:creationId xmlns:a16="http://schemas.microsoft.com/office/drawing/2014/main" id="{F0430F51-3795-DB00-9CD0-C2F063DE4653}"/>
                  </a:ext>
                </a:extLst>
              </p:cNvPr>
              <p:cNvSpPr txBox="1">
                <a:spLocks noRot="1" noChangeAspect="1" noMove="1" noResize="1" noEditPoints="1" noAdjustHandles="1" noChangeArrowheads="1" noChangeShapeType="1" noTextEdit="1"/>
              </p:cNvSpPr>
              <p:nvPr/>
            </p:nvSpPr>
            <p:spPr>
              <a:xfrm>
                <a:off x="7488727" y="3377511"/>
                <a:ext cx="1407695" cy="291709"/>
              </a:xfrm>
              <a:prstGeom prst="rect">
                <a:avLst/>
              </a:prstGeom>
              <a:blipFill>
                <a:blip r:embed="rId6"/>
                <a:stretch>
                  <a:fillRect l="-5628" b="-4167"/>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64E91F4A-0258-C3DC-A0F4-4D8F9EB48F83}"/>
              </a:ext>
              <a:ext uri="{C183D7F6-B498-43B3-948B-1728B52AA6E4}">
                <adec:decorative xmlns:adec="http://schemas.microsoft.com/office/drawing/2017/decorative" val="1"/>
              </a:ext>
            </a:extLst>
          </p:cNvPr>
          <p:cNvSpPr/>
          <p:nvPr/>
        </p:nvSpPr>
        <p:spPr>
          <a:xfrm>
            <a:off x="2018633" y="4291865"/>
            <a:ext cx="8154735" cy="10191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Connector 21">
            <a:extLst>
              <a:ext uri="{FF2B5EF4-FFF2-40B4-BE49-F238E27FC236}">
                <a16:creationId xmlns:a16="http://schemas.microsoft.com/office/drawing/2014/main" id="{18D53F5C-D83D-B38C-6954-10F575AA9EA8}"/>
              </a:ext>
              <a:ext uri="{C183D7F6-B498-43B3-948B-1728B52AA6E4}">
                <adec:decorative xmlns:adec="http://schemas.microsoft.com/office/drawing/2017/decorative" val="1"/>
              </a:ext>
            </a:extLst>
          </p:cNvPr>
          <p:cNvCxnSpPr>
            <a:cxnSpLocks/>
          </p:cNvCxnSpPr>
          <p:nvPr/>
        </p:nvCxnSpPr>
        <p:spPr>
          <a:xfrm>
            <a:off x="3366172"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D471FC-28D4-34E9-B8D9-FF9AD7E8503D}"/>
              </a:ext>
              <a:ext uri="{C183D7F6-B498-43B3-948B-1728B52AA6E4}">
                <adec:decorative xmlns:adec="http://schemas.microsoft.com/office/drawing/2017/decorative" val="1"/>
              </a:ext>
            </a:extLst>
          </p:cNvPr>
          <p:cNvCxnSpPr>
            <a:cxnSpLocks/>
          </p:cNvCxnSpPr>
          <p:nvPr/>
        </p:nvCxnSpPr>
        <p:spPr>
          <a:xfrm>
            <a:off x="7002133" y="4506485"/>
            <a:ext cx="0" cy="5899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A0B81C-FF08-EF00-C2D0-551222EBCC38}"/>
              </a:ext>
            </a:extLst>
          </p:cNvPr>
          <p:cNvSpPr txBox="1"/>
          <p:nvPr/>
        </p:nvSpPr>
        <p:spPr>
          <a:xfrm>
            <a:off x="2273181" y="4678838"/>
            <a:ext cx="1347538" cy="245231"/>
          </a:xfrm>
          <a:prstGeom prst="rect">
            <a:avLst/>
          </a:prstGeom>
          <a:noFill/>
        </p:spPr>
        <p:txBody>
          <a:bodyPr wrap="none" lIns="0" tIns="0" rIns="0" bIns="0" rtlCol="0" anchor="t">
            <a:noAutofit/>
          </a:bodyPr>
          <a:lstStyle/>
          <a:p>
            <a:r>
              <a:rPr lang="en-AU" sz="1800" b="1" dirty="0">
                <a:latin typeface="+mj-lt"/>
              </a:rPr>
              <a:t>Term 3</a:t>
            </a:r>
          </a:p>
        </p:txBody>
      </p:sp>
      <p:pic>
        <p:nvPicPr>
          <p:cNvPr id="14" name="Picture 13" descr="Image of 3 triangles made up of matchsticks split into groups: 1 triangle of 3 matchsticks, 2 matchsticks and then 2 matchsticks. Total of 7 matchsticks.">
            <a:extLst>
              <a:ext uri="{FF2B5EF4-FFF2-40B4-BE49-F238E27FC236}">
                <a16:creationId xmlns:a16="http://schemas.microsoft.com/office/drawing/2014/main" id="{BEF4265A-D4F1-6C23-64DA-834E6EE8302A}"/>
              </a:ext>
            </a:extLst>
          </p:cNvPr>
          <p:cNvPicPr>
            <a:picLocks noChangeAspect="1"/>
          </p:cNvPicPr>
          <p:nvPr/>
        </p:nvPicPr>
        <p:blipFill>
          <a:blip r:embed="rId7"/>
          <a:srcRect b="19846"/>
          <a:stretch/>
        </p:blipFill>
        <p:spPr>
          <a:xfrm>
            <a:off x="3673934" y="4453791"/>
            <a:ext cx="2981325" cy="687122"/>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AAA0289-5EC8-9FA9-8C12-01328D3195E6}"/>
                  </a:ext>
                </a:extLst>
              </p:cNvPr>
              <p:cNvSpPr txBox="1"/>
              <p:nvPr/>
            </p:nvSpPr>
            <p:spPr>
              <a:xfrm>
                <a:off x="7469268" y="4665745"/>
                <a:ext cx="1802734" cy="271417"/>
              </a:xfrm>
              <a:prstGeom prst="rect">
                <a:avLst/>
              </a:prstGeom>
              <a:noFill/>
            </p:spPr>
            <p:txBody>
              <a:bodyPr wrap="none" lIns="0" tIns="0" rIns="0" bIns="0" rtlCol="0">
                <a:noAutofit/>
              </a:bodyPr>
              <a:lstStyle/>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3</m:t>
                      </m:r>
                      <m:r>
                        <a:rPr lang="en-AU" sz="1800" b="0" i="1" smtClean="0">
                          <a:latin typeface="Cambria Math" panose="02040503050406030204" pitchFamily="18" charset="0"/>
                        </a:rPr>
                        <m:t>+2+2=</m:t>
                      </m:r>
                      <m:r>
                        <a:rPr lang="en-AU" sz="1800" b="0" i="0" smtClean="0">
                          <a:latin typeface="Cambria Math" panose="02040503050406030204" pitchFamily="18" charset="0"/>
                        </a:rPr>
                        <m:t>7</m:t>
                      </m:r>
                    </m:oMath>
                  </m:oMathPara>
                </a14:m>
                <a:endParaRPr lang="en-AU" sz="1800" dirty="0"/>
              </a:p>
            </p:txBody>
          </p:sp>
        </mc:Choice>
        <mc:Fallback xmlns="">
          <p:sp>
            <p:nvSpPr>
              <p:cNvPr id="29" name="TextBox 28">
                <a:extLst>
                  <a:ext uri="{FF2B5EF4-FFF2-40B4-BE49-F238E27FC236}">
                    <a16:creationId xmlns:a16="http://schemas.microsoft.com/office/drawing/2014/main" id="{9AAA0289-5EC8-9FA9-8C12-01328D3195E6}"/>
                  </a:ext>
                </a:extLst>
              </p:cNvPr>
              <p:cNvSpPr txBox="1">
                <a:spLocks noRot="1" noChangeAspect="1" noMove="1" noResize="1" noEditPoints="1" noAdjustHandles="1" noChangeArrowheads="1" noChangeShapeType="1" noTextEdit="1"/>
              </p:cNvSpPr>
              <p:nvPr/>
            </p:nvSpPr>
            <p:spPr>
              <a:xfrm>
                <a:off x="7469268" y="4665745"/>
                <a:ext cx="1802734" cy="271417"/>
              </a:xfrm>
              <a:prstGeom prst="rect">
                <a:avLst/>
              </a:prstGeom>
              <a:blipFill>
                <a:blip r:embed="rId8"/>
                <a:stretch>
                  <a:fillRect l="-4392" b="-11111"/>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80789A6F-B750-B073-796E-05995715F858}"/>
              </a:ext>
            </a:extLst>
          </p:cNvPr>
          <p:cNvSpPr/>
          <p:nvPr/>
        </p:nvSpPr>
        <p:spPr>
          <a:xfrm>
            <a:off x="10208280" y="3342163"/>
            <a:ext cx="1831440" cy="2057471"/>
          </a:xfrm>
          <a:prstGeom prst="wedgeRoundRectCallout">
            <a:avLst>
              <a:gd name="adj1" fmla="val -63608"/>
              <a:gd name="adj2" fmla="val 217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t>How can we write this using multiplication?</a:t>
            </a:r>
          </a:p>
        </p:txBody>
      </p:sp>
      <p:sp>
        <p:nvSpPr>
          <p:cNvPr id="4" name="Speech Bubble: Rectangle with Corners Rounded 3">
            <a:extLst>
              <a:ext uri="{FF2B5EF4-FFF2-40B4-BE49-F238E27FC236}">
                <a16:creationId xmlns:a16="http://schemas.microsoft.com/office/drawing/2014/main" id="{44008E70-BDA5-2566-35F0-CC8CDAF7A593}"/>
              </a:ext>
            </a:extLst>
          </p:cNvPr>
          <p:cNvSpPr/>
          <p:nvPr/>
        </p:nvSpPr>
        <p:spPr>
          <a:xfrm>
            <a:off x="4986756" y="5399634"/>
            <a:ext cx="4683648" cy="1251934"/>
          </a:xfrm>
          <a:prstGeom prst="wedgeRoundRectCallout">
            <a:avLst>
              <a:gd name="adj1" fmla="val 21360"/>
              <a:gd name="adj2" fmla="val -833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a:lnSpc>
                <a:spcPct val="150000"/>
              </a:lnSpc>
            </a:pPr>
            <a:r>
              <a:rPr lang="en-AU" sz="1800" dirty="0"/>
              <a:t>Do you think there could be a relationship between the number of 2’s and the term number?</a:t>
            </a:r>
          </a:p>
        </p:txBody>
      </p:sp>
      <p:sp>
        <p:nvSpPr>
          <p:cNvPr id="3" name="Slide Number Placeholder 2">
            <a:extLst>
              <a:ext uri="{FF2B5EF4-FFF2-40B4-BE49-F238E27FC236}">
                <a16:creationId xmlns:a16="http://schemas.microsoft.com/office/drawing/2014/main" id="{5296007D-CA6D-71E9-08F3-71CF3D20D06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6535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4870CF9-6742-4284-8B36-BE7F10C49126}" vid="{B3D1084D-7DF9-4BCE-A661-83C773497D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850</Words>
  <Application>Microsoft Office PowerPoint</Application>
  <PresentationFormat>Widescreen</PresentationFormat>
  <Paragraphs>118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Public Sans Light</vt:lpstr>
      <vt:lpstr>Times New Roman</vt:lpstr>
      <vt:lpstr>Public Sans</vt:lpstr>
      <vt:lpstr>Cambria Math</vt:lpstr>
      <vt:lpstr>Arial</vt:lpstr>
      <vt:lpstr>1_NSWG Corporate</vt:lpstr>
      <vt:lpstr>Describing geometrical patterns</vt:lpstr>
      <vt:lpstr>Launch</vt:lpstr>
      <vt:lpstr>Describing geometrical patterns (1)</vt:lpstr>
      <vt:lpstr>Summarise</vt:lpstr>
      <vt:lpstr>Describing geometrical patterns (2)</vt:lpstr>
      <vt:lpstr>Describing geometrical patterns (3)</vt:lpstr>
      <vt:lpstr>Describing geometrical patterns (4)</vt:lpstr>
      <vt:lpstr>Describing geometrical patterns (5)</vt:lpstr>
      <vt:lpstr>Describing geometrical patterns (6)</vt:lpstr>
      <vt:lpstr>Describing geometrical patterns (7)</vt:lpstr>
      <vt:lpstr>Apply</vt:lpstr>
      <vt:lpstr>Describing geometrical patterns (8)</vt:lpstr>
      <vt:lpstr>Describing geometrical patterns (9)</vt:lpstr>
      <vt:lpstr>Describing geometrical patterns (10)</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geometrical patterns – Unit 14, Lesson 2 – Stage 4</dc:title>
  <dc:subject>Lesson 2 of the Analysing patterns unit</dc:subject>
  <dc:creator>NSW Department of Education</dc:creator>
  <dcterms:created xsi:type="dcterms:W3CDTF">2024-11-22T05:18:25Z</dcterms:created>
  <dcterms:modified xsi:type="dcterms:W3CDTF">2024-11-29T00:05:39Z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2024-11-22T05:18:48Z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9c5c9be7-5314-4cb8-9455-fc1813896711</vt:lpwstr>
  </property>
  <property fmtid="{D5CDD505-2E9C-101B-9397-08002B2CF9AE}" pid="8" name="MSIP_Label_b603dfd7-d93a-4381-a340-2995d8282205_ContentBits">
    <vt:lpwstr>0</vt:lpwstr>
  </property>
</Properties>
</file>