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3"/>
  </p:notesMasterIdLst>
  <p:handoutMasterIdLst>
    <p:handoutMasterId r:id="rId14"/>
  </p:handoutMasterIdLst>
  <p:sldIdLst>
    <p:sldId id="266" r:id="rId2"/>
    <p:sldId id="271" r:id="rId3"/>
    <p:sldId id="289" r:id="rId4"/>
    <p:sldId id="26404" r:id="rId5"/>
    <p:sldId id="26405" r:id="rId6"/>
    <p:sldId id="26402" r:id="rId7"/>
    <p:sldId id="26406" r:id="rId8"/>
    <p:sldId id="26401" r:id="rId9"/>
    <p:sldId id="26403" r:id="rId10"/>
    <p:sldId id="360" r:id="rId11"/>
    <p:sldId id="361" r:id="rId12"/>
  </p:sldIdLst>
  <p:sldSz cx="12192000" cy="6858000"/>
  <p:notesSz cx="6858000" cy="9144000"/>
  <p:embeddedFontLst>
    <p:embeddedFont>
      <p:font typeface="Public Sans" pitchFamily="2" charset="0"/>
      <p:regular r:id="rId15"/>
      <p:bold r:id="rId16"/>
      <p:italic r:id="rId17"/>
      <p:bold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461638E-F1F5-7186-9758-0B4A52497F93}" name="Meagan Rodda" initials="MR" userId="S::Meagan.Rodda@det.nsw.edu.au::efecb8de-290d-42b5-96ee-00df0648c086" providerId="AD"/>
  <p188:author id="{5BCE21E1-733A-A8B8-9D12-85900272A0F9}" name="Taryn Ablott" initials="TA" userId="S::Taryn.Ablott@det.nsw.edu.au::4dfef39f-2539-47b6-9f4a-428105b9b8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C1"/>
    <a:srgbClr val="FFD9B3"/>
    <a:srgbClr val="FFCC99"/>
    <a:srgbClr val="B51458"/>
    <a:srgbClr val="00ACC2"/>
    <a:srgbClr val="64BB47"/>
    <a:srgbClr val="E5F7FC"/>
    <a:srgbClr val="FBDBE7"/>
    <a:srgbClr val="FFFFFF"/>
    <a:srgbClr val="EDF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8FB8D-62D5-E540-AF9D-07977504A17B}" v="1" dt="2024-11-25T04:11:12.19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p:restoredTop sz="94690"/>
  </p:normalViewPr>
  <p:slideViewPr>
    <p:cSldViewPr snapToGrid="0">
      <p:cViewPr varScale="1">
        <p:scale>
          <a:sx n="101" d="100"/>
          <a:sy n="101" d="100"/>
        </p:scale>
        <p:origin x="144" y="10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1.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29/11/2024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29/11/2024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93754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447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6791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465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34964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6513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382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65787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746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48166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7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7399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1150707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transum.org/maths/activity/matchstick_patterns/?Level=1"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k-10-2022/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nchor="t"/>
          <a:lstStyle/>
          <a:p>
            <a:r>
              <a:rPr lang="en-AU" dirty="0">
                <a:effectLst/>
                <a:latin typeface="+mj-lt"/>
                <a:ea typeface="Times New Roman" panose="02020603050405020304" pitchFamily="18" charset="0"/>
              </a:rPr>
              <a:t>Describing linea</a:t>
            </a:r>
            <a:r>
              <a:rPr lang="en-AU" dirty="0">
                <a:latin typeface="+mj-lt"/>
                <a:ea typeface="Times New Roman" panose="02020603050405020304" pitchFamily="18" charset="0"/>
              </a:rPr>
              <a:t>r relationships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a:xfrm>
            <a:off x="539999" y="3671050"/>
            <a:ext cx="6255977" cy="426611"/>
          </a:xfrm>
        </p:spPr>
        <p:txBody>
          <a:bodyPr/>
          <a:lstStyle/>
          <a:p>
            <a:r>
              <a:rPr lang="en-AU" dirty="0">
                <a:latin typeface="+mj-lt"/>
                <a:cs typeface="Arial"/>
              </a:rPr>
              <a:t>Stage 4</a:t>
            </a:r>
            <a:endParaRPr lang="en-AU" dirty="0">
              <a:latin typeface="+mj-lt"/>
            </a:endParaRP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vert="horz" lIns="0" tIns="0" rIns="0" bIns="0" rtlCol="0" anchor="t">
            <a:noAutofit/>
          </a:bodyPr>
          <a:lstStyle/>
          <a:p>
            <a:r>
              <a:rPr lang="en-AU">
                <a:latin typeface="+mj-lt"/>
                <a:cs typeface="Arial"/>
              </a:rPr>
              <a:t>Analysing patterns</a:t>
            </a:r>
            <a:endParaRPr lang="en-AU">
              <a:latin typeface="+mj-lt"/>
            </a:endParaRPr>
          </a:p>
        </p:txBody>
      </p:sp>
      <p:pic>
        <p:nvPicPr>
          <p:cNvPr id="2" name="Picture Placeholder 4">
            <a:extLst>
              <a:ext uri="{FF2B5EF4-FFF2-40B4-BE49-F238E27FC236}">
                <a16:creationId xmlns:a16="http://schemas.microsoft.com/office/drawing/2014/main" id="{C94B69B5-40DB-7142-48B1-CE3CE74D3368}"/>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389" r="25389"/>
          <a:stretch/>
        </p:blip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dirty="0">
                <a:hlinkClick r:id="rId6"/>
              </a:rPr>
              <a:t>Mathematics K–10 Syllabus </a:t>
            </a:r>
            <a:r>
              <a:rPr lang="en-AU" dirty="0"/>
              <a:t>© NSW Education Standards Authority (NESA) for and on behalf of the Crown in right of the State of New South Wales, 2022.</a:t>
            </a:r>
          </a:p>
          <a:p>
            <a:pPr>
              <a:lnSpc>
                <a:spcPct val="150000"/>
              </a:lnSpc>
              <a:spcBef>
                <a:spcPts val="1200"/>
              </a:spcBef>
              <a:spcAft>
                <a:spcPts val="600"/>
              </a:spcAft>
            </a:pPr>
            <a:r>
              <a:rPr lang="en-AU" dirty="0" err="1"/>
              <a:t>Transum</a:t>
            </a:r>
            <a:r>
              <a:rPr lang="en-AU" dirty="0"/>
              <a:t> (1997–2024) </a:t>
            </a:r>
            <a:r>
              <a:rPr lang="en-AU" i="1" dirty="0">
                <a:hlinkClick r:id="rId7"/>
              </a:rPr>
              <a:t>Matchstick Patterns: Level 1</a:t>
            </a:r>
            <a:r>
              <a:rPr lang="en-AU" dirty="0"/>
              <a:t>, </a:t>
            </a:r>
            <a:r>
              <a:rPr lang="en-AU" dirty="0" err="1"/>
              <a:t>Transum</a:t>
            </a:r>
            <a:r>
              <a:rPr lang="en-AU" dirty="0"/>
              <a:t> website, accessed 26 November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Which one doesn’t belong?</a:t>
            </a:r>
          </a:p>
        </p:txBody>
      </p:sp>
      <p:graphicFrame>
        <p:nvGraphicFramePr>
          <p:cNvPr id="17" name="Table 16" descr="A table showing 4 number pattern options for a Which one doesn't belong activity. The first option is the number pattern 0, 3, 6, 9, 12. The second option is 79.5, 82.5, 85.5, 90.5, 93.5. The third option is 200,197,194,191,188. The fourth option is 1, 3, 9, 27, 81, 243.">
            <a:extLst>
              <a:ext uri="{FF2B5EF4-FFF2-40B4-BE49-F238E27FC236}">
                <a16:creationId xmlns:a16="http://schemas.microsoft.com/office/drawing/2014/main" id="{9E5DBC7B-25F0-F6D2-FFE2-8081335DE024}"/>
              </a:ext>
            </a:extLst>
          </p:cNvPr>
          <p:cNvGraphicFramePr>
            <a:graphicFrameLocks noGrp="1"/>
          </p:cNvGraphicFramePr>
          <p:nvPr>
            <p:extLst>
              <p:ext uri="{D42A27DB-BD31-4B8C-83A1-F6EECF244321}">
                <p14:modId xmlns:p14="http://schemas.microsoft.com/office/powerpoint/2010/main" val="3139034448"/>
              </p:ext>
            </p:extLst>
          </p:nvPr>
        </p:nvGraphicFramePr>
        <p:xfrm>
          <a:off x="910954" y="2192056"/>
          <a:ext cx="10370092" cy="3037488"/>
        </p:xfrm>
        <a:graphic>
          <a:graphicData uri="http://schemas.openxmlformats.org/drawingml/2006/table">
            <a:tbl>
              <a:tblPr firstRow="1" bandRow="1">
                <a:tableStyleId>{5940675A-B579-460E-94D1-54222C63F5DA}</a:tableStyleId>
              </a:tblPr>
              <a:tblGrid>
                <a:gridCol w="5185046">
                  <a:extLst>
                    <a:ext uri="{9D8B030D-6E8A-4147-A177-3AD203B41FA5}">
                      <a16:colId xmlns:a16="http://schemas.microsoft.com/office/drawing/2014/main" val="3238801456"/>
                    </a:ext>
                  </a:extLst>
                </a:gridCol>
                <a:gridCol w="5185046">
                  <a:extLst>
                    <a:ext uri="{9D8B030D-6E8A-4147-A177-3AD203B41FA5}">
                      <a16:colId xmlns:a16="http://schemas.microsoft.com/office/drawing/2014/main" val="4249051911"/>
                    </a:ext>
                  </a:extLst>
                </a:gridCol>
              </a:tblGrid>
              <a:tr h="1516626">
                <a:tc>
                  <a:txBody>
                    <a:bodyPr/>
                    <a:lstStyle/>
                    <a:p>
                      <a:r>
                        <a:rPr lang="en-AU" sz="2300"/>
                        <a:t>A</a:t>
                      </a:r>
                    </a:p>
                    <a:p>
                      <a:endParaRPr lang="en-AU" sz="2300"/>
                    </a:p>
                    <a:p>
                      <a:pPr algn="ctr"/>
                      <a:r>
                        <a:rPr lang="en-AU" sz="2300"/>
                        <a:t>0, 3, 6, 9, 12 </a:t>
                      </a:r>
                    </a:p>
                    <a:p>
                      <a:endParaRPr lang="en-AU" sz="2300"/>
                    </a:p>
                  </a:txBody>
                  <a:tcPr marL="116664" marR="116664" marT="58332" marB="58332"/>
                </a:tc>
                <a:tc>
                  <a:txBody>
                    <a:bodyPr/>
                    <a:lstStyle/>
                    <a:p>
                      <a:r>
                        <a:rPr lang="en-AU" sz="2300"/>
                        <a:t>B</a:t>
                      </a:r>
                    </a:p>
                    <a:p>
                      <a:endParaRPr lang="en-AU" sz="2300"/>
                    </a:p>
                    <a:p>
                      <a:pPr algn="ctr"/>
                      <a:r>
                        <a:rPr lang="en-AU" sz="2300"/>
                        <a:t>79.5, 82.5, 85.5, 90.5, 93.5</a:t>
                      </a:r>
                    </a:p>
                  </a:txBody>
                  <a:tcPr marL="116664" marR="116664" marT="58332" marB="58332"/>
                </a:tc>
                <a:extLst>
                  <a:ext uri="{0D108BD9-81ED-4DB2-BD59-A6C34878D82A}">
                    <a16:rowId xmlns:a16="http://schemas.microsoft.com/office/drawing/2014/main" val="4103993188"/>
                  </a:ext>
                </a:extLst>
              </a:tr>
              <a:tr h="1516626">
                <a:tc>
                  <a:txBody>
                    <a:bodyPr/>
                    <a:lstStyle/>
                    <a:p>
                      <a:r>
                        <a:rPr lang="en-AU" sz="2300"/>
                        <a:t>C</a:t>
                      </a:r>
                    </a:p>
                    <a:p>
                      <a:endParaRPr lang="en-AU" sz="2300"/>
                    </a:p>
                    <a:p>
                      <a:pPr algn="ctr"/>
                      <a:r>
                        <a:rPr lang="en-AU" sz="2300"/>
                        <a:t>200, 197, 194, 191, 188</a:t>
                      </a:r>
                    </a:p>
                    <a:p>
                      <a:endParaRPr lang="en-AU" sz="2300"/>
                    </a:p>
                  </a:txBody>
                  <a:tcPr marL="116664" marR="116664" marT="58332" marB="58332"/>
                </a:tc>
                <a:tc>
                  <a:txBody>
                    <a:bodyPr/>
                    <a:lstStyle/>
                    <a:p>
                      <a:r>
                        <a:rPr lang="en-AU" sz="2300" dirty="0"/>
                        <a:t>D</a:t>
                      </a:r>
                    </a:p>
                    <a:p>
                      <a:endParaRPr lang="en-AU" sz="2300" dirty="0"/>
                    </a:p>
                    <a:p>
                      <a:pPr algn="ctr"/>
                      <a:r>
                        <a:rPr lang="en-AU" sz="2300" dirty="0"/>
                        <a:t>1, 3, 9, 27, 81, 243</a:t>
                      </a:r>
                    </a:p>
                  </a:txBody>
                  <a:tcPr marL="116664" marR="116664" marT="58332" marB="58332"/>
                </a:tc>
                <a:extLst>
                  <a:ext uri="{0D108BD9-81ED-4DB2-BD59-A6C34878D82A}">
                    <a16:rowId xmlns:a16="http://schemas.microsoft.com/office/drawing/2014/main" val="3201272687"/>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4A716-7E09-CA37-30D6-B919281BCDE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8338AB8-2AA8-F7A8-9E5C-E54E7BD11546}"/>
              </a:ext>
            </a:extLst>
          </p:cNvPr>
          <p:cNvSpPr>
            <a:spLocks noGrp="1"/>
          </p:cNvSpPr>
          <p:nvPr>
            <p:ph type="ctrTitle"/>
          </p:nvPr>
        </p:nvSpPr>
        <p:spPr/>
        <p:txBody>
          <a:bodyPr/>
          <a:lstStyle/>
          <a:p>
            <a:r>
              <a:rPr lang="en-AU">
                <a:latin typeface="+mj-lt"/>
              </a:rPr>
              <a:t>Summarise</a:t>
            </a:r>
          </a:p>
        </p:txBody>
      </p:sp>
    </p:spTree>
    <p:extLst>
      <p:ext uri="{BB962C8B-B14F-4D97-AF65-F5344CB8AC3E}">
        <p14:creationId xmlns:p14="http://schemas.microsoft.com/office/powerpoint/2010/main" val="424345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4FC1D-70A7-0461-D71C-05C66CD985D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9431D4E-5353-57D8-5652-7BE8406B114D}"/>
              </a:ext>
            </a:extLst>
          </p:cNvPr>
          <p:cNvSpPr>
            <a:spLocks noGrp="1"/>
          </p:cNvSpPr>
          <p:nvPr>
            <p:ph type="title"/>
          </p:nvPr>
        </p:nvSpPr>
        <p:spPr>
          <a:xfrm>
            <a:off x="359999" y="360000"/>
            <a:ext cx="11484000" cy="545601"/>
          </a:xfrm>
        </p:spPr>
        <p:txBody>
          <a:bodyPr/>
          <a:lstStyle/>
          <a:p>
            <a:r>
              <a:rPr lang="en-AU" dirty="0">
                <a:latin typeface="+mj-lt"/>
              </a:rPr>
              <a:t>Describing linear relationships (1)</a:t>
            </a:r>
          </a:p>
        </p:txBody>
      </p:sp>
      <p:sp>
        <p:nvSpPr>
          <p:cNvPr id="13" name="Text Placeholder 12">
            <a:extLst>
              <a:ext uri="{FF2B5EF4-FFF2-40B4-BE49-F238E27FC236}">
                <a16:creationId xmlns:a16="http://schemas.microsoft.com/office/drawing/2014/main" id="{317BF583-17AA-8052-610D-6B0676563740}"/>
              </a:ext>
            </a:extLst>
          </p:cNvPr>
          <p:cNvSpPr>
            <a:spLocks noGrp="1"/>
          </p:cNvSpPr>
          <p:nvPr>
            <p:ph type="body" sz="quarter" idx="18"/>
          </p:nvPr>
        </p:nvSpPr>
        <p:spPr>
          <a:xfrm>
            <a:off x="359999" y="982520"/>
            <a:ext cx="11483999" cy="310015"/>
          </a:xfrm>
        </p:spPr>
        <p:txBody>
          <a:bodyPr/>
          <a:lstStyle/>
          <a:p>
            <a:r>
              <a:rPr lang="en-AU">
                <a:latin typeface="+mj-lt"/>
              </a:rPr>
              <a:t>What makes a pattern linear?</a:t>
            </a:r>
          </a:p>
        </p:txBody>
      </p:sp>
      <p:pic>
        <p:nvPicPr>
          <p:cNvPr id="2" name="Picture 1" descr="A matchstick pattern showing the first image of a triangle made up of 3 matchsticks. The next image in the pattern is two triangles sharing a common side made with 5 matchsticks. The third image in the pattern is 3 triangles joined together made up of 7 matchsticks.">
            <a:extLst>
              <a:ext uri="{FF2B5EF4-FFF2-40B4-BE49-F238E27FC236}">
                <a16:creationId xmlns:a16="http://schemas.microsoft.com/office/drawing/2014/main" id="{D6AEEBA3-03CE-D51C-B71A-EE983C8102E5}"/>
              </a:ext>
            </a:extLst>
          </p:cNvPr>
          <p:cNvPicPr>
            <a:picLocks noChangeAspect="1"/>
          </p:cNvPicPr>
          <p:nvPr/>
        </p:nvPicPr>
        <p:blipFill>
          <a:blip r:embed="rId2"/>
          <a:stretch>
            <a:fillRect/>
          </a:stretch>
        </p:blipFill>
        <p:spPr>
          <a:xfrm>
            <a:off x="359998" y="1902136"/>
            <a:ext cx="4937129" cy="1214690"/>
          </a:xfrm>
          <a:prstGeom prst="rect">
            <a:avLst/>
          </a:prstGeom>
        </p:spPr>
      </p:pic>
      <p:graphicFrame>
        <p:nvGraphicFramePr>
          <p:cNvPr id="4" name="Table 3" descr="A table of values. The top row  has the title Term number and the values 1, 2, 3. The bottom row has the title Number of matchsticks and the values 3, 5 and 7.">
            <a:extLst>
              <a:ext uri="{FF2B5EF4-FFF2-40B4-BE49-F238E27FC236}">
                <a16:creationId xmlns:a16="http://schemas.microsoft.com/office/drawing/2014/main" id="{3616E7C1-B50F-6E4A-FFF8-9DCEECAB173F}"/>
              </a:ext>
            </a:extLst>
          </p:cNvPr>
          <p:cNvGraphicFramePr>
            <a:graphicFrameLocks noGrp="1"/>
          </p:cNvGraphicFramePr>
          <p:nvPr>
            <p:extLst>
              <p:ext uri="{D42A27DB-BD31-4B8C-83A1-F6EECF244321}">
                <p14:modId xmlns:p14="http://schemas.microsoft.com/office/powerpoint/2010/main" val="2070068543"/>
              </p:ext>
            </p:extLst>
          </p:nvPr>
        </p:nvGraphicFramePr>
        <p:xfrm>
          <a:off x="544661" y="3893465"/>
          <a:ext cx="4918078" cy="1315720"/>
        </p:xfrm>
        <a:graphic>
          <a:graphicData uri="http://schemas.openxmlformats.org/drawingml/2006/table">
            <a:tbl>
              <a:tblPr firstRow="1" bandRow="1">
                <a:tableStyleId>{5940675A-B579-460E-94D1-54222C63F5DA}</a:tableStyleId>
              </a:tblPr>
              <a:tblGrid>
                <a:gridCol w="2032415">
                  <a:extLst>
                    <a:ext uri="{9D8B030D-6E8A-4147-A177-3AD203B41FA5}">
                      <a16:colId xmlns:a16="http://schemas.microsoft.com/office/drawing/2014/main" val="1682253837"/>
                    </a:ext>
                  </a:extLst>
                </a:gridCol>
                <a:gridCol w="962960">
                  <a:extLst>
                    <a:ext uri="{9D8B030D-6E8A-4147-A177-3AD203B41FA5}">
                      <a16:colId xmlns:a16="http://schemas.microsoft.com/office/drawing/2014/main" val="2968406495"/>
                    </a:ext>
                  </a:extLst>
                </a:gridCol>
                <a:gridCol w="981353">
                  <a:extLst>
                    <a:ext uri="{9D8B030D-6E8A-4147-A177-3AD203B41FA5}">
                      <a16:colId xmlns:a16="http://schemas.microsoft.com/office/drawing/2014/main" val="366373165"/>
                    </a:ext>
                  </a:extLst>
                </a:gridCol>
                <a:gridCol w="941350">
                  <a:extLst>
                    <a:ext uri="{9D8B030D-6E8A-4147-A177-3AD203B41FA5}">
                      <a16:colId xmlns:a16="http://schemas.microsoft.com/office/drawing/2014/main" val="3026926914"/>
                    </a:ext>
                  </a:extLst>
                </a:gridCol>
              </a:tblGrid>
              <a:tr h="370840">
                <a:tc>
                  <a:txBody>
                    <a:bodyPr/>
                    <a:lstStyle/>
                    <a:p>
                      <a:pPr>
                        <a:lnSpc>
                          <a:spcPct val="150000"/>
                        </a:lnSpc>
                        <a:spcAft>
                          <a:spcPts val="1200"/>
                        </a:spcAft>
                      </a:pPr>
                      <a:r>
                        <a:rPr lang="en-AU" b="1" dirty="0">
                          <a:solidFill>
                            <a:schemeClr val="bg1"/>
                          </a:solidFill>
                          <a:latin typeface="+mj-lt"/>
                        </a:rPr>
                        <a:t>Term number (t)</a:t>
                      </a:r>
                    </a:p>
                  </a:txBody>
                  <a:tcPr>
                    <a:lnB w="12700" cap="flat" cmpd="sng" algn="ctr">
                      <a:solidFill>
                        <a:schemeClr val="bg1"/>
                      </a:solidFill>
                      <a:prstDash val="solid"/>
                      <a:round/>
                      <a:headEnd type="none" w="med" len="med"/>
                      <a:tailEnd type="none" w="med" len="med"/>
                    </a:lnB>
                    <a:solidFill>
                      <a:srgbClr val="002060"/>
                    </a:solidFill>
                  </a:tcPr>
                </a:tc>
                <a:tc>
                  <a:txBody>
                    <a:bodyPr/>
                    <a:lstStyle/>
                    <a:p>
                      <a:pPr>
                        <a:lnSpc>
                          <a:spcPct val="150000"/>
                        </a:lnSpc>
                        <a:spcAft>
                          <a:spcPts val="1200"/>
                        </a:spcAft>
                      </a:pPr>
                      <a:r>
                        <a:rPr lang="en-AU" dirty="0"/>
                        <a:t>1</a:t>
                      </a:r>
                    </a:p>
                  </a:txBody>
                  <a:tcPr/>
                </a:tc>
                <a:tc>
                  <a:txBody>
                    <a:bodyPr/>
                    <a:lstStyle/>
                    <a:p>
                      <a:pPr>
                        <a:lnSpc>
                          <a:spcPct val="150000"/>
                        </a:lnSpc>
                        <a:spcAft>
                          <a:spcPts val="1200"/>
                        </a:spcAft>
                      </a:pPr>
                      <a:r>
                        <a:rPr lang="en-AU"/>
                        <a:t>2</a:t>
                      </a:r>
                    </a:p>
                  </a:txBody>
                  <a:tcPr/>
                </a:tc>
                <a:tc>
                  <a:txBody>
                    <a:bodyPr/>
                    <a:lstStyle/>
                    <a:p>
                      <a:pPr>
                        <a:lnSpc>
                          <a:spcPct val="150000"/>
                        </a:lnSpc>
                        <a:spcAft>
                          <a:spcPts val="1200"/>
                        </a:spcAft>
                      </a:pPr>
                      <a:r>
                        <a:rPr lang="en-AU"/>
                        <a:t>3</a:t>
                      </a:r>
                    </a:p>
                  </a:txBody>
                  <a:tcPr/>
                </a:tc>
                <a:extLst>
                  <a:ext uri="{0D108BD9-81ED-4DB2-BD59-A6C34878D82A}">
                    <a16:rowId xmlns:a16="http://schemas.microsoft.com/office/drawing/2014/main" val="1624373487"/>
                  </a:ext>
                </a:extLst>
              </a:tr>
              <a:tr h="370840">
                <a:tc>
                  <a:txBody>
                    <a:bodyPr/>
                    <a:lstStyle/>
                    <a:p>
                      <a:pPr>
                        <a:lnSpc>
                          <a:spcPct val="150000"/>
                        </a:lnSpc>
                        <a:spcAft>
                          <a:spcPts val="1200"/>
                        </a:spcAft>
                      </a:pPr>
                      <a:r>
                        <a:rPr lang="en-AU" b="1" dirty="0">
                          <a:solidFill>
                            <a:schemeClr val="bg1"/>
                          </a:solidFill>
                          <a:latin typeface="+mj-lt"/>
                        </a:rPr>
                        <a:t>Number of matchsticks (M)</a:t>
                      </a:r>
                    </a:p>
                  </a:txBody>
                  <a:tcPr>
                    <a:lnT w="12700" cap="flat" cmpd="sng" algn="ctr">
                      <a:solidFill>
                        <a:schemeClr val="bg1"/>
                      </a:solidFill>
                      <a:prstDash val="solid"/>
                      <a:round/>
                      <a:headEnd type="none" w="med" len="med"/>
                      <a:tailEnd type="none" w="med" len="med"/>
                    </a:lnT>
                    <a:solidFill>
                      <a:srgbClr val="002060"/>
                    </a:solidFill>
                  </a:tcPr>
                </a:tc>
                <a:tc>
                  <a:txBody>
                    <a:bodyPr/>
                    <a:lstStyle/>
                    <a:p>
                      <a:pPr>
                        <a:lnSpc>
                          <a:spcPct val="150000"/>
                        </a:lnSpc>
                        <a:spcAft>
                          <a:spcPts val="1200"/>
                        </a:spcAft>
                      </a:pPr>
                      <a:r>
                        <a:rPr lang="en-AU"/>
                        <a:t>3</a:t>
                      </a:r>
                    </a:p>
                  </a:txBody>
                  <a:tcPr/>
                </a:tc>
                <a:tc>
                  <a:txBody>
                    <a:bodyPr/>
                    <a:lstStyle/>
                    <a:p>
                      <a:pPr>
                        <a:lnSpc>
                          <a:spcPct val="150000"/>
                        </a:lnSpc>
                        <a:spcAft>
                          <a:spcPts val="1200"/>
                        </a:spcAft>
                      </a:pPr>
                      <a:r>
                        <a:rPr lang="en-AU"/>
                        <a:t>5</a:t>
                      </a:r>
                    </a:p>
                  </a:txBody>
                  <a:tcPr/>
                </a:tc>
                <a:tc>
                  <a:txBody>
                    <a:bodyPr/>
                    <a:lstStyle/>
                    <a:p>
                      <a:pPr>
                        <a:lnSpc>
                          <a:spcPct val="150000"/>
                        </a:lnSpc>
                        <a:spcAft>
                          <a:spcPts val="1200"/>
                        </a:spcAft>
                      </a:pPr>
                      <a:r>
                        <a:rPr lang="en-AU" dirty="0"/>
                        <a:t>7</a:t>
                      </a:r>
                    </a:p>
                  </a:txBody>
                  <a:tcPr/>
                </a:tc>
                <a:extLst>
                  <a:ext uri="{0D108BD9-81ED-4DB2-BD59-A6C34878D82A}">
                    <a16:rowId xmlns:a16="http://schemas.microsoft.com/office/drawing/2014/main" val="184486640"/>
                  </a:ext>
                </a:extLst>
              </a:tr>
            </a:tbl>
          </a:graphicData>
        </a:graphic>
      </p:graphicFrame>
      <p:pic>
        <p:nvPicPr>
          <p:cNvPr id="10" name="Picture 9" descr="A Cartesian plane with the horizontal axis labelled term number (t) with a scale starting at 0 and going up by ones to 10. The vertical axis is labelled number of matchsticks (m) with the scale starting at 0 and going up by 2's to 20. Plotted points are (1,3) (2,5) (3,7) (4,9) (5,11) (7,15) and (10, 21). ">
            <a:extLst>
              <a:ext uri="{FF2B5EF4-FFF2-40B4-BE49-F238E27FC236}">
                <a16:creationId xmlns:a16="http://schemas.microsoft.com/office/drawing/2014/main" id="{7F2D6285-D433-D0D6-CD06-6ED5C0EDE4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8348" y="2082272"/>
            <a:ext cx="5885652" cy="4046794"/>
          </a:xfrm>
          <a:prstGeom prst="rect">
            <a:avLst/>
          </a:prstGeom>
        </p:spPr>
      </p:pic>
      <p:sp>
        <p:nvSpPr>
          <p:cNvPr id="3" name="Slide Number Placeholder 2">
            <a:extLst>
              <a:ext uri="{FF2B5EF4-FFF2-40B4-BE49-F238E27FC236}">
                <a16:creationId xmlns:a16="http://schemas.microsoft.com/office/drawing/2014/main" id="{C06711F3-2056-6864-6BE0-DF6FF05B00C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5</a:t>
            </a:fld>
            <a:endParaRPr lang="en-AU"/>
          </a:p>
        </p:txBody>
      </p:sp>
      <p:sp>
        <p:nvSpPr>
          <p:cNvPr id="6" name="TextBox 5">
            <a:extLst>
              <a:ext uri="{FF2B5EF4-FFF2-40B4-BE49-F238E27FC236}">
                <a16:creationId xmlns:a16="http://schemas.microsoft.com/office/drawing/2014/main" id="{92BD2F7F-7AD5-640A-8C80-781EF779A789}"/>
              </a:ext>
            </a:extLst>
          </p:cNvPr>
          <p:cNvSpPr txBox="1"/>
          <p:nvPr/>
        </p:nvSpPr>
        <p:spPr>
          <a:xfrm>
            <a:off x="544661" y="3083098"/>
            <a:ext cx="6096000" cy="276999"/>
          </a:xfrm>
          <a:prstGeom prst="rect">
            <a:avLst/>
          </a:prstGeom>
          <a:noFill/>
        </p:spPr>
        <p:txBody>
          <a:bodyPr wrap="square">
            <a:spAutoFit/>
          </a:bodyPr>
          <a:lstStyle/>
          <a:p>
            <a:r>
              <a:rPr lang="en-AU" sz="1200" dirty="0">
                <a:effectLst/>
                <a:latin typeface="Arial" panose="020B0604020202020204" pitchFamily="34" charset="0"/>
                <a:ea typeface="Calibri" panose="020F0502020204030204" pitchFamily="34" charset="0"/>
              </a:rPr>
              <a:t>Adapted from </a:t>
            </a:r>
            <a:r>
              <a:rPr lang="en-AU" sz="1200" dirty="0" err="1">
                <a:effectLst/>
                <a:latin typeface="Arial" panose="020B0604020202020204" pitchFamily="34" charset="0"/>
                <a:ea typeface="Calibri" panose="020F0502020204030204" pitchFamily="34" charset="0"/>
              </a:rPr>
              <a:t>Transum</a:t>
            </a:r>
            <a:r>
              <a:rPr lang="en-AU" sz="1200" dirty="0">
                <a:effectLst/>
                <a:latin typeface="Arial" panose="020B0604020202020204" pitchFamily="34" charset="0"/>
                <a:ea typeface="Calibri" panose="020F0502020204030204" pitchFamily="34" charset="0"/>
              </a:rPr>
              <a:t> (1997–2024)</a:t>
            </a:r>
            <a:endParaRPr lang="en-AU" sz="1000" dirty="0">
              <a:effectLst/>
              <a:ea typeface="Calibri" panose="020F0502020204030204" pitchFamily="34" charset="0"/>
            </a:endParaRPr>
          </a:p>
        </p:txBody>
      </p:sp>
    </p:spTree>
    <p:extLst>
      <p:ext uri="{BB962C8B-B14F-4D97-AF65-F5344CB8AC3E}">
        <p14:creationId xmlns:p14="http://schemas.microsoft.com/office/powerpoint/2010/main" val="6848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Apply</a:t>
            </a:r>
          </a:p>
        </p:txBody>
      </p:sp>
    </p:spTree>
    <p:extLst>
      <p:ext uri="{BB962C8B-B14F-4D97-AF65-F5344CB8AC3E}">
        <p14:creationId xmlns:p14="http://schemas.microsoft.com/office/powerpoint/2010/main" val="248118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8712F-344E-48AB-42D1-CB61AEBEC8A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9EEB222-8E8E-0D74-DC89-C98F39B722E7}"/>
              </a:ext>
            </a:extLst>
          </p:cNvPr>
          <p:cNvSpPr>
            <a:spLocks noGrp="1"/>
          </p:cNvSpPr>
          <p:nvPr>
            <p:ph type="title"/>
          </p:nvPr>
        </p:nvSpPr>
        <p:spPr/>
        <p:txBody>
          <a:bodyPr/>
          <a:lstStyle/>
          <a:p>
            <a:r>
              <a:rPr lang="en-AU">
                <a:latin typeface="+mj-lt"/>
              </a:rPr>
              <a:t>Tables and chairs (1)</a:t>
            </a:r>
          </a:p>
        </p:txBody>
      </p:sp>
      <p:sp>
        <p:nvSpPr>
          <p:cNvPr id="2" name="Text Placeholder 1">
            <a:extLst>
              <a:ext uri="{FF2B5EF4-FFF2-40B4-BE49-F238E27FC236}">
                <a16:creationId xmlns:a16="http://schemas.microsoft.com/office/drawing/2014/main" id="{3EEA7987-D366-BEC9-1212-1FD76AEE3363}"/>
              </a:ext>
            </a:extLst>
          </p:cNvPr>
          <p:cNvSpPr>
            <a:spLocks noGrp="1"/>
          </p:cNvSpPr>
          <p:nvPr>
            <p:ph type="body" sz="quarter" idx="18"/>
          </p:nvPr>
        </p:nvSpPr>
        <p:spPr/>
        <p:txBody>
          <a:bodyPr/>
          <a:lstStyle/>
          <a:p>
            <a:r>
              <a:rPr lang="en-AU" dirty="0">
                <a:latin typeface="+mj-lt"/>
              </a:rPr>
              <a:t>Scenario 1</a:t>
            </a:r>
          </a:p>
        </p:txBody>
      </p:sp>
      <p:pic>
        <p:nvPicPr>
          <p:cNvPr id="4" name="Picture 3" descr="Diagram of tables and chairs">
            <a:extLst>
              <a:ext uri="{FF2B5EF4-FFF2-40B4-BE49-F238E27FC236}">
                <a16:creationId xmlns:a16="http://schemas.microsoft.com/office/drawing/2014/main" id="{AEFDA11E-C210-CF85-9D70-C54FBE4ACD5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81200" y="3078244"/>
            <a:ext cx="8229600" cy="2209800"/>
          </a:xfrm>
          <a:prstGeom prst="rect">
            <a:avLst/>
          </a:prstGeom>
        </p:spPr>
      </p:pic>
      <p:sp>
        <p:nvSpPr>
          <p:cNvPr id="3" name="Slide Number Placeholder 2">
            <a:extLst>
              <a:ext uri="{FF2B5EF4-FFF2-40B4-BE49-F238E27FC236}">
                <a16:creationId xmlns:a16="http://schemas.microsoft.com/office/drawing/2014/main" id="{FDDA67E1-16BF-B20E-FD7B-AB665539481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64132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Tables and chairs (2)</a:t>
            </a:r>
          </a:p>
        </p:txBody>
      </p:sp>
      <p:sp>
        <p:nvSpPr>
          <p:cNvPr id="2" name="Text Placeholder 1">
            <a:extLst>
              <a:ext uri="{FF2B5EF4-FFF2-40B4-BE49-F238E27FC236}">
                <a16:creationId xmlns:a16="http://schemas.microsoft.com/office/drawing/2014/main" id="{16BDA55F-AB0D-F926-3760-D2C134A9B0D7}"/>
              </a:ext>
            </a:extLst>
          </p:cNvPr>
          <p:cNvSpPr>
            <a:spLocks noGrp="1"/>
          </p:cNvSpPr>
          <p:nvPr>
            <p:ph type="body" sz="quarter" idx="18"/>
          </p:nvPr>
        </p:nvSpPr>
        <p:spPr/>
        <p:txBody>
          <a:bodyPr/>
          <a:lstStyle/>
          <a:p>
            <a:r>
              <a:rPr lang="en-AU" dirty="0">
                <a:latin typeface="+mj-lt"/>
              </a:rPr>
              <a:t>Scenario 1 questions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7"/>
          </p:nvPr>
        </p:nvSpPr>
        <p:spPr/>
        <p:txBody>
          <a:bodyPr/>
          <a:lstStyle/>
          <a:p>
            <a:r>
              <a:rPr lang="en-AU" dirty="0">
                <a:latin typeface="+mn-lt"/>
              </a:rPr>
              <a:t>What is the maximum seating capacity for the event if the school has 720 tables?</a:t>
            </a:r>
          </a:p>
          <a:p>
            <a:r>
              <a:rPr lang="en-AU" dirty="0">
                <a:latin typeface="+mn-lt"/>
              </a:rPr>
              <a:t>There are 721 people who have currently paid for the event. How many tables and chairs do we need to set up?</a:t>
            </a:r>
          </a:p>
          <a:p>
            <a:endParaRPr lang="en-AU" dirty="0">
              <a:latin typeface="+mn-lt"/>
            </a:endParaRPr>
          </a:p>
        </p:txBody>
      </p:sp>
      <p:pic>
        <p:nvPicPr>
          <p:cNvPr id="15" name="Picture 14" descr="Diagram of tables and chairs">
            <a:extLst>
              <a:ext uri="{FF2B5EF4-FFF2-40B4-BE49-F238E27FC236}">
                <a16:creationId xmlns:a16="http://schemas.microsoft.com/office/drawing/2014/main" id="{E06DCE2A-356B-DF70-6037-FA18C566B7D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81200" y="3078244"/>
            <a:ext cx="8229600" cy="220980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60599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24031-EDEA-3D4E-64E2-FD4F0E9F1EF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88AFC27-B329-FAD2-32AB-DCB0B3E061E3}"/>
              </a:ext>
            </a:extLst>
          </p:cNvPr>
          <p:cNvSpPr>
            <a:spLocks noGrp="1"/>
          </p:cNvSpPr>
          <p:nvPr>
            <p:ph type="title"/>
          </p:nvPr>
        </p:nvSpPr>
        <p:spPr/>
        <p:txBody>
          <a:bodyPr/>
          <a:lstStyle/>
          <a:p>
            <a:r>
              <a:rPr lang="en-AU">
                <a:latin typeface="+mj-lt"/>
              </a:rPr>
              <a:t>Tables and chairs (3)</a:t>
            </a:r>
          </a:p>
        </p:txBody>
      </p:sp>
      <p:sp>
        <p:nvSpPr>
          <p:cNvPr id="4" name="Text Placeholder 3">
            <a:extLst>
              <a:ext uri="{FF2B5EF4-FFF2-40B4-BE49-F238E27FC236}">
                <a16:creationId xmlns:a16="http://schemas.microsoft.com/office/drawing/2014/main" id="{639BEFDB-69CB-D286-152D-356DF7B06E7A}"/>
              </a:ext>
            </a:extLst>
          </p:cNvPr>
          <p:cNvSpPr>
            <a:spLocks noGrp="1"/>
          </p:cNvSpPr>
          <p:nvPr>
            <p:ph type="body" sz="quarter" idx="18"/>
          </p:nvPr>
        </p:nvSpPr>
        <p:spPr/>
        <p:txBody>
          <a:bodyPr/>
          <a:lstStyle/>
          <a:p>
            <a:r>
              <a:rPr lang="en-AU" dirty="0">
                <a:latin typeface="+mj-lt"/>
              </a:rPr>
              <a:t>Scenario 2</a:t>
            </a:r>
          </a:p>
        </p:txBody>
      </p:sp>
      <p:sp>
        <p:nvSpPr>
          <p:cNvPr id="13" name="Text Placeholder 12">
            <a:extLst>
              <a:ext uri="{FF2B5EF4-FFF2-40B4-BE49-F238E27FC236}">
                <a16:creationId xmlns:a16="http://schemas.microsoft.com/office/drawing/2014/main" id="{55AD631A-F3F3-529E-1E72-68404DB457F4}"/>
              </a:ext>
            </a:extLst>
          </p:cNvPr>
          <p:cNvSpPr>
            <a:spLocks noGrp="1"/>
          </p:cNvSpPr>
          <p:nvPr>
            <p:ph type="body" sz="quarter" idx="17"/>
          </p:nvPr>
        </p:nvSpPr>
        <p:spPr/>
        <p:txBody>
          <a:bodyPr/>
          <a:lstStyle/>
          <a:p>
            <a:r>
              <a:rPr lang="en-AU" dirty="0">
                <a:latin typeface="+mn-lt"/>
              </a:rPr>
              <a:t>In Egypt in 2019, approximately 7000 people sat at a Ramadan feast table just over 3000m long. </a:t>
            </a:r>
          </a:p>
          <a:p>
            <a:r>
              <a:rPr lang="en-AU" dirty="0">
                <a:latin typeface="+mn-lt"/>
              </a:rPr>
              <a:t>How many tables would we need to seat 7000 people?</a:t>
            </a:r>
          </a:p>
        </p:txBody>
      </p:sp>
      <p:pic>
        <p:nvPicPr>
          <p:cNvPr id="5" name="Picture 4" descr="Diagram of tables and chairs">
            <a:extLst>
              <a:ext uri="{FF2B5EF4-FFF2-40B4-BE49-F238E27FC236}">
                <a16:creationId xmlns:a16="http://schemas.microsoft.com/office/drawing/2014/main" id="{5C9B2598-8F7D-B4EE-6AA8-6FA34AD7073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81200" y="3078244"/>
            <a:ext cx="8229600" cy="2209800"/>
          </a:xfrm>
          <a:prstGeom prst="rect">
            <a:avLst/>
          </a:prstGeom>
        </p:spPr>
      </p:pic>
      <p:sp>
        <p:nvSpPr>
          <p:cNvPr id="3" name="Slide Number Placeholder 2">
            <a:extLst>
              <a:ext uri="{FF2B5EF4-FFF2-40B4-BE49-F238E27FC236}">
                <a16:creationId xmlns:a16="http://schemas.microsoft.com/office/drawing/2014/main" id="{2E0C71E6-BC3C-7607-AC10-3E09A3857C5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98223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TotalTime>
  <Words>704</Words>
  <Application>Microsoft Office PowerPoint</Application>
  <PresentationFormat>Widescreen</PresentationFormat>
  <Paragraphs>65</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Public Sans</vt:lpstr>
      <vt:lpstr>Calibri</vt:lpstr>
      <vt:lpstr>Times New Roman</vt:lpstr>
      <vt:lpstr>Arial</vt:lpstr>
      <vt:lpstr>1_NSWG Corporate</vt:lpstr>
      <vt:lpstr>Describing linear relationships</vt:lpstr>
      <vt:lpstr>Launch</vt:lpstr>
      <vt:lpstr>Which one doesn’t belong?</vt:lpstr>
      <vt:lpstr>Summarise</vt:lpstr>
      <vt:lpstr>Describing linear relationships (1)</vt:lpstr>
      <vt:lpstr>Apply</vt:lpstr>
      <vt:lpstr>Tables and chairs (1)</vt:lpstr>
      <vt:lpstr>Tables and chairs (2)</vt:lpstr>
      <vt:lpstr>Tables and chairs (3)</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linear relationships – Unit 14, Lesson 3 – Stage 4</dc:title>
  <dc:subject>Lesson 3 of the Analysing patterns unit</dc:subject>
  <dc:creator>NSW Department of Education</dc:creator>
  <dcterms:created xsi:type="dcterms:W3CDTF">2024-11-24T22:27:23Z</dcterms:created>
  <dcterms:modified xsi:type="dcterms:W3CDTF">2024-11-29T00:15:50Z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2024-11-24T22:27:43Z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819734a4-ac7a-4856-aad8-7bb703b2d413</vt:lpwstr>
  </property>
  <property fmtid="{D5CDD505-2E9C-101B-9397-08002B2CF9AE}" pid="8" name="MSIP_Label_b603dfd7-d93a-4381-a340-2995d8282205_ContentBits">
    <vt:lpwstr>0</vt:lpwstr>
  </property>
</Properties>
</file>