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22"/>
  </p:notesMasterIdLst>
  <p:handoutMasterIdLst>
    <p:handoutMasterId r:id="rId23"/>
  </p:handoutMasterIdLst>
  <p:sldIdLst>
    <p:sldId id="266" r:id="rId2"/>
    <p:sldId id="271" r:id="rId3"/>
    <p:sldId id="289" r:id="rId4"/>
    <p:sldId id="26403" r:id="rId5"/>
    <p:sldId id="26397" r:id="rId6"/>
    <p:sldId id="26405" r:id="rId7"/>
    <p:sldId id="26407" r:id="rId8"/>
    <p:sldId id="26408" r:id="rId9"/>
    <p:sldId id="26404" r:id="rId10"/>
    <p:sldId id="26406" r:id="rId11"/>
    <p:sldId id="26402" r:id="rId12"/>
    <p:sldId id="26410" r:id="rId13"/>
    <p:sldId id="26411" r:id="rId14"/>
    <p:sldId id="26412" r:id="rId15"/>
    <p:sldId id="26413" r:id="rId16"/>
    <p:sldId id="26414" r:id="rId17"/>
    <p:sldId id="26415" r:id="rId18"/>
    <p:sldId id="26416" r:id="rId19"/>
    <p:sldId id="26417"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84BC1-A228-3741-A3A4-1F90C54A3BDF}" v="1" dt="2024-11-25T04:12:02.39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p:restoredTop sz="94690"/>
  </p:normalViewPr>
  <p:slideViewPr>
    <p:cSldViewPr snapToGrid="0">
      <p:cViewPr varScale="1">
        <p:scale>
          <a:sx n="101" d="100"/>
          <a:sy n="101" d="100"/>
        </p:scale>
        <p:origin x="954"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29/11/2024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29/11/2024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70741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661CE-1CC4-63B7-C60A-426B57DDD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033FF-0292-99DF-E7B8-9DA533411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C5041-F1E3-61F7-7567-ED449B41D70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01636D8-BBF0-3FA7-BC7A-0C6A138A0EAF}"/>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30877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FE4E7-931B-1E9F-EDC8-751D97478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76611-C88E-1FBA-148A-2AABBA918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570E5-DFCB-3440-6DBC-1FCFE52AE5F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575000C-88A5-5743-EC3B-2E7EB03F00AA}"/>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40891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60148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911E-1F69-B677-311E-8D4C394B5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B813A-33AA-8B3F-3246-BB97D382F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B814D-1775-3FAE-14BF-C171AF3D403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9C0BF73-EAD6-0C9C-C074-6A1B02075B1E}"/>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33807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89578-0738-4844-1474-2876A29D8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0F8CC-8B8E-B1D9-F276-71CADB96F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A4828-6931-CF89-639E-69900844286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A105002-4CDE-1C58-425F-8610080D9719}"/>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0702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1EBBB-028F-CA98-E8C9-BF04ED2C8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9A37E-4F4E-8511-13CB-CD8F45407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B1A8A-280D-D2DC-8645-DEB27475FB6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2309F1C-AE7E-F9B4-FC70-88FBBF2BB4F9}"/>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414797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B2DE-6979-8DF4-4CFD-CE5DD3519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687DE-8CF1-C5D4-039C-43693C3F0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EED752-D508-98AC-9479-63E78DEE1C1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87FD9C2-5F71-C125-6386-BC7290146C0D}"/>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04526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525BC-957D-B80C-648B-AC100196F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B7EF4-57DC-43FC-A636-19B0011F4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01A26-934D-0B6F-5DB6-B1DDD40C30D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D8653AA-72E8-3F66-28BD-81CBB915E5A0}"/>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528738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44251-DF40-06AE-6872-9E5D747CB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35681-9021-F50D-1A23-9338D15C74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FE905-11B0-138B-CAEE-270D65AC9D0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8727FA8-C4B8-6A59-BFDF-10FB44BBB8FA}"/>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699921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5030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50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5634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47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96122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9118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842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40758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0164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1305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6390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9510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24789174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publicdomain/zero/1.0/deed.en" TargetMode="External"/><Relationship Id="rId4" Type="http://schemas.openxmlformats.org/officeDocument/2006/relationships/hyperlink" Target="https://pxhere.com/en/photo/91085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creativecommons.org/publicdomain/zero/1.0/deed.en" TargetMode="External"/><Relationship Id="rId4" Type="http://schemas.openxmlformats.org/officeDocument/2006/relationships/hyperlink" Target="https://pxhere.com/en/photo/91085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a:extLst>
              <a:ext uri="{FF2B5EF4-FFF2-40B4-BE49-F238E27FC236}">
                <a16:creationId xmlns:a16="http://schemas.microsoft.com/office/drawing/2014/main" id="{B94FFCAF-C54D-C745-53F1-ED7A9C4B3E94}"/>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389" r="25389"/>
          <a:stretch/>
        </p:blipFill>
        <p:spPr/>
      </p:pic>
      <p:sp>
        <p:nvSpPr>
          <p:cNvPr id="24" name="Title 2">
            <a:extLst>
              <a:ext uri="{FF2B5EF4-FFF2-40B4-BE49-F238E27FC236}">
                <a16:creationId xmlns:a16="http://schemas.microsoft.com/office/drawing/2014/main" id="{00E8E6C4-F70A-1564-0B45-BC4CEB5D9B80}"/>
              </a:ext>
            </a:extLst>
          </p:cNvPr>
          <p:cNvSpPr>
            <a:spLocks noGrp="1"/>
          </p:cNvSpPr>
          <p:nvPr>
            <p:ph type="ctrTitle"/>
          </p:nvPr>
        </p:nvSpPr>
        <p:spPr>
          <a:xfrm>
            <a:off x="539999" y="1530002"/>
            <a:ext cx="6255979" cy="2033997"/>
          </a:xfrm>
        </p:spPr>
        <p:txBody>
          <a:bodyPr anchor="b"/>
          <a:lstStyle/>
          <a:p>
            <a:r>
              <a:rPr lang="en-AU" dirty="0">
                <a:effectLst/>
                <a:latin typeface="+mj-lt"/>
                <a:ea typeface="Times New Roman" panose="02020603050405020304" pitchFamily="18" charset="0"/>
              </a:rPr>
              <a:t>Linear equations</a:t>
            </a:r>
            <a:endParaRPr lang="en-AU" dirty="0">
              <a:latin typeface="+mj-lt"/>
            </a:endParaRPr>
          </a:p>
        </p:txBody>
      </p:sp>
      <p:sp>
        <p:nvSpPr>
          <p:cNvPr id="25" name="Text Placeholder 10">
            <a:extLst>
              <a:ext uri="{FF2B5EF4-FFF2-40B4-BE49-F238E27FC236}">
                <a16:creationId xmlns:a16="http://schemas.microsoft.com/office/drawing/2014/main" id="{666E6FDB-EE87-C2E9-11BE-D69AAED99C86}"/>
              </a:ext>
            </a:extLst>
          </p:cNvPr>
          <p:cNvSpPr>
            <a:spLocks noGrp="1"/>
          </p:cNvSpPr>
          <p:nvPr>
            <p:ph type="body" sz="quarter" idx="10"/>
          </p:nvPr>
        </p:nvSpPr>
        <p:spPr>
          <a:xfrm>
            <a:off x="539999" y="3624180"/>
            <a:ext cx="6255977" cy="1188000"/>
          </a:xfrm>
        </p:spPr>
        <p:txBody>
          <a:bodyPr/>
          <a:lstStyle/>
          <a:p>
            <a:r>
              <a:rPr lang="en-AU" dirty="0">
                <a:latin typeface="+mj-lt"/>
              </a:rPr>
              <a:t>Stage 4</a:t>
            </a:r>
          </a:p>
        </p:txBody>
      </p:sp>
      <p:sp>
        <p:nvSpPr>
          <p:cNvPr id="26" name="Text Placeholder 5">
            <a:extLst>
              <a:ext uri="{FF2B5EF4-FFF2-40B4-BE49-F238E27FC236}">
                <a16:creationId xmlns:a16="http://schemas.microsoft.com/office/drawing/2014/main" id="{363957E8-2442-C58E-638E-26E3BA2B4129}"/>
              </a:ext>
            </a:extLst>
          </p:cNvPr>
          <p:cNvSpPr>
            <a:spLocks noGrp="1"/>
          </p:cNvSpPr>
          <p:nvPr>
            <p:ph type="body" sz="quarter" idx="16"/>
          </p:nvPr>
        </p:nvSpPr>
        <p:spPr>
          <a:xfrm>
            <a:off x="540000" y="4925698"/>
            <a:ext cx="6255975" cy="360000"/>
          </a:xfrm>
        </p:spPr>
        <p:txBody>
          <a:bodyPr/>
          <a:lstStyle/>
          <a:p>
            <a:r>
              <a:rPr lang="en-AU" dirty="0"/>
              <a:t>Analysing patterns</a:t>
            </a:r>
          </a:p>
          <a:p>
            <a:endParaRPr lang="en-AU" dirty="0"/>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1698B-0157-AADE-1A3F-AD13FEAF3F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E4480D-A2CD-5A64-55A4-35FAB7C79CB1}"/>
              </a:ext>
            </a:extLst>
          </p:cNvPr>
          <p:cNvSpPr>
            <a:spLocks noGrp="1"/>
          </p:cNvSpPr>
          <p:nvPr>
            <p:ph type="title"/>
          </p:nvPr>
        </p:nvSpPr>
        <p:spPr/>
        <p:txBody>
          <a:bodyPr/>
          <a:lstStyle/>
          <a:p>
            <a:r>
              <a:rPr lang="en-US" dirty="0">
                <a:latin typeface="+mj-lt"/>
              </a:rPr>
              <a:t>Linear equations (7)</a:t>
            </a:r>
            <a:endParaRPr lang="en-AU" dirty="0">
              <a:latin typeface="+mj-lt"/>
            </a:endParaRPr>
          </a:p>
        </p:txBody>
      </p:sp>
      <p:sp>
        <p:nvSpPr>
          <p:cNvPr id="4" name="Text Placeholder 3">
            <a:extLst>
              <a:ext uri="{FF2B5EF4-FFF2-40B4-BE49-F238E27FC236}">
                <a16:creationId xmlns:a16="http://schemas.microsoft.com/office/drawing/2014/main" id="{65D2C918-ACD2-90DA-173D-3CAD32B2E89C}"/>
              </a:ext>
            </a:extLst>
          </p:cNvPr>
          <p:cNvSpPr>
            <a:spLocks noGrp="1"/>
          </p:cNvSpPr>
          <p:nvPr>
            <p:ph type="body" sz="quarter" idx="18"/>
          </p:nvPr>
        </p:nvSpPr>
        <p:spPr/>
        <p:txBody>
          <a:bodyPr/>
          <a:lstStyle/>
          <a:p>
            <a:r>
              <a:rPr lang="en-US" dirty="0">
                <a:latin typeface="+mj-lt"/>
              </a:rPr>
              <a:t>How many cups to reach the moon?</a:t>
            </a:r>
            <a:endParaRPr lang="en-AU" dirty="0">
              <a:latin typeface="+mj-lt"/>
            </a:endParaRPr>
          </a:p>
        </p:txBody>
      </p:sp>
      <p:pic>
        <p:nvPicPr>
          <p:cNvPr id="1026" name="Picture 2" descr="moon">
            <a:extLst>
              <a:ext uri="{FF2B5EF4-FFF2-40B4-BE49-F238E27FC236}">
                <a16:creationId xmlns:a16="http://schemas.microsoft.com/office/drawing/2014/main" id="{F3FB0BE5-FA1C-6CDA-404D-E9979AC4F24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999" y="1484566"/>
            <a:ext cx="6441353" cy="483101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B77B94B0-A5E8-0B2D-B5A2-FDBEF45BE3E9}"/>
              </a:ext>
            </a:extLst>
          </p:cNvPr>
          <p:cNvSpPr>
            <a:spLocks noGrp="1"/>
          </p:cNvSpPr>
          <p:nvPr>
            <p:ph type="body" sz="quarter" idx="17"/>
          </p:nvPr>
        </p:nvSpPr>
        <p:spPr>
          <a:xfrm>
            <a:off x="359999" y="6385985"/>
            <a:ext cx="6441353" cy="310015"/>
          </a:xfrm>
        </p:spPr>
        <p:txBody>
          <a:bodyPr/>
          <a:lstStyle/>
          <a:p>
            <a:r>
              <a:rPr lang="en-US" sz="1200" dirty="0">
                <a:latin typeface="+mn-lt"/>
              </a:rPr>
              <a:t>“</a:t>
            </a:r>
            <a:r>
              <a:rPr lang="en-US" sz="1200" dirty="0">
                <a:latin typeface="+mn-lt"/>
                <a:hlinkClick r:id="rId4"/>
              </a:rPr>
              <a:t>Moon</a:t>
            </a:r>
            <a:r>
              <a:rPr lang="en-US" sz="1200" dirty="0">
                <a:latin typeface="+mn-lt"/>
              </a:rPr>
              <a:t>” </a:t>
            </a:r>
            <a:r>
              <a:rPr lang="en-AU" sz="1200" dirty="0">
                <a:solidFill>
                  <a:srgbClr val="000000"/>
                </a:solidFill>
                <a:effectLst/>
                <a:latin typeface="+mn-lt"/>
                <a:ea typeface="Calibri" panose="020F0502020204030204" pitchFamily="34" charset="0"/>
              </a:rPr>
              <a:t>is licensed under </a:t>
            </a:r>
            <a:r>
              <a:rPr lang="en-AU" sz="1200" u="sng" dirty="0">
                <a:solidFill>
                  <a:srgbClr val="2F5496"/>
                </a:solidFill>
                <a:effectLst/>
                <a:latin typeface="+mn-lt"/>
                <a:ea typeface="Calibri" panose="020F0502020204030204" pitchFamily="34" charset="0"/>
                <a:hlinkClick r:id="rId5"/>
              </a:rPr>
              <a:t>CC0 1.0 Universal</a:t>
            </a:r>
            <a:endParaRPr lang="en-AU" sz="1200" dirty="0">
              <a:latin typeface="+mn-lt"/>
            </a:endParaRPr>
          </a:p>
        </p:txBody>
      </p:sp>
      <p:sp>
        <p:nvSpPr>
          <p:cNvPr id="6" name="TextBox 5">
            <a:extLst>
              <a:ext uri="{FF2B5EF4-FFF2-40B4-BE49-F238E27FC236}">
                <a16:creationId xmlns:a16="http://schemas.microsoft.com/office/drawing/2014/main" id="{C0C4FA83-64DC-E173-1D84-24DA144F6A63}"/>
              </a:ext>
            </a:extLst>
          </p:cNvPr>
          <p:cNvSpPr txBox="1"/>
          <p:nvPr/>
        </p:nvSpPr>
        <p:spPr>
          <a:xfrm>
            <a:off x="7273159" y="1484566"/>
            <a:ext cx="4099034" cy="1658027"/>
          </a:xfrm>
          <a:prstGeom prst="rect">
            <a:avLst/>
          </a:prstGeom>
          <a:noFill/>
        </p:spPr>
        <p:txBody>
          <a:bodyPr wrap="square" lIns="0" tIns="0" rIns="0" bIns="0" rtlCol="0">
            <a:noAutofit/>
          </a:bodyPr>
          <a:lstStyle/>
          <a:p>
            <a:pPr>
              <a:lnSpc>
                <a:spcPct val="150000"/>
              </a:lnSpc>
              <a:spcAft>
                <a:spcPts val="1200"/>
              </a:spcAft>
            </a:pPr>
            <a:r>
              <a:rPr lang="en-US" sz="1800" dirty="0"/>
              <a:t>Distance from Earth:</a:t>
            </a:r>
          </a:p>
          <a:p>
            <a:pPr>
              <a:lnSpc>
                <a:spcPct val="150000"/>
              </a:lnSpc>
              <a:spcAft>
                <a:spcPts val="1200"/>
              </a:spcAft>
            </a:pPr>
            <a:r>
              <a:rPr lang="en-US" sz="1800" dirty="0"/>
              <a:t>384 400 km</a:t>
            </a:r>
          </a:p>
        </p:txBody>
      </p:sp>
      <p:sp>
        <p:nvSpPr>
          <p:cNvPr id="2" name="Slide Number Placeholder 1">
            <a:extLst>
              <a:ext uri="{FF2B5EF4-FFF2-40B4-BE49-F238E27FC236}">
                <a16:creationId xmlns:a16="http://schemas.microsoft.com/office/drawing/2014/main" id="{6EC8965D-4A46-D900-1E33-F33AE02FE7D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63670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1A714-2768-B224-0CF6-1707F373274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7C76B7-63E3-8BAB-83A4-75C7B669550F}"/>
              </a:ext>
            </a:extLst>
          </p:cNvPr>
          <p:cNvSpPr>
            <a:spLocks noGrp="1"/>
          </p:cNvSpPr>
          <p:nvPr>
            <p:ph type="ctrTitle"/>
          </p:nvPr>
        </p:nvSpPr>
        <p:spPr/>
        <p:txBody>
          <a:bodyPr/>
          <a:lstStyle/>
          <a:p>
            <a:r>
              <a:rPr lang="en-AU" dirty="0"/>
              <a:t>Summarise</a:t>
            </a:r>
          </a:p>
        </p:txBody>
      </p:sp>
    </p:spTree>
    <p:extLst>
      <p:ext uri="{BB962C8B-B14F-4D97-AF65-F5344CB8AC3E}">
        <p14:creationId xmlns:p14="http://schemas.microsoft.com/office/powerpoint/2010/main" val="164932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9786D-7F6F-ECBA-6826-699590C276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DF8008-9F7F-24E4-0624-D79B87268402}"/>
              </a:ext>
            </a:extLst>
          </p:cNvPr>
          <p:cNvSpPr>
            <a:spLocks noGrp="1"/>
          </p:cNvSpPr>
          <p:nvPr>
            <p:ph type="title"/>
          </p:nvPr>
        </p:nvSpPr>
        <p:spPr>
          <a:xfrm>
            <a:off x="359999" y="360000"/>
            <a:ext cx="11484000" cy="545601"/>
          </a:xfrm>
        </p:spPr>
        <p:txBody>
          <a:bodyPr/>
          <a:lstStyle/>
          <a:p>
            <a:r>
              <a:rPr lang="en-US" dirty="0">
                <a:latin typeface="+mj-lt"/>
              </a:rPr>
              <a:t>Linear equations (8)</a:t>
            </a:r>
            <a:endParaRPr lang="en-AU" dirty="0">
              <a:latin typeface="+mj-lt"/>
            </a:endParaRPr>
          </a:p>
        </p:txBody>
      </p:sp>
      <p:sp>
        <p:nvSpPr>
          <p:cNvPr id="4" name="Text Placeholder 3">
            <a:extLst>
              <a:ext uri="{FF2B5EF4-FFF2-40B4-BE49-F238E27FC236}">
                <a16:creationId xmlns:a16="http://schemas.microsoft.com/office/drawing/2014/main" id="{71F7BEA6-749C-2417-991C-4B229B3107DE}"/>
              </a:ext>
            </a:extLst>
          </p:cNvPr>
          <p:cNvSpPr>
            <a:spLocks noGrp="1"/>
          </p:cNvSpPr>
          <p:nvPr>
            <p:ph type="body" sz="quarter" idx="18"/>
          </p:nvPr>
        </p:nvSpPr>
        <p:spPr>
          <a:xfrm>
            <a:off x="359999" y="982520"/>
            <a:ext cx="11483999" cy="310015"/>
          </a:xfrm>
        </p:spPr>
        <p:txBody>
          <a:bodyPr/>
          <a:lstStyle/>
          <a:p>
            <a:r>
              <a:rPr lang="en-US" dirty="0">
                <a:latin typeface="+mj-lt"/>
              </a:rPr>
              <a:t>Worked example 1</a:t>
            </a:r>
            <a:endParaRPr lang="en-AU" dirty="0">
              <a:latin typeface="+mj-lt"/>
            </a:endParaRPr>
          </a:p>
        </p:txBody>
      </p:sp>
      <p:sp>
        <p:nvSpPr>
          <p:cNvPr id="5" name="Text Placeholder 4">
            <a:extLst>
              <a:ext uri="{FF2B5EF4-FFF2-40B4-BE49-F238E27FC236}">
                <a16:creationId xmlns:a16="http://schemas.microsoft.com/office/drawing/2014/main" id="{DA810995-0DC0-A821-34BF-C352C35A01D5}"/>
              </a:ext>
            </a:extLst>
          </p:cNvPr>
          <p:cNvSpPr>
            <a:spLocks noGrp="1"/>
          </p:cNvSpPr>
          <p:nvPr>
            <p:ph type="body" sz="quarter" idx="17"/>
          </p:nvPr>
        </p:nvSpPr>
        <p:spPr>
          <a:xfrm>
            <a:off x="359999" y="1567086"/>
            <a:ext cx="11484000" cy="568463"/>
          </a:xfrm>
        </p:spPr>
        <p:txBody>
          <a:bodyPr/>
          <a:lstStyle/>
          <a:p>
            <a:r>
              <a:rPr lang="en-US" dirty="0">
                <a:latin typeface="+mn-lt"/>
              </a:rPr>
              <a:t>Find the linear equation that represents the pattern in the table.</a:t>
            </a:r>
            <a:endParaRPr lang="en-AU" dirty="0">
              <a:latin typeface="+mn-lt"/>
            </a:endParaRPr>
          </a:p>
        </p:txBody>
      </p:sp>
      <mc:AlternateContent xmlns:mc="http://schemas.openxmlformats.org/markup-compatibility/2006" xmlns:a14="http://schemas.microsoft.com/office/drawing/2010/main">
        <mc:Choice Requires="a14">
          <p:graphicFrame>
            <p:nvGraphicFramePr>
              <p:cNvPr id="6" name="Table 5" descr="Table of x and y values">
                <a:extLst>
                  <a:ext uri="{FF2B5EF4-FFF2-40B4-BE49-F238E27FC236}">
                    <a16:creationId xmlns:a16="http://schemas.microsoft.com/office/drawing/2014/main" id="{09270D7A-1576-C1E7-D155-6EE5FC69F177}"/>
                  </a:ext>
                </a:extLst>
              </p:cNvPr>
              <p:cNvGraphicFramePr>
                <a:graphicFrameLocks noGrp="1"/>
              </p:cNvGraphicFramePr>
              <p:nvPr>
                <p:extLst>
                  <p:ext uri="{D42A27DB-BD31-4B8C-83A1-F6EECF244321}">
                    <p14:modId xmlns:p14="http://schemas.microsoft.com/office/powerpoint/2010/main" val="3178435931"/>
                  </p:ext>
                </p:extLst>
              </p:nvPr>
            </p:nvGraphicFramePr>
            <p:xfrm>
              <a:off x="359999" y="2410100"/>
              <a:ext cx="5490196" cy="2731550"/>
            </p:xfrm>
            <a:graphic>
              <a:graphicData uri="http://schemas.openxmlformats.org/drawingml/2006/table">
                <a:tbl>
                  <a:tblPr firstRow="1" bandRow="1">
                    <a:tableStyleId>{6E25E649-3F16-4E02-A733-19D2CDBF48F0}</a:tableStyleId>
                  </a:tblPr>
                  <a:tblGrid>
                    <a:gridCol w="2745098">
                      <a:extLst>
                        <a:ext uri="{9D8B030D-6E8A-4147-A177-3AD203B41FA5}">
                          <a16:colId xmlns:a16="http://schemas.microsoft.com/office/drawing/2014/main" val="2485684597"/>
                        </a:ext>
                      </a:extLst>
                    </a:gridCol>
                    <a:gridCol w="2745098">
                      <a:extLst>
                        <a:ext uri="{9D8B030D-6E8A-4147-A177-3AD203B41FA5}">
                          <a16:colId xmlns:a16="http://schemas.microsoft.com/office/drawing/2014/main" val="70924286"/>
                        </a:ext>
                      </a:extLst>
                    </a:gridCol>
                  </a:tblGrid>
                  <a:tr h="546310">
                    <a:tc>
                      <a:txBody>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𝒙</m:t>
                                </m:r>
                              </m:oMath>
                            </m:oMathPara>
                          </a14:m>
                          <a:endParaRPr lang="en-AU" sz="2000" dirty="0">
                            <a:latin typeface="+mj-lt"/>
                          </a:endParaRPr>
                        </a:p>
                      </a:txBody>
                      <a:tcPr marL="85702" marR="85702" marT="42851" marB="42851"/>
                    </a:tc>
                    <a:tc>
                      <a:txBody>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𝒚</m:t>
                                </m:r>
                              </m:oMath>
                            </m:oMathPara>
                          </a14:m>
                          <a:endParaRPr lang="en-AU" sz="2000" dirty="0">
                            <a:latin typeface="+mj-lt"/>
                          </a:endParaRPr>
                        </a:p>
                      </a:txBody>
                      <a:tcPr marL="85702" marR="85702" marT="42851" marB="42851"/>
                    </a:tc>
                    <a:extLst>
                      <a:ext uri="{0D108BD9-81ED-4DB2-BD59-A6C34878D82A}">
                        <a16:rowId xmlns:a16="http://schemas.microsoft.com/office/drawing/2014/main" val="3088814558"/>
                      </a:ext>
                    </a:extLst>
                  </a:tr>
                  <a:tr h="546310">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0</m:t>
                                </m:r>
                              </m:oMath>
                            </m:oMathPara>
                          </a14:m>
                          <a:endParaRPr lang="en-AU" sz="2000" dirty="0"/>
                        </a:p>
                      </a:txBody>
                      <a:tcPr marL="85702" marR="85702" marT="42851" marB="42851"/>
                    </a:tc>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3</m:t>
                                </m:r>
                              </m:oMath>
                            </m:oMathPara>
                          </a14:m>
                          <a:endParaRPr lang="en-AU" sz="2000" dirty="0"/>
                        </a:p>
                      </a:txBody>
                      <a:tcPr marL="85702" marR="85702" marT="42851" marB="42851"/>
                    </a:tc>
                    <a:extLst>
                      <a:ext uri="{0D108BD9-81ED-4DB2-BD59-A6C34878D82A}">
                        <a16:rowId xmlns:a16="http://schemas.microsoft.com/office/drawing/2014/main" val="429444169"/>
                      </a:ext>
                    </a:extLst>
                  </a:tr>
                  <a:tr h="546310">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m:t>
                                </m:r>
                              </m:oMath>
                            </m:oMathPara>
                          </a14:m>
                          <a:endParaRPr lang="en-AU" sz="2000" dirty="0"/>
                        </a:p>
                      </a:txBody>
                      <a:tcPr marL="85702" marR="85702" marT="42851" marB="42851"/>
                    </a:tc>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5</m:t>
                                </m:r>
                              </m:oMath>
                            </m:oMathPara>
                          </a14:m>
                          <a:endParaRPr lang="en-AU" sz="2000" dirty="0"/>
                        </a:p>
                      </a:txBody>
                      <a:tcPr marL="85702" marR="85702" marT="42851" marB="42851"/>
                    </a:tc>
                    <a:extLst>
                      <a:ext uri="{0D108BD9-81ED-4DB2-BD59-A6C34878D82A}">
                        <a16:rowId xmlns:a16="http://schemas.microsoft.com/office/drawing/2014/main" val="3134070827"/>
                      </a:ext>
                    </a:extLst>
                  </a:tr>
                  <a:tr h="546310">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2</m:t>
                                </m:r>
                              </m:oMath>
                            </m:oMathPara>
                          </a14:m>
                          <a:endParaRPr lang="en-AU" sz="2000" dirty="0"/>
                        </a:p>
                      </a:txBody>
                      <a:tcPr marL="85702" marR="85702" marT="42851" marB="42851"/>
                    </a:tc>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7</m:t>
                                </m:r>
                              </m:oMath>
                            </m:oMathPara>
                          </a14:m>
                          <a:endParaRPr lang="en-AU" sz="2000" dirty="0"/>
                        </a:p>
                      </a:txBody>
                      <a:tcPr marL="85702" marR="85702" marT="42851" marB="42851"/>
                    </a:tc>
                    <a:extLst>
                      <a:ext uri="{0D108BD9-81ED-4DB2-BD59-A6C34878D82A}">
                        <a16:rowId xmlns:a16="http://schemas.microsoft.com/office/drawing/2014/main" val="647170588"/>
                      </a:ext>
                    </a:extLst>
                  </a:tr>
                  <a:tr h="546310">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3</m:t>
                                </m:r>
                              </m:oMath>
                            </m:oMathPara>
                          </a14:m>
                          <a:endParaRPr lang="en-AU" sz="2000" dirty="0"/>
                        </a:p>
                      </a:txBody>
                      <a:tcPr marL="85702" marR="85702" marT="42851" marB="42851"/>
                    </a:tc>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9</m:t>
                                </m:r>
                              </m:oMath>
                            </m:oMathPara>
                          </a14:m>
                          <a:endParaRPr lang="en-AU" sz="2000" dirty="0"/>
                        </a:p>
                      </a:txBody>
                      <a:tcPr marL="85702" marR="85702" marT="42851" marB="42851"/>
                    </a:tc>
                    <a:extLst>
                      <a:ext uri="{0D108BD9-81ED-4DB2-BD59-A6C34878D82A}">
                        <a16:rowId xmlns:a16="http://schemas.microsoft.com/office/drawing/2014/main" val="984153586"/>
                      </a:ext>
                    </a:extLst>
                  </a:tr>
                </a:tbl>
              </a:graphicData>
            </a:graphic>
          </p:graphicFrame>
        </mc:Choice>
        <mc:Fallback xmlns="">
          <p:graphicFrame>
            <p:nvGraphicFramePr>
              <p:cNvPr id="6" name="Table 5" descr="Table of x and y values">
                <a:extLst>
                  <a:ext uri="{FF2B5EF4-FFF2-40B4-BE49-F238E27FC236}">
                    <a16:creationId xmlns:a16="http://schemas.microsoft.com/office/drawing/2014/main" id="{09270D7A-1576-C1E7-D155-6EE5FC69F177}"/>
                  </a:ext>
                </a:extLst>
              </p:cNvPr>
              <p:cNvGraphicFramePr>
                <a:graphicFrameLocks noGrp="1"/>
              </p:cNvGraphicFramePr>
              <p:nvPr>
                <p:extLst>
                  <p:ext uri="{D42A27DB-BD31-4B8C-83A1-F6EECF244321}">
                    <p14:modId xmlns:p14="http://schemas.microsoft.com/office/powerpoint/2010/main" val="3178435931"/>
                  </p:ext>
                </p:extLst>
              </p:nvPr>
            </p:nvGraphicFramePr>
            <p:xfrm>
              <a:off x="359999" y="2410100"/>
              <a:ext cx="5490196" cy="2731550"/>
            </p:xfrm>
            <a:graphic>
              <a:graphicData uri="http://schemas.openxmlformats.org/drawingml/2006/table">
                <a:tbl>
                  <a:tblPr firstRow="1" bandRow="1">
                    <a:tableStyleId>{6E25E649-3F16-4E02-A733-19D2CDBF48F0}</a:tableStyleId>
                  </a:tblPr>
                  <a:tblGrid>
                    <a:gridCol w="2745098">
                      <a:extLst>
                        <a:ext uri="{9D8B030D-6E8A-4147-A177-3AD203B41FA5}">
                          <a16:colId xmlns:a16="http://schemas.microsoft.com/office/drawing/2014/main" val="2485684597"/>
                        </a:ext>
                      </a:extLst>
                    </a:gridCol>
                    <a:gridCol w="2745098">
                      <a:extLst>
                        <a:ext uri="{9D8B030D-6E8A-4147-A177-3AD203B41FA5}">
                          <a16:colId xmlns:a16="http://schemas.microsoft.com/office/drawing/2014/main" val="70924286"/>
                        </a:ext>
                      </a:extLst>
                    </a:gridCol>
                  </a:tblGrid>
                  <a:tr h="546310">
                    <a:tc>
                      <a:txBody>
                        <a:bodyPr/>
                        <a:lstStyle/>
                        <a:p>
                          <a:endParaRPr lang="en-US"/>
                        </a:p>
                      </a:txBody>
                      <a:tcPr marL="85702" marR="85702" marT="42851" marB="42851">
                        <a:blipFill>
                          <a:blip r:embed="rId3"/>
                          <a:stretch>
                            <a:fillRect t="-2222" r="-100222" b="-401111"/>
                          </a:stretch>
                        </a:blipFill>
                      </a:tcPr>
                    </a:tc>
                    <a:tc>
                      <a:txBody>
                        <a:bodyPr/>
                        <a:lstStyle/>
                        <a:p>
                          <a:endParaRPr lang="en-US"/>
                        </a:p>
                      </a:txBody>
                      <a:tcPr marL="85702" marR="85702" marT="42851" marB="42851">
                        <a:blipFill>
                          <a:blip r:embed="rId3"/>
                          <a:stretch>
                            <a:fillRect l="-100222" t="-2222" r="-444" b="-401111"/>
                          </a:stretch>
                        </a:blipFill>
                      </a:tcPr>
                    </a:tc>
                    <a:extLst>
                      <a:ext uri="{0D108BD9-81ED-4DB2-BD59-A6C34878D82A}">
                        <a16:rowId xmlns:a16="http://schemas.microsoft.com/office/drawing/2014/main" val="3088814558"/>
                      </a:ext>
                    </a:extLst>
                  </a:tr>
                  <a:tr h="546310">
                    <a:tc>
                      <a:txBody>
                        <a:bodyPr/>
                        <a:lstStyle/>
                        <a:p>
                          <a:endParaRPr lang="en-US"/>
                        </a:p>
                      </a:txBody>
                      <a:tcPr marL="85702" marR="85702" marT="42851" marB="42851">
                        <a:blipFill>
                          <a:blip r:embed="rId3"/>
                          <a:stretch>
                            <a:fillRect t="-102222" r="-100222" b="-301111"/>
                          </a:stretch>
                        </a:blipFill>
                      </a:tcPr>
                    </a:tc>
                    <a:tc>
                      <a:txBody>
                        <a:bodyPr/>
                        <a:lstStyle/>
                        <a:p>
                          <a:endParaRPr lang="en-US"/>
                        </a:p>
                      </a:txBody>
                      <a:tcPr marL="85702" marR="85702" marT="42851" marB="42851">
                        <a:blipFill>
                          <a:blip r:embed="rId3"/>
                          <a:stretch>
                            <a:fillRect l="-100222" t="-102222" r="-444" b="-301111"/>
                          </a:stretch>
                        </a:blipFill>
                      </a:tcPr>
                    </a:tc>
                    <a:extLst>
                      <a:ext uri="{0D108BD9-81ED-4DB2-BD59-A6C34878D82A}">
                        <a16:rowId xmlns:a16="http://schemas.microsoft.com/office/drawing/2014/main" val="429444169"/>
                      </a:ext>
                    </a:extLst>
                  </a:tr>
                  <a:tr h="546310">
                    <a:tc>
                      <a:txBody>
                        <a:bodyPr/>
                        <a:lstStyle/>
                        <a:p>
                          <a:endParaRPr lang="en-US"/>
                        </a:p>
                      </a:txBody>
                      <a:tcPr marL="85702" marR="85702" marT="42851" marB="42851">
                        <a:blipFill>
                          <a:blip r:embed="rId3"/>
                          <a:stretch>
                            <a:fillRect t="-204494" r="-100222" b="-204494"/>
                          </a:stretch>
                        </a:blipFill>
                      </a:tcPr>
                    </a:tc>
                    <a:tc>
                      <a:txBody>
                        <a:bodyPr/>
                        <a:lstStyle/>
                        <a:p>
                          <a:endParaRPr lang="en-US"/>
                        </a:p>
                      </a:txBody>
                      <a:tcPr marL="85702" marR="85702" marT="42851" marB="42851">
                        <a:blipFill>
                          <a:blip r:embed="rId3"/>
                          <a:stretch>
                            <a:fillRect l="-100222" t="-204494" r="-444" b="-204494"/>
                          </a:stretch>
                        </a:blipFill>
                      </a:tcPr>
                    </a:tc>
                    <a:extLst>
                      <a:ext uri="{0D108BD9-81ED-4DB2-BD59-A6C34878D82A}">
                        <a16:rowId xmlns:a16="http://schemas.microsoft.com/office/drawing/2014/main" val="3134070827"/>
                      </a:ext>
                    </a:extLst>
                  </a:tr>
                  <a:tr h="546310">
                    <a:tc>
                      <a:txBody>
                        <a:bodyPr/>
                        <a:lstStyle/>
                        <a:p>
                          <a:endParaRPr lang="en-US"/>
                        </a:p>
                      </a:txBody>
                      <a:tcPr marL="85702" marR="85702" marT="42851" marB="42851">
                        <a:blipFill>
                          <a:blip r:embed="rId3"/>
                          <a:stretch>
                            <a:fillRect t="-301111" r="-100222" b="-102222"/>
                          </a:stretch>
                        </a:blipFill>
                      </a:tcPr>
                    </a:tc>
                    <a:tc>
                      <a:txBody>
                        <a:bodyPr/>
                        <a:lstStyle/>
                        <a:p>
                          <a:endParaRPr lang="en-US"/>
                        </a:p>
                      </a:txBody>
                      <a:tcPr marL="85702" marR="85702" marT="42851" marB="42851">
                        <a:blipFill>
                          <a:blip r:embed="rId3"/>
                          <a:stretch>
                            <a:fillRect l="-100222" t="-301111" r="-444" b="-102222"/>
                          </a:stretch>
                        </a:blipFill>
                      </a:tcPr>
                    </a:tc>
                    <a:extLst>
                      <a:ext uri="{0D108BD9-81ED-4DB2-BD59-A6C34878D82A}">
                        <a16:rowId xmlns:a16="http://schemas.microsoft.com/office/drawing/2014/main" val="647170588"/>
                      </a:ext>
                    </a:extLst>
                  </a:tr>
                  <a:tr h="546310">
                    <a:tc>
                      <a:txBody>
                        <a:bodyPr/>
                        <a:lstStyle/>
                        <a:p>
                          <a:endParaRPr lang="en-US"/>
                        </a:p>
                      </a:txBody>
                      <a:tcPr marL="85702" marR="85702" marT="42851" marB="42851">
                        <a:blipFill>
                          <a:blip r:embed="rId3"/>
                          <a:stretch>
                            <a:fillRect t="-401111" r="-100222" b="-2222"/>
                          </a:stretch>
                        </a:blipFill>
                      </a:tcPr>
                    </a:tc>
                    <a:tc>
                      <a:txBody>
                        <a:bodyPr/>
                        <a:lstStyle/>
                        <a:p>
                          <a:endParaRPr lang="en-US"/>
                        </a:p>
                      </a:txBody>
                      <a:tcPr marL="85702" marR="85702" marT="42851" marB="42851">
                        <a:blipFill>
                          <a:blip r:embed="rId3"/>
                          <a:stretch>
                            <a:fillRect l="-100222" t="-401111" r="-444" b="-2222"/>
                          </a:stretch>
                        </a:blipFill>
                      </a:tcPr>
                    </a:tc>
                    <a:extLst>
                      <a:ext uri="{0D108BD9-81ED-4DB2-BD59-A6C34878D82A}">
                        <a16:rowId xmlns:a16="http://schemas.microsoft.com/office/drawing/2014/main" val="984153586"/>
                      </a:ext>
                    </a:extLst>
                  </a:tr>
                </a:tbl>
              </a:graphicData>
            </a:graphic>
          </p:graphicFrame>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1E181238-AAE6-F5F8-8991-443F2829EA50}"/>
                  </a:ext>
                </a:extLst>
              </p:cNvPr>
              <p:cNvSpPr txBox="1">
                <a:spLocks/>
              </p:cNvSpPr>
              <p:nvPr/>
            </p:nvSpPr>
            <p:spPr>
              <a:xfrm>
                <a:off x="8563897" y="2410100"/>
                <a:ext cx="3404736" cy="38524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Rate of increase = 2</a:t>
                </a:r>
              </a:p>
              <a:p>
                <a:r>
                  <a:rPr lang="en-AU" dirty="0">
                    <a:latin typeface="+mn-lt"/>
                  </a:rPr>
                  <a:t>Constant = 3</a:t>
                </a:r>
                <a:endParaRPr lang="en-US" b="0" i="1" dirty="0">
                  <a:latin typeface="+mn-lt"/>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AU" dirty="0">
                  <a:latin typeface="+mn-lt"/>
                </a:endParaRPr>
              </a:p>
            </p:txBody>
          </p:sp>
        </mc:Choice>
        <mc:Fallback xmlns="">
          <p:sp>
            <p:nvSpPr>
              <p:cNvPr id="7" name="Text Placeholder 4">
                <a:extLst>
                  <a:ext uri="{FF2B5EF4-FFF2-40B4-BE49-F238E27FC236}">
                    <a16:creationId xmlns:a16="http://schemas.microsoft.com/office/drawing/2014/main" id="{1E181238-AAE6-F5F8-8991-443F2829EA50}"/>
                  </a:ext>
                </a:extLst>
              </p:cNvPr>
              <p:cNvSpPr txBox="1">
                <a:spLocks noRot="1" noChangeAspect="1" noMove="1" noResize="1" noEditPoints="1" noAdjustHandles="1" noChangeArrowheads="1" noChangeShapeType="1" noTextEdit="1"/>
              </p:cNvSpPr>
              <p:nvPr/>
            </p:nvSpPr>
            <p:spPr>
              <a:xfrm>
                <a:off x="8563897" y="2410100"/>
                <a:ext cx="3404736" cy="3852437"/>
              </a:xfrm>
              <a:prstGeom prst="rect">
                <a:avLst/>
              </a:prstGeom>
              <a:blipFill>
                <a:blip r:embed="rId4"/>
                <a:stretch>
                  <a:fillRect l="-465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2037CD0-D801-4CC9-D046-516DC0E908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49071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E1DAC-F5FA-636A-CD52-C5E3A5E2BB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4817B0-D73C-74B0-DC5A-6C90C85DA1A3}"/>
              </a:ext>
            </a:extLst>
          </p:cNvPr>
          <p:cNvSpPr>
            <a:spLocks noGrp="1"/>
          </p:cNvSpPr>
          <p:nvPr>
            <p:ph type="title"/>
          </p:nvPr>
        </p:nvSpPr>
        <p:spPr/>
        <p:txBody>
          <a:bodyPr/>
          <a:lstStyle/>
          <a:p>
            <a:r>
              <a:rPr lang="en-US" dirty="0"/>
              <a:t>Linear equations (9)</a:t>
            </a:r>
            <a:endParaRPr lang="en-AU" dirty="0"/>
          </a:p>
        </p:txBody>
      </p:sp>
      <p:sp>
        <p:nvSpPr>
          <p:cNvPr id="4" name="Text Placeholder 3">
            <a:extLst>
              <a:ext uri="{FF2B5EF4-FFF2-40B4-BE49-F238E27FC236}">
                <a16:creationId xmlns:a16="http://schemas.microsoft.com/office/drawing/2014/main" id="{5A717616-B4F4-2473-BB43-64E7434177B6}"/>
              </a:ext>
            </a:extLst>
          </p:cNvPr>
          <p:cNvSpPr>
            <a:spLocks noGrp="1"/>
          </p:cNvSpPr>
          <p:nvPr>
            <p:ph type="body" sz="quarter" idx="18"/>
          </p:nvPr>
        </p:nvSpPr>
        <p:spPr/>
        <p:txBody>
          <a:bodyPr/>
          <a:lstStyle/>
          <a:p>
            <a:r>
              <a:rPr lang="en-US" dirty="0"/>
              <a:t>Worked example 1 – self explanation prompts</a:t>
            </a:r>
            <a:endParaRPr lang="en-AU" dirty="0"/>
          </a:p>
        </p:txBody>
      </p:sp>
      <p:sp>
        <p:nvSpPr>
          <p:cNvPr id="12" name="Text Placeholder 4">
            <a:extLst>
              <a:ext uri="{FF2B5EF4-FFF2-40B4-BE49-F238E27FC236}">
                <a16:creationId xmlns:a16="http://schemas.microsoft.com/office/drawing/2014/main" id="{83FA7913-4911-0487-AA1B-E7C85BFD4EC9}"/>
              </a:ext>
            </a:extLst>
          </p:cNvPr>
          <p:cNvSpPr>
            <a:spLocks noGrp="1"/>
          </p:cNvSpPr>
          <p:nvPr>
            <p:ph type="body" sz="quarter" idx="17"/>
          </p:nvPr>
        </p:nvSpPr>
        <p:spPr>
          <a:xfrm>
            <a:off x="359999" y="1567086"/>
            <a:ext cx="11484000" cy="568463"/>
          </a:xfrm>
        </p:spPr>
        <p:txBody>
          <a:bodyPr/>
          <a:lstStyle/>
          <a:p>
            <a:r>
              <a:rPr lang="en-US" dirty="0">
                <a:latin typeface="+mn-lt"/>
              </a:rPr>
              <a:t>Find the linear equation that represents the pattern in the table.</a:t>
            </a:r>
            <a:endParaRPr lang="en-AU" dirty="0">
              <a:latin typeface="+mn-lt"/>
            </a:endParaRPr>
          </a:p>
        </p:txBody>
      </p:sp>
      <mc:AlternateContent xmlns:mc="http://schemas.openxmlformats.org/markup-compatibility/2006" xmlns:a14="http://schemas.microsoft.com/office/drawing/2010/main">
        <mc:Choice Requires="a14">
          <p:graphicFrame>
            <p:nvGraphicFramePr>
              <p:cNvPr id="13" name="Table 12" descr="Table of x and y values">
                <a:extLst>
                  <a:ext uri="{FF2B5EF4-FFF2-40B4-BE49-F238E27FC236}">
                    <a16:creationId xmlns:a16="http://schemas.microsoft.com/office/drawing/2014/main" id="{3862754F-00BC-C960-A46E-4034F464FC63}"/>
                  </a:ext>
                </a:extLst>
              </p:cNvPr>
              <p:cNvGraphicFramePr>
                <a:graphicFrameLocks noGrp="1"/>
              </p:cNvGraphicFramePr>
              <p:nvPr>
                <p:extLst>
                  <p:ext uri="{D42A27DB-BD31-4B8C-83A1-F6EECF244321}">
                    <p14:modId xmlns:p14="http://schemas.microsoft.com/office/powerpoint/2010/main" val="1228627692"/>
                  </p:ext>
                </p:extLst>
              </p:nvPr>
            </p:nvGraphicFramePr>
            <p:xfrm>
              <a:off x="359999" y="2410100"/>
              <a:ext cx="5490196" cy="2731550"/>
            </p:xfrm>
            <a:graphic>
              <a:graphicData uri="http://schemas.openxmlformats.org/drawingml/2006/table">
                <a:tbl>
                  <a:tblPr firstRow="1" bandRow="1">
                    <a:tableStyleId>{6E25E649-3F16-4E02-A733-19D2CDBF48F0}</a:tableStyleId>
                  </a:tblPr>
                  <a:tblGrid>
                    <a:gridCol w="2745098">
                      <a:extLst>
                        <a:ext uri="{9D8B030D-6E8A-4147-A177-3AD203B41FA5}">
                          <a16:colId xmlns:a16="http://schemas.microsoft.com/office/drawing/2014/main" val="2485684597"/>
                        </a:ext>
                      </a:extLst>
                    </a:gridCol>
                    <a:gridCol w="2745098">
                      <a:extLst>
                        <a:ext uri="{9D8B030D-6E8A-4147-A177-3AD203B41FA5}">
                          <a16:colId xmlns:a16="http://schemas.microsoft.com/office/drawing/2014/main" val="70924286"/>
                        </a:ext>
                      </a:extLst>
                    </a:gridCol>
                  </a:tblGrid>
                  <a:tr h="546310">
                    <a:tc>
                      <a:txBody>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𝒙</m:t>
                                </m:r>
                              </m:oMath>
                            </m:oMathPara>
                          </a14:m>
                          <a:endParaRPr lang="en-AU" sz="2000" dirty="0">
                            <a:latin typeface="+mj-lt"/>
                          </a:endParaRPr>
                        </a:p>
                      </a:txBody>
                      <a:tcPr marL="85702" marR="85702" marT="42851" marB="42851"/>
                    </a:tc>
                    <a:tc>
                      <a:txBody>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𝒚</m:t>
                                </m:r>
                              </m:oMath>
                            </m:oMathPara>
                          </a14:m>
                          <a:endParaRPr lang="en-AU" sz="2000" dirty="0">
                            <a:latin typeface="+mj-lt"/>
                          </a:endParaRPr>
                        </a:p>
                      </a:txBody>
                      <a:tcPr marL="85702" marR="85702" marT="42851" marB="42851"/>
                    </a:tc>
                    <a:extLst>
                      <a:ext uri="{0D108BD9-81ED-4DB2-BD59-A6C34878D82A}">
                        <a16:rowId xmlns:a16="http://schemas.microsoft.com/office/drawing/2014/main" val="3088814558"/>
                      </a:ext>
                    </a:extLst>
                  </a:tr>
                  <a:tr h="546310">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0</m:t>
                                </m:r>
                              </m:oMath>
                            </m:oMathPara>
                          </a14:m>
                          <a:endParaRPr lang="en-AU" sz="2000" dirty="0"/>
                        </a:p>
                      </a:txBody>
                      <a:tcPr marL="85702" marR="85702" marT="42851" marB="42851"/>
                    </a:tc>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3</m:t>
                                </m:r>
                              </m:oMath>
                            </m:oMathPara>
                          </a14:m>
                          <a:endParaRPr lang="en-AU" sz="2000" dirty="0"/>
                        </a:p>
                      </a:txBody>
                      <a:tcPr marL="85702" marR="85702" marT="42851" marB="42851"/>
                    </a:tc>
                    <a:extLst>
                      <a:ext uri="{0D108BD9-81ED-4DB2-BD59-A6C34878D82A}">
                        <a16:rowId xmlns:a16="http://schemas.microsoft.com/office/drawing/2014/main" val="429444169"/>
                      </a:ext>
                    </a:extLst>
                  </a:tr>
                  <a:tr h="546310">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m:t>
                                </m:r>
                              </m:oMath>
                            </m:oMathPara>
                          </a14:m>
                          <a:endParaRPr lang="en-AU" sz="2000" dirty="0"/>
                        </a:p>
                      </a:txBody>
                      <a:tcPr marL="85702" marR="85702" marT="42851" marB="42851"/>
                    </a:tc>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5</m:t>
                                </m:r>
                              </m:oMath>
                            </m:oMathPara>
                          </a14:m>
                          <a:endParaRPr lang="en-AU" sz="2000" dirty="0"/>
                        </a:p>
                      </a:txBody>
                      <a:tcPr marL="85702" marR="85702" marT="42851" marB="42851"/>
                    </a:tc>
                    <a:extLst>
                      <a:ext uri="{0D108BD9-81ED-4DB2-BD59-A6C34878D82A}">
                        <a16:rowId xmlns:a16="http://schemas.microsoft.com/office/drawing/2014/main" val="3134070827"/>
                      </a:ext>
                    </a:extLst>
                  </a:tr>
                  <a:tr h="546310">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2</m:t>
                                </m:r>
                              </m:oMath>
                            </m:oMathPara>
                          </a14:m>
                          <a:endParaRPr lang="en-AU" sz="2000" dirty="0"/>
                        </a:p>
                      </a:txBody>
                      <a:tcPr marL="85702" marR="85702" marT="42851" marB="42851"/>
                    </a:tc>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7</m:t>
                                </m:r>
                              </m:oMath>
                            </m:oMathPara>
                          </a14:m>
                          <a:endParaRPr lang="en-AU" sz="2000" dirty="0"/>
                        </a:p>
                      </a:txBody>
                      <a:tcPr marL="85702" marR="85702" marT="42851" marB="42851"/>
                    </a:tc>
                    <a:extLst>
                      <a:ext uri="{0D108BD9-81ED-4DB2-BD59-A6C34878D82A}">
                        <a16:rowId xmlns:a16="http://schemas.microsoft.com/office/drawing/2014/main" val="647170588"/>
                      </a:ext>
                    </a:extLst>
                  </a:tr>
                  <a:tr h="546310">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3</m:t>
                                </m:r>
                              </m:oMath>
                            </m:oMathPara>
                          </a14:m>
                          <a:endParaRPr lang="en-AU" sz="2000" dirty="0"/>
                        </a:p>
                      </a:txBody>
                      <a:tcPr marL="85702" marR="85702" marT="42851" marB="42851"/>
                    </a:tc>
                    <a:tc>
                      <a:txBody>
                        <a:bodyPr/>
                        <a:lstStyle/>
                        <a:p>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9</m:t>
                                </m:r>
                              </m:oMath>
                            </m:oMathPara>
                          </a14:m>
                          <a:endParaRPr lang="en-AU" sz="2000" dirty="0"/>
                        </a:p>
                      </a:txBody>
                      <a:tcPr marL="85702" marR="85702" marT="42851" marB="42851"/>
                    </a:tc>
                    <a:extLst>
                      <a:ext uri="{0D108BD9-81ED-4DB2-BD59-A6C34878D82A}">
                        <a16:rowId xmlns:a16="http://schemas.microsoft.com/office/drawing/2014/main" val="984153586"/>
                      </a:ext>
                    </a:extLst>
                  </a:tr>
                </a:tbl>
              </a:graphicData>
            </a:graphic>
          </p:graphicFrame>
        </mc:Choice>
        <mc:Fallback xmlns="">
          <p:graphicFrame>
            <p:nvGraphicFramePr>
              <p:cNvPr id="13" name="Table 12" descr="Table of x and y values">
                <a:extLst>
                  <a:ext uri="{FF2B5EF4-FFF2-40B4-BE49-F238E27FC236}">
                    <a16:creationId xmlns:a16="http://schemas.microsoft.com/office/drawing/2014/main" id="{3862754F-00BC-C960-A46E-4034F464FC63}"/>
                  </a:ext>
                </a:extLst>
              </p:cNvPr>
              <p:cNvGraphicFramePr>
                <a:graphicFrameLocks noGrp="1"/>
              </p:cNvGraphicFramePr>
              <p:nvPr>
                <p:extLst>
                  <p:ext uri="{D42A27DB-BD31-4B8C-83A1-F6EECF244321}">
                    <p14:modId xmlns:p14="http://schemas.microsoft.com/office/powerpoint/2010/main" val="1228627692"/>
                  </p:ext>
                </p:extLst>
              </p:nvPr>
            </p:nvGraphicFramePr>
            <p:xfrm>
              <a:off x="359999" y="2410100"/>
              <a:ext cx="5490196" cy="2731550"/>
            </p:xfrm>
            <a:graphic>
              <a:graphicData uri="http://schemas.openxmlformats.org/drawingml/2006/table">
                <a:tbl>
                  <a:tblPr firstRow="1" bandRow="1">
                    <a:tableStyleId>{6E25E649-3F16-4E02-A733-19D2CDBF48F0}</a:tableStyleId>
                  </a:tblPr>
                  <a:tblGrid>
                    <a:gridCol w="2745098">
                      <a:extLst>
                        <a:ext uri="{9D8B030D-6E8A-4147-A177-3AD203B41FA5}">
                          <a16:colId xmlns:a16="http://schemas.microsoft.com/office/drawing/2014/main" val="2485684597"/>
                        </a:ext>
                      </a:extLst>
                    </a:gridCol>
                    <a:gridCol w="2745098">
                      <a:extLst>
                        <a:ext uri="{9D8B030D-6E8A-4147-A177-3AD203B41FA5}">
                          <a16:colId xmlns:a16="http://schemas.microsoft.com/office/drawing/2014/main" val="70924286"/>
                        </a:ext>
                      </a:extLst>
                    </a:gridCol>
                  </a:tblGrid>
                  <a:tr h="546310">
                    <a:tc>
                      <a:txBody>
                        <a:bodyPr/>
                        <a:lstStyle/>
                        <a:p>
                          <a:endParaRPr lang="en-US"/>
                        </a:p>
                      </a:txBody>
                      <a:tcPr marL="85702" marR="85702" marT="42851" marB="42851">
                        <a:blipFill>
                          <a:blip r:embed="rId3"/>
                          <a:stretch>
                            <a:fillRect t="-2222" r="-100222" b="-401111"/>
                          </a:stretch>
                        </a:blipFill>
                      </a:tcPr>
                    </a:tc>
                    <a:tc>
                      <a:txBody>
                        <a:bodyPr/>
                        <a:lstStyle/>
                        <a:p>
                          <a:endParaRPr lang="en-US"/>
                        </a:p>
                      </a:txBody>
                      <a:tcPr marL="85702" marR="85702" marT="42851" marB="42851">
                        <a:blipFill>
                          <a:blip r:embed="rId3"/>
                          <a:stretch>
                            <a:fillRect l="-100222" t="-2222" r="-444" b="-401111"/>
                          </a:stretch>
                        </a:blipFill>
                      </a:tcPr>
                    </a:tc>
                    <a:extLst>
                      <a:ext uri="{0D108BD9-81ED-4DB2-BD59-A6C34878D82A}">
                        <a16:rowId xmlns:a16="http://schemas.microsoft.com/office/drawing/2014/main" val="3088814558"/>
                      </a:ext>
                    </a:extLst>
                  </a:tr>
                  <a:tr h="546310">
                    <a:tc>
                      <a:txBody>
                        <a:bodyPr/>
                        <a:lstStyle/>
                        <a:p>
                          <a:endParaRPr lang="en-US"/>
                        </a:p>
                      </a:txBody>
                      <a:tcPr marL="85702" marR="85702" marT="42851" marB="42851">
                        <a:blipFill>
                          <a:blip r:embed="rId3"/>
                          <a:stretch>
                            <a:fillRect t="-102222" r="-100222" b="-301111"/>
                          </a:stretch>
                        </a:blipFill>
                      </a:tcPr>
                    </a:tc>
                    <a:tc>
                      <a:txBody>
                        <a:bodyPr/>
                        <a:lstStyle/>
                        <a:p>
                          <a:endParaRPr lang="en-US"/>
                        </a:p>
                      </a:txBody>
                      <a:tcPr marL="85702" marR="85702" marT="42851" marB="42851">
                        <a:blipFill>
                          <a:blip r:embed="rId3"/>
                          <a:stretch>
                            <a:fillRect l="-100222" t="-102222" r="-444" b="-301111"/>
                          </a:stretch>
                        </a:blipFill>
                      </a:tcPr>
                    </a:tc>
                    <a:extLst>
                      <a:ext uri="{0D108BD9-81ED-4DB2-BD59-A6C34878D82A}">
                        <a16:rowId xmlns:a16="http://schemas.microsoft.com/office/drawing/2014/main" val="429444169"/>
                      </a:ext>
                    </a:extLst>
                  </a:tr>
                  <a:tr h="546310">
                    <a:tc>
                      <a:txBody>
                        <a:bodyPr/>
                        <a:lstStyle/>
                        <a:p>
                          <a:endParaRPr lang="en-US"/>
                        </a:p>
                      </a:txBody>
                      <a:tcPr marL="85702" marR="85702" marT="42851" marB="42851">
                        <a:blipFill>
                          <a:blip r:embed="rId3"/>
                          <a:stretch>
                            <a:fillRect t="-204494" r="-100222" b="-204494"/>
                          </a:stretch>
                        </a:blipFill>
                      </a:tcPr>
                    </a:tc>
                    <a:tc>
                      <a:txBody>
                        <a:bodyPr/>
                        <a:lstStyle/>
                        <a:p>
                          <a:endParaRPr lang="en-US"/>
                        </a:p>
                      </a:txBody>
                      <a:tcPr marL="85702" marR="85702" marT="42851" marB="42851">
                        <a:blipFill>
                          <a:blip r:embed="rId3"/>
                          <a:stretch>
                            <a:fillRect l="-100222" t="-204494" r="-444" b="-204494"/>
                          </a:stretch>
                        </a:blipFill>
                      </a:tcPr>
                    </a:tc>
                    <a:extLst>
                      <a:ext uri="{0D108BD9-81ED-4DB2-BD59-A6C34878D82A}">
                        <a16:rowId xmlns:a16="http://schemas.microsoft.com/office/drawing/2014/main" val="3134070827"/>
                      </a:ext>
                    </a:extLst>
                  </a:tr>
                  <a:tr h="546310">
                    <a:tc>
                      <a:txBody>
                        <a:bodyPr/>
                        <a:lstStyle/>
                        <a:p>
                          <a:endParaRPr lang="en-US"/>
                        </a:p>
                      </a:txBody>
                      <a:tcPr marL="85702" marR="85702" marT="42851" marB="42851">
                        <a:blipFill>
                          <a:blip r:embed="rId3"/>
                          <a:stretch>
                            <a:fillRect t="-301111" r="-100222" b="-102222"/>
                          </a:stretch>
                        </a:blipFill>
                      </a:tcPr>
                    </a:tc>
                    <a:tc>
                      <a:txBody>
                        <a:bodyPr/>
                        <a:lstStyle/>
                        <a:p>
                          <a:endParaRPr lang="en-US"/>
                        </a:p>
                      </a:txBody>
                      <a:tcPr marL="85702" marR="85702" marT="42851" marB="42851">
                        <a:blipFill>
                          <a:blip r:embed="rId3"/>
                          <a:stretch>
                            <a:fillRect l="-100222" t="-301111" r="-444" b="-102222"/>
                          </a:stretch>
                        </a:blipFill>
                      </a:tcPr>
                    </a:tc>
                    <a:extLst>
                      <a:ext uri="{0D108BD9-81ED-4DB2-BD59-A6C34878D82A}">
                        <a16:rowId xmlns:a16="http://schemas.microsoft.com/office/drawing/2014/main" val="647170588"/>
                      </a:ext>
                    </a:extLst>
                  </a:tr>
                  <a:tr h="546310">
                    <a:tc>
                      <a:txBody>
                        <a:bodyPr/>
                        <a:lstStyle/>
                        <a:p>
                          <a:endParaRPr lang="en-US"/>
                        </a:p>
                      </a:txBody>
                      <a:tcPr marL="85702" marR="85702" marT="42851" marB="42851">
                        <a:blipFill>
                          <a:blip r:embed="rId3"/>
                          <a:stretch>
                            <a:fillRect t="-401111" r="-100222" b="-2222"/>
                          </a:stretch>
                        </a:blipFill>
                      </a:tcPr>
                    </a:tc>
                    <a:tc>
                      <a:txBody>
                        <a:bodyPr/>
                        <a:lstStyle/>
                        <a:p>
                          <a:endParaRPr lang="en-US"/>
                        </a:p>
                      </a:txBody>
                      <a:tcPr marL="85702" marR="85702" marT="42851" marB="42851">
                        <a:blipFill>
                          <a:blip r:embed="rId3"/>
                          <a:stretch>
                            <a:fillRect l="-100222" t="-401111" r="-444" b="-2222"/>
                          </a:stretch>
                        </a:blipFill>
                      </a:tcPr>
                    </a:tc>
                    <a:extLst>
                      <a:ext uri="{0D108BD9-81ED-4DB2-BD59-A6C34878D82A}">
                        <a16:rowId xmlns:a16="http://schemas.microsoft.com/office/drawing/2014/main" val="984153586"/>
                      </a:ext>
                    </a:extLst>
                  </a:tr>
                </a:tbl>
              </a:graphicData>
            </a:graphic>
          </p:graphicFrame>
        </mc:Fallback>
      </mc:AlternateContent>
      <p:sp>
        <p:nvSpPr>
          <p:cNvPr id="8" name="Speech Bubble: Rectangle with Corners Rounded 7">
            <a:extLst>
              <a:ext uri="{FF2B5EF4-FFF2-40B4-BE49-F238E27FC236}">
                <a16:creationId xmlns:a16="http://schemas.microsoft.com/office/drawing/2014/main" id="{C04172DC-35B1-2B01-3A60-730D36CD70D0}"/>
              </a:ext>
            </a:extLst>
          </p:cNvPr>
          <p:cNvSpPr/>
          <p:nvPr/>
        </p:nvSpPr>
        <p:spPr>
          <a:xfrm>
            <a:off x="5884607" y="2410100"/>
            <a:ext cx="1789524" cy="1303282"/>
          </a:xfrm>
          <a:prstGeom prst="wedgeRoundRectCallout">
            <a:avLst>
              <a:gd name="adj1" fmla="val -61215"/>
              <a:gd name="adj2" fmla="val 200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How do you know the constant is 3?</a:t>
            </a:r>
            <a:endParaRPr lang="en-AU" sz="1800" dirty="0"/>
          </a:p>
        </p:txBody>
      </p:sp>
      <p:sp>
        <p:nvSpPr>
          <p:cNvPr id="9" name="Speech Bubble: Rectangle with Corners Rounded 8">
            <a:extLst>
              <a:ext uri="{FF2B5EF4-FFF2-40B4-BE49-F238E27FC236}">
                <a16:creationId xmlns:a16="http://schemas.microsoft.com/office/drawing/2014/main" id="{F596C130-4B93-D3D5-E893-D89B2593A41E}"/>
              </a:ext>
            </a:extLst>
          </p:cNvPr>
          <p:cNvSpPr/>
          <p:nvPr/>
        </p:nvSpPr>
        <p:spPr>
          <a:xfrm>
            <a:off x="3205316" y="5392718"/>
            <a:ext cx="1789524" cy="1303282"/>
          </a:xfrm>
          <a:prstGeom prst="wedgeRoundRectCallout">
            <a:avLst>
              <a:gd name="adj1" fmla="val 20483"/>
              <a:gd name="adj2" fmla="val -806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What is the pattern increasing by? </a:t>
            </a:r>
            <a:endParaRPr lang="en-AU" sz="1800" dirty="0"/>
          </a:p>
        </p:txBody>
      </p:sp>
      <mc:AlternateContent xmlns:mc="http://schemas.openxmlformats.org/markup-compatibility/2006" xmlns:a14="http://schemas.microsoft.com/office/drawing/2010/main">
        <mc:Choice Requires="a14">
          <p:sp>
            <p:nvSpPr>
              <p:cNvPr id="14" name="Text Placeholder 4">
                <a:extLst>
                  <a:ext uri="{FF2B5EF4-FFF2-40B4-BE49-F238E27FC236}">
                    <a16:creationId xmlns:a16="http://schemas.microsoft.com/office/drawing/2014/main" id="{276DAB7F-87CC-D1C6-EBEB-43B7835BA217}"/>
                  </a:ext>
                </a:extLst>
              </p:cNvPr>
              <p:cNvSpPr txBox="1">
                <a:spLocks/>
              </p:cNvSpPr>
              <p:nvPr/>
            </p:nvSpPr>
            <p:spPr>
              <a:xfrm>
                <a:off x="8563897" y="2410100"/>
                <a:ext cx="3404736" cy="38524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Rate of increase = 2</a:t>
                </a:r>
              </a:p>
              <a:p>
                <a:r>
                  <a:rPr lang="en-AU" dirty="0">
                    <a:latin typeface="+mn-lt"/>
                  </a:rPr>
                  <a:t>Constant = 3</a:t>
                </a:r>
                <a:endParaRPr lang="en-US" b="0" i="1" dirty="0">
                  <a:latin typeface="+mn-lt"/>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AU" dirty="0">
                  <a:latin typeface="+mn-lt"/>
                </a:endParaRPr>
              </a:p>
            </p:txBody>
          </p:sp>
        </mc:Choice>
        <mc:Fallback xmlns="">
          <p:sp>
            <p:nvSpPr>
              <p:cNvPr id="14" name="Text Placeholder 4">
                <a:extLst>
                  <a:ext uri="{FF2B5EF4-FFF2-40B4-BE49-F238E27FC236}">
                    <a16:creationId xmlns:a16="http://schemas.microsoft.com/office/drawing/2014/main" id="{276DAB7F-87CC-D1C6-EBEB-43B7835BA217}"/>
                  </a:ext>
                </a:extLst>
              </p:cNvPr>
              <p:cNvSpPr txBox="1">
                <a:spLocks noRot="1" noChangeAspect="1" noMove="1" noResize="1" noEditPoints="1" noAdjustHandles="1" noChangeArrowheads="1" noChangeShapeType="1" noTextEdit="1"/>
              </p:cNvSpPr>
              <p:nvPr/>
            </p:nvSpPr>
            <p:spPr>
              <a:xfrm>
                <a:off x="8563897" y="2410100"/>
                <a:ext cx="3404736" cy="3852437"/>
              </a:xfrm>
              <a:prstGeom prst="rect">
                <a:avLst/>
              </a:prstGeom>
              <a:blipFill>
                <a:blip r:embed="rId4"/>
                <a:stretch>
                  <a:fillRect l="-465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103FCD8-3DEA-F6C8-1BC4-FC2C543008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47316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FD9E1-9F85-B381-0479-C1FAF71C1C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47CE44-E3AA-D923-8750-9D4FC55292FE}"/>
              </a:ext>
            </a:extLst>
          </p:cNvPr>
          <p:cNvSpPr>
            <a:spLocks noGrp="1"/>
          </p:cNvSpPr>
          <p:nvPr>
            <p:ph type="title"/>
          </p:nvPr>
        </p:nvSpPr>
        <p:spPr>
          <a:xfrm>
            <a:off x="359999" y="360000"/>
            <a:ext cx="11484000" cy="545601"/>
          </a:xfrm>
        </p:spPr>
        <p:txBody>
          <a:bodyPr/>
          <a:lstStyle/>
          <a:p>
            <a:r>
              <a:rPr lang="en-US" dirty="0"/>
              <a:t>Linear equations (10)</a:t>
            </a:r>
            <a:endParaRPr lang="en-AU" dirty="0"/>
          </a:p>
        </p:txBody>
      </p:sp>
      <p:sp>
        <p:nvSpPr>
          <p:cNvPr id="4" name="Text Placeholder 3">
            <a:extLst>
              <a:ext uri="{FF2B5EF4-FFF2-40B4-BE49-F238E27FC236}">
                <a16:creationId xmlns:a16="http://schemas.microsoft.com/office/drawing/2014/main" id="{D12AA062-4037-D319-630B-CF67C1B917B8}"/>
              </a:ext>
            </a:extLst>
          </p:cNvPr>
          <p:cNvSpPr>
            <a:spLocks noGrp="1"/>
          </p:cNvSpPr>
          <p:nvPr>
            <p:ph type="body" sz="quarter" idx="18"/>
          </p:nvPr>
        </p:nvSpPr>
        <p:spPr>
          <a:xfrm>
            <a:off x="359999" y="982520"/>
            <a:ext cx="11483999" cy="310015"/>
          </a:xfrm>
        </p:spPr>
        <p:txBody>
          <a:bodyPr/>
          <a:lstStyle/>
          <a:p>
            <a:r>
              <a:rPr lang="en-US" dirty="0"/>
              <a:t>Your turn problem 1</a:t>
            </a:r>
            <a:endParaRPr lang="en-AU" dirty="0"/>
          </a:p>
        </p:txBody>
      </p:sp>
      <p:sp>
        <p:nvSpPr>
          <p:cNvPr id="5" name="Text Placeholder 4">
            <a:extLst>
              <a:ext uri="{FF2B5EF4-FFF2-40B4-BE49-F238E27FC236}">
                <a16:creationId xmlns:a16="http://schemas.microsoft.com/office/drawing/2014/main" id="{855975BB-1493-DD37-04C9-B22BF80E13AB}"/>
              </a:ext>
            </a:extLst>
          </p:cNvPr>
          <p:cNvSpPr>
            <a:spLocks noGrp="1"/>
          </p:cNvSpPr>
          <p:nvPr>
            <p:ph type="body" sz="quarter" idx="17"/>
          </p:nvPr>
        </p:nvSpPr>
        <p:spPr>
          <a:xfrm>
            <a:off x="359999" y="1567086"/>
            <a:ext cx="11484000" cy="545601"/>
          </a:xfrm>
        </p:spPr>
        <p:txBody>
          <a:bodyPr/>
          <a:lstStyle/>
          <a:p>
            <a:r>
              <a:rPr lang="en-US" dirty="0"/>
              <a:t>Find the linear equation that represents the pattern in the table.</a:t>
            </a:r>
            <a:endParaRPr lang="en-AU" dirty="0"/>
          </a:p>
        </p:txBody>
      </p:sp>
      <mc:AlternateContent xmlns:mc="http://schemas.openxmlformats.org/markup-compatibility/2006" xmlns:a14="http://schemas.microsoft.com/office/drawing/2010/main">
        <mc:Choice Requires="a14">
          <p:graphicFrame>
            <p:nvGraphicFramePr>
              <p:cNvPr id="6" name="Table 5" descr="Table of x and y values">
                <a:extLst>
                  <a:ext uri="{FF2B5EF4-FFF2-40B4-BE49-F238E27FC236}">
                    <a16:creationId xmlns:a16="http://schemas.microsoft.com/office/drawing/2014/main" id="{643B32EE-5189-D149-F706-C1E5625B5162}"/>
                  </a:ext>
                </a:extLst>
              </p:cNvPr>
              <p:cNvGraphicFramePr>
                <a:graphicFrameLocks noGrp="1"/>
              </p:cNvGraphicFramePr>
              <p:nvPr>
                <p:extLst>
                  <p:ext uri="{D42A27DB-BD31-4B8C-83A1-F6EECF244321}">
                    <p14:modId xmlns:p14="http://schemas.microsoft.com/office/powerpoint/2010/main" val="888370700"/>
                  </p:ext>
                </p:extLst>
              </p:nvPr>
            </p:nvGraphicFramePr>
            <p:xfrm>
              <a:off x="359999" y="2498301"/>
              <a:ext cx="6066642" cy="3689050"/>
            </p:xfrm>
            <a:graphic>
              <a:graphicData uri="http://schemas.openxmlformats.org/drawingml/2006/table">
                <a:tbl>
                  <a:tblPr firstRow="1" bandRow="1">
                    <a:tableStyleId>{6E25E649-3F16-4E02-A733-19D2CDBF48F0}</a:tableStyleId>
                  </a:tblPr>
                  <a:tblGrid>
                    <a:gridCol w="3033321">
                      <a:extLst>
                        <a:ext uri="{9D8B030D-6E8A-4147-A177-3AD203B41FA5}">
                          <a16:colId xmlns:a16="http://schemas.microsoft.com/office/drawing/2014/main" val="2485684597"/>
                        </a:ext>
                      </a:extLst>
                    </a:gridCol>
                    <a:gridCol w="3033321">
                      <a:extLst>
                        <a:ext uri="{9D8B030D-6E8A-4147-A177-3AD203B41FA5}">
                          <a16:colId xmlns:a16="http://schemas.microsoft.com/office/drawing/2014/main" val="70924286"/>
                        </a:ext>
                      </a:extLst>
                    </a:gridCol>
                  </a:tblGrid>
                  <a:tr h="519963">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𝒙</m:t>
                                </m:r>
                              </m:oMath>
                            </m:oMathPara>
                          </a14:m>
                          <a:endParaRPr lang="en-AU" sz="2000" dirty="0"/>
                        </a:p>
                      </a:txBody>
                      <a:tcPr marL="128210" marR="128210" marT="64105" marB="64105"/>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𝒚</m:t>
                                </m:r>
                              </m:oMath>
                            </m:oMathPara>
                          </a14:m>
                          <a:endParaRPr lang="en-AU" sz="2000" dirty="0"/>
                        </a:p>
                      </a:txBody>
                      <a:tcPr marL="128210" marR="128210" marT="64105" marB="64105"/>
                    </a:tc>
                    <a:extLst>
                      <a:ext uri="{0D108BD9-81ED-4DB2-BD59-A6C34878D82A}">
                        <a16:rowId xmlns:a16="http://schemas.microsoft.com/office/drawing/2014/main" val="3088814558"/>
                      </a:ext>
                    </a:extLst>
                  </a:tr>
                  <a:tr h="519963">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0</m:t>
                                </m:r>
                              </m:oMath>
                            </m:oMathPara>
                          </a14:m>
                          <a:endParaRPr lang="en-AU" sz="2000" dirty="0"/>
                        </a:p>
                      </a:txBody>
                      <a:tcPr marL="128210" marR="128210" marT="64105" marB="64105"/>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4</m:t>
                                </m:r>
                              </m:oMath>
                            </m:oMathPara>
                          </a14:m>
                          <a:endParaRPr lang="en-AU" sz="2000" dirty="0"/>
                        </a:p>
                      </a:txBody>
                      <a:tcPr marL="128210" marR="128210" marT="64105" marB="64105"/>
                    </a:tc>
                    <a:extLst>
                      <a:ext uri="{0D108BD9-81ED-4DB2-BD59-A6C34878D82A}">
                        <a16:rowId xmlns:a16="http://schemas.microsoft.com/office/drawing/2014/main" val="429444169"/>
                      </a:ext>
                    </a:extLst>
                  </a:tr>
                  <a:tr h="519963">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m:t>
                                </m:r>
                              </m:oMath>
                            </m:oMathPara>
                          </a14:m>
                          <a:endParaRPr lang="en-AU" sz="2000" dirty="0"/>
                        </a:p>
                      </a:txBody>
                      <a:tcPr marL="128210" marR="128210" marT="64105" marB="64105"/>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7</m:t>
                                </m:r>
                              </m:oMath>
                            </m:oMathPara>
                          </a14:m>
                          <a:endParaRPr lang="en-AU" sz="2000" dirty="0"/>
                        </a:p>
                      </a:txBody>
                      <a:tcPr marL="128210" marR="128210" marT="64105" marB="64105"/>
                    </a:tc>
                    <a:extLst>
                      <a:ext uri="{0D108BD9-81ED-4DB2-BD59-A6C34878D82A}">
                        <a16:rowId xmlns:a16="http://schemas.microsoft.com/office/drawing/2014/main" val="3134070827"/>
                      </a:ext>
                    </a:extLst>
                  </a:tr>
                  <a:tr h="519963">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2</m:t>
                                </m:r>
                              </m:oMath>
                            </m:oMathPara>
                          </a14:m>
                          <a:endParaRPr lang="en-AU" sz="2000" dirty="0"/>
                        </a:p>
                      </a:txBody>
                      <a:tcPr marL="128210" marR="128210" marT="64105" marB="64105"/>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10</m:t>
                                </m:r>
                              </m:oMath>
                            </m:oMathPara>
                          </a14:m>
                          <a:endParaRPr lang="en-AU" sz="2000" dirty="0"/>
                        </a:p>
                      </a:txBody>
                      <a:tcPr marL="128210" marR="128210" marT="64105" marB="64105"/>
                    </a:tc>
                    <a:extLst>
                      <a:ext uri="{0D108BD9-81ED-4DB2-BD59-A6C34878D82A}">
                        <a16:rowId xmlns:a16="http://schemas.microsoft.com/office/drawing/2014/main" val="647170588"/>
                      </a:ext>
                    </a:extLst>
                  </a:tr>
                  <a:tr h="519963">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3</m:t>
                                </m:r>
                              </m:oMath>
                            </m:oMathPara>
                          </a14:m>
                          <a:endParaRPr lang="en-AU" sz="2000" dirty="0"/>
                        </a:p>
                      </a:txBody>
                      <a:tcPr marL="128210" marR="128210" marT="64105" marB="64105"/>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13</m:t>
                                </m:r>
                              </m:oMath>
                            </m:oMathPara>
                          </a14:m>
                          <a:endParaRPr lang="en-AU" sz="2000" dirty="0"/>
                        </a:p>
                      </a:txBody>
                      <a:tcPr marL="128210" marR="128210" marT="64105" marB="64105"/>
                    </a:tc>
                    <a:extLst>
                      <a:ext uri="{0D108BD9-81ED-4DB2-BD59-A6C34878D82A}">
                        <a16:rowId xmlns:a16="http://schemas.microsoft.com/office/drawing/2014/main" val="984153586"/>
                      </a:ext>
                    </a:extLst>
                  </a:tr>
                </a:tbl>
              </a:graphicData>
            </a:graphic>
          </p:graphicFrame>
        </mc:Choice>
        <mc:Fallback xmlns="">
          <p:graphicFrame>
            <p:nvGraphicFramePr>
              <p:cNvPr id="6" name="Table 5" descr="Table of x and y values">
                <a:extLst>
                  <a:ext uri="{FF2B5EF4-FFF2-40B4-BE49-F238E27FC236}">
                    <a16:creationId xmlns:a16="http://schemas.microsoft.com/office/drawing/2014/main" id="{643B32EE-5189-D149-F706-C1E5625B5162}"/>
                  </a:ext>
                </a:extLst>
              </p:cNvPr>
              <p:cNvGraphicFramePr>
                <a:graphicFrameLocks noGrp="1"/>
              </p:cNvGraphicFramePr>
              <p:nvPr>
                <p:extLst>
                  <p:ext uri="{D42A27DB-BD31-4B8C-83A1-F6EECF244321}">
                    <p14:modId xmlns:p14="http://schemas.microsoft.com/office/powerpoint/2010/main" val="888370700"/>
                  </p:ext>
                </p:extLst>
              </p:nvPr>
            </p:nvGraphicFramePr>
            <p:xfrm>
              <a:off x="359999" y="2498301"/>
              <a:ext cx="6066642" cy="3689050"/>
            </p:xfrm>
            <a:graphic>
              <a:graphicData uri="http://schemas.openxmlformats.org/drawingml/2006/table">
                <a:tbl>
                  <a:tblPr firstRow="1" bandRow="1">
                    <a:tableStyleId>{6E25E649-3F16-4E02-A733-19D2CDBF48F0}</a:tableStyleId>
                  </a:tblPr>
                  <a:tblGrid>
                    <a:gridCol w="3033321">
                      <a:extLst>
                        <a:ext uri="{9D8B030D-6E8A-4147-A177-3AD203B41FA5}">
                          <a16:colId xmlns:a16="http://schemas.microsoft.com/office/drawing/2014/main" val="2485684597"/>
                        </a:ext>
                      </a:extLst>
                    </a:gridCol>
                    <a:gridCol w="3033321">
                      <a:extLst>
                        <a:ext uri="{9D8B030D-6E8A-4147-A177-3AD203B41FA5}">
                          <a16:colId xmlns:a16="http://schemas.microsoft.com/office/drawing/2014/main" val="70924286"/>
                        </a:ext>
                      </a:extLst>
                    </a:gridCol>
                  </a:tblGrid>
                  <a:tr h="737810">
                    <a:tc>
                      <a:txBody>
                        <a:bodyPr/>
                        <a:lstStyle/>
                        <a:p>
                          <a:endParaRPr lang="en-US"/>
                        </a:p>
                      </a:txBody>
                      <a:tcPr marL="128210" marR="128210" marT="64105" marB="64105">
                        <a:blipFill>
                          <a:blip r:embed="rId3"/>
                          <a:stretch>
                            <a:fillRect t="-1653" r="-100402" b="-403306"/>
                          </a:stretch>
                        </a:blipFill>
                      </a:tcPr>
                    </a:tc>
                    <a:tc>
                      <a:txBody>
                        <a:bodyPr/>
                        <a:lstStyle/>
                        <a:p>
                          <a:endParaRPr lang="en-US"/>
                        </a:p>
                      </a:txBody>
                      <a:tcPr marL="128210" marR="128210" marT="64105" marB="64105">
                        <a:blipFill>
                          <a:blip r:embed="rId3"/>
                          <a:stretch>
                            <a:fillRect l="-100000" t="-1653" r="-402" b="-403306"/>
                          </a:stretch>
                        </a:blipFill>
                      </a:tcPr>
                    </a:tc>
                    <a:extLst>
                      <a:ext uri="{0D108BD9-81ED-4DB2-BD59-A6C34878D82A}">
                        <a16:rowId xmlns:a16="http://schemas.microsoft.com/office/drawing/2014/main" val="3088814558"/>
                      </a:ext>
                    </a:extLst>
                  </a:tr>
                  <a:tr h="737810">
                    <a:tc>
                      <a:txBody>
                        <a:bodyPr/>
                        <a:lstStyle/>
                        <a:p>
                          <a:endParaRPr lang="en-US"/>
                        </a:p>
                      </a:txBody>
                      <a:tcPr marL="128210" marR="128210" marT="64105" marB="64105">
                        <a:blipFill>
                          <a:blip r:embed="rId3"/>
                          <a:stretch>
                            <a:fillRect t="-101653" r="-100402" b="-303306"/>
                          </a:stretch>
                        </a:blipFill>
                      </a:tcPr>
                    </a:tc>
                    <a:tc>
                      <a:txBody>
                        <a:bodyPr/>
                        <a:lstStyle/>
                        <a:p>
                          <a:endParaRPr lang="en-US"/>
                        </a:p>
                      </a:txBody>
                      <a:tcPr marL="128210" marR="128210" marT="64105" marB="64105">
                        <a:blipFill>
                          <a:blip r:embed="rId3"/>
                          <a:stretch>
                            <a:fillRect l="-100000" t="-101653" r="-402" b="-303306"/>
                          </a:stretch>
                        </a:blipFill>
                      </a:tcPr>
                    </a:tc>
                    <a:extLst>
                      <a:ext uri="{0D108BD9-81ED-4DB2-BD59-A6C34878D82A}">
                        <a16:rowId xmlns:a16="http://schemas.microsoft.com/office/drawing/2014/main" val="429444169"/>
                      </a:ext>
                    </a:extLst>
                  </a:tr>
                  <a:tr h="737810">
                    <a:tc>
                      <a:txBody>
                        <a:bodyPr/>
                        <a:lstStyle/>
                        <a:p>
                          <a:endParaRPr lang="en-US"/>
                        </a:p>
                      </a:txBody>
                      <a:tcPr marL="128210" marR="128210" marT="64105" marB="64105">
                        <a:blipFill>
                          <a:blip r:embed="rId3"/>
                          <a:stretch>
                            <a:fillRect t="-200000" r="-100402" b="-200820"/>
                          </a:stretch>
                        </a:blipFill>
                      </a:tcPr>
                    </a:tc>
                    <a:tc>
                      <a:txBody>
                        <a:bodyPr/>
                        <a:lstStyle/>
                        <a:p>
                          <a:endParaRPr lang="en-US"/>
                        </a:p>
                      </a:txBody>
                      <a:tcPr marL="128210" marR="128210" marT="64105" marB="64105">
                        <a:blipFill>
                          <a:blip r:embed="rId3"/>
                          <a:stretch>
                            <a:fillRect l="-100000" t="-200000" r="-402" b="-200820"/>
                          </a:stretch>
                        </a:blipFill>
                      </a:tcPr>
                    </a:tc>
                    <a:extLst>
                      <a:ext uri="{0D108BD9-81ED-4DB2-BD59-A6C34878D82A}">
                        <a16:rowId xmlns:a16="http://schemas.microsoft.com/office/drawing/2014/main" val="3134070827"/>
                      </a:ext>
                    </a:extLst>
                  </a:tr>
                  <a:tr h="737810">
                    <a:tc>
                      <a:txBody>
                        <a:bodyPr/>
                        <a:lstStyle/>
                        <a:p>
                          <a:endParaRPr lang="en-US"/>
                        </a:p>
                      </a:txBody>
                      <a:tcPr marL="128210" marR="128210" marT="64105" marB="64105">
                        <a:blipFill>
                          <a:blip r:embed="rId3"/>
                          <a:stretch>
                            <a:fillRect t="-302479" r="-100402" b="-102479"/>
                          </a:stretch>
                        </a:blipFill>
                      </a:tcPr>
                    </a:tc>
                    <a:tc>
                      <a:txBody>
                        <a:bodyPr/>
                        <a:lstStyle/>
                        <a:p>
                          <a:endParaRPr lang="en-US"/>
                        </a:p>
                      </a:txBody>
                      <a:tcPr marL="128210" marR="128210" marT="64105" marB="64105">
                        <a:blipFill>
                          <a:blip r:embed="rId3"/>
                          <a:stretch>
                            <a:fillRect l="-100000" t="-302479" r="-402" b="-102479"/>
                          </a:stretch>
                        </a:blipFill>
                      </a:tcPr>
                    </a:tc>
                    <a:extLst>
                      <a:ext uri="{0D108BD9-81ED-4DB2-BD59-A6C34878D82A}">
                        <a16:rowId xmlns:a16="http://schemas.microsoft.com/office/drawing/2014/main" val="647170588"/>
                      </a:ext>
                    </a:extLst>
                  </a:tr>
                  <a:tr h="737810">
                    <a:tc>
                      <a:txBody>
                        <a:bodyPr/>
                        <a:lstStyle/>
                        <a:p>
                          <a:endParaRPr lang="en-US"/>
                        </a:p>
                      </a:txBody>
                      <a:tcPr marL="128210" marR="128210" marT="64105" marB="64105">
                        <a:blipFill>
                          <a:blip r:embed="rId3"/>
                          <a:stretch>
                            <a:fillRect t="-402479" r="-100402" b="-2479"/>
                          </a:stretch>
                        </a:blipFill>
                      </a:tcPr>
                    </a:tc>
                    <a:tc>
                      <a:txBody>
                        <a:bodyPr/>
                        <a:lstStyle/>
                        <a:p>
                          <a:endParaRPr lang="en-US"/>
                        </a:p>
                      </a:txBody>
                      <a:tcPr marL="128210" marR="128210" marT="64105" marB="64105">
                        <a:blipFill>
                          <a:blip r:embed="rId3"/>
                          <a:stretch>
                            <a:fillRect l="-100000" t="-402479" r="-402" b="-2479"/>
                          </a:stretch>
                        </a:blipFill>
                      </a:tcPr>
                    </a:tc>
                    <a:extLst>
                      <a:ext uri="{0D108BD9-81ED-4DB2-BD59-A6C34878D82A}">
                        <a16:rowId xmlns:a16="http://schemas.microsoft.com/office/drawing/2014/main" val="984153586"/>
                      </a:ext>
                    </a:extLst>
                  </a:tr>
                </a:tbl>
              </a:graphicData>
            </a:graphic>
          </p:graphicFrame>
        </mc:Fallback>
      </mc:AlternateContent>
      <p:sp>
        <p:nvSpPr>
          <p:cNvPr id="2" name="Slide Number Placeholder 1">
            <a:extLst>
              <a:ext uri="{FF2B5EF4-FFF2-40B4-BE49-F238E27FC236}">
                <a16:creationId xmlns:a16="http://schemas.microsoft.com/office/drawing/2014/main" id="{2EFE90A8-BFB3-8C97-1B4A-3336B4EFF6A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34573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04E4C-D997-AD34-691C-A29E881B959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9B033E-2B5F-BB0C-A2C1-648F656372AA}"/>
              </a:ext>
            </a:extLst>
          </p:cNvPr>
          <p:cNvSpPr>
            <a:spLocks noGrp="1"/>
          </p:cNvSpPr>
          <p:nvPr>
            <p:ph type="title"/>
          </p:nvPr>
        </p:nvSpPr>
        <p:spPr/>
        <p:txBody>
          <a:bodyPr/>
          <a:lstStyle/>
          <a:p>
            <a:r>
              <a:rPr lang="en-US" dirty="0"/>
              <a:t>Linear equations (11)</a:t>
            </a:r>
            <a:endParaRPr lang="en-AU" dirty="0"/>
          </a:p>
        </p:txBody>
      </p:sp>
      <p:sp>
        <p:nvSpPr>
          <p:cNvPr id="4" name="Text Placeholder 3">
            <a:extLst>
              <a:ext uri="{FF2B5EF4-FFF2-40B4-BE49-F238E27FC236}">
                <a16:creationId xmlns:a16="http://schemas.microsoft.com/office/drawing/2014/main" id="{18283883-4EB1-446A-B1BD-2F4BAD604D71}"/>
              </a:ext>
            </a:extLst>
          </p:cNvPr>
          <p:cNvSpPr>
            <a:spLocks noGrp="1"/>
          </p:cNvSpPr>
          <p:nvPr>
            <p:ph type="body" sz="quarter" idx="18"/>
          </p:nvPr>
        </p:nvSpPr>
        <p:spPr/>
        <p:txBody>
          <a:bodyPr/>
          <a:lstStyle/>
          <a:p>
            <a:r>
              <a:rPr lang="en-US" dirty="0"/>
              <a:t>Your turn problem 1 – solution</a:t>
            </a:r>
            <a:endParaRPr lang="en-AU" dirty="0"/>
          </a:p>
        </p:txBody>
      </p:sp>
      <p:sp>
        <p:nvSpPr>
          <p:cNvPr id="10" name="Text Placeholder 4">
            <a:extLst>
              <a:ext uri="{FF2B5EF4-FFF2-40B4-BE49-F238E27FC236}">
                <a16:creationId xmlns:a16="http://schemas.microsoft.com/office/drawing/2014/main" id="{0F686AF8-0E53-CA84-F5AA-01F8F0438CC6}"/>
              </a:ext>
            </a:extLst>
          </p:cNvPr>
          <p:cNvSpPr txBox="1">
            <a:spLocks/>
          </p:cNvSpPr>
          <p:nvPr/>
        </p:nvSpPr>
        <p:spPr>
          <a:xfrm>
            <a:off x="359999" y="1567086"/>
            <a:ext cx="11484000"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Find the linear equation that represents the pattern in the table.</a:t>
            </a:r>
            <a:endParaRPr lang="en-AU" dirty="0"/>
          </a:p>
        </p:txBody>
      </p:sp>
      <mc:AlternateContent xmlns:mc="http://schemas.openxmlformats.org/markup-compatibility/2006" xmlns:a14="http://schemas.microsoft.com/office/drawing/2010/main">
        <mc:Choice Requires="a14">
          <p:graphicFrame>
            <p:nvGraphicFramePr>
              <p:cNvPr id="11" name="Table 10" descr="Table of x and y values">
                <a:extLst>
                  <a:ext uri="{FF2B5EF4-FFF2-40B4-BE49-F238E27FC236}">
                    <a16:creationId xmlns:a16="http://schemas.microsoft.com/office/drawing/2014/main" id="{56687A34-8669-6DEF-1A31-E8BBED4EDBC2}"/>
                  </a:ext>
                </a:extLst>
              </p:cNvPr>
              <p:cNvGraphicFramePr>
                <a:graphicFrameLocks noGrp="1"/>
              </p:cNvGraphicFramePr>
              <p:nvPr>
                <p:extLst>
                  <p:ext uri="{D42A27DB-BD31-4B8C-83A1-F6EECF244321}">
                    <p14:modId xmlns:p14="http://schemas.microsoft.com/office/powerpoint/2010/main" val="1934156125"/>
                  </p:ext>
                </p:extLst>
              </p:nvPr>
            </p:nvGraphicFramePr>
            <p:xfrm>
              <a:off x="359999" y="2498301"/>
              <a:ext cx="6066642" cy="3689050"/>
            </p:xfrm>
            <a:graphic>
              <a:graphicData uri="http://schemas.openxmlformats.org/drawingml/2006/table">
                <a:tbl>
                  <a:tblPr firstRow="1" bandRow="1">
                    <a:tableStyleId>{6E25E649-3F16-4E02-A733-19D2CDBF48F0}</a:tableStyleId>
                  </a:tblPr>
                  <a:tblGrid>
                    <a:gridCol w="3033321">
                      <a:extLst>
                        <a:ext uri="{9D8B030D-6E8A-4147-A177-3AD203B41FA5}">
                          <a16:colId xmlns:a16="http://schemas.microsoft.com/office/drawing/2014/main" val="2485684597"/>
                        </a:ext>
                      </a:extLst>
                    </a:gridCol>
                    <a:gridCol w="3033321">
                      <a:extLst>
                        <a:ext uri="{9D8B030D-6E8A-4147-A177-3AD203B41FA5}">
                          <a16:colId xmlns:a16="http://schemas.microsoft.com/office/drawing/2014/main" val="70924286"/>
                        </a:ext>
                      </a:extLst>
                    </a:gridCol>
                  </a:tblGrid>
                  <a:tr h="519963">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𝒙</m:t>
                                </m:r>
                              </m:oMath>
                            </m:oMathPara>
                          </a14:m>
                          <a:endParaRPr lang="en-AU" sz="2000" dirty="0"/>
                        </a:p>
                      </a:txBody>
                      <a:tcPr marL="128210" marR="128210" marT="64105" marB="64105"/>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𝒚</m:t>
                                </m:r>
                              </m:oMath>
                            </m:oMathPara>
                          </a14:m>
                          <a:endParaRPr lang="en-AU" sz="2000" dirty="0"/>
                        </a:p>
                      </a:txBody>
                      <a:tcPr marL="128210" marR="128210" marT="64105" marB="64105"/>
                    </a:tc>
                    <a:extLst>
                      <a:ext uri="{0D108BD9-81ED-4DB2-BD59-A6C34878D82A}">
                        <a16:rowId xmlns:a16="http://schemas.microsoft.com/office/drawing/2014/main" val="3088814558"/>
                      </a:ext>
                    </a:extLst>
                  </a:tr>
                  <a:tr h="519963">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0</m:t>
                                </m:r>
                              </m:oMath>
                            </m:oMathPara>
                          </a14:m>
                          <a:endParaRPr lang="en-AU" sz="2000" dirty="0"/>
                        </a:p>
                      </a:txBody>
                      <a:tcPr marL="128210" marR="128210" marT="64105" marB="64105"/>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4</m:t>
                                </m:r>
                              </m:oMath>
                            </m:oMathPara>
                          </a14:m>
                          <a:endParaRPr lang="en-AU" sz="2000" dirty="0"/>
                        </a:p>
                      </a:txBody>
                      <a:tcPr marL="128210" marR="128210" marT="64105" marB="64105"/>
                    </a:tc>
                    <a:extLst>
                      <a:ext uri="{0D108BD9-81ED-4DB2-BD59-A6C34878D82A}">
                        <a16:rowId xmlns:a16="http://schemas.microsoft.com/office/drawing/2014/main" val="429444169"/>
                      </a:ext>
                    </a:extLst>
                  </a:tr>
                  <a:tr h="519963">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m:t>
                                </m:r>
                              </m:oMath>
                            </m:oMathPara>
                          </a14:m>
                          <a:endParaRPr lang="en-AU" sz="2000" dirty="0"/>
                        </a:p>
                      </a:txBody>
                      <a:tcPr marL="128210" marR="128210" marT="64105" marB="64105"/>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7</m:t>
                                </m:r>
                              </m:oMath>
                            </m:oMathPara>
                          </a14:m>
                          <a:endParaRPr lang="en-AU" sz="2000" dirty="0"/>
                        </a:p>
                      </a:txBody>
                      <a:tcPr marL="128210" marR="128210" marT="64105" marB="64105"/>
                    </a:tc>
                    <a:extLst>
                      <a:ext uri="{0D108BD9-81ED-4DB2-BD59-A6C34878D82A}">
                        <a16:rowId xmlns:a16="http://schemas.microsoft.com/office/drawing/2014/main" val="3134070827"/>
                      </a:ext>
                    </a:extLst>
                  </a:tr>
                  <a:tr h="519963">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2</m:t>
                                </m:r>
                              </m:oMath>
                            </m:oMathPara>
                          </a14:m>
                          <a:endParaRPr lang="en-AU" sz="2000" dirty="0"/>
                        </a:p>
                      </a:txBody>
                      <a:tcPr marL="128210" marR="128210" marT="64105" marB="64105"/>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10</m:t>
                                </m:r>
                              </m:oMath>
                            </m:oMathPara>
                          </a14:m>
                          <a:endParaRPr lang="en-AU" sz="2000" dirty="0"/>
                        </a:p>
                      </a:txBody>
                      <a:tcPr marL="128210" marR="128210" marT="64105" marB="64105"/>
                    </a:tc>
                    <a:extLst>
                      <a:ext uri="{0D108BD9-81ED-4DB2-BD59-A6C34878D82A}">
                        <a16:rowId xmlns:a16="http://schemas.microsoft.com/office/drawing/2014/main" val="647170588"/>
                      </a:ext>
                    </a:extLst>
                  </a:tr>
                  <a:tr h="519963">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3</m:t>
                                </m:r>
                              </m:oMath>
                            </m:oMathPara>
                          </a14:m>
                          <a:endParaRPr lang="en-AU" sz="2000" dirty="0"/>
                        </a:p>
                      </a:txBody>
                      <a:tcPr marL="128210" marR="128210" marT="64105" marB="64105"/>
                    </a:tc>
                    <a:tc>
                      <a:txBody>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2000" b="0" smtClean="0">
                                    <a:latin typeface="Cambria Math" panose="02040503050406030204" pitchFamily="18" charset="0"/>
                                  </a:rPr>
                                  <m:t>13</m:t>
                                </m:r>
                              </m:oMath>
                            </m:oMathPara>
                          </a14:m>
                          <a:endParaRPr lang="en-AU" sz="2000" dirty="0"/>
                        </a:p>
                      </a:txBody>
                      <a:tcPr marL="128210" marR="128210" marT="64105" marB="64105"/>
                    </a:tc>
                    <a:extLst>
                      <a:ext uri="{0D108BD9-81ED-4DB2-BD59-A6C34878D82A}">
                        <a16:rowId xmlns:a16="http://schemas.microsoft.com/office/drawing/2014/main" val="984153586"/>
                      </a:ext>
                    </a:extLst>
                  </a:tr>
                </a:tbl>
              </a:graphicData>
            </a:graphic>
          </p:graphicFrame>
        </mc:Choice>
        <mc:Fallback xmlns="">
          <p:graphicFrame>
            <p:nvGraphicFramePr>
              <p:cNvPr id="11" name="Table 10" descr="Table of x and y values">
                <a:extLst>
                  <a:ext uri="{FF2B5EF4-FFF2-40B4-BE49-F238E27FC236}">
                    <a16:creationId xmlns:a16="http://schemas.microsoft.com/office/drawing/2014/main" id="{56687A34-8669-6DEF-1A31-E8BBED4EDBC2}"/>
                  </a:ext>
                </a:extLst>
              </p:cNvPr>
              <p:cNvGraphicFramePr>
                <a:graphicFrameLocks noGrp="1"/>
              </p:cNvGraphicFramePr>
              <p:nvPr>
                <p:extLst>
                  <p:ext uri="{D42A27DB-BD31-4B8C-83A1-F6EECF244321}">
                    <p14:modId xmlns:p14="http://schemas.microsoft.com/office/powerpoint/2010/main" val="1934156125"/>
                  </p:ext>
                </p:extLst>
              </p:nvPr>
            </p:nvGraphicFramePr>
            <p:xfrm>
              <a:off x="359999" y="2498301"/>
              <a:ext cx="6066642" cy="3689050"/>
            </p:xfrm>
            <a:graphic>
              <a:graphicData uri="http://schemas.openxmlformats.org/drawingml/2006/table">
                <a:tbl>
                  <a:tblPr firstRow="1" bandRow="1">
                    <a:tableStyleId>{6E25E649-3F16-4E02-A733-19D2CDBF48F0}</a:tableStyleId>
                  </a:tblPr>
                  <a:tblGrid>
                    <a:gridCol w="3033321">
                      <a:extLst>
                        <a:ext uri="{9D8B030D-6E8A-4147-A177-3AD203B41FA5}">
                          <a16:colId xmlns:a16="http://schemas.microsoft.com/office/drawing/2014/main" val="2485684597"/>
                        </a:ext>
                      </a:extLst>
                    </a:gridCol>
                    <a:gridCol w="3033321">
                      <a:extLst>
                        <a:ext uri="{9D8B030D-6E8A-4147-A177-3AD203B41FA5}">
                          <a16:colId xmlns:a16="http://schemas.microsoft.com/office/drawing/2014/main" val="70924286"/>
                        </a:ext>
                      </a:extLst>
                    </a:gridCol>
                  </a:tblGrid>
                  <a:tr h="737810">
                    <a:tc>
                      <a:txBody>
                        <a:bodyPr/>
                        <a:lstStyle/>
                        <a:p>
                          <a:endParaRPr lang="en-US"/>
                        </a:p>
                      </a:txBody>
                      <a:tcPr marL="128210" marR="128210" marT="64105" marB="64105">
                        <a:blipFill>
                          <a:blip r:embed="rId3"/>
                          <a:stretch>
                            <a:fillRect t="-1653" r="-100402" b="-403306"/>
                          </a:stretch>
                        </a:blipFill>
                      </a:tcPr>
                    </a:tc>
                    <a:tc>
                      <a:txBody>
                        <a:bodyPr/>
                        <a:lstStyle/>
                        <a:p>
                          <a:endParaRPr lang="en-US"/>
                        </a:p>
                      </a:txBody>
                      <a:tcPr marL="128210" marR="128210" marT="64105" marB="64105">
                        <a:blipFill>
                          <a:blip r:embed="rId3"/>
                          <a:stretch>
                            <a:fillRect l="-100000" t="-1653" r="-402" b="-403306"/>
                          </a:stretch>
                        </a:blipFill>
                      </a:tcPr>
                    </a:tc>
                    <a:extLst>
                      <a:ext uri="{0D108BD9-81ED-4DB2-BD59-A6C34878D82A}">
                        <a16:rowId xmlns:a16="http://schemas.microsoft.com/office/drawing/2014/main" val="3088814558"/>
                      </a:ext>
                    </a:extLst>
                  </a:tr>
                  <a:tr h="737810">
                    <a:tc>
                      <a:txBody>
                        <a:bodyPr/>
                        <a:lstStyle/>
                        <a:p>
                          <a:endParaRPr lang="en-US"/>
                        </a:p>
                      </a:txBody>
                      <a:tcPr marL="128210" marR="128210" marT="64105" marB="64105">
                        <a:blipFill>
                          <a:blip r:embed="rId3"/>
                          <a:stretch>
                            <a:fillRect t="-101653" r="-100402" b="-303306"/>
                          </a:stretch>
                        </a:blipFill>
                      </a:tcPr>
                    </a:tc>
                    <a:tc>
                      <a:txBody>
                        <a:bodyPr/>
                        <a:lstStyle/>
                        <a:p>
                          <a:endParaRPr lang="en-US"/>
                        </a:p>
                      </a:txBody>
                      <a:tcPr marL="128210" marR="128210" marT="64105" marB="64105">
                        <a:blipFill>
                          <a:blip r:embed="rId3"/>
                          <a:stretch>
                            <a:fillRect l="-100000" t="-101653" r="-402" b="-303306"/>
                          </a:stretch>
                        </a:blipFill>
                      </a:tcPr>
                    </a:tc>
                    <a:extLst>
                      <a:ext uri="{0D108BD9-81ED-4DB2-BD59-A6C34878D82A}">
                        <a16:rowId xmlns:a16="http://schemas.microsoft.com/office/drawing/2014/main" val="429444169"/>
                      </a:ext>
                    </a:extLst>
                  </a:tr>
                  <a:tr h="737810">
                    <a:tc>
                      <a:txBody>
                        <a:bodyPr/>
                        <a:lstStyle/>
                        <a:p>
                          <a:endParaRPr lang="en-US"/>
                        </a:p>
                      </a:txBody>
                      <a:tcPr marL="128210" marR="128210" marT="64105" marB="64105">
                        <a:blipFill>
                          <a:blip r:embed="rId3"/>
                          <a:stretch>
                            <a:fillRect t="-200000" r="-100402" b="-200820"/>
                          </a:stretch>
                        </a:blipFill>
                      </a:tcPr>
                    </a:tc>
                    <a:tc>
                      <a:txBody>
                        <a:bodyPr/>
                        <a:lstStyle/>
                        <a:p>
                          <a:endParaRPr lang="en-US"/>
                        </a:p>
                      </a:txBody>
                      <a:tcPr marL="128210" marR="128210" marT="64105" marB="64105">
                        <a:blipFill>
                          <a:blip r:embed="rId3"/>
                          <a:stretch>
                            <a:fillRect l="-100000" t="-200000" r="-402" b="-200820"/>
                          </a:stretch>
                        </a:blipFill>
                      </a:tcPr>
                    </a:tc>
                    <a:extLst>
                      <a:ext uri="{0D108BD9-81ED-4DB2-BD59-A6C34878D82A}">
                        <a16:rowId xmlns:a16="http://schemas.microsoft.com/office/drawing/2014/main" val="3134070827"/>
                      </a:ext>
                    </a:extLst>
                  </a:tr>
                  <a:tr h="737810">
                    <a:tc>
                      <a:txBody>
                        <a:bodyPr/>
                        <a:lstStyle/>
                        <a:p>
                          <a:endParaRPr lang="en-US"/>
                        </a:p>
                      </a:txBody>
                      <a:tcPr marL="128210" marR="128210" marT="64105" marB="64105">
                        <a:blipFill>
                          <a:blip r:embed="rId3"/>
                          <a:stretch>
                            <a:fillRect t="-302479" r="-100402" b="-102479"/>
                          </a:stretch>
                        </a:blipFill>
                      </a:tcPr>
                    </a:tc>
                    <a:tc>
                      <a:txBody>
                        <a:bodyPr/>
                        <a:lstStyle/>
                        <a:p>
                          <a:endParaRPr lang="en-US"/>
                        </a:p>
                      </a:txBody>
                      <a:tcPr marL="128210" marR="128210" marT="64105" marB="64105">
                        <a:blipFill>
                          <a:blip r:embed="rId3"/>
                          <a:stretch>
                            <a:fillRect l="-100000" t="-302479" r="-402" b="-102479"/>
                          </a:stretch>
                        </a:blipFill>
                      </a:tcPr>
                    </a:tc>
                    <a:extLst>
                      <a:ext uri="{0D108BD9-81ED-4DB2-BD59-A6C34878D82A}">
                        <a16:rowId xmlns:a16="http://schemas.microsoft.com/office/drawing/2014/main" val="647170588"/>
                      </a:ext>
                    </a:extLst>
                  </a:tr>
                  <a:tr h="737810">
                    <a:tc>
                      <a:txBody>
                        <a:bodyPr/>
                        <a:lstStyle/>
                        <a:p>
                          <a:endParaRPr lang="en-US"/>
                        </a:p>
                      </a:txBody>
                      <a:tcPr marL="128210" marR="128210" marT="64105" marB="64105">
                        <a:blipFill>
                          <a:blip r:embed="rId3"/>
                          <a:stretch>
                            <a:fillRect t="-402479" r="-100402" b="-2479"/>
                          </a:stretch>
                        </a:blipFill>
                      </a:tcPr>
                    </a:tc>
                    <a:tc>
                      <a:txBody>
                        <a:bodyPr/>
                        <a:lstStyle/>
                        <a:p>
                          <a:endParaRPr lang="en-US"/>
                        </a:p>
                      </a:txBody>
                      <a:tcPr marL="128210" marR="128210" marT="64105" marB="64105">
                        <a:blipFill>
                          <a:blip r:embed="rId3"/>
                          <a:stretch>
                            <a:fillRect l="-100000" t="-402479" r="-402" b="-2479"/>
                          </a:stretch>
                        </a:blipFill>
                      </a:tcPr>
                    </a:tc>
                    <a:extLst>
                      <a:ext uri="{0D108BD9-81ED-4DB2-BD59-A6C34878D82A}">
                        <a16:rowId xmlns:a16="http://schemas.microsoft.com/office/drawing/2014/main" val="984153586"/>
                      </a:ext>
                    </a:extLst>
                  </a:tr>
                </a:tbl>
              </a:graphicData>
            </a:graphic>
          </p:graphicFrame>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BBDCCECE-EB79-E2F7-1156-C3341FF280AF}"/>
                  </a:ext>
                </a:extLst>
              </p:cNvPr>
              <p:cNvSpPr txBox="1">
                <a:spLocks/>
              </p:cNvSpPr>
              <p:nvPr/>
            </p:nvSpPr>
            <p:spPr>
              <a:xfrm>
                <a:off x="8780206" y="2498301"/>
                <a:ext cx="3188427" cy="38524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Rate of increase = 3</a:t>
                </a:r>
              </a:p>
              <a:p>
                <a:r>
                  <a:rPr lang="en-AU" dirty="0"/>
                  <a:t>Constant = 4</a:t>
                </a:r>
                <a:endParaRPr lang="en-US"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+4</m:t>
                      </m:r>
                    </m:oMath>
                  </m:oMathPara>
                </a14:m>
                <a:endParaRPr lang="en-AU" dirty="0"/>
              </a:p>
            </p:txBody>
          </p:sp>
        </mc:Choice>
        <mc:Fallback xmlns="">
          <p:sp>
            <p:nvSpPr>
              <p:cNvPr id="7" name="Text Placeholder 4">
                <a:extLst>
                  <a:ext uri="{FF2B5EF4-FFF2-40B4-BE49-F238E27FC236}">
                    <a16:creationId xmlns:a16="http://schemas.microsoft.com/office/drawing/2014/main" id="{BBDCCECE-EB79-E2F7-1156-C3341FF280AF}"/>
                  </a:ext>
                </a:extLst>
              </p:cNvPr>
              <p:cNvSpPr txBox="1">
                <a:spLocks noRot="1" noChangeAspect="1" noMove="1" noResize="1" noEditPoints="1" noAdjustHandles="1" noChangeArrowheads="1" noChangeShapeType="1" noTextEdit="1"/>
              </p:cNvSpPr>
              <p:nvPr/>
            </p:nvSpPr>
            <p:spPr>
              <a:xfrm>
                <a:off x="8780206" y="2498301"/>
                <a:ext cx="3188427" cy="3852437"/>
              </a:xfrm>
              <a:prstGeom prst="rect">
                <a:avLst/>
              </a:prstGeom>
              <a:blipFill>
                <a:blip r:embed="rId4"/>
                <a:stretch>
                  <a:fillRect l="-478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B2CB626-DD13-7619-8CA1-7313B07DE8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162843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8323D-CC12-29C6-95DB-CA64F18239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C654EE-A93A-AD8D-18EF-7603E43B325B}"/>
              </a:ext>
            </a:extLst>
          </p:cNvPr>
          <p:cNvSpPr>
            <a:spLocks noGrp="1"/>
          </p:cNvSpPr>
          <p:nvPr>
            <p:ph type="title"/>
          </p:nvPr>
        </p:nvSpPr>
        <p:spPr>
          <a:xfrm>
            <a:off x="359999" y="360000"/>
            <a:ext cx="11484000" cy="545601"/>
          </a:xfrm>
        </p:spPr>
        <p:txBody>
          <a:bodyPr/>
          <a:lstStyle/>
          <a:p>
            <a:r>
              <a:rPr lang="en-US" dirty="0">
                <a:latin typeface="+mj-lt"/>
              </a:rPr>
              <a:t>Linear equations (12)</a:t>
            </a:r>
            <a:endParaRPr lang="en-AU" dirty="0">
              <a:latin typeface="+mj-lt"/>
            </a:endParaRPr>
          </a:p>
        </p:txBody>
      </p:sp>
      <p:sp>
        <p:nvSpPr>
          <p:cNvPr id="4" name="Text Placeholder 3">
            <a:extLst>
              <a:ext uri="{FF2B5EF4-FFF2-40B4-BE49-F238E27FC236}">
                <a16:creationId xmlns:a16="http://schemas.microsoft.com/office/drawing/2014/main" id="{B2E2CACF-FEFB-B844-6768-33B5FF87906E}"/>
              </a:ext>
            </a:extLst>
          </p:cNvPr>
          <p:cNvSpPr>
            <a:spLocks noGrp="1"/>
          </p:cNvSpPr>
          <p:nvPr>
            <p:ph type="body" sz="quarter" idx="18"/>
          </p:nvPr>
        </p:nvSpPr>
        <p:spPr>
          <a:xfrm>
            <a:off x="359999" y="982520"/>
            <a:ext cx="11483999" cy="310015"/>
          </a:xfrm>
        </p:spPr>
        <p:txBody>
          <a:bodyPr/>
          <a:lstStyle/>
          <a:p>
            <a:r>
              <a:rPr lang="en-US" dirty="0">
                <a:latin typeface="+mj-lt"/>
              </a:rPr>
              <a:t>Worked example 2</a:t>
            </a:r>
            <a:endParaRPr lang="en-AU" dirty="0">
              <a:latin typeface="+mj-lt"/>
            </a:endParaRPr>
          </a:p>
        </p:txBody>
      </p:sp>
      <p:sp>
        <p:nvSpPr>
          <p:cNvPr id="5" name="Text Placeholder 4">
            <a:extLst>
              <a:ext uri="{FF2B5EF4-FFF2-40B4-BE49-F238E27FC236}">
                <a16:creationId xmlns:a16="http://schemas.microsoft.com/office/drawing/2014/main" id="{26F6C13C-2D55-1730-5D15-DC3C36711681}"/>
              </a:ext>
            </a:extLst>
          </p:cNvPr>
          <p:cNvSpPr>
            <a:spLocks noGrp="1"/>
          </p:cNvSpPr>
          <p:nvPr>
            <p:ph type="body" sz="quarter" idx="17"/>
          </p:nvPr>
        </p:nvSpPr>
        <p:spPr>
          <a:xfrm>
            <a:off x="359999" y="1567086"/>
            <a:ext cx="11484000" cy="568463"/>
          </a:xfrm>
        </p:spPr>
        <p:txBody>
          <a:bodyPr/>
          <a:lstStyle/>
          <a:p>
            <a:r>
              <a:rPr lang="en-US" dirty="0">
                <a:latin typeface="+mn-lt"/>
              </a:rPr>
              <a:t>Find the linear equation that represents the pattern in the graph.</a:t>
            </a:r>
            <a:endParaRPr lang="en-AU" dirty="0">
              <a:latin typeface="+mn-lt"/>
            </a:endParaRPr>
          </a:p>
        </p:txBody>
      </p:sp>
      <p:pic>
        <p:nvPicPr>
          <p:cNvPr id="9" name="Picture 8" descr="Graph of y=2x+3">
            <a:extLst>
              <a:ext uri="{FF2B5EF4-FFF2-40B4-BE49-F238E27FC236}">
                <a16:creationId xmlns:a16="http://schemas.microsoft.com/office/drawing/2014/main" id="{D9CA274C-58F5-B95F-6068-EED1C27B90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2190936"/>
            <a:ext cx="6313525" cy="4307064"/>
          </a:xfrm>
          <a:prstGeom prst="rect">
            <a:avLst/>
          </a:prstGeom>
        </p:spPr>
      </p:pic>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6EC9ABC8-3F35-1FFC-F94F-1D22C7B0362B}"/>
                  </a:ext>
                </a:extLst>
              </p:cNvPr>
              <p:cNvSpPr txBox="1">
                <a:spLocks/>
              </p:cNvSpPr>
              <p:nvPr/>
            </p:nvSpPr>
            <p:spPr>
              <a:xfrm>
                <a:off x="9183329" y="2522483"/>
                <a:ext cx="2785304" cy="38524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Rate of increase = 3</a:t>
                </a:r>
              </a:p>
              <a:p>
                <a:r>
                  <a:rPr lang="en-AU" dirty="0">
                    <a:latin typeface="+mn-lt"/>
                  </a:rPr>
                  <a:t>Constant = 2</a:t>
                </a:r>
                <a:endParaRPr lang="en-US" b="0" i="1" dirty="0">
                  <a:latin typeface="+mn-lt"/>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+2</m:t>
                      </m:r>
                    </m:oMath>
                  </m:oMathPara>
                </a14:m>
                <a:endParaRPr lang="en-AU" dirty="0">
                  <a:latin typeface="+mn-lt"/>
                </a:endParaRPr>
              </a:p>
            </p:txBody>
          </p:sp>
        </mc:Choice>
        <mc:Fallback xmlns="">
          <p:sp>
            <p:nvSpPr>
              <p:cNvPr id="7" name="Text Placeholder 4">
                <a:extLst>
                  <a:ext uri="{FF2B5EF4-FFF2-40B4-BE49-F238E27FC236}">
                    <a16:creationId xmlns:a16="http://schemas.microsoft.com/office/drawing/2014/main" id="{6EC9ABC8-3F35-1FFC-F94F-1D22C7B0362B}"/>
                  </a:ext>
                </a:extLst>
              </p:cNvPr>
              <p:cNvSpPr txBox="1">
                <a:spLocks noRot="1" noChangeAspect="1" noMove="1" noResize="1" noEditPoints="1" noAdjustHandles="1" noChangeArrowheads="1" noChangeShapeType="1" noTextEdit="1"/>
              </p:cNvSpPr>
              <p:nvPr/>
            </p:nvSpPr>
            <p:spPr>
              <a:xfrm>
                <a:off x="9183329" y="2522483"/>
                <a:ext cx="2785304" cy="3852437"/>
              </a:xfrm>
              <a:prstGeom prst="rect">
                <a:avLst/>
              </a:prstGeom>
              <a:blipFill>
                <a:blip r:embed="rId4"/>
                <a:stretch>
                  <a:fillRect l="-547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8070A63E-89F7-57E1-C1D8-D1706E87B0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18412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9F85D-A9CC-1622-8F21-659506ADAC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9FC4E1-F781-C1DF-FF80-E9B6B328B43E}"/>
              </a:ext>
            </a:extLst>
          </p:cNvPr>
          <p:cNvSpPr>
            <a:spLocks noGrp="1"/>
          </p:cNvSpPr>
          <p:nvPr>
            <p:ph type="title"/>
          </p:nvPr>
        </p:nvSpPr>
        <p:spPr/>
        <p:txBody>
          <a:bodyPr/>
          <a:lstStyle/>
          <a:p>
            <a:r>
              <a:rPr lang="en-US" dirty="0">
                <a:latin typeface="+mj-lt"/>
              </a:rPr>
              <a:t>Linear equations (13)</a:t>
            </a:r>
            <a:endParaRPr lang="en-AU" dirty="0">
              <a:latin typeface="+mj-lt"/>
            </a:endParaRPr>
          </a:p>
        </p:txBody>
      </p:sp>
      <p:sp>
        <p:nvSpPr>
          <p:cNvPr id="4" name="Text Placeholder 3">
            <a:extLst>
              <a:ext uri="{FF2B5EF4-FFF2-40B4-BE49-F238E27FC236}">
                <a16:creationId xmlns:a16="http://schemas.microsoft.com/office/drawing/2014/main" id="{D593E59A-4DE7-E5DE-6BEB-03987AD5BEE5}"/>
              </a:ext>
            </a:extLst>
          </p:cNvPr>
          <p:cNvSpPr>
            <a:spLocks noGrp="1"/>
          </p:cNvSpPr>
          <p:nvPr>
            <p:ph type="body" sz="quarter" idx="18"/>
          </p:nvPr>
        </p:nvSpPr>
        <p:spPr/>
        <p:txBody>
          <a:bodyPr/>
          <a:lstStyle/>
          <a:p>
            <a:r>
              <a:rPr lang="en-US" dirty="0">
                <a:latin typeface="+mj-lt"/>
              </a:rPr>
              <a:t>Worked example 2 – self explanation prompts</a:t>
            </a:r>
            <a:endParaRPr lang="en-AU" dirty="0">
              <a:latin typeface="+mj-lt"/>
            </a:endParaRPr>
          </a:p>
        </p:txBody>
      </p:sp>
      <p:sp>
        <p:nvSpPr>
          <p:cNvPr id="5" name="Text Placeholder 4">
            <a:extLst>
              <a:ext uri="{FF2B5EF4-FFF2-40B4-BE49-F238E27FC236}">
                <a16:creationId xmlns:a16="http://schemas.microsoft.com/office/drawing/2014/main" id="{719353F9-6E55-859A-9D39-6E0748894D0C}"/>
              </a:ext>
            </a:extLst>
          </p:cNvPr>
          <p:cNvSpPr>
            <a:spLocks noGrp="1"/>
          </p:cNvSpPr>
          <p:nvPr>
            <p:ph type="body" sz="quarter" idx="17"/>
          </p:nvPr>
        </p:nvSpPr>
        <p:spPr>
          <a:xfrm>
            <a:off x="360000" y="1567087"/>
            <a:ext cx="11484000" cy="523032"/>
          </a:xfrm>
        </p:spPr>
        <p:txBody>
          <a:bodyPr/>
          <a:lstStyle/>
          <a:p>
            <a:r>
              <a:rPr lang="en-US" dirty="0">
                <a:latin typeface="+mn-lt"/>
              </a:rPr>
              <a:t>Find the linear equation that represents the pattern in the graph.</a:t>
            </a:r>
            <a:endParaRPr lang="en-AU" dirty="0">
              <a:latin typeface="+mn-lt"/>
            </a:endParaRPr>
          </a:p>
        </p:txBody>
      </p:sp>
      <p:pic>
        <p:nvPicPr>
          <p:cNvPr id="14" name="Picture 13" descr="Graph of y=2x+3">
            <a:extLst>
              <a:ext uri="{FF2B5EF4-FFF2-40B4-BE49-F238E27FC236}">
                <a16:creationId xmlns:a16="http://schemas.microsoft.com/office/drawing/2014/main" id="{36002194-BD9D-4481-10F8-5AB4782D2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2190936"/>
            <a:ext cx="6313525" cy="4307064"/>
          </a:xfrm>
          <a:prstGeom prst="rect">
            <a:avLst/>
          </a:prstGeom>
        </p:spPr>
      </p:pic>
      <p:sp>
        <p:nvSpPr>
          <p:cNvPr id="6" name="Speech Bubble: Rectangle with Corners Rounded 5">
            <a:extLst>
              <a:ext uri="{FF2B5EF4-FFF2-40B4-BE49-F238E27FC236}">
                <a16:creationId xmlns:a16="http://schemas.microsoft.com/office/drawing/2014/main" id="{DD6C1E0D-4D84-DCA8-D0D5-5792C72257F4}"/>
              </a:ext>
            </a:extLst>
          </p:cNvPr>
          <p:cNvSpPr/>
          <p:nvPr/>
        </p:nvSpPr>
        <p:spPr>
          <a:xfrm>
            <a:off x="3833436" y="2106548"/>
            <a:ext cx="1843396" cy="1356852"/>
          </a:xfrm>
          <a:prstGeom prst="wedgeRoundRectCallout">
            <a:avLst>
              <a:gd name="adj1" fmla="val -70648"/>
              <a:gd name="adj2" fmla="val -210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What is the pattern increasing by? </a:t>
            </a:r>
            <a:endParaRPr lang="en-AU" sz="1800" dirty="0"/>
          </a:p>
        </p:txBody>
      </p:sp>
      <p:sp>
        <p:nvSpPr>
          <p:cNvPr id="8" name="Speech Bubble: Rectangle with Corners Rounded 7">
            <a:extLst>
              <a:ext uri="{FF2B5EF4-FFF2-40B4-BE49-F238E27FC236}">
                <a16:creationId xmlns:a16="http://schemas.microsoft.com/office/drawing/2014/main" id="{5105C05A-18DE-453B-AC4E-43E9B9030D59}"/>
              </a:ext>
            </a:extLst>
          </p:cNvPr>
          <p:cNvSpPr/>
          <p:nvPr/>
        </p:nvSpPr>
        <p:spPr>
          <a:xfrm>
            <a:off x="2964578" y="3785420"/>
            <a:ext cx="1843396" cy="1356852"/>
          </a:xfrm>
          <a:prstGeom prst="wedgeRoundRectCallout">
            <a:avLst>
              <a:gd name="adj1" fmla="val -101073"/>
              <a:gd name="adj2" fmla="val 205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How do you know the constant is 2?</a:t>
            </a:r>
            <a:endParaRPr lang="en-AU" sz="1800" dirty="0"/>
          </a:p>
        </p:txBody>
      </p:sp>
      <mc:AlternateContent xmlns:mc="http://schemas.openxmlformats.org/markup-compatibility/2006" xmlns:a14="http://schemas.microsoft.com/office/drawing/2010/main">
        <mc:Choice Requires="a14">
          <p:sp>
            <p:nvSpPr>
              <p:cNvPr id="13" name="Text Placeholder 4">
                <a:extLst>
                  <a:ext uri="{FF2B5EF4-FFF2-40B4-BE49-F238E27FC236}">
                    <a16:creationId xmlns:a16="http://schemas.microsoft.com/office/drawing/2014/main" id="{9E820903-990D-B191-6A9A-5F5F476FF46E}"/>
                  </a:ext>
                </a:extLst>
              </p:cNvPr>
              <p:cNvSpPr txBox="1">
                <a:spLocks/>
              </p:cNvSpPr>
              <p:nvPr/>
            </p:nvSpPr>
            <p:spPr>
              <a:xfrm>
                <a:off x="9183329" y="2522483"/>
                <a:ext cx="2785304" cy="38524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Rate of increase = 3</a:t>
                </a:r>
              </a:p>
              <a:p>
                <a:r>
                  <a:rPr lang="en-AU" dirty="0">
                    <a:latin typeface="+mn-lt"/>
                  </a:rPr>
                  <a:t>Constant = 2</a:t>
                </a:r>
                <a:endParaRPr lang="en-US" b="0" i="1" dirty="0">
                  <a:latin typeface="+mn-lt"/>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+2</m:t>
                      </m:r>
                    </m:oMath>
                  </m:oMathPara>
                </a14:m>
                <a:endParaRPr lang="en-AU" dirty="0">
                  <a:latin typeface="+mn-lt"/>
                </a:endParaRPr>
              </a:p>
            </p:txBody>
          </p:sp>
        </mc:Choice>
        <mc:Fallback xmlns="">
          <p:sp>
            <p:nvSpPr>
              <p:cNvPr id="13" name="Text Placeholder 4">
                <a:extLst>
                  <a:ext uri="{FF2B5EF4-FFF2-40B4-BE49-F238E27FC236}">
                    <a16:creationId xmlns:a16="http://schemas.microsoft.com/office/drawing/2014/main" id="{9E820903-990D-B191-6A9A-5F5F476FF46E}"/>
                  </a:ext>
                </a:extLst>
              </p:cNvPr>
              <p:cNvSpPr txBox="1">
                <a:spLocks noRot="1" noChangeAspect="1" noMove="1" noResize="1" noEditPoints="1" noAdjustHandles="1" noChangeArrowheads="1" noChangeShapeType="1" noTextEdit="1"/>
              </p:cNvSpPr>
              <p:nvPr/>
            </p:nvSpPr>
            <p:spPr>
              <a:xfrm>
                <a:off x="9183329" y="2522483"/>
                <a:ext cx="2785304" cy="3852437"/>
              </a:xfrm>
              <a:prstGeom prst="rect">
                <a:avLst/>
              </a:prstGeom>
              <a:blipFill>
                <a:blip r:embed="rId4"/>
                <a:stretch>
                  <a:fillRect l="-5470"/>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3C392D04-0D30-3712-8749-E27AB6CA7D5E}"/>
              </a:ext>
            </a:extLst>
          </p:cNvPr>
          <p:cNvSpPr/>
          <p:nvPr/>
        </p:nvSpPr>
        <p:spPr>
          <a:xfrm>
            <a:off x="7033389" y="4669560"/>
            <a:ext cx="3939412" cy="1511618"/>
          </a:xfrm>
          <a:prstGeom prst="wedgeRoundRectCallout">
            <a:avLst>
              <a:gd name="adj1" fmla="val 20808"/>
              <a:gd name="adj2" fmla="val -8502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t>In a graph, the variable is referred to as the </a:t>
            </a:r>
            <a:r>
              <a:rPr lang="en-US" sz="1800" b="1" dirty="0"/>
              <a:t>gradient</a:t>
            </a:r>
            <a:r>
              <a:rPr lang="en-US" sz="1800" dirty="0"/>
              <a:t>. Why do you think we use the term gradient?</a:t>
            </a:r>
            <a:endParaRPr lang="en-AU" sz="1800" dirty="0"/>
          </a:p>
        </p:txBody>
      </p:sp>
      <p:sp>
        <p:nvSpPr>
          <p:cNvPr id="2" name="Slide Number Placeholder 1">
            <a:extLst>
              <a:ext uri="{FF2B5EF4-FFF2-40B4-BE49-F238E27FC236}">
                <a16:creationId xmlns:a16="http://schemas.microsoft.com/office/drawing/2014/main" id="{1584848D-D83B-B35B-F476-8DACD7ED88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524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622F8-468C-4058-5C72-2969E4C502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28835C-2565-21A5-197A-3F72DFEE42F7}"/>
              </a:ext>
            </a:extLst>
          </p:cNvPr>
          <p:cNvSpPr>
            <a:spLocks noGrp="1"/>
          </p:cNvSpPr>
          <p:nvPr>
            <p:ph type="title"/>
          </p:nvPr>
        </p:nvSpPr>
        <p:spPr>
          <a:xfrm>
            <a:off x="359999" y="360000"/>
            <a:ext cx="11484000" cy="545601"/>
          </a:xfrm>
        </p:spPr>
        <p:txBody>
          <a:bodyPr/>
          <a:lstStyle/>
          <a:p>
            <a:r>
              <a:rPr lang="en-US" dirty="0">
                <a:latin typeface="+mj-lt"/>
              </a:rPr>
              <a:t>Linear equations (14)</a:t>
            </a:r>
            <a:endParaRPr lang="en-AU" dirty="0">
              <a:latin typeface="+mj-lt"/>
            </a:endParaRPr>
          </a:p>
        </p:txBody>
      </p:sp>
      <p:sp>
        <p:nvSpPr>
          <p:cNvPr id="4" name="Text Placeholder 3">
            <a:extLst>
              <a:ext uri="{FF2B5EF4-FFF2-40B4-BE49-F238E27FC236}">
                <a16:creationId xmlns:a16="http://schemas.microsoft.com/office/drawing/2014/main" id="{F1154808-0932-C2DB-E729-659490B7697A}"/>
              </a:ext>
            </a:extLst>
          </p:cNvPr>
          <p:cNvSpPr>
            <a:spLocks noGrp="1"/>
          </p:cNvSpPr>
          <p:nvPr>
            <p:ph type="body" sz="quarter" idx="18"/>
          </p:nvPr>
        </p:nvSpPr>
        <p:spPr>
          <a:xfrm>
            <a:off x="359999" y="982520"/>
            <a:ext cx="11483999" cy="310015"/>
          </a:xfrm>
        </p:spPr>
        <p:txBody>
          <a:bodyPr/>
          <a:lstStyle/>
          <a:p>
            <a:r>
              <a:rPr lang="en-US" dirty="0">
                <a:latin typeface="+mj-lt"/>
              </a:rPr>
              <a:t>Your turn problem 2</a:t>
            </a:r>
            <a:endParaRPr lang="en-AU" dirty="0">
              <a:latin typeface="+mj-lt"/>
            </a:endParaRPr>
          </a:p>
        </p:txBody>
      </p:sp>
      <p:sp>
        <p:nvSpPr>
          <p:cNvPr id="5" name="Text Placeholder 4">
            <a:extLst>
              <a:ext uri="{FF2B5EF4-FFF2-40B4-BE49-F238E27FC236}">
                <a16:creationId xmlns:a16="http://schemas.microsoft.com/office/drawing/2014/main" id="{BCF195FD-720E-ED08-41EC-8B3D5CAD7388}"/>
              </a:ext>
            </a:extLst>
          </p:cNvPr>
          <p:cNvSpPr>
            <a:spLocks noGrp="1"/>
          </p:cNvSpPr>
          <p:nvPr>
            <p:ph type="body" sz="quarter" idx="17"/>
          </p:nvPr>
        </p:nvSpPr>
        <p:spPr>
          <a:xfrm>
            <a:off x="359999" y="1567086"/>
            <a:ext cx="11484000" cy="545601"/>
          </a:xfrm>
        </p:spPr>
        <p:txBody>
          <a:bodyPr/>
          <a:lstStyle/>
          <a:p>
            <a:r>
              <a:rPr lang="en-US" dirty="0">
                <a:latin typeface="+mn-lt"/>
              </a:rPr>
              <a:t>Find the linear equation that represents the pattern in the graph.</a:t>
            </a:r>
            <a:endParaRPr lang="en-AU" dirty="0">
              <a:latin typeface="+mn-lt"/>
            </a:endParaRPr>
          </a:p>
        </p:txBody>
      </p:sp>
      <p:pic>
        <p:nvPicPr>
          <p:cNvPr id="8" name="Picture 7" descr="Graph of y=4x+1">
            <a:extLst>
              <a:ext uri="{FF2B5EF4-FFF2-40B4-BE49-F238E27FC236}">
                <a16:creationId xmlns:a16="http://schemas.microsoft.com/office/drawing/2014/main" id="{39ED62FB-026E-D354-DEC6-881C874B6B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2153516"/>
            <a:ext cx="6394762" cy="4362484"/>
          </a:xfrm>
          <a:prstGeom prst="rect">
            <a:avLst/>
          </a:prstGeom>
        </p:spPr>
      </p:pic>
      <p:sp>
        <p:nvSpPr>
          <p:cNvPr id="2" name="Slide Number Placeholder 1">
            <a:extLst>
              <a:ext uri="{FF2B5EF4-FFF2-40B4-BE49-F238E27FC236}">
                <a16:creationId xmlns:a16="http://schemas.microsoft.com/office/drawing/2014/main" id="{DF00419A-EF12-1FE7-3EDC-520D00061A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250153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3BB3C-7D29-62D8-FA83-A56D29C29A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FED44A-7AEF-7477-401A-BF6A2CE709EB}"/>
              </a:ext>
            </a:extLst>
          </p:cNvPr>
          <p:cNvSpPr>
            <a:spLocks noGrp="1"/>
          </p:cNvSpPr>
          <p:nvPr>
            <p:ph type="title"/>
          </p:nvPr>
        </p:nvSpPr>
        <p:spPr/>
        <p:txBody>
          <a:bodyPr/>
          <a:lstStyle/>
          <a:p>
            <a:r>
              <a:rPr lang="en-US" dirty="0"/>
              <a:t>Linear equations (15)</a:t>
            </a:r>
            <a:endParaRPr lang="en-AU" dirty="0"/>
          </a:p>
        </p:txBody>
      </p:sp>
      <p:sp>
        <p:nvSpPr>
          <p:cNvPr id="16" name="Text Placeholder 3">
            <a:extLst>
              <a:ext uri="{FF2B5EF4-FFF2-40B4-BE49-F238E27FC236}">
                <a16:creationId xmlns:a16="http://schemas.microsoft.com/office/drawing/2014/main" id="{5CA8BAEB-BEC6-C1DB-6362-307ABB4C000A}"/>
              </a:ext>
            </a:extLst>
          </p:cNvPr>
          <p:cNvSpPr>
            <a:spLocks noGrp="1"/>
          </p:cNvSpPr>
          <p:nvPr>
            <p:ph type="body" sz="quarter" idx="18"/>
          </p:nvPr>
        </p:nvSpPr>
        <p:spPr>
          <a:xfrm>
            <a:off x="359999" y="982520"/>
            <a:ext cx="11483999" cy="310015"/>
          </a:xfrm>
        </p:spPr>
        <p:txBody>
          <a:bodyPr/>
          <a:lstStyle/>
          <a:p>
            <a:r>
              <a:rPr lang="en-US" dirty="0">
                <a:latin typeface="+mj-lt"/>
              </a:rPr>
              <a:t>Your turn problem 2</a:t>
            </a:r>
            <a:endParaRPr lang="en-AU" dirty="0">
              <a:latin typeface="+mj-lt"/>
            </a:endParaRPr>
          </a:p>
        </p:txBody>
      </p:sp>
      <p:sp>
        <p:nvSpPr>
          <p:cNvPr id="17" name="Text Placeholder 4">
            <a:extLst>
              <a:ext uri="{FF2B5EF4-FFF2-40B4-BE49-F238E27FC236}">
                <a16:creationId xmlns:a16="http://schemas.microsoft.com/office/drawing/2014/main" id="{E39A0DEF-99E0-0425-F34D-63F898E21ED6}"/>
              </a:ext>
            </a:extLst>
          </p:cNvPr>
          <p:cNvSpPr txBox="1">
            <a:spLocks/>
          </p:cNvSpPr>
          <p:nvPr/>
        </p:nvSpPr>
        <p:spPr>
          <a:xfrm>
            <a:off x="359999" y="1567086"/>
            <a:ext cx="11484000" cy="545601"/>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n-lt"/>
              </a:rPr>
              <a:t>Find the linear equation that represents the pattern in the graph.</a:t>
            </a:r>
            <a:endParaRPr lang="en-AU" dirty="0">
              <a:latin typeface="+mn-lt"/>
            </a:endParaRPr>
          </a:p>
        </p:txBody>
      </p:sp>
      <p:pic>
        <p:nvPicPr>
          <p:cNvPr id="18" name="Picture 17" descr="Graph of y=4x+1">
            <a:extLst>
              <a:ext uri="{FF2B5EF4-FFF2-40B4-BE49-F238E27FC236}">
                <a16:creationId xmlns:a16="http://schemas.microsoft.com/office/drawing/2014/main" id="{B59DE38F-78F1-79C8-AC28-C6AFEC12D2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2153516"/>
            <a:ext cx="6394762" cy="4362484"/>
          </a:xfrm>
          <a:prstGeom prst="rect">
            <a:avLst/>
          </a:prstGeom>
        </p:spPr>
      </p:pic>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17BF88D8-4E83-4F64-E93A-62ABD0607F90}"/>
                  </a:ext>
                </a:extLst>
              </p:cNvPr>
              <p:cNvSpPr txBox="1">
                <a:spLocks/>
              </p:cNvSpPr>
              <p:nvPr/>
            </p:nvSpPr>
            <p:spPr>
              <a:xfrm>
                <a:off x="9016181" y="2522484"/>
                <a:ext cx="2827817" cy="38524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Rate of increase = 4</a:t>
                </a:r>
              </a:p>
              <a:p>
                <a:r>
                  <a:rPr lang="en-AU" dirty="0">
                    <a:latin typeface="+mn-lt"/>
                  </a:rPr>
                  <a:t>Constant = 1</a:t>
                </a:r>
                <a:endParaRPr lang="en-US" b="0" i="1" dirty="0">
                  <a:latin typeface="+mn-lt"/>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+1</m:t>
                      </m:r>
                    </m:oMath>
                  </m:oMathPara>
                </a14:m>
                <a:endParaRPr lang="en-AU" dirty="0">
                  <a:latin typeface="+mn-lt"/>
                </a:endParaRPr>
              </a:p>
            </p:txBody>
          </p:sp>
        </mc:Choice>
        <mc:Fallback xmlns="">
          <p:sp>
            <p:nvSpPr>
              <p:cNvPr id="7" name="Text Placeholder 4">
                <a:extLst>
                  <a:ext uri="{FF2B5EF4-FFF2-40B4-BE49-F238E27FC236}">
                    <a16:creationId xmlns:a16="http://schemas.microsoft.com/office/drawing/2014/main" id="{17BF88D8-4E83-4F64-E93A-62ABD0607F90}"/>
                  </a:ext>
                </a:extLst>
              </p:cNvPr>
              <p:cNvSpPr txBox="1">
                <a:spLocks noRot="1" noChangeAspect="1" noMove="1" noResize="1" noEditPoints="1" noAdjustHandles="1" noChangeArrowheads="1" noChangeShapeType="1" noTextEdit="1"/>
              </p:cNvSpPr>
              <p:nvPr/>
            </p:nvSpPr>
            <p:spPr>
              <a:xfrm>
                <a:off x="9016181" y="2522484"/>
                <a:ext cx="2827817" cy="3852437"/>
              </a:xfrm>
              <a:prstGeom prst="rect">
                <a:avLst/>
              </a:prstGeom>
              <a:blipFill>
                <a:blip r:embed="rId4"/>
                <a:stretch>
                  <a:fillRect l="-5388"/>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B5350E0-2C32-DED7-4249-47B9EBC602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134308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dirty="0">
                <a:latin typeface="+mj-lt"/>
              </a:rPr>
              <a:t>Linear equations (1)</a:t>
            </a:r>
            <a:endParaRPr lang="en-AU" dirty="0">
              <a:latin typeface="+mj-lt"/>
            </a:endParaRPr>
          </a:p>
        </p:txBody>
      </p:sp>
      <p:sp>
        <p:nvSpPr>
          <p:cNvPr id="4" name="Text Placeholder 3">
            <a:extLst>
              <a:ext uri="{FF2B5EF4-FFF2-40B4-BE49-F238E27FC236}">
                <a16:creationId xmlns:a16="http://schemas.microsoft.com/office/drawing/2014/main" id="{C5F0EEE2-A5F5-60C9-2376-FAAC89807D5F}"/>
              </a:ext>
            </a:extLst>
          </p:cNvPr>
          <p:cNvSpPr>
            <a:spLocks noGrp="1"/>
          </p:cNvSpPr>
          <p:nvPr>
            <p:ph type="body" sz="quarter" idx="18"/>
          </p:nvPr>
        </p:nvSpPr>
        <p:spPr/>
        <p:txBody>
          <a:bodyPr/>
          <a:lstStyle/>
          <a:p>
            <a:r>
              <a:rPr lang="en-US" dirty="0">
                <a:latin typeface="+mj-lt"/>
              </a:rPr>
              <a:t>Disposable cup</a:t>
            </a:r>
            <a:endParaRPr lang="en-AU" dirty="0">
              <a:latin typeface="+mj-lt"/>
            </a:endParaRPr>
          </a:p>
        </p:txBody>
      </p:sp>
      <p:pic>
        <p:nvPicPr>
          <p:cNvPr id="2" name="Picture 1" descr="disposable cup drawing">
            <a:extLst>
              <a:ext uri="{FF2B5EF4-FFF2-40B4-BE49-F238E27FC236}">
                <a16:creationId xmlns:a16="http://schemas.microsoft.com/office/drawing/2014/main" id="{0C82C35D-3B7E-64FE-BD24-2A7AF566CE27}"/>
              </a:ext>
            </a:extLst>
          </p:cNvPr>
          <p:cNvPicPr>
            <a:picLocks noChangeAspect="1"/>
          </p:cNvPicPr>
          <p:nvPr/>
        </p:nvPicPr>
        <p:blipFill>
          <a:blip r:embed="rId2"/>
          <a:stretch>
            <a:fillRect/>
          </a:stretch>
        </p:blipFill>
        <p:spPr>
          <a:xfrm>
            <a:off x="4129549" y="2156903"/>
            <a:ext cx="3932902" cy="3984928"/>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6C51B-2AAD-24DE-6B19-CA2C1E49F9E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E4252439-3707-505F-FAF8-194071E26AA2}"/>
              </a:ext>
            </a:extLst>
          </p:cNvPr>
          <p:cNvSpPr>
            <a:spLocks noGrp="1"/>
          </p:cNvSpPr>
          <p:nvPr>
            <p:ph type="title"/>
          </p:nvPr>
        </p:nvSpPr>
        <p:spPr/>
        <p:txBody>
          <a:bodyPr/>
          <a:lstStyle/>
          <a:p>
            <a:r>
              <a:rPr lang="en-US" dirty="0">
                <a:latin typeface="+mj-lt"/>
              </a:rPr>
              <a:t>Linear equations (2)</a:t>
            </a:r>
            <a:endParaRPr lang="en-AU" dirty="0">
              <a:latin typeface="+mj-lt"/>
            </a:endParaRPr>
          </a:p>
        </p:txBody>
      </p:sp>
      <p:sp>
        <p:nvSpPr>
          <p:cNvPr id="2" name="Text Placeholder 1">
            <a:extLst>
              <a:ext uri="{FF2B5EF4-FFF2-40B4-BE49-F238E27FC236}">
                <a16:creationId xmlns:a16="http://schemas.microsoft.com/office/drawing/2014/main" id="{6E661510-0D08-463E-A9E4-8322D295887C}"/>
              </a:ext>
            </a:extLst>
          </p:cNvPr>
          <p:cNvSpPr>
            <a:spLocks noGrp="1"/>
          </p:cNvSpPr>
          <p:nvPr>
            <p:ph type="body" sz="quarter" idx="18"/>
          </p:nvPr>
        </p:nvSpPr>
        <p:spPr/>
        <p:txBody>
          <a:bodyPr/>
          <a:lstStyle/>
          <a:p>
            <a:r>
              <a:rPr lang="en-AU" dirty="0">
                <a:latin typeface="+mj-lt"/>
              </a:rPr>
              <a:t>Disposable cup – measurements</a:t>
            </a:r>
          </a:p>
        </p:txBody>
      </p:sp>
      <p:pic>
        <p:nvPicPr>
          <p:cNvPr id="5" name="Picture 4" descr="Disposable cup with rim height 1.5 cm and base height 5 cm.">
            <a:extLst>
              <a:ext uri="{FF2B5EF4-FFF2-40B4-BE49-F238E27FC236}">
                <a16:creationId xmlns:a16="http://schemas.microsoft.com/office/drawing/2014/main" id="{8DAB9926-6166-7023-19B2-B2047C21972F}"/>
              </a:ext>
            </a:extLst>
          </p:cNvPr>
          <p:cNvPicPr>
            <a:picLocks noChangeAspect="1"/>
          </p:cNvPicPr>
          <p:nvPr/>
        </p:nvPicPr>
        <p:blipFill>
          <a:blip r:embed="rId2"/>
          <a:stretch>
            <a:fillRect/>
          </a:stretch>
        </p:blipFill>
        <p:spPr>
          <a:xfrm>
            <a:off x="2684206" y="2171505"/>
            <a:ext cx="6823588" cy="3996074"/>
          </a:xfrm>
          <a:prstGeom prst="rect">
            <a:avLst/>
          </a:prstGeom>
        </p:spPr>
      </p:pic>
      <p:sp>
        <p:nvSpPr>
          <p:cNvPr id="3" name="Slide Number Placeholder 2">
            <a:extLst>
              <a:ext uri="{FF2B5EF4-FFF2-40B4-BE49-F238E27FC236}">
                <a16:creationId xmlns:a16="http://schemas.microsoft.com/office/drawing/2014/main" id="{0966562C-3CF0-B816-63F4-36B8BB1A56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144512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F7F16-A330-B1FF-FE9E-70253BC4F40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472160E-CB92-F034-E428-C4D6C1740580}"/>
              </a:ext>
            </a:extLst>
          </p:cNvPr>
          <p:cNvSpPr>
            <a:spLocks noGrp="1"/>
          </p:cNvSpPr>
          <p:nvPr>
            <p:ph type="ctrTitle"/>
          </p:nvPr>
        </p:nvSpPr>
        <p:spPr/>
        <p:txBody>
          <a:bodyPr/>
          <a:lstStyle/>
          <a:p>
            <a:r>
              <a:rPr lang="en-AU" dirty="0">
                <a:latin typeface="+mj-lt"/>
              </a:rPr>
              <a:t>Explore</a:t>
            </a:r>
          </a:p>
        </p:txBody>
      </p:sp>
    </p:spTree>
    <p:extLst>
      <p:ext uri="{BB962C8B-B14F-4D97-AF65-F5344CB8AC3E}">
        <p14:creationId xmlns:p14="http://schemas.microsoft.com/office/powerpoint/2010/main" val="125194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0D544D-477D-23C7-E668-3597ECC667EB}"/>
              </a:ext>
            </a:extLst>
          </p:cNvPr>
          <p:cNvSpPr>
            <a:spLocks noGrp="1"/>
          </p:cNvSpPr>
          <p:nvPr>
            <p:ph type="title"/>
          </p:nvPr>
        </p:nvSpPr>
        <p:spPr/>
        <p:txBody>
          <a:bodyPr/>
          <a:lstStyle/>
          <a:p>
            <a:r>
              <a:rPr lang="en-US" dirty="0">
                <a:latin typeface="+mj-lt"/>
              </a:rPr>
              <a:t>Linear equations (3)</a:t>
            </a:r>
            <a:endParaRPr lang="en-AU" dirty="0">
              <a:latin typeface="+mj-lt"/>
            </a:endParaRPr>
          </a:p>
        </p:txBody>
      </p:sp>
      <p:sp>
        <p:nvSpPr>
          <p:cNvPr id="5" name="Text Placeholder 4">
            <a:extLst>
              <a:ext uri="{FF2B5EF4-FFF2-40B4-BE49-F238E27FC236}">
                <a16:creationId xmlns:a16="http://schemas.microsoft.com/office/drawing/2014/main" id="{3C7FE675-1360-EB33-8B05-BB8CF35B2DF0}"/>
              </a:ext>
            </a:extLst>
          </p:cNvPr>
          <p:cNvSpPr>
            <a:spLocks noGrp="1"/>
          </p:cNvSpPr>
          <p:nvPr>
            <p:ph type="body" sz="quarter" idx="18"/>
          </p:nvPr>
        </p:nvSpPr>
        <p:spPr/>
        <p:txBody>
          <a:bodyPr/>
          <a:lstStyle/>
          <a:p>
            <a:r>
              <a:rPr lang="en-AU" dirty="0">
                <a:latin typeface="+mj-lt"/>
              </a:rPr>
              <a:t>Stacking cups pattern – table</a:t>
            </a:r>
          </a:p>
        </p:txBody>
      </p:sp>
      <p:graphicFrame>
        <p:nvGraphicFramePr>
          <p:cNvPr id="6" name="Table 5">
            <a:extLst>
              <a:ext uri="{FF2B5EF4-FFF2-40B4-BE49-F238E27FC236}">
                <a16:creationId xmlns:a16="http://schemas.microsoft.com/office/drawing/2014/main" id="{27B328F7-009D-FAD6-F513-EFAC428461CC}"/>
              </a:ext>
            </a:extLst>
          </p:cNvPr>
          <p:cNvGraphicFramePr>
            <a:graphicFrameLocks noGrp="1"/>
          </p:cNvGraphicFramePr>
          <p:nvPr>
            <p:extLst>
              <p:ext uri="{D42A27DB-BD31-4B8C-83A1-F6EECF244321}">
                <p14:modId xmlns:p14="http://schemas.microsoft.com/office/powerpoint/2010/main" val="179348448"/>
              </p:ext>
            </p:extLst>
          </p:nvPr>
        </p:nvGraphicFramePr>
        <p:xfrm>
          <a:off x="1883080" y="2125489"/>
          <a:ext cx="8425840" cy="3557555"/>
        </p:xfrm>
        <a:graphic>
          <a:graphicData uri="http://schemas.openxmlformats.org/drawingml/2006/table">
            <a:tbl>
              <a:tblPr firstRow="1" bandRow="1">
                <a:tableStyleId>{6E25E649-3F16-4E02-A733-19D2CDBF48F0}</a:tableStyleId>
              </a:tblPr>
              <a:tblGrid>
                <a:gridCol w="4212920">
                  <a:extLst>
                    <a:ext uri="{9D8B030D-6E8A-4147-A177-3AD203B41FA5}">
                      <a16:colId xmlns:a16="http://schemas.microsoft.com/office/drawing/2014/main" val="4134552016"/>
                    </a:ext>
                  </a:extLst>
                </a:gridCol>
                <a:gridCol w="4212920">
                  <a:extLst>
                    <a:ext uri="{9D8B030D-6E8A-4147-A177-3AD203B41FA5}">
                      <a16:colId xmlns:a16="http://schemas.microsoft.com/office/drawing/2014/main" val="916596600"/>
                    </a:ext>
                  </a:extLst>
                </a:gridCol>
              </a:tblGrid>
              <a:tr h="711511">
                <a:tc>
                  <a:txBody>
                    <a:bodyPr/>
                    <a:lstStyle/>
                    <a:p>
                      <a:pPr algn="ctr">
                        <a:lnSpc>
                          <a:spcPct val="150000"/>
                        </a:lnSpc>
                        <a:spcBef>
                          <a:spcPts val="0"/>
                        </a:spcBef>
                        <a:spcAft>
                          <a:spcPts val="1200"/>
                        </a:spcAft>
                      </a:pPr>
                      <a:r>
                        <a:rPr lang="en-AU" sz="2000" b="1" dirty="0">
                          <a:effectLst/>
                        </a:rPr>
                        <a:t>Number of cups</a:t>
                      </a:r>
                      <a:endParaRPr lang="en-AU" sz="2000" b="1" dirty="0">
                        <a:effectLst/>
                        <a:latin typeface="+mj-lt"/>
                        <a:ea typeface="Calibri" panose="020F0502020204030204" pitchFamily="34" charset="0"/>
                        <a:cs typeface="Arial" panose="020B0604020202020204" pitchFamily="34" charset="0"/>
                      </a:endParaRPr>
                    </a:p>
                  </a:txBody>
                  <a:tcPr marL="94574" marR="94574" marT="0" marB="0" anchor="ctr"/>
                </a:tc>
                <a:tc>
                  <a:txBody>
                    <a:bodyPr/>
                    <a:lstStyle/>
                    <a:p>
                      <a:pPr algn="ctr">
                        <a:lnSpc>
                          <a:spcPct val="150000"/>
                        </a:lnSpc>
                        <a:spcBef>
                          <a:spcPts val="0"/>
                        </a:spcBef>
                        <a:spcAft>
                          <a:spcPts val="1200"/>
                        </a:spcAft>
                      </a:pPr>
                      <a:r>
                        <a:rPr lang="en-AU" sz="2000" b="1" dirty="0">
                          <a:effectLst/>
                        </a:rPr>
                        <a:t>Height of stack (cm)</a:t>
                      </a:r>
                      <a:endParaRPr lang="en-AU" sz="2000" b="1" dirty="0">
                        <a:effectLst/>
                        <a:latin typeface="+mj-lt"/>
                        <a:ea typeface="Calibri" panose="020F0502020204030204" pitchFamily="34" charset="0"/>
                        <a:cs typeface="Arial" panose="020B0604020202020204" pitchFamily="34" charset="0"/>
                      </a:endParaRPr>
                    </a:p>
                  </a:txBody>
                  <a:tcPr marL="94574" marR="94574" marT="0" marB="0" anchor="ctr"/>
                </a:tc>
                <a:extLst>
                  <a:ext uri="{0D108BD9-81ED-4DB2-BD59-A6C34878D82A}">
                    <a16:rowId xmlns:a16="http://schemas.microsoft.com/office/drawing/2014/main" val="3707376875"/>
                  </a:ext>
                </a:extLst>
              </a:tr>
              <a:tr h="711511">
                <a:tc>
                  <a:txBody>
                    <a:bodyPr/>
                    <a:lstStyle/>
                    <a:p>
                      <a:pPr algn="ctr">
                        <a:lnSpc>
                          <a:spcPct val="150000"/>
                        </a:lnSpc>
                        <a:spcBef>
                          <a:spcPts val="0"/>
                        </a:spcBef>
                        <a:spcAft>
                          <a:spcPts val="1200"/>
                        </a:spcAft>
                      </a:pPr>
                      <a:r>
                        <a:rPr lang="en-AU" sz="2200" dirty="0">
                          <a:effectLst/>
                        </a:rPr>
                        <a:t>0</a:t>
                      </a: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94574" marR="94574" marT="0" marB="0" anchor="ctr"/>
                </a:tc>
                <a:tc>
                  <a:txBody>
                    <a:bodyPr/>
                    <a:lstStyle/>
                    <a:p>
                      <a:pPr algn="ctr">
                        <a:lnSpc>
                          <a:spcPct val="150000"/>
                        </a:lnSpc>
                        <a:spcBef>
                          <a:spcPts val="0"/>
                        </a:spcBef>
                        <a:spcAft>
                          <a:spcPts val="1200"/>
                        </a:spcAft>
                      </a:pP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94574" marR="94574" marT="0" marB="0" anchor="ctr"/>
                </a:tc>
                <a:extLst>
                  <a:ext uri="{0D108BD9-81ED-4DB2-BD59-A6C34878D82A}">
                    <a16:rowId xmlns:a16="http://schemas.microsoft.com/office/drawing/2014/main" val="4281791599"/>
                  </a:ext>
                </a:extLst>
              </a:tr>
              <a:tr h="711511">
                <a:tc>
                  <a:txBody>
                    <a:bodyPr/>
                    <a:lstStyle/>
                    <a:p>
                      <a:pPr algn="ctr">
                        <a:lnSpc>
                          <a:spcPct val="150000"/>
                        </a:lnSpc>
                        <a:spcBef>
                          <a:spcPts val="0"/>
                        </a:spcBef>
                        <a:spcAft>
                          <a:spcPts val="1200"/>
                        </a:spcAft>
                      </a:pPr>
                      <a:r>
                        <a:rPr lang="en-AU" sz="2200" dirty="0">
                          <a:effectLst/>
                        </a:rPr>
                        <a:t>1</a:t>
                      </a: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94574" marR="94574" marT="0" marB="0" anchor="ctr"/>
                </a:tc>
                <a:tc>
                  <a:txBody>
                    <a:bodyPr/>
                    <a:lstStyle/>
                    <a:p>
                      <a:pPr algn="ctr">
                        <a:lnSpc>
                          <a:spcPct val="150000"/>
                        </a:lnSpc>
                        <a:spcBef>
                          <a:spcPts val="0"/>
                        </a:spcBef>
                        <a:spcAft>
                          <a:spcPts val="1200"/>
                        </a:spcAft>
                      </a:pP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94574" marR="94574" marT="0" marB="0" anchor="ctr"/>
                </a:tc>
                <a:extLst>
                  <a:ext uri="{0D108BD9-81ED-4DB2-BD59-A6C34878D82A}">
                    <a16:rowId xmlns:a16="http://schemas.microsoft.com/office/drawing/2014/main" val="2417368761"/>
                  </a:ext>
                </a:extLst>
              </a:tr>
              <a:tr h="711511">
                <a:tc>
                  <a:txBody>
                    <a:bodyPr/>
                    <a:lstStyle/>
                    <a:p>
                      <a:pPr algn="ctr">
                        <a:lnSpc>
                          <a:spcPct val="150000"/>
                        </a:lnSpc>
                        <a:spcBef>
                          <a:spcPts val="0"/>
                        </a:spcBef>
                        <a:spcAft>
                          <a:spcPts val="1200"/>
                        </a:spcAft>
                      </a:pPr>
                      <a:r>
                        <a:rPr lang="en-AU" sz="2200" dirty="0">
                          <a:effectLst/>
                        </a:rPr>
                        <a:t>2</a:t>
                      </a: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94574" marR="94574" marT="0" marB="0" anchor="ctr"/>
                </a:tc>
                <a:tc>
                  <a:txBody>
                    <a:bodyPr/>
                    <a:lstStyle/>
                    <a:p>
                      <a:pPr algn="ctr">
                        <a:lnSpc>
                          <a:spcPct val="150000"/>
                        </a:lnSpc>
                        <a:spcBef>
                          <a:spcPts val="0"/>
                        </a:spcBef>
                        <a:spcAft>
                          <a:spcPts val="1200"/>
                        </a:spcAft>
                      </a:pP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94574" marR="94574" marT="0" marB="0" anchor="ctr"/>
                </a:tc>
                <a:extLst>
                  <a:ext uri="{0D108BD9-81ED-4DB2-BD59-A6C34878D82A}">
                    <a16:rowId xmlns:a16="http://schemas.microsoft.com/office/drawing/2014/main" val="2636789349"/>
                  </a:ext>
                </a:extLst>
              </a:tr>
              <a:tr h="711511">
                <a:tc>
                  <a:txBody>
                    <a:bodyPr/>
                    <a:lstStyle/>
                    <a:p>
                      <a:pPr algn="ctr">
                        <a:lnSpc>
                          <a:spcPct val="150000"/>
                        </a:lnSpc>
                        <a:spcBef>
                          <a:spcPts val="0"/>
                        </a:spcBef>
                        <a:spcAft>
                          <a:spcPts val="1200"/>
                        </a:spcAft>
                      </a:pPr>
                      <a:r>
                        <a:rPr lang="en-AU" sz="2200" dirty="0">
                          <a:effectLst/>
                        </a:rPr>
                        <a:t>3</a:t>
                      </a: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94574" marR="94574" marT="0" marB="0" anchor="ctr"/>
                </a:tc>
                <a:tc>
                  <a:txBody>
                    <a:bodyPr/>
                    <a:lstStyle/>
                    <a:p>
                      <a:pPr algn="ctr">
                        <a:lnSpc>
                          <a:spcPct val="150000"/>
                        </a:lnSpc>
                        <a:spcBef>
                          <a:spcPts val="0"/>
                        </a:spcBef>
                        <a:spcAft>
                          <a:spcPts val="1200"/>
                        </a:spcAft>
                      </a:pPr>
                      <a:endParaRPr lang="en-AU" sz="2200" dirty="0">
                        <a:effectLst/>
                        <a:latin typeface="Arial" panose="020B0604020202020204" pitchFamily="34" charset="0"/>
                        <a:ea typeface="Calibri" panose="020F0502020204030204" pitchFamily="34" charset="0"/>
                        <a:cs typeface="Arial" panose="020B0604020202020204" pitchFamily="34" charset="0"/>
                      </a:endParaRPr>
                    </a:p>
                  </a:txBody>
                  <a:tcPr marL="94574" marR="94574" marT="0" marB="0" anchor="ctr"/>
                </a:tc>
                <a:extLst>
                  <a:ext uri="{0D108BD9-81ED-4DB2-BD59-A6C34878D82A}">
                    <a16:rowId xmlns:a16="http://schemas.microsoft.com/office/drawing/2014/main" val="1048058581"/>
                  </a:ext>
                </a:extLst>
              </a:tr>
            </a:tbl>
          </a:graphicData>
        </a:graphic>
      </p:graphicFrame>
      <p:sp>
        <p:nvSpPr>
          <p:cNvPr id="2" name="Slide Number Placeholder 1">
            <a:extLst>
              <a:ext uri="{FF2B5EF4-FFF2-40B4-BE49-F238E27FC236}">
                <a16:creationId xmlns:a16="http://schemas.microsoft.com/office/drawing/2014/main" id="{CDC54604-1931-CF6D-AC95-B95038E3CC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26244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C0D05-DF22-C639-3D4D-9941B21A2E87}"/>
              </a:ext>
            </a:extLst>
          </p:cNvPr>
          <p:cNvSpPr>
            <a:spLocks noGrp="1"/>
          </p:cNvSpPr>
          <p:nvPr>
            <p:ph type="title"/>
          </p:nvPr>
        </p:nvSpPr>
        <p:spPr/>
        <p:txBody>
          <a:bodyPr/>
          <a:lstStyle/>
          <a:p>
            <a:r>
              <a:rPr lang="en-US" dirty="0">
                <a:latin typeface="+mj-lt"/>
              </a:rPr>
              <a:t>Linear equations (4)</a:t>
            </a:r>
            <a:endParaRPr lang="en-AU" dirty="0">
              <a:latin typeface="+mj-lt"/>
            </a:endParaRPr>
          </a:p>
        </p:txBody>
      </p:sp>
      <p:sp>
        <p:nvSpPr>
          <p:cNvPr id="4" name="Text Placeholder 3">
            <a:extLst>
              <a:ext uri="{FF2B5EF4-FFF2-40B4-BE49-F238E27FC236}">
                <a16:creationId xmlns:a16="http://schemas.microsoft.com/office/drawing/2014/main" id="{6C468E56-6788-DF64-C3AA-DDF374C3A6C1}"/>
              </a:ext>
            </a:extLst>
          </p:cNvPr>
          <p:cNvSpPr>
            <a:spLocks noGrp="1"/>
          </p:cNvSpPr>
          <p:nvPr>
            <p:ph type="body" sz="quarter" idx="18"/>
          </p:nvPr>
        </p:nvSpPr>
        <p:spPr/>
        <p:txBody>
          <a:bodyPr/>
          <a:lstStyle/>
          <a:p>
            <a:r>
              <a:rPr lang="en-US" dirty="0">
                <a:latin typeface="+mj-lt"/>
              </a:rPr>
              <a:t>Stacking cups pattern – finding number of cups</a:t>
            </a:r>
            <a:endParaRPr lang="en-AU" dirty="0">
              <a:latin typeface="+mj-lt"/>
            </a:endParaRPr>
          </a:p>
        </p:txBody>
      </p:sp>
      <p:sp>
        <p:nvSpPr>
          <p:cNvPr id="5" name="Text Placeholder 4">
            <a:extLst>
              <a:ext uri="{FF2B5EF4-FFF2-40B4-BE49-F238E27FC236}">
                <a16:creationId xmlns:a16="http://schemas.microsoft.com/office/drawing/2014/main" id="{E0032E23-5FC3-E5A2-0023-323131CA9874}"/>
              </a:ext>
            </a:extLst>
          </p:cNvPr>
          <p:cNvSpPr>
            <a:spLocks noGrp="1"/>
          </p:cNvSpPr>
          <p:nvPr>
            <p:ph type="body" sz="quarter" idx="17"/>
          </p:nvPr>
        </p:nvSpPr>
        <p:spPr/>
        <p:txBody>
          <a:bodyPr/>
          <a:lstStyle/>
          <a:p>
            <a:r>
              <a:rPr lang="en-US" dirty="0">
                <a:latin typeface="+mn-lt"/>
              </a:rPr>
              <a:t>How many cups to reach:</a:t>
            </a:r>
          </a:p>
          <a:p>
            <a:pPr marL="457200" indent="-457200">
              <a:buFont typeface="+mj-lt"/>
              <a:buAutoNum type="alphaLcParenR"/>
            </a:pPr>
            <a:r>
              <a:rPr lang="en-US" dirty="0">
                <a:latin typeface="+mn-lt"/>
              </a:rPr>
              <a:t>14 cm</a:t>
            </a:r>
          </a:p>
          <a:p>
            <a:pPr marL="457200" indent="-457200">
              <a:buFont typeface="+mj-lt"/>
              <a:buAutoNum type="alphaLcParenR"/>
            </a:pPr>
            <a:r>
              <a:rPr lang="en-US" dirty="0">
                <a:latin typeface="+mn-lt"/>
              </a:rPr>
              <a:t>15 cm</a:t>
            </a:r>
          </a:p>
          <a:p>
            <a:pPr marL="457200" indent="-457200">
              <a:buFont typeface="+mj-lt"/>
              <a:buAutoNum type="alphaLcParenR"/>
            </a:pPr>
            <a:r>
              <a:rPr lang="en-US" dirty="0">
                <a:latin typeface="+mn-lt"/>
              </a:rPr>
              <a:t>1 m</a:t>
            </a:r>
          </a:p>
        </p:txBody>
      </p:sp>
      <p:sp>
        <p:nvSpPr>
          <p:cNvPr id="2" name="Slide Number Placeholder 1">
            <a:extLst>
              <a:ext uri="{FF2B5EF4-FFF2-40B4-BE49-F238E27FC236}">
                <a16:creationId xmlns:a16="http://schemas.microsoft.com/office/drawing/2014/main" id="{9852CD47-F798-32EB-02D1-70F30266A2A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95770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01E16-A4BB-1213-31E3-9B64491086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EA0344-9226-377D-C452-D527A2308219}"/>
              </a:ext>
            </a:extLst>
          </p:cNvPr>
          <p:cNvSpPr>
            <a:spLocks noGrp="1"/>
          </p:cNvSpPr>
          <p:nvPr>
            <p:ph type="title"/>
          </p:nvPr>
        </p:nvSpPr>
        <p:spPr/>
        <p:txBody>
          <a:bodyPr/>
          <a:lstStyle/>
          <a:p>
            <a:r>
              <a:rPr lang="en-US" dirty="0">
                <a:latin typeface="+mj-lt"/>
              </a:rPr>
              <a:t>Linear equations (5)</a:t>
            </a:r>
            <a:endParaRPr lang="en-AU" dirty="0">
              <a:latin typeface="+mj-lt"/>
            </a:endParaRPr>
          </a:p>
        </p:txBody>
      </p:sp>
      <p:sp>
        <p:nvSpPr>
          <p:cNvPr id="4" name="Text Placeholder 3">
            <a:extLst>
              <a:ext uri="{FF2B5EF4-FFF2-40B4-BE49-F238E27FC236}">
                <a16:creationId xmlns:a16="http://schemas.microsoft.com/office/drawing/2014/main" id="{35401F8B-2671-10D7-980A-34692C8CBD12}"/>
              </a:ext>
            </a:extLst>
          </p:cNvPr>
          <p:cNvSpPr>
            <a:spLocks noGrp="1"/>
          </p:cNvSpPr>
          <p:nvPr>
            <p:ph type="body" sz="quarter" idx="18"/>
          </p:nvPr>
        </p:nvSpPr>
        <p:spPr/>
        <p:txBody>
          <a:bodyPr/>
          <a:lstStyle/>
          <a:p>
            <a:r>
              <a:rPr lang="en-US" dirty="0">
                <a:latin typeface="+mj-lt"/>
              </a:rPr>
              <a:t>Stacking cups pattern – equation</a:t>
            </a:r>
            <a:endParaRPr lang="en-AU" dirty="0">
              <a:latin typeface="+mj-lt"/>
            </a:endParaRP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96B0C04-6542-C121-0511-6E5E196CD3BD}"/>
                  </a:ext>
                </a:extLst>
              </p:cNvPr>
              <p:cNvSpPr>
                <a:spLocks noGrp="1"/>
              </p:cNvSpPr>
              <p:nvPr>
                <p:ph type="body" sz="quarter" idx="17"/>
              </p:nvPr>
            </p:nvSpPr>
            <p:spPr/>
            <p:txBody>
              <a:bodyPr anchor="ctr"/>
              <a:lstStyle/>
              <a:p>
                <a:pPr algn="ctr"/>
                <a14:m>
                  <m:oMathPara xmlns:m="http://schemas.openxmlformats.org/officeDocument/2006/math">
                    <m:oMathParaPr>
                      <m:jc m:val="center"/>
                    </m:oMathParaPr>
                    <m:oMath xmlns:m="http://schemas.openxmlformats.org/officeDocument/2006/math">
                      <m:r>
                        <m:rPr>
                          <m:sty m:val="p"/>
                        </m:rPr>
                        <a:rPr lang="en-US" sz="3600" b="0" i="0" smtClean="0">
                          <a:latin typeface="Cambria Math" panose="02040503050406030204" pitchFamily="18" charset="0"/>
                        </a:rPr>
                        <m:t>Height</m:t>
                      </m:r>
                      <m:r>
                        <a:rPr lang="en-US" sz="3600" b="0" i="0" smtClean="0">
                          <a:latin typeface="Cambria Math" panose="02040503050406030204" pitchFamily="18" charset="0"/>
                        </a:rPr>
                        <m:t> = 5 + </m:t>
                      </m:r>
                      <m:r>
                        <m:rPr>
                          <m:sty m:val="p"/>
                        </m:rPr>
                        <a:rPr lang="en-US" sz="3600" b="0" i="0" smtClean="0">
                          <a:latin typeface="Cambria Math" panose="02040503050406030204" pitchFamily="18" charset="0"/>
                        </a:rPr>
                        <m:t>number</m:t>
                      </m:r>
                      <m:r>
                        <a:rPr lang="en-US" sz="3600" b="0" i="0" smtClean="0">
                          <a:latin typeface="Cambria Math" panose="02040503050406030204" pitchFamily="18" charset="0"/>
                        </a:rPr>
                        <m:t> </m:t>
                      </m:r>
                      <m:r>
                        <m:rPr>
                          <m:sty m:val="p"/>
                        </m:rPr>
                        <a:rPr lang="en-US" sz="3600" b="0" i="0" smtClean="0">
                          <a:latin typeface="Cambria Math" panose="02040503050406030204" pitchFamily="18" charset="0"/>
                        </a:rPr>
                        <m:t>of</m:t>
                      </m:r>
                      <m:r>
                        <a:rPr lang="en-US" sz="3600" b="0" i="0" smtClean="0">
                          <a:latin typeface="Cambria Math" panose="02040503050406030204" pitchFamily="18" charset="0"/>
                        </a:rPr>
                        <m:t> </m:t>
                      </m:r>
                      <m:r>
                        <m:rPr>
                          <m:sty m:val="p"/>
                        </m:rPr>
                        <a:rPr lang="en-US" sz="3600" b="0" i="0" smtClean="0">
                          <a:latin typeface="Cambria Math" panose="02040503050406030204" pitchFamily="18" charset="0"/>
                        </a:rPr>
                        <m:t>cups</m:t>
                      </m:r>
                      <m:r>
                        <a:rPr lang="en-US" sz="3600" b="0" i="0" smtClean="0">
                          <a:latin typeface="Cambria Math" panose="02040503050406030204" pitchFamily="18" charset="0"/>
                        </a:rPr>
                        <m:t> × 1.5</m:t>
                      </m:r>
                    </m:oMath>
                  </m:oMathPara>
                </a14:m>
                <a:endParaRPr lang="en-AU" sz="3600" dirty="0"/>
              </a:p>
            </p:txBody>
          </p:sp>
        </mc:Choice>
        <mc:Fallback xmlns="">
          <p:sp>
            <p:nvSpPr>
              <p:cNvPr id="5" name="Text Placeholder 4">
                <a:extLst>
                  <a:ext uri="{FF2B5EF4-FFF2-40B4-BE49-F238E27FC236}">
                    <a16:creationId xmlns:a16="http://schemas.microsoft.com/office/drawing/2014/main" id="{196B0C04-6542-C121-0511-6E5E196CD3BD}"/>
                  </a:ext>
                </a:extLst>
              </p:cNvPr>
              <p:cNvSpPr>
                <a:spLocks noGrp="1" noRot="1" noChangeAspect="1" noMove="1" noResize="1" noEditPoints="1" noAdjustHandles="1" noChangeArrowheads="1" noChangeShapeType="1" noTextEdit="1"/>
              </p:cNvSpPr>
              <p:nvPr>
                <p:ph type="body" sz="quarter" idx="17"/>
              </p:nvPr>
            </p:nvSpPr>
            <p:spPr>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D239AF4E-4E24-7242-E38A-70813F32F6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30510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0261BE-703C-F2EF-1151-8E436D0AA461}"/>
              </a:ext>
            </a:extLst>
          </p:cNvPr>
          <p:cNvSpPr>
            <a:spLocks noGrp="1"/>
          </p:cNvSpPr>
          <p:nvPr>
            <p:ph type="title"/>
          </p:nvPr>
        </p:nvSpPr>
        <p:spPr/>
        <p:txBody>
          <a:bodyPr/>
          <a:lstStyle/>
          <a:p>
            <a:r>
              <a:rPr lang="en-US" dirty="0">
                <a:latin typeface="+mj-lt"/>
              </a:rPr>
              <a:t>Linear equations (6)</a:t>
            </a:r>
            <a:endParaRPr lang="en-AU" dirty="0">
              <a:latin typeface="+mj-lt"/>
            </a:endParaRPr>
          </a:p>
        </p:txBody>
      </p:sp>
      <p:sp>
        <p:nvSpPr>
          <p:cNvPr id="4" name="Text Placeholder 3">
            <a:extLst>
              <a:ext uri="{FF2B5EF4-FFF2-40B4-BE49-F238E27FC236}">
                <a16:creationId xmlns:a16="http://schemas.microsoft.com/office/drawing/2014/main" id="{6656EFC4-000C-BB71-9E30-182B83B5FED0}"/>
              </a:ext>
            </a:extLst>
          </p:cNvPr>
          <p:cNvSpPr>
            <a:spLocks noGrp="1"/>
          </p:cNvSpPr>
          <p:nvPr>
            <p:ph type="body" sz="quarter" idx="18"/>
          </p:nvPr>
        </p:nvSpPr>
        <p:spPr>
          <a:xfrm>
            <a:off x="359999" y="982520"/>
            <a:ext cx="11483999" cy="310015"/>
          </a:xfrm>
        </p:spPr>
        <p:txBody>
          <a:bodyPr/>
          <a:lstStyle/>
          <a:p>
            <a:r>
              <a:rPr lang="en-US" dirty="0">
                <a:latin typeface="+mj-lt"/>
              </a:rPr>
              <a:t>How many cups to reach the moon?</a:t>
            </a:r>
            <a:endParaRPr lang="en-AU" dirty="0">
              <a:latin typeface="+mj-lt"/>
            </a:endParaRPr>
          </a:p>
        </p:txBody>
      </p:sp>
      <p:pic>
        <p:nvPicPr>
          <p:cNvPr id="9" name="Picture 2" descr="moon">
            <a:extLst>
              <a:ext uri="{FF2B5EF4-FFF2-40B4-BE49-F238E27FC236}">
                <a16:creationId xmlns:a16="http://schemas.microsoft.com/office/drawing/2014/main" id="{723603A4-789A-DDD3-30EB-87C0E2E7441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999" y="1484566"/>
            <a:ext cx="6441353" cy="483101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a:extLst>
              <a:ext uri="{FF2B5EF4-FFF2-40B4-BE49-F238E27FC236}">
                <a16:creationId xmlns:a16="http://schemas.microsoft.com/office/drawing/2014/main" id="{CF91DC97-F205-F8F9-0725-E5FFACA2FAC1}"/>
              </a:ext>
            </a:extLst>
          </p:cNvPr>
          <p:cNvSpPr>
            <a:spLocks noGrp="1"/>
          </p:cNvSpPr>
          <p:nvPr>
            <p:ph type="body" sz="quarter" idx="17"/>
          </p:nvPr>
        </p:nvSpPr>
        <p:spPr>
          <a:xfrm>
            <a:off x="359999" y="6385985"/>
            <a:ext cx="11484000" cy="310015"/>
          </a:xfrm>
        </p:spPr>
        <p:txBody>
          <a:bodyPr/>
          <a:lstStyle/>
          <a:p>
            <a:r>
              <a:rPr lang="en-US" sz="1200" dirty="0">
                <a:latin typeface="+mn-lt"/>
              </a:rPr>
              <a:t>“</a:t>
            </a:r>
            <a:r>
              <a:rPr lang="en-US" sz="1200" dirty="0">
                <a:latin typeface="+mn-lt"/>
                <a:hlinkClick r:id="rId4"/>
              </a:rPr>
              <a:t>Moon</a:t>
            </a:r>
            <a:r>
              <a:rPr lang="en-US" sz="1200" dirty="0">
                <a:latin typeface="+mn-lt"/>
              </a:rPr>
              <a:t>” </a:t>
            </a:r>
            <a:r>
              <a:rPr lang="en-AU" sz="1200" dirty="0">
                <a:solidFill>
                  <a:srgbClr val="000000"/>
                </a:solidFill>
                <a:effectLst/>
                <a:latin typeface="+mn-lt"/>
                <a:ea typeface="Calibri" panose="020F0502020204030204" pitchFamily="34" charset="0"/>
              </a:rPr>
              <a:t>is licensed under </a:t>
            </a:r>
            <a:r>
              <a:rPr lang="en-AU" sz="1200" u="sng" dirty="0">
                <a:solidFill>
                  <a:srgbClr val="2F5496"/>
                </a:solidFill>
                <a:effectLst/>
                <a:latin typeface="+mn-lt"/>
                <a:ea typeface="Calibri" panose="020F0502020204030204" pitchFamily="34" charset="0"/>
                <a:hlinkClick r:id="rId5"/>
              </a:rPr>
              <a:t>CC0 1.0 Universal</a:t>
            </a:r>
            <a:endParaRPr lang="en-AU" sz="1200" dirty="0">
              <a:latin typeface="+mn-lt"/>
            </a:endParaRPr>
          </a:p>
        </p:txBody>
      </p:sp>
      <p:sp>
        <p:nvSpPr>
          <p:cNvPr id="2" name="Slide Number Placeholder 1">
            <a:extLst>
              <a:ext uri="{FF2B5EF4-FFF2-40B4-BE49-F238E27FC236}">
                <a16:creationId xmlns:a16="http://schemas.microsoft.com/office/drawing/2014/main" id="{AC57A25E-0C9D-DC93-37BA-61DB12AD90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67800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TotalTime>
  <Words>845</Words>
  <Application>Microsoft Office PowerPoint</Application>
  <PresentationFormat>Widescreen</PresentationFormat>
  <Paragraphs>159</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Times New Roman</vt:lpstr>
      <vt:lpstr>Public Sans</vt:lpstr>
      <vt:lpstr>Cambria Math</vt:lpstr>
      <vt:lpstr>Arial</vt:lpstr>
      <vt:lpstr>1_NSWG Corporate</vt:lpstr>
      <vt:lpstr>Linear equations</vt:lpstr>
      <vt:lpstr>Launch</vt:lpstr>
      <vt:lpstr>Linear equations (1)</vt:lpstr>
      <vt:lpstr>Linear equations (2)</vt:lpstr>
      <vt:lpstr>Explore</vt:lpstr>
      <vt:lpstr>Linear equations (3)</vt:lpstr>
      <vt:lpstr>Linear equations (4)</vt:lpstr>
      <vt:lpstr>Linear equations (5)</vt:lpstr>
      <vt:lpstr>Linear equations (6)</vt:lpstr>
      <vt:lpstr>Linear equations (7)</vt:lpstr>
      <vt:lpstr>Summarise</vt:lpstr>
      <vt:lpstr>Linear equations (8)</vt:lpstr>
      <vt:lpstr>Linear equations (9)</vt:lpstr>
      <vt:lpstr>Linear equations (10)</vt:lpstr>
      <vt:lpstr>Linear equations (11)</vt:lpstr>
      <vt:lpstr>Linear equations (12)</vt:lpstr>
      <vt:lpstr>Linear equations (13)</vt:lpstr>
      <vt:lpstr>Linear equations (14)</vt:lpstr>
      <vt:lpstr>Linear equations (15)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equations – Unit 14, Lesson 4 – Stage 4</dc:title>
  <dc:subject>Lesson 4 of the Analysing patterns unit</dc:subject>
  <dc:creator>NSW Department of Education</dc:creator>
  <dcterms:created xsi:type="dcterms:W3CDTF">2024-11-24T23:35:01Z</dcterms:created>
  <dcterms:modified xsi:type="dcterms:W3CDTF">2024-11-29T00:18:27Z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2024-11-24T23:35:29Z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77d4a1de-4640-461b-8031-6ee914ed1733</vt:lpwstr>
  </property>
  <property fmtid="{D5CDD505-2E9C-101B-9397-08002B2CF9AE}" pid="8" name="MSIP_Label_b603dfd7-d93a-4381-a340-2995d8282205_ContentBits">
    <vt:lpwstr>0</vt:lpwstr>
  </property>
</Properties>
</file>