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15"/>
  </p:notesMasterIdLst>
  <p:handoutMasterIdLst>
    <p:handoutMasterId r:id="rId16"/>
  </p:handoutMasterIdLst>
  <p:sldIdLst>
    <p:sldId id="266" r:id="rId2"/>
    <p:sldId id="271" r:id="rId3"/>
    <p:sldId id="26404" r:id="rId4"/>
    <p:sldId id="26405" r:id="rId5"/>
    <p:sldId id="289" r:id="rId6"/>
    <p:sldId id="26399" r:id="rId7"/>
    <p:sldId id="26396" r:id="rId8"/>
    <p:sldId id="26398" r:id="rId9"/>
    <p:sldId id="26401" r:id="rId10"/>
    <p:sldId id="26407" r:id="rId11"/>
    <p:sldId id="26403" r:id="rId12"/>
    <p:sldId id="26406" r:id="rId13"/>
    <p:sldId id="361" r:id="rId14"/>
  </p:sldIdLst>
  <p:sldSz cx="12192000" cy="6858000"/>
  <p:notesSz cx="6858000" cy="9144000"/>
  <p:embeddedFontLst>
    <p:embeddedFont>
      <p:font typeface="Cambria Math" panose="02040503050406030204" pitchFamily="18" charset="0"/>
      <p:regular r:id="rId17"/>
    </p:embeddedFont>
    <p:embeddedFont>
      <p:font typeface="Public Sans" pitchFamily="2" charset="0"/>
      <p:regular r:id="rId18"/>
      <p:bold r:id="rId19"/>
      <p:italic r:id="rId20"/>
      <p:boldItalic r:id="rId2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7EB3AF-09F9-A146-9E77-A1F08B208D75}" v="1" dt="2024-11-25T04:12:16.52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9"/>
    <p:restoredTop sz="94395" autoAdjust="0"/>
  </p:normalViewPr>
  <p:slideViewPr>
    <p:cSldViewPr snapToGrid="0">
      <p:cViewPr varScale="1">
        <p:scale>
          <a:sx n="100" d="100"/>
          <a:sy n="100" d="100"/>
        </p:scale>
        <p:origin x="954" y="96"/>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29/11/2024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29/11/2024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789024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396392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168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75475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355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299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088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61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1570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998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44822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963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57876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79309288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hyperlink" Target="https://worldmapswithcountries.com/outline/"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a:extLst>
              <a:ext uri="{FF2B5EF4-FFF2-40B4-BE49-F238E27FC236}">
                <a16:creationId xmlns:a16="http://schemas.microsoft.com/office/drawing/2014/main" id="{F7D2CB43-8120-A114-23AF-BD19773A181A}"/>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389" r="25389"/>
          <a:stretch/>
        </p:blipFill>
        <p:spPr/>
      </p:pic>
      <p:sp>
        <p:nvSpPr>
          <p:cNvPr id="20" name="Title 2">
            <a:extLst>
              <a:ext uri="{FF2B5EF4-FFF2-40B4-BE49-F238E27FC236}">
                <a16:creationId xmlns:a16="http://schemas.microsoft.com/office/drawing/2014/main" id="{C15F5E7A-A2E9-AE56-67FB-AFC4C274C187}"/>
              </a:ext>
            </a:extLst>
          </p:cNvPr>
          <p:cNvSpPr>
            <a:spLocks noGrp="1"/>
          </p:cNvSpPr>
          <p:nvPr>
            <p:ph type="ctrTitle"/>
          </p:nvPr>
        </p:nvSpPr>
        <p:spPr>
          <a:xfrm>
            <a:off x="539999" y="1530002"/>
            <a:ext cx="6255979" cy="2033997"/>
          </a:xfrm>
        </p:spPr>
        <p:txBody>
          <a:bodyPr anchor="b"/>
          <a:lstStyle/>
          <a:p>
            <a:r>
              <a:rPr lang="en-AU" dirty="0">
                <a:effectLst/>
                <a:latin typeface="+mj-lt"/>
                <a:ea typeface="Times New Roman" panose="02020603050405020304" pitchFamily="18" charset="0"/>
              </a:rPr>
              <a:t>Solving equations</a:t>
            </a:r>
            <a:endParaRPr lang="en-AU" dirty="0">
              <a:latin typeface="+mj-lt"/>
            </a:endParaRPr>
          </a:p>
        </p:txBody>
      </p:sp>
      <p:sp>
        <p:nvSpPr>
          <p:cNvPr id="21" name="Text Placeholder 10">
            <a:extLst>
              <a:ext uri="{FF2B5EF4-FFF2-40B4-BE49-F238E27FC236}">
                <a16:creationId xmlns:a16="http://schemas.microsoft.com/office/drawing/2014/main" id="{4040BE15-6F31-BBCE-8A2E-D79646138305}"/>
              </a:ext>
            </a:extLst>
          </p:cNvPr>
          <p:cNvSpPr>
            <a:spLocks noGrp="1"/>
          </p:cNvSpPr>
          <p:nvPr>
            <p:ph type="body" sz="quarter" idx="10"/>
          </p:nvPr>
        </p:nvSpPr>
        <p:spPr>
          <a:xfrm>
            <a:off x="539999" y="3624180"/>
            <a:ext cx="6255977" cy="1188000"/>
          </a:xfrm>
        </p:spPr>
        <p:txBody>
          <a:bodyPr/>
          <a:lstStyle/>
          <a:p>
            <a:r>
              <a:rPr lang="en-AU" dirty="0">
                <a:latin typeface="+mj-lt"/>
              </a:rPr>
              <a:t>Stage 4</a:t>
            </a:r>
          </a:p>
        </p:txBody>
      </p:sp>
      <p:sp>
        <p:nvSpPr>
          <p:cNvPr id="22" name="Text Placeholder 5">
            <a:extLst>
              <a:ext uri="{FF2B5EF4-FFF2-40B4-BE49-F238E27FC236}">
                <a16:creationId xmlns:a16="http://schemas.microsoft.com/office/drawing/2014/main" id="{73B62F79-5746-8E21-2DA2-A895622A6142}"/>
              </a:ext>
            </a:extLst>
          </p:cNvPr>
          <p:cNvSpPr>
            <a:spLocks noGrp="1"/>
          </p:cNvSpPr>
          <p:nvPr>
            <p:ph type="body" sz="quarter" idx="16"/>
          </p:nvPr>
        </p:nvSpPr>
        <p:spPr>
          <a:xfrm>
            <a:off x="540000" y="4925698"/>
            <a:ext cx="6255975" cy="360000"/>
          </a:xfrm>
        </p:spPr>
        <p:txBody>
          <a:bodyPr/>
          <a:lstStyle/>
          <a:p>
            <a:r>
              <a:rPr lang="en-AU" dirty="0"/>
              <a:t>Analysing patterns</a:t>
            </a:r>
          </a:p>
          <a:p>
            <a:endParaRPr lang="en-AU" dirty="0"/>
          </a:p>
        </p:txBody>
      </p:sp>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78366-6D64-F982-592D-9FBCB188772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FD4A4BD3-E8AB-ECD8-04F3-00F7396A5198}"/>
              </a:ext>
            </a:extLst>
          </p:cNvPr>
          <p:cNvSpPr>
            <a:spLocks noGrp="1"/>
          </p:cNvSpPr>
          <p:nvPr>
            <p:ph type="title"/>
          </p:nvPr>
        </p:nvSpPr>
        <p:spPr/>
        <p:txBody>
          <a:bodyPr/>
          <a:lstStyle/>
          <a:p>
            <a:r>
              <a:rPr lang="en-AU" dirty="0">
                <a:latin typeface="+mj-lt"/>
              </a:rPr>
              <a:t>Solving equations (6)</a:t>
            </a:r>
          </a:p>
        </p:txBody>
      </p:sp>
      <p:sp>
        <p:nvSpPr>
          <p:cNvPr id="2" name="Text Placeholder 1">
            <a:extLst>
              <a:ext uri="{FF2B5EF4-FFF2-40B4-BE49-F238E27FC236}">
                <a16:creationId xmlns:a16="http://schemas.microsoft.com/office/drawing/2014/main" id="{D79B9E3F-6100-502E-2283-882D53519088}"/>
              </a:ext>
            </a:extLst>
          </p:cNvPr>
          <p:cNvSpPr>
            <a:spLocks noGrp="1"/>
          </p:cNvSpPr>
          <p:nvPr>
            <p:ph type="body" sz="quarter" idx="18"/>
          </p:nvPr>
        </p:nvSpPr>
        <p:spPr/>
        <p:txBody>
          <a:bodyPr/>
          <a:lstStyle/>
          <a:p>
            <a:r>
              <a:rPr lang="en-AU" dirty="0">
                <a:latin typeface="+mj-lt"/>
              </a:rPr>
              <a:t>Solving equations – example 2 prompts</a:t>
            </a:r>
          </a:p>
        </p:txBody>
      </p:sp>
      <p:sp>
        <p:nvSpPr>
          <p:cNvPr id="13" name="Text Placeholder 12">
            <a:extLst>
              <a:ext uri="{FF2B5EF4-FFF2-40B4-BE49-F238E27FC236}">
                <a16:creationId xmlns:a16="http://schemas.microsoft.com/office/drawing/2014/main" id="{D678D4A5-E261-B15C-5D74-8ED7AFFA14EC}"/>
              </a:ext>
            </a:extLst>
          </p:cNvPr>
          <p:cNvSpPr>
            <a:spLocks noGrp="1"/>
          </p:cNvSpPr>
          <p:nvPr>
            <p:ph type="body" sz="quarter" idx="17"/>
          </p:nvPr>
        </p:nvSpPr>
        <p:spPr>
          <a:xfrm>
            <a:off x="359999" y="1442817"/>
            <a:ext cx="11484000" cy="436605"/>
          </a:xfrm>
        </p:spPr>
        <p:txBody>
          <a:bodyPr/>
          <a:lstStyle/>
          <a:p>
            <a:r>
              <a:rPr lang="en-AU" dirty="0">
                <a:latin typeface="+mn-lt"/>
              </a:rPr>
              <a:t>Solve the equation 𝑦 = 3 − 2𝑥 for 𝑦 = 7</a:t>
            </a:r>
          </a:p>
        </p:txBody>
      </p:sp>
      <p:sp>
        <p:nvSpPr>
          <p:cNvPr id="5" name="TextBox 4">
            <a:extLst>
              <a:ext uri="{FF2B5EF4-FFF2-40B4-BE49-F238E27FC236}">
                <a16:creationId xmlns:a16="http://schemas.microsoft.com/office/drawing/2014/main" id="{DDF55351-17AD-8DF2-4D95-8D6356296F88}"/>
              </a:ext>
            </a:extLst>
          </p:cNvPr>
          <p:cNvSpPr txBox="1"/>
          <p:nvPr/>
        </p:nvSpPr>
        <p:spPr>
          <a:xfrm>
            <a:off x="359999" y="2065590"/>
            <a:ext cx="2818357" cy="356423"/>
          </a:xfrm>
          <a:prstGeom prst="rect">
            <a:avLst/>
          </a:prstGeom>
          <a:noFill/>
        </p:spPr>
        <p:txBody>
          <a:bodyPr wrap="square" lIns="0" tIns="0" rIns="0" bIns="0" rtlCol="0">
            <a:noAutofit/>
          </a:bodyPr>
          <a:lstStyle/>
          <a:p>
            <a:pPr algn="l"/>
            <a:r>
              <a:rPr lang="en-AU" sz="1800" b="1" dirty="0">
                <a:solidFill>
                  <a:schemeClr val="accent1"/>
                </a:solidFill>
                <a:latin typeface="+mj-lt"/>
              </a:rPr>
              <a:t>Graphically</a:t>
            </a:r>
          </a:p>
          <a:p>
            <a:pPr algn="l"/>
            <a:endParaRPr lang="en-AU" sz="1800" b="1" dirty="0">
              <a:solidFill>
                <a:schemeClr val="accent1"/>
              </a:solidFill>
              <a:latin typeface="+mj-lt"/>
            </a:endParaRPr>
          </a:p>
          <a:p>
            <a:pPr algn="l"/>
            <a:endParaRPr lang="en-AU" sz="1800" b="1" dirty="0">
              <a:solidFill>
                <a:schemeClr val="accent1"/>
              </a:solidFill>
              <a:latin typeface="+mj-lt"/>
            </a:endParaRPr>
          </a:p>
        </p:txBody>
      </p:sp>
      <p:pic>
        <p:nvPicPr>
          <p:cNvPr id="10" name="Picture 9" descr="A number plane with a negative sloped blue line. A horizontal dashed red line at y=7 and a vertical dashed red line at x=-2 meet at the point -2, 7 which is indicated with a red dot.">
            <a:extLst>
              <a:ext uri="{FF2B5EF4-FFF2-40B4-BE49-F238E27FC236}">
                <a16:creationId xmlns:a16="http://schemas.microsoft.com/office/drawing/2014/main" id="{47B9419F-19D4-4248-62B3-90E29FDEC2F2}"/>
              </a:ext>
            </a:extLst>
          </p:cNvPr>
          <p:cNvPicPr>
            <a:picLocks noChangeAspect="1"/>
          </p:cNvPicPr>
          <p:nvPr/>
        </p:nvPicPr>
        <p:blipFill>
          <a:blip r:embed="rId2"/>
          <a:stretch>
            <a:fillRect/>
          </a:stretch>
        </p:blipFill>
        <p:spPr>
          <a:xfrm>
            <a:off x="487556" y="2466310"/>
            <a:ext cx="3886742" cy="4229690"/>
          </a:xfrm>
          <a:prstGeom prst="rect">
            <a:avLst/>
          </a:prstGeom>
        </p:spPr>
      </p:pic>
      <p:sp>
        <p:nvSpPr>
          <p:cNvPr id="4" name="Speech Bubble: Rectangle with Corners Rounded 3">
            <a:extLst>
              <a:ext uri="{FF2B5EF4-FFF2-40B4-BE49-F238E27FC236}">
                <a16:creationId xmlns:a16="http://schemas.microsoft.com/office/drawing/2014/main" id="{EC1C8BB8-1715-7F16-920D-E37EFCFBCB10}"/>
              </a:ext>
            </a:extLst>
          </p:cNvPr>
          <p:cNvSpPr/>
          <p:nvPr/>
        </p:nvSpPr>
        <p:spPr>
          <a:xfrm>
            <a:off x="3132500" y="4178756"/>
            <a:ext cx="1459165" cy="804798"/>
          </a:xfrm>
          <a:prstGeom prst="wedgeRoundRectCallout">
            <a:avLst>
              <a:gd name="adj1" fmla="val -85859"/>
              <a:gd name="adj2" fmla="val 2173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What is this line?</a:t>
            </a:r>
          </a:p>
        </p:txBody>
      </p:sp>
      <p:sp>
        <p:nvSpPr>
          <p:cNvPr id="9" name="TextBox 8">
            <a:extLst>
              <a:ext uri="{FF2B5EF4-FFF2-40B4-BE49-F238E27FC236}">
                <a16:creationId xmlns:a16="http://schemas.microsoft.com/office/drawing/2014/main" id="{A716158B-5E78-2F8F-A427-04AE96424075}"/>
              </a:ext>
            </a:extLst>
          </p:cNvPr>
          <p:cNvSpPr txBox="1"/>
          <p:nvPr/>
        </p:nvSpPr>
        <p:spPr>
          <a:xfrm>
            <a:off x="7924582" y="2065590"/>
            <a:ext cx="1836491" cy="356423"/>
          </a:xfrm>
          <a:prstGeom prst="rect">
            <a:avLst/>
          </a:prstGeom>
          <a:noFill/>
        </p:spPr>
        <p:txBody>
          <a:bodyPr wrap="square" lIns="0" tIns="0" rIns="0" bIns="0" rtlCol="0" anchor="ctr">
            <a:noAutofit/>
          </a:bodyPr>
          <a:lstStyle/>
          <a:p>
            <a:pPr algn="l"/>
            <a:r>
              <a:rPr lang="en-AU" sz="1800" b="1" dirty="0">
                <a:solidFill>
                  <a:schemeClr val="accent1"/>
                </a:solidFill>
                <a:latin typeface="+mj-lt"/>
              </a:rPr>
              <a:t>Algebraically</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422E706-6CEE-E6FE-57B2-0AF42618BBA0}"/>
                  </a:ext>
                </a:extLst>
              </p:cNvPr>
              <p:cNvSpPr txBox="1"/>
              <p:nvPr/>
            </p:nvSpPr>
            <p:spPr>
              <a:xfrm>
                <a:off x="7924582" y="2745851"/>
                <a:ext cx="2684424" cy="4131118"/>
              </a:xfrm>
              <a:prstGeom prst="rect">
                <a:avLst/>
              </a:prstGeom>
              <a:noFill/>
            </p:spPr>
            <p:txBody>
              <a:bodyPr wrap="square" lIns="0" tIns="0" rIns="0" bIns="0" rtlCol="0">
                <a:noAutofit/>
              </a:bodyPr>
              <a:lstStyle/>
              <a:p>
                <a:pPr marL="354013">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=3−2</m:t>
                      </m:r>
                      <m:r>
                        <a:rPr lang="en-AU" sz="2000" b="0" i="1" smtClean="0">
                          <a:latin typeface="Cambria Math" panose="02040503050406030204" pitchFamily="18" charset="0"/>
                        </a:rPr>
                        <m:t>𝑥</m:t>
                      </m:r>
                    </m:oMath>
                  </m:oMathPara>
                </a14:m>
                <a:endParaRPr lang="en-AU" sz="2000" b="0" dirty="0"/>
              </a:p>
              <a:p>
                <a:pPr>
                  <a:lnSpc>
                    <a:spcPct val="150000"/>
                  </a:lnSpc>
                  <a:spcBef>
                    <a:spcPts val="600"/>
                  </a:spcBef>
                  <a:spcAft>
                    <a:spcPts val="600"/>
                  </a:spcAft>
                </a:pPr>
                <a:r>
                  <a:rPr lang="en-AU" sz="2000" dirty="0"/>
                  <a:t>Let </a:t>
                </a:r>
                <a14:m>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=7,</m:t>
                    </m:r>
                  </m:oMath>
                </a14:m>
                <a:endParaRPr lang="en-AU" sz="2000" b="0" dirty="0"/>
              </a:p>
              <a:p>
                <a:pPr marL="354013">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7</m:t>
                      </m:r>
                      <m:r>
                        <m:rPr>
                          <m:aln/>
                        </m:rPr>
                        <a:rPr lang="en-AU" sz="2000" b="0" i="1" smtClean="0">
                          <a:latin typeface="Cambria Math" panose="02040503050406030204" pitchFamily="18" charset="0"/>
                        </a:rPr>
                        <m:t>=</m:t>
                      </m:r>
                      <m:r>
                        <a:rPr lang="en-AU" sz="2000" b="0" i="1" smtClean="0">
                          <a:latin typeface="Cambria Math" panose="02040503050406030204" pitchFamily="18" charset="0"/>
                        </a:rPr>
                        <m:t>3−2</m:t>
                      </m:r>
                      <m:r>
                        <a:rPr lang="en-AU" sz="2000" b="0" i="1" smtClean="0">
                          <a:latin typeface="Cambria Math" panose="02040503050406030204" pitchFamily="18" charset="0"/>
                        </a:rPr>
                        <m:t>𝑥</m:t>
                      </m:r>
                    </m:oMath>
                  </m:oMathPara>
                </a14:m>
                <a:br>
                  <a:rPr lang="en-AU" sz="2000" b="0" i="1" dirty="0">
                    <a:latin typeface="Cambria Math" panose="02040503050406030204" pitchFamily="18" charset="0"/>
                  </a:rPr>
                </a:br>
                <a:endParaRPr lang="en-AU" sz="2000" i="1" dirty="0">
                  <a:latin typeface="Cambria Math" panose="02040503050406030204" pitchFamily="18" charset="0"/>
                </a:endParaRPr>
              </a:p>
              <a:p>
                <a:pPr marL="717550">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b="0" i="1" smtClean="0">
                          <a:solidFill>
                            <a:srgbClr val="FF0000"/>
                          </a:solidFill>
                          <a:latin typeface="Cambria Math" panose="02040503050406030204" pitchFamily="18" charset="0"/>
                        </a:rPr>
                        <m:t>−3</m:t>
                      </m:r>
                      <m:r>
                        <m:rPr>
                          <m:aln/>
                        </m:rPr>
                        <a:rPr lang="en-AU" sz="2000" b="0" i="1" smtClean="0">
                          <a:solidFill>
                            <a:schemeClr val="bg1"/>
                          </a:solidFill>
                          <a:latin typeface="Cambria Math" panose="02040503050406030204" pitchFamily="18" charset="0"/>
                        </a:rPr>
                        <m:t>=</m:t>
                      </m:r>
                      <m:r>
                        <a:rPr lang="en-AU" sz="2000" b="0" i="1" smtClean="0">
                          <a:solidFill>
                            <a:srgbClr val="FF0000"/>
                          </a:solidFill>
                          <a:latin typeface="Cambria Math" panose="02040503050406030204" pitchFamily="18" charset="0"/>
                        </a:rPr>
                        <m:t>−3</m:t>
                      </m:r>
                    </m:oMath>
                  </m:oMathPara>
                </a14:m>
                <a:br>
                  <a:rPr lang="en-AU" sz="2000" b="0" i="1" dirty="0">
                    <a:solidFill>
                      <a:srgbClr val="FF0000"/>
                    </a:solidFill>
                    <a:latin typeface="Cambria Math" panose="02040503050406030204" pitchFamily="18" charset="0"/>
                  </a:rPr>
                </a:br>
                <a:endParaRPr lang="en-AU" sz="2000" b="0" i="1" dirty="0">
                  <a:solidFill>
                    <a:srgbClr val="FF0000"/>
                  </a:solidFill>
                  <a:latin typeface="Cambria Math" panose="02040503050406030204" pitchFamily="18" charset="0"/>
                </a:endParaRPr>
              </a:p>
              <a:p>
                <a:pPr marL="354013">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4</m:t>
                      </m:r>
                      <m:r>
                        <m:rPr>
                          <m:aln/>
                        </m:rPr>
                        <a:rPr lang="en-AU" sz="2000" b="0" i="1" smtClean="0">
                          <a:latin typeface="Cambria Math" panose="02040503050406030204" pitchFamily="18" charset="0"/>
                        </a:rPr>
                        <m:t>=</m:t>
                      </m:r>
                      <m:r>
                        <a:rPr lang="en-AU" sz="2000" b="0" i="1" smtClean="0">
                          <a:latin typeface="Cambria Math" panose="02040503050406030204" pitchFamily="18" charset="0"/>
                        </a:rPr>
                        <m:t>−2</m:t>
                      </m:r>
                      <m:r>
                        <a:rPr lang="en-AU" sz="2000" b="0" i="1" smtClean="0">
                          <a:latin typeface="Cambria Math" panose="02040503050406030204" pitchFamily="18" charset="0"/>
                        </a:rPr>
                        <m:t>𝑥</m:t>
                      </m:r>
                    </m:oMath>
                  </m:oMathPara>
                </a14:m>
                <a:br>
                  <a:rPr lang="en-AU" sz="2000" b="0" i="1" dirty="0">
                    <a:latin typeface="Cambria Math" panose="02040503050406030204" pitchFamily="18" charset="0"/>
                  </a:rPr>
                </a:br>
                <a:endParaRPr lang="en-AU" sz="2000" b="0" i="1" dirty="0">
                  <a:latin typeface="Cambria Math" panose="02040503050406030204" pitchFamily="18" charset="0"/>
                </a:endParaRPr>
              </a:p>
              <a:p>
                <a:pPr marL="717550">
                  <a:lnSpc>
                    <a:spcPct val="150000"/>
                  </a:lnSpc>
                  <a:spcBef>
                    <a:spcPts val="600"/>
                  </a:spcBef>
                  <a:spcAft>
                    <a:spcPts val="600"/>
                  </a:spcAft>
                </a:pPr>
                <a14:m>
                  <m:oMathPara xmlns:m="http://schemas.openxmlformats.org/officeDocument/2006/math">
                    <m:oMathParaPr>
                      <m:jc m:val="left"/>
                    </m:oMathParaPr>
                    <m:oMath xmlns:m="http://schemas.openxmlformats.org/officeDocument/2006/math">
                      <m:f>
                        <m:fPr>
                          <m:ctrlPr>
                            <a:rPr lang="en-AU" sz="2000" b="0" i="1" smtClean="0">
                              <a:solidFill>
                                <a:srgbClr val="FF0000"/>
                              </a:solidFill>
                              <a:latin typeface="Cambria Math" panose="02040503050406030204" pitchFamily="18" charset="0"/>
                            </a:rPr>
                          </m:ctrlPr>
                        </m:fPr>
                        <m:num>
                          <m:r>
                            <a:rPr lang="en-AU" sz="2000" b="0" i="1" smtClean="0">
                              <a:solidFill>
                                <a:schemeClr val="tx1"/>
                              </a:solidFill>
                              <a:latin typeface="Cambria Math" panose="02040503050406030204" pitchFamily="18" charset="0"/>
                            </a:rPr>
                            <m:t>−2</m:t>
                          </m:r>
                          <m:r>
                            <a:rPr lang="en-AU" sz="2000" b="0" i="1" smtClean="0">
                              <a:solidFill>
                                <a:schemeClr val="tx1"/>
                              </a:solidFill>
                              <a:latin typeface="Cambria Math" panose="02040503050406030204" pitchFamily="18" charset="0"/>
                            </a:rPr>
                            <m:t>𝑥</m:t>
                          </m:r>
                        </m:num>
                        <m:den>
                          <m:r>
                            <a:rPr lang="en-AU" sz="2000" b="0" i="1" smtClean="0">
                              <a:solidFill>
                                <a:schemeClr val="tx2"/>
                              </a:solidFill>
                              <a:latin typeface="Cambria Math" panose="02040503050406030204" pitchFamily="18" charset="0"/>
                            </a:rPr>
                            <m:t>−</m:t>
                          </m:r>
                          <m:r>
                            <a:rPr lang="en-AU" sz="2000" b="0" i="1" smtClean="0">
                              <a:solidFill>
                                <a:srgbClr val="FF0000"/>
                              </a:solidFill>
                              <a:latin typeface="Cambria Math" panose="02040503050406030204" pitchFamily="18" charset="0"/>
                            </a:rPr>
                            <m:t>2</m:t>
                          </m:r>
                        </m:den>
                      </m:f>
                      <m:r>
                        <m:rPr>
                          <m:aln/>
                        </m:rPr>
                        <a:rPr lang="en-AU" sz="2000" b="0" i="1" smtClean="0">
                          <a:solidFill>
                            <a:schemeClr val="tx1"/>
                          </a:solidFill>
                          <a:latin typeface="Cambria Math" panose="02040503050406030204" pitchFamily="18" charset="0"/>
                        </a:rPr>
                        <m:t>=</m:t>
                      </m:r>
                      <m:f>
                        <m:fPr>
                          <m:ctrlPr>
                            <a:rPr lang="en-AU" sz="2000" b="0" i="1" smtClean="0">
                              <a:solidFill>
                                <a:srgbClr val="FF0000"/>
                              </a:solidFill>
                              <a:latin typeface="Cambria Math" panose="02040503050406030204" pitchFamily="18" charset="0"/>
                            </a:rPr>
                          </m:ctrlPr>
                        </m:fPr>
                        <m:num>
                          <m:r>
                            <a:rPr lang="en-AU" sz="2000" b="0" i="1" smtClean="0">
                              <a:solidFill>
                                <a:schemeClr val="tx1"/>
                              </a:solidFill>
                              <a:latin typeface="Cambria Math" panose="02040503050406030204" pitchFamily="18" charset="0"/>
                            </a:rPr>
                            <m:t>4</m:t>
                          </m:r>
                        </m:num>
                        <m:den>
                          <m:r>
                            <a:rPr lang="en-AU" sz="2000" b="0" i="1" smtClean="0">
                              <a:solidFill>
                                <a:schemeClr val="tx2"/>
                              </a:solidFill>
                              <a:latin typeface="Cambria Math" panose="02040503050406030204" pitchFamily="18" charset="0"/>
                            </a:rPr>
                            <m:t>−</m:t>
                          </m:r>
                          <m:r>
                            <a:rPr lang="en-AU" sz="2000" b="0" i="1" smtClean="0">
                              <a:solidFill>
                                <a:srgbClr val="FF0000"/>
                              </a:solidFill>
                              <a:latin typeface="Cambria Math" panose="02040503050406030204" pitchFamily="18" charset="0"/>
                            </a:rPr>
                            <m:t>2</m:t>
                          </m:r>
                        </m:den>
                      </m:f>
                    </m:oMath>
                  </m:oMathPara>
                </a14:m>
                <a:br>
                  <a:rPr lang="en-AU" sz="2000" b="0" i="1" dirty="0">
                    <a:solidFill>
                      <a:srgbClr val="FF0000"/>
                    </a:solidFill>
                    <a:latin typeface="Cambria Math" panose="02040503050406030204" pitchFamily="18" charset="0"/>
                  </a:rPr>
                </a:br>
                <a:endParaRPr lang="en-AU" sz="2000" b="0" i="1" dirty="0">
                  <a:solidFill>
                    <a:srgbClr val="FF0000"/>
                  </a:solidFill>
                  <a:latin typeface="Cambria Math" panose="02040503050406030204" pitchFamily="18" charset="0"/>
                </a:endParaRPr>
              </a:p>
              <a:p>
                <a:pPr marL="354013">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𝑥</m:t>
                      </m:r>
                      <m:r>
                        <a:rPr lang="en-AU" sz="2000" b="0" i="1" smtClean="0">
                          <a:latin typeface="Cambria Math" panose="02040503050406030204" pitchFamily="18" charset="0"/>
                        </a:rPr>
                        <m:t>=−2</m:t>
                      </m:r>
                    </m:oMath>
                  </m:oMathPara>
                </a14:m>
                <a:endParaRPr lang="en-AU" sz="2000" dirty="0"/>
              </a:p>
            </p:txBody>
          </p:sp>
        </mc:Choice>
        <mc:Fallback xmlns="">
          <p:sp>
            <p:nvSpPr>
              <p:cNvPr id="12" name="TextBox 11">
                <a:extLst>
                  <a:ext uri="{FF2B5EF4-FFF2-40B4-BE49-F238E27FC236}">
                    <a16:creationId xmlns:a16="http://schemas.microsoft.com/office/drawing/2014/main" id="{0422E706-6CEE-E6FE-57B2-0AF42618BBA0}"/>
                  </a:ext>
                </a:extLst>
              </p:cNvPr>
              <p:cNvSpPr txBox="1">
                <a:spLocks noRot="1" noChangeAspect="1" noMove="1" noResize="1" noEditPoints="1" noAdjustHandles="1" noChangeArrowheads="1" noChangeShapeType="1" noTextEdit="1"/>
              </p:cNvSpPr>
              <p:nvPr/>
            </p:nvSpPr>
            <p:spPr>
              <a:xfrm>
                <a:off x="7924582" y="2745851"/>
                <a:ext cx="2684424" cy="4131118"/>
              </a:xfrm>
              <a:prstGeom prst="rect">
                <a:avLst/>
              </a:prstGeom>
              <a:blipFill>
                <a:blip r:embed="rId4"/>
                <a:stretch>
                  <a:fillRect l="-5909"/>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F8205E77-7246-5685-9992-A9727855495B}"/>
              </a:ext>
            </a:extLst>
          </p:cNvPr>
          <p:cNvSpPr/>
          <p:nvPr/>
        </p:nvSpPr>
        <p:spPr>
          <a:xfrm>
            <a:off x="6517288" y="5513370"/>
            <a:ext cx="1590457" cy="948065"/>
          </a:xfrm>
          <a:prstGeom prst="wedgeRoundRectCallout">
            <a:avLst>
              <a:gd name="adj1" fmla="val 77445"/>
              <a:gd name="adj2" fmla="val -2261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Why did we swap sides?</a:t>
            </a:r>
          </a:p>
        </p:txBody>
      </p:sp>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B346024A-5B36-79AD-E89B-F863BC5D4860}"/>
                  </a:ext>
                </a:extLst>
              </p:cNvPr>
              <p:cNvSpPr/>
              <p:nvPr/>
            </p:nvSpPr>
            <p:spPr>
              <a:xfrm>
                <a:off x="10250735" y="4805014"/>
                <a:ext cx="1638114" cy="1378502"/>
              </a:xfrm>
              <a:prstGeom prst="wedgeRoundRectCallout">
                <a:avLst>
                  <a:gd name="adj1" fmla="val -70417"/>
                  <a:gd name="adj2" fmla="val 2030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Why did we divide by </a:t>
                </a:r>
                <a14:m>
                  <m:oMath xmlns:m="http://schemas.openxmlformats.org/officeDocument/2006/math">
                    <m:r>
                      <a:rPr lang="en-AU" sz="1800" b="0" i="1" smtClean="0">
                        <a:latin typeface="Cambria Math" panose="02040503050406030204" pitchFamily="18" charset="0"/>
                      </a:rPr>
                      <m:t>−2</m:t>
                    </m:r>
                  </m:oMath>
                </a14:m>
                <a:r>
                  <a:rPr lang="en-AU" sz="1800" dirty="0"/>
                  <a:t>?</a:t>
                </a:r>
              </a:p>
            </p:txBody>
          </p:sp>
        </mc:Choice>
        <mc:Fallback xmlns="">
          <p:sp>
            <p:nvSpPr>
              <p:cNvPr id="8" name="Speech Bubble: Rectangle with Corners Rounded 7">
                <a:extLst>
                  <a:ext uri="{FF2B5EF4-FFF2-40B4-BE49-F238E27FC236}">
                    <a16:creationId xmlns:a16="http://schemas.microsoft.com/office/drawing/2014/main" id="{B346024A-5B36-79AD-E89B-F863BC5D4860}"/>
                  </a:ext>
                </a:extLst>
              </p:cNvPr>
              <p:cNvSpPr>
                <a:spLocks noRot="1" noChangeAspect="1" noMove="1" noResize="1" noEditPoints="1" noAdjustHandles="1" noChangeArrowheads="1" noChangeShapeType="1" noTextEdit="1"/>
              </p:cNvSpPr>
              <p:nvPr/>
            </p:nvSpPr>
            <p:spPr>
              <a:xfrm>
                <a:off x="10250735" y="4805014"/>
                <a:ext cx="1638114" cy="1378502"/>
              </a:xfrm>
              <a:prstGeom prst="wedgeRoundRectCallout">
                <a:avLst>
                  <a:gd name="adj1" fmla="val -70417"/>
                  <a:gd name="adj2" fmla="val 20300"/>
                  <a:gd name="adj3" fmla="val 16667"/>
                </a:avLst>
              </a:prstGeom>
              <a:blipFill>
                <a:blip r:embed="rId3"/>
                <a:stretch>
                  <a:fillRect b="-3509"/>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C6FCFFBF-6FE5-DF0E-F5FD-29D7A17B887E}"/>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62386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4000" cy="545601"/>
          </a:xfrm>
        </p:spPr>
        <p:txBody>
          <a:bodyPr/>
          <a:lstStyle/>
          <a:p>
            <a:r>
              <a:rPr lang="en-AU" dirty="0">
                <a:latin typeface="+mj-lt"/>
              </a:rPr>
              <a:t>Solving equations (7)</a:t>
            </a:r>
          </a:p>
        </p:txBody>
      </p:sp>
      <p:sp>
        <p:nvSpPr>
          <p:cNvPr id="4" name="Text Placeholder 3">
            <a:extLst>
              <a:ext uri="{FF2B5EF4-FFF2-40B4-BE49-F238E27FC236}">
                <a16:creationId xmlns:a16="http://schemas.microsoft.com/office/drawing/2014/main" id="{226CD1A1-1E69-A335-2444-D7AC9B04C944}"/>
              </a:ext>
            </a:extLst>
          </p:cNvPr>
          <p:cNvSpPr>
            <a:spLocks noGrp="1"/>
          </p:cNvSpPr>
          <p:nvPr>
            <p:ph type="body" sz="quarter" idx="18"/>
          </p:nvPr>
        </p:nvSpPr>
        <p:spPr>
          <a:xfrm>
            <a:off x="359999" y="982520"/>
            <a:ext cx="11483999" cy="310015"/>
          </a:xfrm>
        </p:spPr>
        <p:txBody>
          <a:bodyPr/>
          <a:lstStyle/>
          <a:p>
            <a:r>
              <a:rPr lang="en-US" dirty="0">
                <a:latin typeface="+mj-lt"/>
              </a:rPr>
              <a:t>Your turn – question 2</a:t>
            </a:r>
            <a:endParaRPr lang="en-AU" dirty="0">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7"/>
          </p:nvPr>
        </p:nvSpPr>
        <p:spPr>
          <a:xfrm>
            <a:off x="359999" y="1373212"/>
            <a:ext cx="11484000" cy="511982"/>
          </a:xfrm>
        </p:spPr>
        <p:txBody>
          <a:bodyPr/>
          <a:lstStyle/>
          <a:p>
            <a:r>
              <a:rPr lang="en-AU" dirty="0">
                <a:latin typeface="+mn-lt"/>
              </a:rPr>
              <a:t>Solve the equation 𝑦 = 4 − 3𝑥 for 𝑦 = −2</a:t>
            </a:r>
          </a:p>
          <a:p>
            <a:endParaRPr lang="en-AU" dirty="0">
              <a:latin typeface="+mn-lt"/>
            </a:endParaRPr>
          </a:p>
        </p:txBody>
      </p:sp>
      <p:sp>
        <p:nvSpPr>
          <p:cNvPr id="9" name="TextBox 8">
            <a:extLst>
              <a:ext uri="{FF2B5EF4-FFF2-40B4-BE49-F238E27FC236}">
                <a16:creationId xmlns:a16="http://schemas.microsoft.com/office/drawing/2014/main" id="{7986327E-F8ED-F438-91CB-3CED42C08B87}"/>
              </a:ext>
            </a:extLst>
          </p:cNvPr>
          <p:cNvSpPr txBox="1"/>
          <p:nvPr/>
        </p:nvSpPr>
        <p:spPr>
          <a:xfrm>
            <a:off x="359999" y="2352805"/>
            <a:ext cx="2818357" cy="356423"/>
          </a:xfrm>
          <a:prstGeom prst="rect">
            <a:avLst/>
          </a:prstGeom>
          <a:noFill/>
        </p:spPr>
        <p:txBody>
          <a:bodyPr wrap="square" lIns="0" tIns="0" rIns="0" bIns="0" rtlCol="0" anchor="t">
            <a:noAutofit/>
          </a:bodyPr>
          <a:lstStyle/>
          <a:p>
            <a:pPr algn="l"/>
            <a:r>
              <a:rPr lang="en-AU" sz="1800" b="1" dirty="0">
                <a:solidFill>
                  <a:schemeClr val="accent1">
                    <a:lumMod val="90000"/>
                    <a:lumOff val="10000"/>
                  </a:schemeClr>
                </a:solidFill>
                <a:latin typeface="+mj-lt"/>
              </a:rPr>
              <a:t>Graphically</a:t>
            </a:r>
          </a:p>
          <a:p>
            <a:pPr algn="l"/>
            <a:endParaRPr lang="en-AU" sz="1800" b="1" dirty="0">
              <a:latin typeface="+mj-lt"/>
            </a:endParaRPr>
          </a:p>
          <a:p>
            <a:pPr algn="l"/>
            <a:endParaRPr lang="en-AU" sz="1800" b="1" dirty="0">
              <a:latin typeface="+mj-lt"/>
            </a:endParaRPr>
          </a:p>
        </p:txBody>
      </p:sp>
      <p:pic>
        <p:nvPicPr>
          <p:cNvPr id="14" name="Picture 13" descr="A number plane with a negative sloped blue line with the equation y=4-3x.">
            <a:extLst>
              <a:ext uri="{FF2B5EF4-FFF2-40B4-BE49-F238E27FC236}">
                <a16:creationId xmlns:a16="http://schemas.microsoft.com/office/drawing/2014/main" id="{C4AA5D85-4BDB-1E21-3FB8-8E2DE8DD53B6}"/>
              </a:ext>
            </a:extLst>
          </p:cNvPr>
          <p:cNvPicPr>
            <a:picLocks noChangeAspect="1"/>
          </p:cNvPicPr>
          <p:nvPr/>
        </p:nvPicPr>
        <p:blipFill>
          <a:blip r:embed="rId3"/>
          <a:stretch>
            <a:fillRect/>
          </a:stretch>
        </p:blipFill>
        <p:spPr>
          <a:xfrm>
            <a:off x="348000" y="2736000"/>
            <a:ext cx="4857095" cy="3780000"/>
          </a:xfrm>
          <a:prstGeom prst="rect">
            <a:avLst/>
          </a:prstGeom>
        </p:spPr>
      </p:pic>
      <p:sp>
        <p:nvSpPr>
          <p:cNvPr id="10" name="TextBox 9">
            <a:extLst>
              <a:ext uri="{FF2B5EF4-FFF2-40B4-BE49-F238E27FC236}">
                <a16:creationId xmlns:a16="http://schemas.microsoft.com/office/drawing/2014/main" id="{9DF6ED58-7932-D3F8-4C78-BB08A35DA21E}"/>
              </a:ext>
            </a:extLst>
          </p:cNvPr>
          <p:cNvSpPr txBox="1"/>
          <p:nvPr/>
        </p:nvSpPr>
        <p:spPr>
          <a:xfrm>
            <a:off x="8043548" y="2352805"/>
            <a:ext cx="2818357" cy="356422"/>
          </a:xfrm>
          <a:prstGeom prst="rect">
            <a:avLst/>
          </a:prstGeom>
          <a:noFill/>
        </p:spPr>
        <p:txBody>
          <a:bodyPr wrap="square" lIns="0" tIns="0" rIns="0" bIns="0" rtlCol="0" anchor="t">
            <a:noAutofit/>
          </a:bodyPr>
          <a:lstStyle/>
          <a:p>
            <a:pPr algn="l"/>
            <a:r>
              <a:rPr lang="en-AU" sz="1800" b="1" dirty="0">
                <a:solidFill>
                  <a:schemeClr val="accent1">
                    <a:lumMod val="90000"/>
                    <a:lumOff val="10000"/>
                  </a:schemeClr>
                </a:solidFill>
                <a:latin typeface="+mj-lt"/>
              </a:rPr>
              <a:t>Algebraically</a:t>
            </a:r>
          </a:p>
          <a:p>
            <a:pPr algn="l"/>
            <a:endParaRPr lang="en-AU" sz="1800" b="1" dirty="0">
              <a:latin typeface="+mj-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103332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4000" cy="545601"/>
          </a:xfrm>
        </p:spPr>
        <p:txBody>
          <a:bodyPr/>
          <a:lstStyle/>
          <a:p>
            <a:r>
              <a:rPr lang="en-AU"/>
              <a:t>Solving equations (8)</a:t>
            </a:r>
          </a:p>
        </p:txBody>
      </p:sp>
      <p:sp>
        <p:nvSpPr>
          <p:cNvPr id="5" name="Text Placeholder 4">
            <a:extLst>
              <a:ext uri="{FF2B5EF4-FFF2-40B4-BE49-F238E27FC236}">
                <a16:creationId xmlns:a16="http://schemas.microsoft.com/office/drawing/2014/main" id="{1BA27EAF-2506-7162-A399-316CEDD699C0}"/>
              </a:ext>
            </a:extLst>
          </p:cNvPr>
          <p:cNvSpPr>
            <a:spLocks noGrp="1"/>
          </p:cNvSpPr>
          <p:nvPr>
            <p:ph type="body" sz="quarter" idx="18"/>
          </p:nvPr>
        </p:nvSpPr>
        <p:spPr>
          <a:xfrm>
            <a:off x="359999" y="982520"/>
            <a:ext cx="11483999" cy="310015"/>
          </a:xfrm>
        </p:spPr>
        <p:txBody>
          <a:bodyPr/>
          <a:lstStyle/>
          <a:p>
            <a:r>
              <a:rPr lang="en-US" dirty="0"/>
              <a:t>Your turn – question 2</a:t>
            </a:r>
            <a:endParaRPr lang="en-AU" dirty="0"/>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7"/>
              </p:nvPr>
            </p:nvSpPr>
            <p:spPr>
              <a:xfrm>
                <a:off x="359999" y="1500350"/>
                <a:ext cx="11484000" cy="545601"/>
              </a:xfrm>
            </p:spPr>
            <p:txBody>
              <a:bodyPr/>
              <a:lstStyle/>
              <a:p>
                <a:r>
                  <a:rPr lang="en-AU" sz="2000" dirty="0">
                    <a:latin typeface="+mj-lt"/>
                  </a:rPr>
                  <a:t>Solve the equation </a:t>
                </a:r>
                <a14:m>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=4−3</m:t>
                    </m:r>
                    <m:r>
                      <a:rPr lang="en-AU" sz="2000" b="0" i="1" smtClean="0">
                        <a:latin typeface="Cambria Math" panose="02040503050406030204" pitchFamily="18" charset="0"/>
                      </a:rPr>
                      <m:t>𝑥</m:t>
                    </m:r>
                  </m:oMath>
                </a14:m>
                <a:r>
                  <a:rPr lang="en-AU" sz="2000" dirty="0">
                    <a:latin typeface="+mj-lt"/>
                  </a:rPr>
                  <a:t> for </a:t>
                </a:r>
                <a14:m>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=−2</m:t>
                    </m:r>
                  </m:oMath>
                </a14:m>
                <a:endParaRPr lang="en-AU" sz="2000" dirty="0">
                  <a:latin typeface="+mj-lt"/>
                </a:endParaRPr>
              </a:p>
              <a:p>
                <a:pPr algn="l"/>
                <a:endParaRPr lang="en-AU" sz="2000" dirty="0"/>
              </a:p>
            </p:txBody>
          </p:sp>
        </mc:Choice>
        <mc:Fallback xmlns="">
          <p:sp>
            <p:nvSpPr>
              <p:cNvPr id="13" name="Text Placeholder 12">
                <a:extLst>
                  <a:ext uri="{FF2B5EF4-FFF2-40B4-BE49-F238E27FC236}">
                    <a16:creationId xmlns:a16="http://schemas.microsoft.com/office/drawing/2014/main" id="{8AAB25FA-A5B5-093F-A0C9-EAE7963EEB09}"/>
                  </a:ext>
                </a:extLst>
              </p:cNvPr>
              <p:cNvSpPr>
                <a:spLocks noGrp="1" noRot="1" noChangeAspect="1" noMove="1" noResize="1" noEditPoints="1" noAdjustHandles="1" noChangeArrowheads="1" noChangeShapeType="1" noTextEdit="1"/>
              </p:cNvSpPr>
              <p:nvPr>
                <p:ph type="body" sz="quarter" idx="17"/>
              </p:nvPr>
            </p:nvSpPr>
            <p:spPr>
              <a:xfrm>
                <a:off x="359999" y="1500350"/>
                <a:ext cx="11484000" cy="545601"/>
              </a:xfrm>
              <a:blipFill>
                <a:blip r:embed="rId2"/>
                <a:stretch>
                  <a:fillRect l="-1327" b="-2222"/>
                </a:stretch>
              </a:blipFill>
            </p:spPr>
            <p:txBody>
              <a:bodyPr/>
              <a:lstStyle/>
              <a:p>
                <a:r>
                  <a:rPr lang="en-AU">
                    <a:noFill/>
                  </a:rPr>
                  <a:t> </a:t>
                </a:r>
              </a:p>
            </p:txBody>
          </p:sp>
        </mc:Fallback>
      </mc:AlternateContent>
      <p:sp>
        <p:nvSpPr>
          <p:cNvPr id="9" name="TextBox 8">
            <a:extLst>
              <a:ext uri="{FF2B5EF4-FFF2-40B4-BE49-F238E27FC236}">
                <a16:creationId xmlns:a16="http://schemas.microsoft.com/office/drawing/2014/main" id="{7986327E-F8ED-F438-91CB-3CED42C08B87}"/>
              </a:ext>
            </a:extLst>
          </p:cNvPr>
          <p:cNvSpPr txBox="1"/>
          <p:nvPr/>
        </p:nvSpPr>
        <p:spPr>
          <a:xfrm>
            <a:off x="359999" y="2141251"/>
            <a:ext cx="2818357" cy="356423"/>
          </a:xfrm>
          <a:prstGeom prst="rect">
            <a:avLst/>
          </a:prstGeom>
          <a:noFill/>
        </p:spPr>
        <p:txBody>
          <a:bodyPr wrap="square" lIns="0" tIns="0" rIns="0" bIns="0" rtlCol="0">
            <a:noAutofit/>
          </a:bodyPr>
          <a:lstStyle/>
          <a:p>
            <a:pPr algn="l"/>
            <a:r>
              <a:rPr lang="en-AU" sz="1800" b="1" dirty="0">
                <a:solidFill>
                  <a:schemeClr val="accent1">
                    <a:lumMod val="90000"/>
                    <a:lumOff val="10000"/>
                  </a:schemeClr>
                </a:solidFill>
              </a:rPr>
              <a:t>Graphically</a:t>
            </a:r>
          </a:p>
          <a:p>
            <a:pPr algn="l"/>
            <a:endParaRPr lang="en-AU" sz="1800" b="1" dirty="0"/>
          </a:p>
          <a:p>
            <a:pPr algn="l"/>
            <a:endParaRPr lang="en-AU" sz="1800" b="1" dirty="0"/>
          </a:p>
        </p:txBody>
      </p:sp>
      <p:pic>
        <p:nvPicPr>
          <p:cNvPr id="12" name="Picture 11" descr="A number plane with a negative sloped blue line with the equation y=4-3x. A horizontal dashed red line at y=-2 and a vertical dashed red line at x=2 meet at the point 2, -2 which is indicated with a red dot.">
            <a:extLst>
              <a:ext uri="{FF2B5EF4-FFF2-40B4-BE49-F238E27FC236}">
                <a16:creationId xmlns:a16="http://schemas.microsoft.com/office/drawing/2014/main" id="{B0B68F14-2738-DC6F-3358-7E25BA852943}"/>
              </a:ext>
            </a:extLst>
          </p:cNvPr>
          <p:cNvPicPr>
            <a:picLocks noChangeAspect="1"/>
          </p:cNvPicPr>
          <p:nvPr/>
        </p:nvPicPr>
        <p:blipFill>
          <a:blip r:embed="rId3"/>
          <a:stretch>
            <a:fillRect/>
          </a:stretch>
        </p:blipFill>
        <p:spPr>
          <a:xfrm>
            <a:off x="359999" y="2736000"/>
            <a:ext cx="4900755" cy="3780000"/>
          </a:xfrm>
          <a:prstGeom prst="rect">
            <a:avLst/>
          </a:prstGeom>
        </p:spPr>
      </p:pic>
      <p:sp>
        <p:nvSpPr>
          <p:cNvPr id="10" name="TextBox 9">
            <a:extLst>
              <a:ext uri="{FF2B5EF4-FFF2-40B4-BE49-F238E27FC236}">
                <a16:creationId xmlns:a16="http://schemas.microsoft.com/office/drawing/2014/main" id="{9DF6ED58-7932-D3F8-4C78-BB08A35DA21E}"/>
              </a:ext>
            </a:extLst>
          </p:cNvPr>
          <p:cNvSpPr txBox="1"/>
          <p:nvPr/>
        </p:nvSpPr>
        <p:spPr>
          <a:xfrm>
            <a:off x="7401670" y="2141251"/>
            <a:ext cx="2818357" cy="356423"/>
          </a:xfrm>
          <a:prstGeom prst="rect">
            <a:avLst/>
          </a:prstGeom>
          <a:noFill/>
        </p:spPr>
        <p:txBody>
          <a:bodyPr wrap="square" lIns="0" tIns="0" rIns="0" bIns="0" rtlCol="0">
            <a:noAutofit/>
          </a:bodyPr>
          <a:lstStyle/>
          <a:p>
            <a:pPr algn="l"/>
            <a:r>
              <a:rPr lang="en-AU" sz="1800" b="1" dirty="0">
                <a:solidFill>
                  <a:schemeClr val="accent1">
                    <a:lumMod val="90000"/>
                    <a:lumOff val="10000"/>
                  </a:schemeClr>
                </a:solidFill>
              </a:rPr>
              <a:t>Algebraically</a:t>
            </a:r>
          </a:p>
          <a:p>
            <a:pPr algn="l"/>
            <a:endParaRPr lang="en-AU" sz="18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E13FBF7-35E6-719F-4B0B-92EA83E6EFEE}"/>
                  </a:ext>
                </a:extLst>
              </p:cNvPr>
              <p:cNvSpPr txBox="1"/>
              <p:nvPr/>
            </p:nvSpPr>
            <p:spPr>
              <a:xfrm>
                <a:off x="7401670" y="2592000"/>
                <a:ext cx="2818357" cy="4104000"/>
              </a:xfrm>
              <a:prstGeom prst="rect">
                <a:avLst/>
              </a:prstGeom>
              <a:noFill/>
            </p:spPr>
            <p:txBody>
              <a:bodyPr wrap="square" lIns="0" tIns="0" rIns="0" bIns="0" rtlCol="0">
                <a:noAutofit/>
              </a:bodyPr>
              <a:lstStyle/>
              <a:p>
                <a:pPr>
                  <a:spcBef>
                    <a:spcPts val="600"/>
                  </a:spcBef>
                  <a:spcAft>
                    <a:spcPts val="600"/>
                  </a:spcAft>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=4−3</m:t>
                      </m:r>
                      <m:r>
                        <a:rPr lang="en-AU" sz="2000" b="0" i="1" smtClean="0">
                          <a:latin typeface="Cambria Math" panose="02040503050406030204" pitchFamily="18" charset="0"/>
                        </a:rPr>
                        <m:t>𝑥</m:t>
                      </m:r>
                    </m:oMath>
                  </m:oMathPara>
                </a14:m>
                <a:endParaRPr lang="en-AU" sz="2000" b="0" dirty="0"/>
              </a:p>
              <a:p>
                <a:pPr>
                  <a:spcBef>
                    <a:spcPts val="600"/>
                  </a:spcBef>
                  <a:spcAft>
                    <a:spcPts val="600"/>
                  </a:spcAft>
                </a:pPr>
                <a:r>
                  <a:rPr lang="en-AU" sz="2000" b="0" dirty="0"/>
                  <a:t>Let </a:t>
                </a:r>
                <a14:m>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=−2</m:t>
                    </m:r>
                  </m:oMath>
                </a14:m>
                <a:r>
                  <a:rPr lang="en-AU" sz="2000" b="0" dirty="0"/>
                  <a:t>,</a:t>
                </a:r>
              </a:p>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−2</m:t>
                      </m:r>
                      <m:r>
                        <m:rPr>
                          <m:aln/>
                        </m:rPr>
                        <a:rPr lang="en-AU" sz="2000" b="0" i="1" smtClean="0">
                          <a:latin typeface="Cambria Math" panose="02040503050406030204" pitchFamily="18" charset="0"/>
                        </a:rPr>
                        <m:t>=</m:t>
                      </m:r>
                      <m:r>
                        <a:rPr lang="en-AU" sz="2000" b="0" i="1" smtClean="0">
                          <a:latin typeface="Cambria Math" panose="02040503050406030204" pitchFamily="18" charset="0"/>
                        </a:rPr>
                        <m:t>4−3</m:t>
                      </m:r>
                      <m:r>
                        <a:rPr lang="en-AU" sz="2000" b="0" i="1" smtClean="0">
                          <a:latin typeface="Cambria Math" panose="02040503050406030204" pitchFamily="18" charset="0"/>
                        </a:rPr>
                        <m:t>𝑥</m:t>
                      </m:r>
                    </m:oMath>
                    <m:oMath xmlns:m="http://schemas.openxmlformats.org/officeDocument/2006/math">
                      <m:r>
                        <a:rPr lang="en-AU" sz="2000" b="0" i="1" smtClean="0">
                          <a:solidFill>
                            <a:srgbClr val="FF0000"/>
                          </a:solidFill>
                          <a:latin typeface="Cambria Math" panose="02040503050406030204" pitchFamily="18" charset="0"/>
                          <a:ea typeface="Cambria Math" panose="02040503050406030204" pitchFamily="18" charset="0"/>
                        </a:rPr>
                        <m:t>−</m:t>
                      </m:r>
                      <m:r>
                        <a:rPr lang="en-AU" sz="2000" b="0" i="1" smtClean="0">
                          <a:solidFill>
                            <a:srgbClr val="FF0000"/>
                          </a:solidFill>
                          <a:latin typeface="Cambria Math" panose="02040503050406030204" pitchFamily="18" charset="0"/>
                        </a:rPr>
                        <m:t>4</m:t>
                      </m:r>
                      <m:r>
                        <m:rPr>
                          <m:aln/>
                        </m:rPr>
                        <a:rPr lang="en-AU" sz="2000" b="0" i="1" smtClean="0">
                          <a:solidFill>
                            <a:schemeClr val="bg1"/>
                          </a:solidFill>
                          <a:latin typeface="Cambria Math" panose="02040503050406030204" pitchFamily="18" charset="0"/>
                        </a:rPr>
                        <m:t>=</m:t>
                      </m:r>
                      <m:r>
                        <a:rPr lang="en-AU" sz="2000" i="1">
                          <a:solidFill>
                            <a:srgbClr val="FF0000"/>
                          </a:solidFill>
                          <a:latin typeface="Cambria Math" panose="02040503050406030204" pitchFamily="18" charset="0"/>
                        </a:rPr>
                        <m:t>−4</m:t>
                      </m:r>
                    </m:oMath>
                    <m:oMath xmlns:m="http://schemas.openxmlformats.org/officeDocument/2006/math">
                      <m:r>
                        <a:rPr lang="en-AU" sz="2000" b="0" i="1" smtClean="0">
                          <a:latin typeface="Cambria Math" panose="02040503050406030204" pitchFamily="18" charset="0"/>
                        </a:rPr>
                        <m:t>−6</m:t>
                      </m:r>
                      <m:r>
                        <m:rPr>
                          <m:aln/>
                        </m:rPr>
                        <a:rPr lang="en-AU" sz="2000" b="0" i="1" smtClean="0">
                          <a:latin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rPr>
                        <m:t>3</m:t>
                      </m:r>
                      <m:r>
                        <a:rPr lang="en-AU" sz="2000" b="0" i="1" smtClean="0">
                          <a:latin typeface="Cambria Math" panose="02040503050406030204" pitchFamily="18" charset="0"/>
                        </a:rPr>
                        <m:t>𝑥</m:t>
                      </m:r>
                    </m:oMath>
                    <m:oMath xmlns:m="http://schemas.openxmlformats.org/officeDocument/2006/math">
                      <m:f>
                        <m:fPr>
                          <m:ctrlPr>
                            <a:rPr lang="en-AU" sz="2000" b="0" i="1" smtClean="0">
                              <a:solidFill>
                                <a:srgbClr val="FF0000"/>
                              </a:solidFill>
                              <a:latin typeface="Cambria Math" panose="02040503050406030204" pitchFamily="18" charset="0"/>
                            </a:rPr>
                          </m:ctrlPr>
                        </m:fPr>
                        <m:num>
                          <m:r>
                            <a:rPr lang="en-AU" sz="2000" b="0" i="1" smtClean="0">
                              <a:solidFill>
                                <a:schemeClr val="tx1"/>
                              </a:solidFill>
                              <a:latin typeface="Cambria Math" panose="02040503050406030204" pitchFamily="18" charset="0"/>
                            </a:rPr>
                            <m:t>−6</m:t>
                          </m:r>
                        </m:num>
                        <m:den>
                          <m:r>
                            <a:rPr lang="en-AU" sz="2000" b="0" i="1" smtClean="0">
                              <a:solidFill>
                                <a:schemeClr val="tx2"/>
                              </a:solidFill>
                              <a:latin typeface="Cambria Math" panose="02040503050406030204" pitchFamily="18" charset="0"/>
                            </a:rPr>
                            <m:t>−</m:t>
                          </m:r>
                          <m:r>
                            <a:rPr lang="en-AU" sz="2000" b="0" i="1" smtClean="0">
                              <a:solidFill>
                                <a:srgbClr val="FF0000"/>
                              </a:solidFill>
                              <a:latin typeface="Cambria Math" panose="02040503050406030204" pitchFamily="18" charset="0"/>
                            </a:rPr>
                            <m:t>3</m:t>
                          </m:r>
                        </m:den>
                      </m:f>
                      <m:r>
                        <m:rPr>
                          <m:aln/>
                        </m:rPr>
                        <a:rPr lang="en-AU" sz="2000" b="0" i="1" smtClean="0">
                          <a:solidFill>
                            <a:schemeClr val="tx1"/>
                          </a:solidFill>
                          <a:latin typeface="Cambria Math" panose="02040503050406030204" pitchFamily="18" charset="0"/>
                        </a:rPr>
                        <m:t>=</m:t>
                      </m:r>
                      <m:f>
                        <m:fPr>
                          <m:ctrlPr>
                            <a:rPr lang="en-AU" sz="2000" b="0" i="1" smtClean="0">
                              <a:solidFill>
                                <a:srgbClr val="FF0000"/>
                              </a:solidFill>
                              <a:latin typeface="Cambria Math" panose="02040503050406030204" pitchFamily="18" charset="0"/>
                            </a:rPr>
                          </m:ctrlPr>
                        </m:fPr>
                        <m:num>
                          <m:r>
                            <a:rPr lang="en-AU" sz="2000" b="0" i="1" smtClean="0">
                              <a:solidFill>
                                <a:schemeClr val="tx1"/>
                              </a:solidFill>
                              <a:latin typeface="Cambria Math" panose="02040503050406030204" pitchFamily="18" charset="0"/>
                            </a:rPr>
                            <m:t>−3</m:t>
                          </m:r>
                          <m:r>
                            <a:rPr lang="en-AU" sz="2000" b="0" i="1" smtClean="0">
                              <a:solidFill>
                                <a:schemeClr val="tx1"/>
                              </a:solidFill>
                              <a:latin typeface="Cambria Math" panose="02040503050406030204" pitchFamily="18" charset="0"/>
                            </a:rPr>
                            <m:t>𝑥</m:t>
                          </m:r>
                        </m:num>
                        <m:den>
                          <m:r>
                            <a:rPr lang="en-AU" sz="2000" b="0" i="1" smtClean="0">
                              <a:solidFill>
                                <a:schemeClr val="tx2"/>
                              </a:solidFill>
                              <a:latin typeface="Cambria Math" panose="02040503050406030204" pitchFamily="18" charset="0"/>
                            </a:rPr>
                            <m:t>−</m:t>
                          </m:r>
                          <m:r>
                            <a:rPr lang="en-AU" sz="2000" b="0" i="1" smtClean="0">
                              <a:solidFill>
                                <a:srgbClr val="FF0000"/>
                              </a:solidFill>
                              <a:latin typeface="Cambria Math" panose="02040503050406030204" pitchFamily="18" charset="0"/>
                            </a:rPr>
                            <m:t>3</m:t>
                          </m:r>
                        </m:den>
                      </m:f>
                    </m:oMath>
                    <m:oMath xmlns:m="http://schemas.openxmlformats.org/officeDocument/2006/math">
                      <m:r>
                        <a:rPr lang="en-AU" sz="2000" b="0" i="1" smtClean="0">
                          <a:latin typeface="Cambria Math" panose="02040503050406030204" pitchFamily="18" charset="0"/>
                        </a:rPr>
                        <m:t>2</m:t>
                      </m:r>
                      <m:r>
                        <m:rPr>
                          <m:aln/>
                        </m:rPr>
                        <a:rPr lang="en-AU" sz="2000" b="0" i="1" smtClean="0">
                          <a:latin typeface="Cambria Math" panose="02040503050406030204" pitchFamily="18" charset="0"/>
                        </a:rPr>
                        <m:t>=</m:t>
                      </m:r>
                      <m:r>
                        <a:rPr lang="en-AU" sz="2000" b="0" i="1" smtClean="0">
                          <a:latin typeface="Cambria Math" panose="02040503050406030204" pitchFamily="18" charset="0"/>
                        </a:rPr>
                        <m:t>𝑥</m:t>
                      </m:r>
                    </m:oMath>
                    <m:oMath xmlns:m="http://schemas.openxmlformats.org/officeDocument/2006/math">
                      <m:r>
                        <a:rPr lang="en-AU" sz="2000" b="0" i="1" smtClean="0">
                          <a:latin typeface="Cambria Math" panose="02040503050406030204" pitchFamily="18" charset="0"/>
                        </a:rPr>
                        <m:t>𝑥</m:t>
                      </m:r>
                      <m:r>
                        <m:rPr>
                          <m:aln/>
                        </m:rPr>
                        <a:rPr lang="en-AU" sz="2000" b="0" i="1" smtClean="0">
                          <a:latin typeface="Cambria Math" panose="02040503050406030204" pitchFamily="18" charset="0"/>
                        </a:rPr>
                        <m:t>=</m:t>
                      </m:r>
                      <m:r>
                        <a:rPr lang="en-AU" sz="2000" b="0" i="1" smtClean="0">
                          <a:latin typeface="Cambria Math" panose="02040503050406030204" pitchFamily="18" charset="0"/>
                        </a:rPr>
                        <m:t>2</m:t>
                      </m:r>
                    </m:oMath>
                  </m:oMathPara>
                </a14:m>
                <a:endParaRPr lang="en-AU" sz="2000" b="0" i="1"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FE13FBF7-35E6-719F-4B0B-92EA83E6EFEE}"/>
                  </a:ext>
                </a:extLst>
              </p:cNvPr>
              <p:cNvSpPr txBox="1">
                <a:spLocks noRot="1" noChangeAspect="1" noMove="1" noResize="1" noEditPoints="1" noAdjustHandles="1" noChangeArrowheads="1" noChangeShapeType="1" noTextEdit="1"/>
              </p:cNvSpPr>
              <p:nvPr/>
            </p:nvSpPr>
            <p:spPr>
              <a:xfrm>
                <a:off x="7401670" y="2592000"/>
                <a:ext cx="2818357" cy="4104000"/>
              </a:xfrm>
              <a:prstGeom prst="rect">
                <a:avLst/>
              </a:prstGeom>
              <a:blipFill>
                <a:blip r:embed="rId4"/>
                <a:stretch>
                  <a:fillRect l="-5400"/>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42660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Launch</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84120E-455A-5CCD-8920-DABAF82F955F}"/>
              </a:ext>
            </a:extLst>
          </p:cNvPr>
          <p:cNvSpPr>
            <a:spLocks noGrp="1"/>
          </p:cNvSpPr>
          <p:nvPr>
            <p:ph type="title"/>
          </p:nvPr>
        </p:nvSpPr>
        <p:spPr/>
        <p:txBody>
          <a:bodyPr/>
          <a:lstStyle/>
          <a:p>
            <a:r>
              <a:rPr lang="en-AU" dirty="0">
                <a:latin typeface="+mj-lt"/>
              </a:rPr>
              <a:t>Temperature difference</a:t>
            </a:r>
          </a:p>
        </p:txBody>
      </p:sp>
      <p:sp>
        <p:nvSpPr>
          <p:cNvPr id="4" name="Text Placeholder 3">
            <a:extLst>
              <a:ext uri="{FF2B5EF4-FFF2-40B4-BE49-F238E27FC236}">
                <a16:creationId xmlns:a16="http://schemas.microsoft.com/office/drawing/2014/main" id="{1ED870A0-B678-E2D7-E2BE-4F1038CDA6F1}"/>
              </a:ext>
            </a:extLst>
          </p:cNvPr>
          <p:cNvSpPr>
            <a:spLocks noGrp="1"/>
          </p:cNvSpPr>
          <p:nvPr>
            <p:ph type="body" sz="quarter" idx="18"/>
          </p:nvPr>
        </p:nvSpPr>
        <p:spPr/>
        <p:txBody>
          <a:bodyPr/>
          <a:lstStyle/>
          <a:p>
            <a:r>
              <a:rPr lang="en-AU">
                <a:latin typeface="+mj-lt"/>
              </a:rPr>
              <a:t>Broken Hill and North Dakota</a:t>
            </a:r>
          </a:p>
        </p:txBody>
      </p:sp>
      <p:pic>
        <p:nvPicPr>
          <p:cNvPr id="10" name="Picture 9" descr="An outline map of the world.">
            <a:extLst>
              <a:ext uri="{FF2B5EF4-FFF2-40B4-BE49-F238E27FC236}">
                <a16:creationId xmlns:a16="http://schemas.microsoft.com/office/drawing/2014/main" id="{7DF2140A-8687-30F8-5258-CF2A147743CB}"/>
              </a:ext>
            </a:extLst>
          </p:cNvPr>
          <p:cNvPicPr>
            <a:picLocks noChangeAspect="1"/>
          </p:cNvPicPr>
          <p:nvPr/>
        </p:nvPicPr>
        <p:blipFill>
          <a:blip r:embed="rId2"/>
          <a:stretch>
            <a:fillRect/>
          </a:stretch>
        </p:blipFill>
        <p:spPr>
          <a:xfrm>
            <a:off x="471948" y="1760432"/>
            <a:ext cx="11058277" cy="3900736"/>
          </a:xfrm>
          <a:prstGeom prst="rect">
            <a:avLst/>
          </a:prstGeom>
        </p:spPr>
      </p:pic>
      <mc:AlternateContent xmlns:mc="http://schemas.openxmlformats.org/markup-compatibility/2006" xmlns:a14="http://schemas.microsoft.com/office/drawing/2010/main">
        <mc:Choice Requires="a14">
          <p:sp>
            <p:nvSpPr>
              <p:cNvPr id="13" name="Callout: Line 12">
                <a:extLst>
                  <a:ext uri="{FF2B5EF4-FFF2-40B4-BE49-F238E27FC236}">
                    <a16:creationId xmlns:a16="http://schemas.microsoft.com/office/drawing/2014/main" id="{BEAF6789-47AB-A479-4AF8-1B6FDAF78CBA}"/>
                  </a:ext>
                </a:extLst>
              </p:cNvPr>
              <p:cNvSpPr/>
              <p:nvPr/>
            </p:nvSpPr>
            <p:spPr>
              <a:xfrm>
                <a:off x="360000" y="3710800"/>
                <a:ext cx="1832056" cy="1234826"/>
              </a:xfrm>
              <a:prstGeom prst="borderCallout1">
                <a:avLst>
                  <a:gd name="adj1" fmla="val -5845"/>
                  <a:gd name="adj2" fmla="val 14236"/>
                  <a:gd name="adj3" fmla="val -130593"/>
                  <a:gd name="adj4" fmla="val 62951"/>
                </a:avLst>
              </a:prstGeom>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50000"/>
                  </a:lnSpc>
                </a:pPr>
                <a:r>
                  <a:rPr lang="en-AU" sz="1800" dirty="0"/>
                  <a:t>Fargo, North Dakota</a:t>
                </a:r>
              </a:p>
              <a:p>
                <a:pPr algn="ct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37</m:t>
                      </m:r>
                      <m:r>
                        <a:rPr lang="en-AU" sz="1800" b="0" i="1" smtClean="0">
                          <a:latin typeface="Cambria Math" panose="02040503050406030204" pitchFamily="18" charset="0"/>
                          <a:ea typeface="Cambria Math" panose="02040503050406030204" pitchFamily="18" charset="0"/>
                        </a:rPr>
                        <m:t>℉</m:t>
                      </m:r>
                    </m:oMath>
                  </m:oMathPara>
                </a14:m>
                <a:endParaRPr lang="en-AU" sz="1800" dirty="0"/>
              </a:p>
            </p:txBody>
          </p:sp>
        </mc:Choice>
        <mc:Fallback xmlns="">
          <p:sp>
            <p:nvSpPr>
              <p:cNvPr id="13" name="Callout: Line 12">
                <a:extLst>
                  <a:ext uri="{FF2B5EF4-FFF2-40B4-BE49-F238E27FC236}">
                    <a16:creationId xmlns:a16="http://schemas.microsoft.com/office/drawing/2014/main" id="{BEAF6789-47AB-A479-4AF8-1B6FDAF78CBA}"/>
                  </a:ext>
                </a:extLst>
              </p:cNvPr>
              <p:cNvSpPr>
                <a:spLocks noRot="1" noChangeAspect="1" noMove="1" noResize="1" noEditPoints="1" noAdjustHandles="1" noChangeArrowheads="1" noChangeShapeType="1" noTextEdit="1"/>
              </p:cNvSpPr>
              <p:nvPr/>
            </p:nvSpPr>
            <p:spPr>
              <a:xfrm>
                <a:off x="360000" y="3710800"/>
                <a:ext cx="1832056" cy="1234826"/>
              </a:xfrm>
              <a:prstGeom prst="borderCallout1">
                <a:avLst>
                  <a:gd name="adj1" fmla="val -5845"/>
                  <a:gd name="adj2" fmla="val 14236"/>
                  <a:gd name="adj3" fmla="val -130593"/>
                  <a:gd name="adj4" fmla="val 62951"/>
                </a:avLst>
              </a:prstGeom>
              <a:blipFill>
                <a:blip r:embed="rId3"/>
                <a:stretch>
                  <a:fillRect/>
                </a:stretch>
              </a:blipFill>
              <a:ln w="28575">
                <a:solidFill>
                  <a:schemeClr val="bg2">
                    <a:lumMod val="25000"/>
                  </a:schemeClr>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Callout: Line 13">
                <a:extLst>
                  <a:ext uri="{FF2B5EF4-FFF2-40B4-BE49-F238E27FC236}">
                    <a16:creationId xmlns:a16="http://schemas.microsoft.com/office/drawing/2014/main" id="{7894BCB2-CC80-0C70-3EAB-7E5BA2BBF02B}"/>
                  </a:ext>
                </a:extLst>
              </p:cNvPr>
              <p:cNvSpPr/>
              <p:nvPr/>
            </p:nvSpPr>
            <p:spPr>
              <a:xfrm>
                <a:off x="8403415" y="5146998"/>
                <a:ext cx="1460091" cy="1230502"/>
              </a:xfrm>
              <a:prstGeom prst="borderCallout1">
                <a:avLst>
                  <a:gd name="adj1" fmla="val -6189"/>
                  <a:gd name="adj2" fmla="val 82355"/>
                  <a:gd name="adj3" fmla="val -16720"/>
                  <a:gd name="adj4" fmla="val 182169"/>
                </a:avLst>
              </a:prstGeom>
              <a:ln w="28575"/>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50000"/>
                  </a:lnSpc>
                </a:pPr>
                <a:r>
                  <a:rPr lang="en-AU" sz="1800" dirty="0"/>
                  <a:t>Broken Hill, NSW</a:t>
                </a:r>
              </a:p>
              <a:p>
                <a:pPr algn="ct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37</m:t>
                      </m:r>
                      <m:r>
                        <a:rPr lang="en-AU" sz="1800" b="0" i="1" smtClean="0">
                          <a:latin typeface="Cambria Math" panose="02040503050406030204" pitchFamily="18" charset="0"/>
                          <a:ea typeface="Cambria Math" panose="02040503050406030204" pitchFamily="18" charset="0"/>
                        </a:rPr>
                        <m:t>℃</m:t>
                      </m:r>
                    </m:oMath>
                  </m:oMathPara>
                </a14:m>
                <a:endParaRPr lang="en-AU" sz="1800" dirty="0"/>
              </a:p>
            </p:txBody>
          </p:sp>
        </mc:Choice>
        <mc:Fallback xmlns="">
          <p:sp>
            <p:nvSpPr>
              <p:cNvPr id="14" name="Callout: Line 13">
                <a:extLst>
                  <a:ext uri="{FF2B5EF4-FFF2-40B4-BE49-F238E27FC236}">
                    <a16:creationId xmlns:a16="http://schemas.microsoft.com/office/drawing/2014/main" id="{7894BCB2-CC80-0C70-3EAB-7E5BA2BBF02B}"/>
                  </a:ext>
                </a:extLst>
              </p:cNvPr>
              <p:cNvSpPr>
                <a:spLocks noRot="1" noChangeAspect="1" noMove="1" noResize="1" noEditPoints="1" noAdjustHandles="1" noChangeArrowheads="1" noChangeShapeType="1" noTextEdit="1"/>
              </p:cNvSpPr>
              <p:nvPr/>
            </p:nvSpPr>
            <p:spPr>
              <a:xfrm>
                <a:off x="8403415" y="5146998"/>
                <a:ext cx="1460091" cy="1230502"/>
              </a:xfrm>
              <a:prstGeom prst="borderCallout1">
                <a:avLst>
                  <a:gd name="adj1" fmla="val -6189"/>
                  <a:gd name="adj2" fmla="val 82355"/>
                  <a:gd name="adj3" fmla="val -16720"/>
                  <a:gd name="adj4" fmla="val 182169"/>
                </a:avLst>
              </a:prstGeom>
              <a:blipFill>
                <a:blip r:embed="rId4"/>
                <a:stretch>
                  <a:fillRect/>
                </a:stretch>
              </a:blipFill>
              <a:ln w="28575"/>
            </p:spPr>
            <p:txBody>
              <a:bodyPr/>
              <a:lstStyle/>
              <a:p>
                <a:r>
                  <a:rPr lang="en-AU">
                    <a:noFill/>
                  </a:rPr>
                  <a:t> </a:t>
                </a:r>
              </a:p>
            </p:txBody>
          </p:sp>
        </mc:Fallback>
      </mc:AlternateContent>
      <p:sp>
        <p:nvSpPr>
          <p:cNvPr id="12" name="TextBox 11">
            <a:extLst>
              <a:ext uri="{FF2B5EF4-FFF2-40B4-BE49-F238E27FC236}">
                <a16:creationId xmlns:a16="http://schemas.microsoft.com/office/drawing/2014/main" id="{55AB4F82-5469-A0D5-7FD4-EEDF3717DEA9}"/>
              </a:ext>
            </a:extLst>
          </p:cNvPr>
          <p:cNvSpPr txBox="1"/>
          <p:nvPr/>
        </p:nvSpPr>
        <p:spPr>
          <a:xfrm>
            <a:off x="149216" y="6377500"/>
            <a:ext cx="6993705" cy="276999"/>
          </a:xfrm>
          <a:prstGeom prst="rect">
            <a:avLst/>
          </a:prstGeom>
          <a:noFill/>
        </p:spPr>
        <p:txBody>
          <a:bodyPr wrap="square">
            <a:spAutoFit/>
          </a:bodyPr>
          <a:lstStyle/>
          <a:p>
            <a:r>
              <a:rPr lang="en-AU" sz="1200" dirty="0"/>
              <a:t>Screenshot of </a:t>
            </a:r>
            <a:r>
              <a:rPr lang="en-AU" sz="1200" dirty="0">
                <a:hlinkClick r:id="rId5"/>
              </a:rPr>
              <a:t>Free Printable Blank Outline Map of World </a:t>
            </a:r>
            <a:r>
              <a:rPr lang="en-AU" sz="1200" dirty="0"/>
              <a:t>by Blank World Map (2024)</a:t>
            </a:r>
          </a:p>
        </p:txBody>
      </p:sp>
      <p:sp>
        <p:nvSpPr>
          <p:cNvPr id="2" name="Slide Number Placeholder 1">
            <a:extLst>
              <a:ext uri="{FF2B5EF4-FFF2-40B4-BE49-F238E27FC236}">
                <a16:creationId xmlns:a16="http://schemas.microsoft.com/office/drawing/2014/main" id="{C4813DE6-2F33-C8D2-7C75-10E92CE30F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80279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Summarise</a:t>
            </a:r>
          </a:p>
        </p:txBody>
      </p:sp>
    </p:spTree>
    <p:extLst>
      <p:ext uri="{BB962C8B-B14F-4D97-AF65-F5344CB8AC3E}">
        <p14:creationId xmlns:p14="http://schemas.microsoft.com/office/powerpoint/2010/main" val="402735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4000" cy="545601"/>
          </a:xfrm>
        </p:spPr>
        <p:txBody>
          <a:bodyPr/>
          <a:lstStyle/>
          <a:p>
            <a:r>
              <a:rPr lang="en-AU" dirty="0">
                <a:latin typeface="+mj-lt"/>
              </a:rPr>
              <a:t>Solving equations (1)</a:t>
            </a:r>
          </a:p>
        </p:txBody>
      </p:sp>
      <p:sp>
        <p:nvSpPr>
          <p:cNvPr id="5" name="Text Placeholder 4">
            <a:extLst>
              <a:ext uri="{FF2B5EF4-FFF2-40B4-BE49-F238E27FC236}">
                <a16:creationId xmlns:a16="http://schemas.microsoft.com/office/drawing/2014/main" id="{652794FE-6D55-948A-EDFC-CA40A86E82B7}"/>
              </a:ext>
            </a:extLst>
          </p:cNvPr>
          <p:cNvSpPr>
            <a:spLocks noGrp="1"/>
          </p:cNvSpPr>
          <p:nvPr>
            <p:ph type="body" sz="quarter" idx="18"/>
          </p:nvPr>
        </p:nvSpPr>
        <p:spPr>
          <a:xfrm>
            <a:off x="359999" y="982520"/>
            <a:ext cx="11483999" cy="310015"/>
          </a:xfrm>
        </p:spPr>
        <p:txBody>
          <a:bodyPr/>
          <a:lstStyle/>
          <a:p>
            <a:r>
              <a:rPr lang="en-AU" dirty="0">
                <a:latin typeface="+mj-lt"/>
              </a:rPr>
              <a:t>Solving equations – example 1</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7"/>
          </p:nvPr>
        </p:nvSpPr>
        <p:spPr>
          <a:xfrm>
            <a:off x="359999" y="1567087"/>
            <a:ext cx="11484000" cy="680720"/>
          </a:xfrm>
        </p:spPr>
        <p:txBody>
          <a:bodyPr/>
          <a:lstStyle/>
          <a:p>
            <a:r>
              <a:rPr lang="en-AU" dirty="0">
                <a:latin typeface="+mn-lt"/>
              </a:rPr>
              <a:t>Solve the equation 𝑦 = 𝑥 + 2 for 𝑥 = 2</a:t>
            </a:r>
          </a:p>
        </p:txBody>
      </p:sp>
      <p:sp>
        <p:nvSpPr>
          <p:cNvPr id="2" name="TextBox 1">
            <a:extLst>
              <a:ext uri="{FF2B5EF4-FFF2-40B4-BE49-F238E27FC236}">
                <a16:creationId xmlns:a16="http://schemas.microsoft.com/office/drawing/2014/main" id="{1AE76F72-A3AD-3654-2762-D9D592DB42EE}"/>
              </a:ext>
            </a:extLst>
          </p:cNvPr>
          <p:cNvSpPr txBox="1"/>
          <p:nvPr/>
        </p:nvSpPr>
        <p:spPr>
          <a:xfrm>
            <a:off x="359999" y="2352643"/>
            <a:ext cx="2818357" cy="356423"/>
          </a:xfrm>
          <a:prstGeom prst="rect">
            <a:avLst/>
          </a:prstGeom>
          <a:noFill/>
        </p:spPr>
        <p:txBody>
          <a:bodyPr wrap="square" lIns="0" tIns="0" rIns="0" bIns="0" rtlCol="0">
            <a:noAutofit/>
          </a:bodyPr>
          <a:lstStyle/>
          <a:p>
            <a:pPr algn="l"/>
            <a:r>
              <a:rPr lang="en-AU" sz="1800" b="1" dirty="0">
                <a:solidFill>
                  <a:schemeClr val="accent1">
                    <a:lumMod val="90000"/>
                    <a:lumOff val="10000"/>
                  </a:schemeClr>
                </a:solidFill>
                <a:latin typeface="+mj-lt"/>
              </a:rPr>
              <a:t>Graphically</a:t>
            </a:r>
          </a:p>
        </p:txBody>
      </p:sp>
      <p:pic>
        <p:nvPicPr>
          <p:cNvPr id="8" name="Picture 7" descr="A number plane with a sloped blue line representing the equation y=x+2. A horizontal dashed red line at y=4 and a vertical dashed red line at x=2 meet at the point 2, 4 which is indicated with a red dot.">
            <a:extLst>
              <a:ext uri="{FF2B5EF4-FFF2-40B4-BE49-F238E27FC236}">
                <a16:creationId xmlns:a16="http://schemas.microsoft.com/office/drawing/2014/main" id="{118F68D2-E544-CA05-5B48-370527FA1A30}"/>
              </a:ext>
            </a:extLst>
          </p:cNvPr>
          <p:cNvPicPr>
            <a:picLocks noChangeAspect="1"/>
          </p:cNvPicPr>
          <p:nvPr/>
        </p:nvPicPr>
        <p:blipFill>
          <a:blip r:embed="rId2"/>
          <a:stretch>
            <a:fillRect/>
          </a:stretch>
        </p:blipFill>
        <p:spPr>
          <a:xfrm>
            <a:off x="359999" y="2709066"/>
            <a:ext cx="4952933" cy="3600000"/>
          </a:xfrm>
          <a:prstGeom prst="rect">
            <a:avLst/>
          </a:prstGeom>
        </p:spPr>
      </p:pic>
      <p:sp>
        <p:nvSpPr>
          <p:cNvPr id="4" name="TextBox 3">
            <a:extLst>
              <a:ext uri="{FF2B5EF4-FFF2-40B4-BE49-F238E27FC236}">
                <a16:creationId xmlns:a16="http://schemas.microsoft.com/office/drawing/2014/main" id="{1CD02F92-65C5-D6B6-14E3-0C808046B3FF}"/>
              </a:ext>
            </a:extLst>
          </p:cNvPr>
          <p:cNvSpPr txBox="1"/>
          <p:nvPr/>
        </p:nvSpPr>
        <p:spPr>
          <a:xfrm>
            <a:off x="8043547" y="2352643"/>
            <a:ext cx="2818357" cy="356423"/>
          </a:xfrm>
          <a:prstGeom prst="rect">
            <a:avLst/>
          </a:prstGeom>
          <a:noFill/>
        </p:spPr>
        <p:txBody>
          <a:bodyPr wrap="square" lIns="0" tIns="0" rIns="0" bIns="0" rtlCol="0">
            <a:noAutofit/>
          </a:bodyPr>
          <a:lstStyle/>
          <a:p>
            <a:pPr algn="l"/>
            <a:r>
              <a:rPr lang="en-AU" sz="1800" b="1" dirty="0">
                <a:solidFill>
                  <a:schemeClr val="accent1">
                    <a:lumMod val="90000"/>
                    <a:lumOff val="10000"/>
                  </a:schemeClr>
                </a:solidFill>
                <a:latin typeface="+mj-lt"/>
              </a:rPr>
              <a:t>Algebraically</a:t>
            </a:r>
          </a:p>
          <a:p>
            <a:pPr algn="l"/>
            <a:endParaRPr lang="en-AU" sz="1800" b="1" dirty="0">
              <a:latin typeface="+mj-lt"/>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D636829-4D7D-2D50-9C02-11D91BCF42E6}"/>
                  </a:ext>
                </a:extLst>
              </p:cNvPr>
              <p:cNvSpPr txBox="1"/>
              <p:nvPr/>
            </p:nvSpPr>
            <p:spPr>
              <a:xfrm>
                <a:off x="8043547" y="2709066"/>
                <a:ext cx="2818357" cy="1459822"/>
              </a:xfrm>
              <a:prstGeom prst="rect">
                <a:avLst/>
              </a:prstGeom>
              <a:noFill/>
            </p:spPr>
            <p:txBody>
              <a:bodyPr wrap="square" lIns="0" tIns="0" rIns="0" bIns="0" rtlCol="0">
                <a:noAutofit/>
              </a:bodyPr>
              <a:lstStyle/>
              <a:p>
                <a:pPr marL="354013">
                  <a:lnSpc>
                    <a:spcPct val="150000"/>
                  </a:lnSpc>
                  <a:spcAft>
                    <a:spcPts val="12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+2</m:t>
                      </m:r>
                    </m:oMath>
                  </m:oMathPara>
                </a14:m>
                <a:endParaRPr lang="en-AU" sz="2000" b="0" dirty="0"/>
              </a:p>
              <a:p>
                <a:pPr>
                  <a:lnSpc>
                    <a:spcPct val="150000"/>
                  </a:lnSpc>
                  <a:spcAft>
                    <a:spcPts val="1200"/>
                  </a:spcAft>
                </a:pPr>
                <a:r>
                  <a:rPr lang="en-AU" sz="2000" dirty="0"/>
                  <a:t>Let </a:t>
                </a:r>
                <a14:m>
                  <m:oMath xmlns:m="http://schemas.openxmlformats.org/officeDocument/2006/math">
                    <m:r>
                      <a:rPr lang="en-AU" sz="2000" b="0" i="1" smtClean="0">
                        <a:latin typeface="Cambria Math" panose="02040503050406030204" pitchFamily="18" charset="0"/>
                      </a:rPr>
                      <m:t>𝑥</m:t>
                    </m:r>
                    <m:r>
                      <a:rPr lang="en-AU" sz="2000" b="0" i="1" smtClean="0">
                        <a:latin typeface="Cambria Math" panose="02040503050406030204" pitchFamily="18" charset="0"/>
                      </a:rPr>
                      <m:t>=2</m:t>
                    </m:r>
                  </m:oMath>
                </a14:m>
                <a:r>
                  <a:rPr lang="en-AU" sz="2000" b="0" dirty="0"/>
                  <a:t>,</a:t>
                </a:r>
              </a:p>
              <a:p>
                <a:pPr marL="354013">
                  <a:lnSpc>
                    <a:spcPct val="150000"/>
                  </a:lnSpc>
                  <a:spcAft>
                    <a:spcPts val="12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2</m:t>
                          </m:r>
                        </m:e>
                      </m:d>
                      <m:r>
                        <a:rPr lang="en-AU" sz="2000" b="0" i="1" smtClean="0">
                          <a:latin typeface="Cambria Math" panose="02040503050406030204" pitchFamily="18" charset="0"/>
                        </a:rPr>
                        <m:t>+2</m:t>
                      </m:r>
                    </m:oMath>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=4</m:t>
                      </m:r>
                    </m:oMath>
                  </m:oMathPara>
                </a14:m>
                <a:endParaRPr lang="en-AU" sz="2000" dirty="0"/>
              </a:p>
              <a:p>
                <a:endParaRPr lang="en-AU" sz="2000" dirty="0"/>
              </a:p>
              <a:p>
                <a:endParaRPr lang="en-AU" sz="2000" dirty="0"/>
              </a:p>
            </p:txBody>
          </p:sp>
        </mc:Choice>
        <mc:Fallback xmlns="">
          <p:sp>
            <p:nvSpPr>
              <p:cNvPr id="27" name="TextBox 26">
                <a:extLst>
                  <a:ext uri="{FF2B5EF4-FFF2-40B4-BE49-F238E27FC236}">
                    <a16:creationId xmlns:a16="http://schemas.microsoft.com/office/drawing/2014/main" id="{8D636829-4D7D-2D50-9C02-11D91BCF42E6}"/>
                  </a:ext>
                </a:extLst>
              </p:cNvPr>
              <p:cNvSpPr txBox="1">
                <a:spLocks noRot="1" noChangeAspect="1" noMove="1" noResize="1" noEditPoints="1" noAdjustHandles="1" noChangeArrowheads="1" noChangeShapeType="1" noTextEdit="1"/>
              </p:cNvSpPr>
              <p:nvPr/>
            </p:nvSpPr>
            <p:spPr>
              <a:xfrm>
                <a:off x="8043547" y="2709066"/>
                <a:ext cx="2818357" cy="1459822"/>
              </a:xfrm>
              <a:prstGeom prst="rect">
                <a:avLst/>
              </a:prstGeom>
              <a:blipFill>
                <a:blip r:embed="rId3"/>
                <a:stretch>
                  <a:fillRect l="-5400" b="-42083"/>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Solving equations (2)</a:t>
            </a:r>
          </a:p>
        </p:txBody>
      </p:sp>
      <p:sp>
        <p:nvSpPr>
          <p:cNvPr id="4" name="Text Placeholder 3">
            <a:extLst>
              <a:ext uri="{FF2B5EF4-FFF2-40B4-BE49-F238E27FC236}">
                <a16:creationId xmlns:a16="http://schemas.microsoft.com/office/drawing/2014/main" id="{BA50981F-D818-76C0-209C-2D2784A7E7F1}"/>
              </a:ext>
            </a:extLst>
          </p:cNvPr>
          <p:cNvSpPr>
            <a:spLocks noGrp="1"/>
          </p:cNvSpPr>
          <p:nvPr>
            <p:ph type="body" sz="quarter" idx="18"/>
          </p:nvPr>
        </p:nvSpPr>
        <p:spPr/>
        <p:txBody>
          <a:bodyPr/>
          <a:lstStyle/>
          <a:p>
            <a:r>
              <a:rPr lang="en-AU" dirty="0">
                <a:latin typeface="+mj-lt"/>
              </a:rPr>
              <a:t>Solving equations – example 1</a:t>
            </a:r>
          </a:p>
        </p:txBody>
      </p:sp>
      <p:sp>
        <p:nvSpPr>
          <p:cNvPr id="18" name="Text Placeholder 12">
            <a:extLst>
              <a:ext uri="{FF2B5EF4-FFF2-40B4-BE49-F238E27FC236}">
                <a16:creationId xmlns:a16="http://schemas.microsoft.com/office/drawing/2014/main" id="{C940EA5D-02C8-D40C-3ACF-8503472AE987}"/>
              </a:ext>
            </a:extLst>
          </p:cNvPr>
          <p:cNvSpPr>
            <a:spLocks noGrp="1"/>
          </p:cNvSpPr>
          <p:nvPr>
            <p:ph type="body" sz="quarter" idx="17"/>
          </p:nvPr>
        </p:nvSpPr>
        <p:spPr>
          <a:xfrm>
            <a:off x="359999" y="1567087"/>
            <a:ext cx="11484000" cy="680720"/>
          </a:xfrm>
        </p:spPr>
        <p:txBody>
          <a:bodyPr/>
          <a:lstStyle/>
          <a:p>
            <a:r>
              <a:rPr lang="en-AU" dirty="0">
                <a:latin typeface="+mn-lt"/>
              </a:rPr>
              <a:t>Solve the equation 𝑦 = 𝑥 + 2 for 𝑥 = 2</a:t>
            </a:r>
          </a:p>
        </p:txBody>
      </p:sp>
      <p:sp>
        <p:nvSpPr>
          <p:cNvPr id="20" name="TextBox 19">
            <a:extLst>
              <a:ext uri="{FF2B5EF4-FFF2-40B4-BE49-F238E27FC236}">
                <a16:creationId xmlns:a16="http://schemas.microsoft.com/office/drawing/2014/main" id="{D46892B3-F4CB-E24C-7D14-C8AB9A9C8E84}"/>
              </a:ext>
            </a:extLst>
          </p:cNvPr>
          <p:cNvSpPr txBox="1"/>
          <p:nvPr/>
        </p:nvSpPr>
        <p:spPr>
          <a:xfrm>
            <a:off x="359999" y="2352643"/>
            <a:ext cx="2818357" cy="356423"/>
          </a:xfrm>
          <a:prstGeom prst="rect">
            <a:avLst/>
          </a:prstGeom>
          <a:noFill/>
        </p:spPr>
        <p:txBody>
          <a:bodyPr wrap="square" lIns="0" tIns="0" rIns="0" bIns="0" rtlCol="0">
            <a:noAutofit/>
          </a:bodyPr>
          <a:lstStyle/>
          <a:p>
            <a:pPr algn="l"/>
            <a:r>
              <a:rPr lang="en-AU" sz="1800" b="1" dirty="0">
                <a:solidFill>
                  <a:schemeClr val="accent1">
                    <a:lumMod val="90000"/>
                    <a:lumOff val="10000"/>
                  </a:schemeClr>
                </a:solidFill>
                <a:latin typeface="+mj-lt"/>
              </a:rPr>
              <a:t>Graphically</a:t>
            </a:r>
          </a:p>
        </p:txBody>
      </p:sp>
      <p:pic>
        <p:nvPicPr>
          <p:cNvPr id="22" name="Picture 21" descr="A number plane with a sloped blue line representing the equation y=x+2. A horizontal dashed red line at y=4 and a vertical dashed red line at x=2 meet at the point 2, 4 which is indicated with a red dot.">
            <a:extLst>
              <a:ext uri="{FF2B5EF4-FFF2-40B4-BE49-F238E27FC236}">
                <a16:creationId xmlns:a16="http://schemas.microsoft.com/office/drawing/2014/main" id="{5ABA2B05-3B5C-36E6-4D20-4A9EF686BD55}"/>
              </a:ext>
            </a:extLst>
          </p:cNvPr>
          <p:cNvPicPr>
            <a:picLocks noChangeAspect="1"/>
          </p:cNvPicPr>
          <p:nvPr/>
        </p:nvPicPr>
        <p:blipFill>
          <a:blip r:embed="rId2"/>
          <a:stretch>
            <a:fillRect/>
          </a:stretch>
        </p:blipFill>
        <p:spPr>
          <a:xfrm>
            <a:off x="359999" y="2709066"/>
            <a:ext cx="4952933" cy="3600000"/>
          </a:xfrm>
          <a:prstGeom prst="rect">
            <a:avLst/>
          </a:prstGeom>
        </p:spPr>
      </p:pic>
      <p:sp>
        <p:nvSpPr>
          <p:cNvPr id="10" name="Speech Bubble: Rectangle with Corners Rounded 9">
            <a:extLst>
              <a:ext uri="{FF2B5EF4-FFF2-40B4-BE49-F238E27FC236}">
                <a16:creationId xmlns:a16="http://schemas.microsoft.com/office/drawing/2014/main" id="{3626980F-878F-5F9B-3591-94E48A606A07}"/>
              </a:ext>
            </a:extLst>
          </p:cNvPr>
          <p:cNvSpPr/>
          <p:nvPr/>
        </p:nvSpPr>
        <p:spPr>
          <a:xfrm>
            <a:off x="409920" y="2706147"/>
            <a:ext cx="2055293" cy="868421"/>
          </a:xfrm>
          <a:prstGeom prst="wedgeRoundRectCallout">
            <a:avLst>
              <a:gd name="adj1" fmla="val 82803"/>
              <a:gd name="adj2" fmla="val 3388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What does this line represent?</a:t>
            </a:r>
          </a:p>
        </p:txBody>
      </p:sp>
      <p:sp>
        <p:nvSpPr>
          <p:cNvPr id="2" name="Speech Bubble: Rectangle with Corners Rounded 1">
            <a:extLst>
              <a:ext uri="{FF2B5EF4-FFF2-40B4-BE49-F238E27FC236}">
                <a16:creationId xmlns:a16="http://schemas.microsoft.com/office/drawing/2014/main" id="{535CF899-B12F-A720-6920-01AE6B811740}"/>
              </a:ext>
            </a:extLst>
          </p:cNvPr>
          <p:cNvSpPr/>
          <p:nvPr/>
        </p:nvSpPr>
        <p:spPr>
          <a:xfrm>
            <a:off x="4602068" y="4168889"/>
            <a:ext cx="2031524" cy="904992"/>
          </a:xfrm>
          <a:prstGeom prst="wedgeRoundRectCallout">
            <a:avLst>
              <a:gd name="adj1" fmla="val -74874"/>
              <a:gd name="adj2" fmla="val 1961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What does this line represent?</a:t>
            </a:r>
          </a:p>
        </p:txBody>
      </p:sp>
      <p:sp>
        <p:nvSpPr>
          <p:cNvPr id="21" name="TextBox 20">
            <a:extLst>
              <a:ext uri="{FF2B5EF4-FFF2-40B4-BE49-F238E27FC236}">
                <a16:creationId xmlns:a16="http://schemas.microsoft.com/office/drawing/2014/main" id="{42972A38-8CA7-6167-D307-5288047461B4}"/>
              </a:ext>
            </a:extLst>
          </p:cNvPr>
          <p:cNvSpPr txBox="1"/>
          <p:nvPr/>
        </p:nvSpPr>
        <p:spPr>
          <a:xfrm>
            <a:off x="8043547" y="2352643"/>
            <a:ext cx="2818357" cy="356423"/>
          </a:xfrm>
          <a:prstGeom prst="rect">
            <a:avLst/>
          </a:prstGeom>
          <a:noFill/>
        </p:spPr>
        <p:txBody>
          <a:bodyPr wrap="square" lIns="0" tIns="0" rIns="0" bIns="0" rtlCol="0">
            <a:noAutofit/>
          </a:bodyPr>
          <a:lstStyle/>
          <a:p>
            <a:pPr algn="l"/>
            <a:r>
              <a:rPr lang="en-AU" sz="1800" b="1" dirty="0">
                <a:solidFill>
                  <a:schemeClr val="accent1">
                    <a:lumMod val="90000"/>
                    <a:lumOff val="10000"/>
                  </a:schemeClr>
                </a:solidFill>
                <a:latin typeface="+mj-lt"/>
              </a:rPr>
              <a:t>Algebraically</a:t>
            </a:r>
          </a:p>
          <a:p>
            <a:pPr algn="l"/>
            <a:endParaRPr lang="en-AU" sz="1800" b="1" dirty="0">
              <a:latin typeface="+mj-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8813799-5135-252F-479F-811E3F5C3E78}"/>
                  </a:ext>
                </a:extLst>
              </p:cNvPr>
              <p:cNvSpPr txBox="1"/>
              <p:nvPr/>
            </p:nvSpPr>
            <p:spPr>
              <a:xfrm>
                <a:off x="8043547" y="2709066"/>
                <a:ext cx="2818357" cy="1459822"/>
              </a:xfrm>
              <a:prstGeom prst="rect">
                <a:avLst/>
              </a:prstGeom>
              <a:noFill/>
            </p:spPr>
            <p:txBody>
              <a:bodyPr wrap="square" lIns="0" tIns="0" rIns="0" bIns="0" rtlCol="0">
                <a:noAutofit/>
              </a:bodyPr>
              <a:lstStyle/>
              <a:p>
                <a:pPr marL="354013">
                  <a:lnSpc>
                    <a:spcPct val="150000"/>
                  </a:lnSpc>
                  <a:spcAft>
                    <a:spcPts val="12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+2</m:t>
                      </m:r>
                    </m:oMath>
                  </m:oMathPara>
                </a14:m>
                <a:endParaRPr lang="en-AU" sz="2000" b="0" dirty="0"/>
              </a:p>
              <a:p>
                <a:pPr>
                  <a:lnSpc>
                    <a:spcPct val="150000"/>
                  </a:lnSpc>
                  <a:spcAft>
                    <a:spcPts val="1200"/>
                  </a:spcAft>
                </a:pPr>
                <a:r>
                  <a:rPr lang="en-AU" sz="2000" dirty="0"/>
                  <a:t>Let </a:t>
                </a:r>
                <a14:m>
                  <m:oMath xmlns:m="http://schemas.openxmlformats.org/officeDocument/2006/math">
                    <m:r>
                      <a:rPr lang="en-AU" sz="2000" b="0" i="1" smtClean="0">
                        <a:latin typeface="Cambria Math" panose="02040503050406030204" pitchFamily="18" charset="0"/>
                      </a:rPr>
                      <m:t>𝑥</m:t>
                    </m:r>
                    <m:r>
                      <a:rPr lang="en-AU" sz="2000" b="0" i="1" smtClean="0">
                        <a:latin typeface="Cambria Math" panose="02040503050406030204" pitchFamily="18" charset="0"/>
                      </a:rPr>
                      <m:t>=2</m:t>
                    </m:r>
                  </m:oMath>
                </a14:m>
                <a:r>
                  <a:rPr lang="en-AU" sz="2000" b="0" dirty="0"/>
                  <a:t>,</a:t>
                </a:r>
              </a:p>
              <a:p>
                <a:pPr marL="354013">
                  <a:lnSpc>
                    <a:spcPct val="150000"/>
                  </a:lnSpc>
                  <a:spcAft>
                    <a:spcPts val="12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2</m:t>
                          </m:r>
                        </m:e>
                      </m:d>
                      <m:r>
                        <a:rPr lang="en-AU" sz="2000" b="0" i="1" smtClean="0">
                          <a:latin typeface="Cambria Math" panose="02040503050406030204" pitchFamily="18" charset="0"/>
                        </a:rPr>
                        <m:t>+2</m:t>
                      </m:r>
                    </m:oMath>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=4</m:t>
                      </m:r>
                    </m:oMath>
                  </m:oMathPara>
                </a14:m>
                <a:endParaRPr lang="en-AU" sz="2000" dirty="0"/>
              </a:p>
              <a:p>
                <a:endParaRPr lang="en-AU" sz="2000" dirty="0"/>
              </a:p>
              <a:p>
                <a:endParaRPr lang="en-AU" sz="2000" dirty="0"/>
              </a:p>
            </p:txBody>
          </p:sp>
        </mc:Choice>
        <mc:Fallback xmlns="">
          <p:sp>
            <p:nvSpPr>
              <p:cNvPr id="19" name="TextBox 18">
                <a:extLst>
                  <a:ext uri="{FF2B5EF4-FFF2-40B4-BE49-F238E27FC236}">
                    <a16:creationId xmlns:a16="http://schemas.microsoft.com/office/drawing/2014/main" id="{F8813799-5135-252F-479F-811E3F5C3E78}"/>
                  </a:ext>
                </a:extLst>
              </p:cNvPr>
              <p:cNvSpPr txBox="1">
                <a:spLocks noRot="1" noChangeAspect="1" noMove="1" noResize="1" noEditPoints="1" noAdjustHandles="1" noChangeArrowheads="1" noChangeShapeType="1" noTextEdit="1"/>
              </p:cNvSpPr>
              <p:nvPr/>
            </p:nvSpPr>
            <p:spPr>
              <a:xfrm>
                <a:off x="8043547" y="2709066"/>
                <a:ext cx="2818357" cy="1459822"/>
              </a:xfrm>
              <a:prstGeom prst="rect">
                <a:avLst/>
              </a:prstGeom>
              <a:blipFill>
                <a:blip r:embed="rId3"/>
                <a:stretch>
                  <a:fillRect l="-5400" b="-42083"/>
                </a:stretch>
              </a:blipFill>
            </p:spPr>
            <p:txBody>
              <a:bodyPr/>
              <a:lstStyle/>
              <a:p>
                <a:r>
                  <a:rPr lang="en-AU">
                    <a:noFill/>
                  </a:rPr>
                  <a:t> </a:t>
                </a:r>
              </a:p>
            </p:txBody>
          </p:sp>
        </mc:Fallback>
      </mc:AlternateContent>
      <p:sp>
        <p:nvSpPr>
          <p:cNvPr id="9" name="Speech Bubble: Rectangle with Corners Rounded 8">
            <a:extLst>
              <a:ext uri="{FF2B5EF4-FFF2-40B4-BE49-F238E27FC236}">
                <a16:creationId xmlns:a16="http://schemas.microsoft.com/office/drawing/2014/main" id="{5EA4C6FD-39F1-79A0-96F8-818D68A08EC4}"/>
              </a:ext>
            </a:extLst>
          </p:cNvPr>
          <p:cNvSpPr/>
          <p:nvPr/>
        </p:nvSpPr>
        <p:spPr>
          <a:xfrm>
            <a:off x="5922727" y="2909293"/>
            <a:ext cx="1628129" cy="957144"/>
          </a:xfrm>
          <a:prstGeom prst="wedgeRoundRectCallout">
            <a:avLst>
              <a:gd name="adj1" fmla="val 74746"/>
              <a:gd name="adj2" fmla="val 1984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What does this mean?</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54665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4000" cy="545601"/>
          </a:xfrm>
        </p:spPr>
        <p:txBody>
          <a:bodyPr/>
          <a:lstStyle/>
          <a:p>
            <a:r>
              <a:rPr lang="en-AU">
                <a:latin typeface="+mj-lt"/>
              </a:rPr>
              <a:t>Solving equations (3)</a:t>
            </a:r>
          </a:p>
        </p:txBody>
      </p:sp>
      <p:sp>
        <p:nvSpPr>
          <p:cNvPr id="4" name="Text Placeholder 3">
            <a:extLst>
              <a:ext uri="{FF2B5EF4-FFF2-40B4-BE49-F238E27FC236}">
                <a16:creationId xmlns:a16="http://schemas.microsoft.com/office/drawing/2014/main" id="{ACEB837D-EE8C-68AC-B945-8895A5BC1026}"/>
              </a:ext>
            </a:extLst>
          </p:cNvPr>
          <p:cNvSpPr>
            <a:spLocks noGrp="1"/>
          </p:cNvSpPr>
          <p:nvPr>
            <p:ph type="body" sz="quarter" idx="18"/>
          </p:nvPr>
        </p:nvSpPr>
        <p:spPr>
          <a:xfrm>
            <a:off x="359999" y="982520"/>
            <a:ext cx="11483999" cy="310015"/>
          </a:xfrm>
        </p:spPr>
        <p:txBody>
          <a:bodyPr/>
          <a:lstStyle/>
          <a:p>
            <a:r>
              <a:rPr lang="en-US" dirty="0">
                <a:latin typeface="+mj-lt"/>
              </a:rPr>
              <a:t>Your turn – question 1</a:t>
            </a:r>
            <a:endParaRPr lang="en-AU" dirty="0">
              <a:latin typeface="+mj-lt"/>
            </a:endParaRPr>
          </a:p>
        </p:txBody>
      </p:sp>
      <p:sp>
        <p:nvSpPr>
          <p:cNvPr id="6" name="Text Placeholder 5">
            <a:extLst>
              <a:ext uri="{FF2B5EF4-FFF2-40B4-BE49-F238E27FC236}">
                <a16:creationId xmlns:a16="http://schemas.microsoft.com/office/drawing/2014/main" id="{123BE5B1-7392-70B9-D101-C07D2CBD06E8}"/>
              </a:ext>
            </a:extLst>
          </p:cNvPr>
          <p:cNvSpPr>
            <a:spLocks noGrp="1"/>
          </p:cNvSpPr>
          <p:nvPr>
            <p:ph type="body" sz="quarter" idx="17"/>
          </p:nvPr>
        </p:nvSpPr>
        <p:spPr>
          <a:xfrm>
            <a:off x="359999" y="1567087"/>
            <a:ext cx="11484000" cy="380118"/>
          </a:xfrm>
        </p:spPr>
        <p:txBody>
          <a:bodyPr/>
          <a:lstStyle/>
          <a:p>
            <a:r>
              <a:rPr lang="en-AU" dirty="0">
                <a:latin typeface="+mn-lt"/>
              </a:rPr>
              <a:t>Solve the equation 𝑦 = 𝑥 − 3 for 𝑥 = 5</a:t>
            </a:r>
          </a:p>
        </p:txBody>
      </p:sp>
      <p:sp>
        <p:nvSpPr>
          <p:cNvPr id="9" name="TextBox 8">
            <a:extLst>
              <a:ext uri="{FF2B5EF4-FFF2-40B4-BE49-F238E27FC236}">
                <a16:creationId xmlns:a16="http://schemas.microsoft.com/office/drawing/2014/main" id="{7986327E-F8ED-F438-91CB-3CED42C08B87}"/>
              </a:ext>
            </a:extLst>
          </p:cNvPr>
          <p:cNvSpPr txBox="1"/>
          <p:nvPr/>
        </p:nvSpPr>
        <p:spPr>
          <a:xfrm>
            <a:off x="359999" y="2163244"/>
            <a:ext cx="2818357" cy="356423"/>
          </a:xfrm>
          <a:prstGeom prst="rect">
            <a:avLst/>
          </a:prstGeom>
          <a:noFill/>
        </p:spPr>
        <p:txBody>
          <a:bodyPr wrap="square" lIns="0" tIns="0" rIns="0" bIns="0" rtlCol="0">
            <a:noAutofit/>
          </a:bodyPr>
          <a:lstStyle/>
          <a:p>
            <a:pPr algn="l"/>
            <a:r>
              <a:rPr lang="en-AU" sz="1800" b="1" dirty="0">
                <a:solidFill>
                  <a:schemeClr val="accent1">
                    <a:lumMod val="90000"/>
                    <a:lumOff val="10000"/>
                  </a:schemeClr>
                </a:solidFill>
                <a:latin typeface="+mj-lt"/>
              </a:rPr>
              <a:t>Graphically</a:t>
            </a:r>
          </a:p>
          <a:p>
            <a:pPr algn="l"/>
            <a:endParaRPr lang="en-AU" sz="1800" b="1" dirty="0">
              <a:latin typeface="+mj-lt"/>
            </a:endParaRPr>
          </a:p>
          <a:p>
            <a:pPr algn="l"/>
            <a:endParaRPr lang="en-AU" sz="1800" b="1" dirty="0">
              <a:latin typeface="+mj-lt"/>
            </a:endParaRPr>
          </a:p>
        </p:txBody>
      </p:sp>
      <p:pic>
        <p:nvPicPr>
          <p:cNvPr id="8" name="Picture 7" descr="A number with a sloped blue line representing the equation y=x-3.">
            <a:extLst>
              <a:ext uri="{FF2B5EF4-FFF2-40B4-BE49-F238E27FC236}">
                <a16:creationId xmlns:a16="http://schemas.microsoft.com/office/drawing/2014/main" id="{24C337D7-ABB9-B60F-6041-40212C7AB6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9999" y="2520000"/>
            <a:ext cx="3884658" cy="4176000"/>
          </a:xfrm>
          <a:prstGeom prst="rect">
            <a:avLst/>
          </a:prstGeom>
        </p:spPr>
      </p:pic>
      <p:sp>
        <p:nvSpPr>
          <p:cNvPr id="10" name="TextBox 9">
            <a:extLst>
              <a:ext uri="{FF2B5EF4-FFF2-40B4-BE49-F238E27FC236}">
                <a16:creationId xmlns:a16="http://schemas.microsoft.com/office/drawing/2014/main" id="{9DF6ED58-7932-D3F8-4C78-BB08A35DA21E}"/>
              </a:ext>
            </a:extLst>
          </p:cNvPr>
          <p:cNvSpPr txBox="1"/>
          <p:nvPr/>
        </p:nvSpPr>
        <p:spPr>
          <a:xfrm>
            <a:off x="8043548" y="2163244"/>
            <a:ext cx="2818357" cy="324923"/>
          </a:xfrm>
          <a:prstGeom prst="rect">
            <a:avLst/>
          </a:prstGeom>
          <a:noFill/>
        </p:spPr>
        <p:txBody>
          <a:bodyPr wrap="square" lIns="0" tIns="0" rIns="0" bIns="0" rtlCol="0">
            <a:noAutofit/>
          </a:bodyPr>
          <a:lstStyle/>
          <a:p>
            <a:pPr algn="l"/>
            <a:r>
              <a:rPr lang="en-AU" sz="1800" b="1" dirty="0">
                <a:solidFill>
                  <a:schemeClr val="accent1">
                    <a:lumMod val="90000"/>
                    <a:lumOff val="10000"/>
                  </a:schemeClr>
                </a:solidFill>
                <a:latin typeface="+mj-lt"/>
              </a:rPr>
              <a:t>Algebraically</a:t>
            </a:r>
          </a:p>
          <a:p>
            <a:pPr algn="l"/>
            <a:endParaRPr lang="en-AU" sz="1800" b="1" dirty="0">
              <a:latin typeface="+mj-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7973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Solving equations (4)</a:t>
            </a:r>
          </a:p>
        </p:txBody>
      </p:sp>
      <p:sp>
        <p:nvSpPr>
          <p:cNvPr id="4" name="Text Placeholder 3">
            <a:extLst>
              <a:ext uri="{FF2B5EF4-FFF2-40B4-BE49-F238E27FC236}">
                <a16:creationId xmlns:a16="http://schemas.microsoft.com/office/drawing/2014/main" id="{8EF4B00B-F35E-D09A-67CB-EAA1EB6796F9}"/>
              </a:ext>
            </a:extLst>
          </p:cNvPr>
          <p:cNvSpPr>
            <a:spLocks noGrp="1"/>
          </p:cNvSpPr>
          <p:nvPr>
            <p:ph type="body" sz="quarter" idx="18"/>
          </p:nvPr>
        </p:nvSpPr>
        <p:spPr/>
        <p:txBody>
          <a:bodyPr/>
          <a:lstStyle/>
          <a:p>
            <a:r>
              <a:rPr lang="en-AU" dirty="0">
                <a:latin typeface="+mj-lt"/>
              </a:rPr>
              <a:t>Your turn – solution 1</a:t>
            </a:r>
          </a:p>
        </p:txBody>
      </p:sp>
      <p:sp>
        <p:nvSpPr>
          <p:cNvPr id="8" name="Text Placeholder 5">
            <a:extLst>
              <a:ext uri="{FF2B5EF4-FFF2-40B4-BE49-F238E27FC236}">
                <a16:creationId xmlns:a16="http://schemas.microsoft.com/office/drawing/2014/main" id="{8B6FF88C-9DC9-9E9C-513A-272ADEDB4D0A}"/>
              </a:ext>
            </a:extLst>
          </p:cNvPr>
          <p:cNvSpPr>
            <a:spLocks noGrp="1"/>
          </p:cNvSpPr>
          <p:nvPr>
            <p:ph type="body" sz="quarter" idx="17"/>
          </p:nvPr>
        </p:nvSpPr>
        <p:spPr>
          <a:xfrm>
            <a:off x="359999" y="1567087"/>
            <a:ext cx="11484000" cy="380118"/>
          </a:xfrm>
        </p:spPr>
        <p:txBody>
          <a:bodyPr/>
          <a:lstStyle/>
          <a:p>
            <a:r>
              <a:rPr lang="en-AU" dirty="0">
                <a:latin typeface="+mn-lt"/>
              </a:rPr>
              <a:t>Solve the equation 𝑦 = 𝑥 − 3 for 𝑥 = 5</a:t>
            </a:r>
          </a:p>
        </p:txBody>
      </p:sp>
      <p:sp>
        <p:nvSpPr>
          <p:cNvPr id="5" name="TextBox 4">
            <a:extLst>
              <a:ext uri="{FF2B5EF4-FFF2-40B4-BE49-F238E27FC236}">
                <a16:creationId xmlns:a16="http://schemas.microsoft.com/office/drawing/2014/main" id="{B127690D-5A50-30E9-24EA-A39BAAD7BD32}"/>
              </a:ext>
            </a:extLst>
          </p:cNvPr>
          <p:cNvSpPr txBox="1"/>
          <p:nvPr/>
        </p:nvSpPr>
        <p:spPr>
          <a:xfrm>
            <a:off x="359999" y="2163244"/>
            <a:ext cx="2818357" cy="356423"/>
          </a:xfrm>
          <a:prstGeom prst="rect">
            <a:avLst/>
          </a:prstGeom>
          <a:noFill/>
        </p:spPr>
        <p:txBody>
          <a:bodyPr wrap="square" lIns="0" tIns="0" rIns="0" bIns="0" rtlCol="0">
            <a:noAutofit/>
          </a:bodyPr>
          <a:lstStyle/>
          <a:p>
            <a:pPr algn="l"/>
            <a:r>
              <a:rPr lang="en-AU" sz="1800" b="1" dirty="0">
                <a:solidFill>
                  <a:schemeClr val="accent1">
                    <a:lumMod val="90000"/>
                    <a:lumOff val="10000"/>
                  </a:schemeClr>
                </a:solidFill>
                <a:latin typeface="+mj-lt"/>
              </a:rPr>
              <a:t>Graphically</a:t>
            </a:r>
          </a:p>
          <a:p>
            <a:pPr algn="l"/>
            <a:endParaRPr lang="en-AU" sz="1800" b="1" dirty="0">
              <a:latin typeface="+mj-lt"/>
            </a:endParaRPr>
          </a:p>
          <a:p>
            <a:pPr algn="l"/>
            <a:endParaRPr lang="en-AU" sz="1800" b="1" dirty="0">
              <a:latin typeface="+mj-lt"/>
            </a:endParaRPr>
          </a:p>
        </p:txBody>
      </p:sp>
      <p:pic>
        <p:nvPicPr>
          <p:cNvPr id="12" name="Picture 11" descr="A number plane with a sloped blue line representing the equation y=x-3. A horizontal dashed red line at y=2 and a vertical dashed red line at x=5 meet at the point 5, 2 which is indicated with a red dot.">
            <a:extLst>
              <a:ext uri="{FF2B5EF4-FFF2-40B4-BE49-F238E27FC236}">
                <a16:creationId xmlns:a16="http://schemas.microsoft.com/office/drawing/2014/main" id="{0832A5ED-BE9A-1B13-94A6-041B779CB1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049" y="2520000"/>
            <a:ext cx="3886886" cy="4176000"/>
          </a:xfrm>
          <a:prstGeom prst="rect">
            <a:avLst/>
          </a:prstGeom>
        </p:spPr>
      </p:pic>
      <p:sp>
        <p:nvSpPr>
          <p:cNvPr id="6" name="TextBox 5">
            <a:extLst>
              <a:ext uri="{FF2B5EF4-FFF2-40B4-BE49-F238E27FC236}">
                <a16:creationId xmlns:a16="http://schemas.microsoft.com/office/drawing/2014/main" id="{434671E9-2AC0-BDF3-8E53-4AB69EEDA15F}"/>
              </a:ext>
            </a:extLst>
          </p:cNvPr>
          <p:cNvSpPr txBox="1"/>
          <p:nvPr/>
        </p:nvSpPr>
        <p:spPr>
          <a:xfrm>
            <a:off x="8043548" y="2163244"/>
            <a:ext cx="2818357" cy="324923"/>
          </a:xfrm>
          <a:prstGeom prst="rect">
            <a:avLst/>
          </a:prstGeom>
          <a:noFill/>
        </p:spPr>
        <p:txBody>
          <a:bodyPr wrap="square" lIns="0" tIns="0" rIns="0" bIns="0" rtlCol="0">
            <a:noAutofit/>
          </a:bodyPr>
          <a:lstStyle/>
          <a:p>
            <a:pPr algn="l"/>
            <a:r>
              <a:rPr lang="en-AU" sz="1800" b="1" dirty="0">
                <a:solidFill>
                  <a:schemeClr val="accent1">
                    <a:lumMod val="90000"/>
                    <a:lumOff val="10000"/>
                  </a:schemeClr>
                </a:solidFill>
                <a:latin typeface="+mj-lt"/>
              </a:rPr>
              <a:t>Algebraically</a:t>
            </a:r>
          </a:p>
          <a:p>
            <a:pPr algn="l"/>
            <a:endParaRPr lang="en-AU" sz="1800" b="1" dirty="0">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70E671B-4357-6693-92F6-9A8CC130E338}"/>
                  </a:ext>
                </a:extLst>
              </p:cNvPr>
              <p:cNvSpPr txBox="1"/>
              <p:nvPr/>
            </p:nvSpPr>
            <p:spPr>
              <a:xfrm>
                <a:off x="8043547" y="2524332"/>
                <a:ext cx="2818357" cy="1707270"/>
              </a:xfrm>
              <a:prstGeom prst="rect">
                <a:avLst/>
              </a:prstGeom>
              <a:noFill/>
            </p:spPr>
            <p:txBody>
              <a:bodyPr wrap="square" lIns="0" tIns="0" rIns="0" bIns="0" rtlCol="0">
                <a:noAutofit/>
              </a:bodyPr>
              <a:lstStyle/>
              <a:p>
                <a:pPr marL="354013">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−3</m:t>
                      </m:r>
                    </m:oMath>
                  </m:oMathPara>
                </a14:m>
                <a:endParaRPr lang="en-AU" sz="2000" b="0" dirty="0"/>
              </a:p>
              <a:p>
                <a:pPr>
                  <a:lnSpc>
                    <a:spcPct val="150000"/>
                  </a:lnSpc>
                </a:pPr>
                <a:r>
                  <a:rPr lang="en-AU" sz="2000" dirty="0"/>
                  <a:t>Let </a:t>
                </a:r>
                <a14:m>
                  <m:oMath xmlns:m="http://schemas.openxmlformats.org/officeDocument/2006/math">
                    <m:r>
                      <a:rPr lang="en-AU" sz="2000" b="0" i="1" smtClean="0">
                        <a:latin typeface="Cambria Math" panose="02040503050406030204" pitchFamily="18" charset="0"/>
                      </a:rPr>
                      <m:t>𝑥</m:t>
                    </m:r>
                    <m:r>
                      <a:rPr lang="en-AU" sz="2000" b="0" i="1" smtClean="0">
                        <a:latin typeface="Cambria Math" panose="02040503050406030204" pitchFamily="18" charset="0"/>
                      </a:rPr>
                      <m:t>=5</m:t>
                    </m:r>
                  </m:oMath>
                </a14:m>
                <a:r>
                  <a:rPr lang="en-AU" sz="2000" b="0" dirty="0"/>
                  <a:t>,</a:t>
                </a:r>
              </a:p>
              <a:p>
                <a:pPr marL="354013">
                  <a:lnSpc>
                    <a:spcPct val="150000"/>
                  </a:lnSpc>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=(5)−3</m:t>
                      </m:r>
                    </m:oMath>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=2</m:t>
                      </m:r>
                    </m:oMath>
                  </m:oMathPara>
                </a14:m>
                <a:endParaRPr lang="en-AU" sz="2000" dirty="0"/>
              </a:p>
            </p:txBody>
          </p:sp>
        </mc:Choice>
        <mc:Fallback xmlns="">
          <p:sp>
            <p:nvSpPr>
              <p:cNvPr id="14" name="TextBox 13">
                <a:extLst>
                  <a:ext uri="{FF2B5EF4-FFF2-40B4-BE49-F238E27FC236}">
                    <a16:creationId xmlns:a16="http://schemas.microsoft.com/office/drawing/2014/main" id="{670E671B-4357-6693-92F6-9A8CC130E338}"/>
                  </a:ext>
                </a:extLst>
              </p:cNvPr>
              <p:cNvSpPr txBox="1">
                <a:spLocks noRot="1" noChangeAspect="1" noMove="1" noResize="1" noEditPoints="1" noAdjustHandles="1" noChangeArrowheads="1" noChangeShapeType="1" noTextEdit="1"/>
              </p:cNvSpPr>
              <p:nvPr/>
            </p:nvSpPr>
            <p:spPr>
              <a:xfrm>
                <a:off x="8043547" y="2524332"/>
                <a:ext cx="2818357" cy="1707270"/>
              </a:xfrm>
              <a:prstGeom prst="rect">
                <a:avLst/>
              </a:prstGeom>
              <a:blipFill>
                <a:blip r:embed="rId3"/>
                <a:stretch>
                  <a:fillRect l="-5400" b="-3929"/>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222281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Solving equations (5)</a:t>
            </a:r>
          </a:p>
        </p:txBody>
      </p:sp>
      <p:sp>
        <p:nvSpPr>
          <p:cNvPr id="2" name="Text Placeholder 1">
            <a:extLst>
              <a:ext uri="{FF2B5EF4-FFF2-40B4-BE49-F238E27FC236}">
                <a16:creationId xmlns:a16="http://schemas.microsoft.com/office/drawing/2014/main" id="{631F9513-836C-ACE5-4EC4-E20DE3508A45}"/>
              </a:ext>
            </a:extLst>
          </p:cNvPr>
          <p:cNvSpPr>
            <a:spLocks noGrp="1"/>
          </p:cNvSpPr>
          <p:nvPr>
            <p:ph type="body" sz="quarter" idx="18"/>
          </p:nvPr>
        </p:nvSpPr>
        <p:spPr/>
        <p:txBody>
          <a:bodyPr/>
          <a:lstStyle/>
          <a:p>
            <a:r>
              <a:rPr lang="en-AU" dirty="0">
                <a:latin typeface="+mj-lt"/>
              </a:rPr>
              <a:t>Solving equations – example 2</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7"/>
          </p:nvPr>
        </p:nvSpPr>
        <p:spPr>
          <a:xfrm>
            <a:off x="359999" y="1442817"/>
            <a:ext cx="11484000" cy="436605"/>
          </a:xfrm>
        </p:spPr>
        <p:txBody>
          <a:bodyPr/>
          <a:lstStyle/>
          <a:p>
            <a:r>
              <a:rPr lang="en-AU" dirty="0">
                <a:latin typeface="+mn-lt"/>
              </a:rPr>
              <a:t>Solve the equation 𝑦 = 3 − 2𝑥 for 𝑦 = 7</a:t>
            </a:r>
          </a:p>
        </p:txBody>
      </p:sp>
      <p:sp>
        <p:nvSpPr>
          <p:cNvPr id="5" name="TextBox 4">
            <a:extLst>
              <a:ext uri="{FF2B5EF4-FFF2-40B4-BE49-F238E27FC236}">
                <a16:creationId xmlns:a16="http://schemas.microsoft.com/office/drawing/2014/main" id="{742546AF-8DE9-D09D-BDEF-61AA7939C877}"/>
              </a:ext>
            </a:extLst>
          </p:cNvPr>
          <p:cNvSpPr txBox="1"/>
          <p:nvPr/>
        </p:nvSpPr>
        <p:spPr>
          <a:xfrm>
            <a:off x="359999" y="2065590"/>
            <a:ext cx="2818357" cy="356423"/>
          </a:xfrm>
          <a:prstGeom prst="rect">
            <a:avLst/>
          </a:prstGeom>
          <a:noFill/>
        </p:spPr>
        <p:txBody>
          <a:bodyPr wrap="square" lIns="0" tIns="0" rIns="0" bIns="0" rtlCol="0">
            <a:noAutofit/>
          </a:bodyPr>
          <a:lstStyle/>
          <a:p>
            <a:pPr algn="l"/>
            <a:r>
              <a:rPr lang="en-AU" sz="1800" b="1" dirty="0">
                <a:solidFill>
                  <a:schemeClr val="accent1"/>
                </a:solidFill>
              </a:rPr>
              <a:t>Graphically</a:t>
            </a:r>
          </a:p>
          <a:p>
            <a:pPr algn="l"/>
            <a:endParaRPr lang="en-AU" sz="1800" b="1" dirty="0">
              <a:solidFill>
                <a:schemeClr val="accent1"/>
              </a:solidFill>
            </a:endParaRPr>
          </a:p>
          <a:p>
            <a:pPr algn="l"/>
            <a:endParaRPr lang="en-AU" sz="1800" b="1" dirty="0">
              <a:solidFill>
                <a:schemeClr val="accent1"/>
              </a:solidFill>
            </a:endParaRPr>
          </a:p>
        </p:txBody>
      </p:sp>
      <p:pic>
        <p:nvPicPr>
          <p:cNvPr id="10" name="Picture 9" descr="A number plane with a negative sloped blue line. A horizontal dashed red line at y=7 and a vertical dashed red line at x=-2 meet at the point -2, 7 which is indicated with a red dot.">
            <a:extLst>
              <a:ext uri="{FF2B5EF4-FFF2-40B4-BE49-F238E27FC236}">
                <a16:creationId xmlns:a16="http://schemas.microsoft.com/office/drawing/2014/main" id="{AA5DF70E-E3B5-4F67-B6FE-1BCF573402FF}"/>
              </a:ext>
            </a:extLst>
          </p:cNvPr>
          <p:cNvPicPr>
            <a:picLocks noChangeAspect="1"/>
          </p:cNvPicPr>
          <p:nvPr/>
        </p:nvPicPr>
        <p:blipFill>
          <a:blip r:embed="rId2"/>
          <a:stretch>
            <a:fillRect/>
          </a:stretch>
        </p:blipFill>
        <p:spPr>
          <a:xfrm>
            <a:off x="487556" y="2466310"/>
            <a:ext cx="3886742" cy="4229690"/>
          </a:xfrm>
          <a:prstGeom prst="rect">
            <a:avLst/>
          </a:prstGeom>
        </p:spPr>
      </p:pic>
      <p:sp>
        <p:nvSpPr>
          <p:cNvPr id="9" name="TextBox 8">
            <a:extLst>
              <a:ext uri="{FF2B5EF4-FFF2-40B4-BE49-F238E27FC236}">
                <a16:creationId xmlns:a16="http://schemas.microsoft.com/office/drawing/2014/main" id="{69E20A3E-1DBB-FD2E-79DF-EAB6FBB23C11}"/>
              </a:ext>
            </a:extLst>
          </p:cNvPr>
          <p:cNvSpPr txBox="1"/>
          <p:nvPr/>
        </p:nvSpPr>
        <p:spPr>
          <a:xfrm>
            <a:off x="7924582" y="2065590"/>
            <a:ext cx="1836491" cy="356423"/>
          </a:xfrm>
          <a:prstGeom prst="rect">
            <a:avLst/>
          </a:prstGeom>
          <a:noFill/>
        </p:spPr>
        <p:txBody>
          <a:bodyPr wrap="square" lIns="0" tIns="0" rIns="0" bIns="0" rtlCol="0" anchor="ctr">
            <a:noAutofit/>
          </a:bodyPr>
          <a:lstStyle/>
          <a:p>
            <a:pPr algn="l"/>
            <a:r>
              <a:rPr lang="en-AU" sz="1800" b="1" dirty="0">
                <a:solidFill>
                  <a:schemeClr val="accent1"/>
                </a:solidFill>
              </a:rPr>
              <a:t>Algebraically</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F9A4A9D-57DA-CF54-6861-B15162CDBA7B}"/>
                  </a:ext>
                </a:extLst>
              </p:cNvPr>
              <p:cNvSpPr txBox="1"/>
              <p:nvPr/>
            </p:nvSpPr>
            <p:spPr>
              <a:xfrm>
                <a:off x="7924582" y="2745851"/>
                <a:ext cx="2684424" cy="4131118"/>
              </a:xfrm>
              <a:prstGeom prst="rect">
                <a:avLst/>
              </a:prstGeom>
              <a:noFill/>
            </p:spPr>
            <p:txBody>
              <a:bodyPr wrap="square" lIns="0" tIns="0" rIns="0" bIns="0" rtlCol="0">
                <a:noAutofit/>
              </a:bodyPr>
              <a:lstStyle/>
              <a:p>
                <a:pPr marL="354013">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=3−2</m:t>
                      </m:r>
                      <m:r>
                        <a:rPr lang="en-AU" sz="2000" b="0" i="1" smtClean="0">
                          <a:latin typeface="Cambria Math" panose="02040503050406030204" pitchFamily="18" charset="0"/>
                        </a:rPr>
                        <m:t>𝑥</m:t>
                      </m:r>
                    </m:oMath>
                  </m:oMathPara>
                </a14:m>
                <a:endParaRPr lang="en-AU" sz="2000" b="0" dirty="0"/>
              </a:p>
              <a:p>
                <a:pPr>
                  <a:lnSpc>
                    <a:spcPct val="150000"/>
                  </a:lnSpc>
                  <a:spcBef>
                    <a:spcPts val="600"/>
                  </a:spcBef>
                  <a:spcAft>
                    <a:spcPts val="600"/>
                  </a:spcAft>
                </a:pPr>
                <a:r>
                  <a:rPr lang="en-AU" sz="2000" dirty="0"/>
                  <a:t>Let </a:t>
                </a:r>
                <a14:m>
                  <m:oMath xmlns:m="http://schemas.openxmlformats.org/officeDocument/2006/math">
                    <m:r>
                      <a:rPr lang="en-AU" sz="2000" b="0" i="1" smtClean="0">
                        <a:latin typeface="Cambria Math" panose="02040503050406030204" pitchFamily="18" charset="0"/>
                      </a:rPr>
                      <m:t>𝑦</m:t>
                    </m:r>
                    <m:r>
                      <a:rPr lang="en-AU" sz="2000" b="0" i="1" smtClean="0">
                        <a:latin typeface="Cambria Math" panose="02040503050406030204" pitchFamily="18" charset="0"/>
                      </a:rPr>
                      <m:t>=7,</m:t>
                    </m:r>
                  </m:oMath>
                </a14:m>
                <a:endParaRPr lang="en-AU" sz="2000" b="0" dirty="0"/>
              </a:p>
              <a:p>
                <a:pPr marL="354013">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7</m:t>
                      </m:r>
                      <m:r>
                        <m:rPr>
                          <m:aln/>
                        </m:rPr>
                        <a:rPr lang="en-AU" sz="2000" b="0" i="1" smtClean="0">
                          <a:latin typeface="Cambria Math" panose="02040503050406030204" pitchFamily="18" charset="0"/>
                        </a:rPr>
                        <m:t>=</m:t>
                      </m:r>
                      <m:r>
                        <a:rPr lang="en-AU" sz="2000" b="0" i="1" smtClean="0">
                          <a:latin typeface="Cambria Math" panose="02040503050406030204" pitchFamily="18" charset="0"/>
                        </a:rPr>
                        <m:t>3−2</m:t>
                      </m:r>
                      <m:r>
                        <a:rPr lang="en-AU" sz="2000" b="0" i="1" smtClean="0">
                          <a:latin typeface="Cambria Math" panose="02040503050406030204" pitchFamily="18" charset="0"/>
                        </a:rPr>
                        <m:t>𝑥</m:t>
                      </m:r>
                    </m:oMath>
                  </m:oMathPara>
                </a14:m>
                <a:br>
                  <a:rPr lang="en-AU" sz="2000" b="0" i="1" dirty="0">
                    <a:latin typeface="Cambria Math" panose="02040503050406030204" pitchFamily="18" charset="0"/>
                  </a:rPr>
                </a:br>
                <a:endParaRPr lang="en-AU" sz="2000" i="1" dirty="0">
                  <a:latin typeface="Cambria Math" panose="02040503050406030204" pitchFamily="18" charset="0"/>
                </a:endParaRPr>
              </a:p>
              <a:p>
                <a:pPr marL="717550">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b="0" i="1" smtClean="0">
                          <a:solidFill>
                            <a:srgbClr val="FF0000"/>
                          </a:solidFill>
                          <a:latin typeface="Cambria Math" panose="02040503050406030204" pitchFamily="18" charset="0"/>
                        </a:rPr>
                        <m:t>−3</m:t>
                      </m:r>
                      <m:r>
                        <m:rPr>
                          <m:aln/>
                        </m:rPr>
                        <a:rPr lang="en-AU" sz="2000" b="0" i="1" smtClean="0">
                          <a:solidFill>
                            <a:schemeClr val="bg1"/>
                          </a:solidFill>
                          <a:latin typeface="Cambria Math" panose="02040503050406030204" pitchFamily="18" charset="0"/>
                        </a:rPr>
                        <m:t>=</m:t>
                      </m:r>
                      <m:r>
                        <a:rPr lang="en-AU" sz="2000" b="0" i="1" smtClean="0">
                          <a:solidFill>
                            <a:srgbClr val="FF0000"/>
                          </a:solidFill>
                          <a:latin typeface="Cambria Math" panose="02040503050406030204" pitchFamily="18" charset="0"/>
                        </a:rPr>
                        <m:t>−3</m:t>
                      </m:r>
                    </m:oMath>
                  </m:oMathPara>
                </a14:m>
                <a:br>
                  <a:rPr lang="en-AU" sz="2000" b="0" i="1" dirty="0">
                    <a:solidFill>
                      <a:srgbClr val="FF0000"/>
                    </a:solidFill>
                    <a:latin typeface="Cambria Math" panose="02040503050406030204" pitchFamily="18" charset="0"/>
                  </a:rPr>
                </a:br>
                <a:endParaRPr lang="en-AU" sz="2000" b="0" i="1" dirty="0">
                  <a:solidFill>
                    <a:srgbClr val="FF0000"/>
                  </a:solidFill>
                  <a:latin typeface="Cambria Math" panose="02040503050406030204" pitchFamily="18" charset="0"/>
                </a:endParaRPr>
              </a:p>
              <a:p>
                <a:pPr marL="354013">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4</m:t>
                      </m:r>
                      <m:r>
                        <m:rPr>
                          <m:aln/>
                        </m:rPr>
                        <a:rPr lang="en-AU" sz="2000" b="0" i="1" smtClean="0">
                          <a:latin typeface="Cambria Math" panose="02040503050406030204" pitchFamily="18" charset="0"/>
                        </a:rPr>
                        <m:t>=</m:t>
                      </m:r>
                      <m:r>
                        <a:rPr lang="en-AU" sz="2000" b="0" i="1" smtClean="0">
                          <a:latin typeface="Cambria Math" panose="02040503050406030204" pitchFamily="18" charset="0"/>
                        </a:rPr>
                        <m:t>−2</m:t>
                      </m:r>
                      <m:r>
                        <a:rPr lang="en-AU" sz="2000" b="0" i="1" smtClean="0">
                          <a:latin typeface="Cambria Math" panose="02040503050406030204" pitchFamily="18" charset="0"/>
                        </a:rPr>
                        <m:t>𝑥</m:t>
                      </m:r>
                    </m:oMath>
                  </m:oMathPara>
                </a14:m>
                <a:br>
                  <a:rPr lang="en-AU" sz="2000" b="0" i="1" dirty="0">
                    <a:latin typeface="Cambria Math" panose="02040503050406030204" pitchFamily="18" charset="0"/>
                  </a:rPr>
                </a:br>
                <a:endParaRPr lang="en-AU" sz="2000" b="0" i="1" dirty="0">
                  <a:latin typeface="Cambria Math" panose="02040503050406030204" pitchFamily="18" charset="0"/>
                </a:endParaRPr>
              </a:p>
              <a:p>
                <a:pPr marL="717550">
                  <a:lnSpc>
                    <a:spcPct val="150000"/>
                  </a:lnSpc>
                  <a:spcBef>
                    <a:spcPts val="600"/>
                  </a:spcBef>
                  <a:spcAft>
                    <a:spcPts val="600"/>
                  </a:spcAft>
                </a:pPr>
                <a14:m>
                  <m:oMathPara xmlns:m="http://schemas.openxmlformats.org/officeDocument/2006/math">
                    <m:oMathParaPr>
                      <m:jc m:val="left"/>
                    </m:oMathParaPr>
                    <m:oMath xmlns:m="http://schemas.openxmlformats.org/officeDocument/2006/math">
                      <m:f>
                        <m:fPr>
                          <m:ctrlPr>
                            <a:rPr lang="en-AU" sz="2000" b="0" i="1" smtClean="0">
                              <a:solidFill>
                                <a:srgbClr val="FF0000"/>
                              </a:solidFill>
                              <a:latin typeface="Cambria Math" panose="02040503050406030204" pitchFamily="18" charset="0"/>
                            </a:rPr>
                          </m:ctrlPr>
                        </m:fPr>
                        <m:num>
                          <m:r>
                            <a:rPr lang="en-AU" sz="2000" b="0" i="1" smtClean="0">
                              <a:solidFill>
                                <a:schemeClr val="tx1"/>
                              </a:solidFill>
                              <a:latin typeface="Cambria Math" panose="02040503050406030204" pitchFamily="18" charset="0"/>
                            </a:rPr>
                            <m:t>−2</m:t>
                          </m:r>
                          <m:r>
                            <a:rPr lang="en-AU" sz="2000" b="0" i="1" smtClean="0">
                              <a:solidFill>
                                <a:schemeClr val="tx1"/>
                              </a:solidFill>
                              <a:latin typeface="Cambria Math" panose="02040503050406030204" pitchFamily="18" charset="0"/>
                            </a:rPr>
                            <m:t>𝑥</m:t>
                          </m:r>
                        </m:num>
                        <m:den>
                          <m:r>
                            <a:rPr lang="en-AU" sz="2000" b="0" i="1" smtClean="0">
                              <a:solidFill>
                                <a:schemeClr val="tx2"/>
                              </a:solidFill>
                              <a:latin typeface="Cambria Math" panose="02040503050406030204" pitchFamily="18" charset="0"/>
                            </a:rPr>
                            <m:t>−</m:t>
                          </m:r>
                          <m:r>
                            <a:rPr lang="en-AU" sz="2000" b="0" i="1" smtClean="0">
                              <a:solidFill>
                                <a:srgbClr val="FF0000"/>
                              </a:solidFill>
                              <a:latin typeface="Cambria Math" panose="02040503050406030204" pitchFamily="18" charset="0"/>
                            </a:rPr>
                            <m:t>2</m:t>
                          </m:r>
                        </m:den>
                      </m:f>
                      <m:r>
                        <m:rPr>
                          <m:aln/>
                        </m:rPr>
                        <a:rPr lang="en-AU" sz="2000" b="0" i="1" smtClean="0">
                          <a:solidFill>
                            <a:schemeClr val="tx1"/>
                          </a:solidFill>
                          <a:latin typeface="Cambria Math" panose="02040503050406030204" pitchFamily="18" charset="0"/>
                        </a:rPr>
                        <m:t>=</m:t>
                      </m:r>
                      <m:f>
                        <m:fPr>
                          <m:ctrlPr>
                            <a:rPr lang="en-AU" sz="2000" b="0" i="1" smtClean="0">
                              <a:solidFill>
                                <a:srgbClr val="FF0000"/>
                              </a:solidFill>
                              <a:latin typeface="Cambria Math" panose="02040503050406030204" pitchFamily="18" charset="0"/>
                            </a:rPr>
                          </m:ctrlPr>
                        </m:fPr>
                        <m:num>
                          <m:r>
                            <a:rPr lang="en-AU" sz="2000" b="0" i="1" smtClean="0">
                              <a:solidFill>
                                <a:schemeClr val="tx1"/>
                              </a:solidFill>
                              <a:latin typeface="Cambria Math" panose="02040503050406030204" pitchFamily="18" charset="0"/>
                            </a:rPr>
                            <m:t>4</m:t>
                          </m:r>
                        </m:num>
                        <m:den>
                          <m:r>
                            <a:rPr lang="en-AU" sz="2000" b="0" i="1" smtClean="0">
                              <a:solidFill>
                                <a:schemeClr val="tx2"/>
                              </a:solidFill>
                              <a:latin typeface="Cambria Math" panose="02040503050406030204" pitchFamily="18" charset="0"/>
                            </a:rPr>
                            <m:t>−</m:t>
                          </m:r>
                          <m:r>
                            <a:rPr lang="en-AU" sz="2000" b="0" i="1" smtClean="0">
                              <a:solidFill>
                                <a:srgbClr val="FF0000"/>
                              </a:solidFill>
                              <a:latin typeface="Cambria Math" panose="02040503050406030204" pitchFamily="18" charset="0"/>
                            </a:rPr>
                            <m:t>2</m:t>
                          </m:r>
                        </m:den>
                      </m:f>
                    </m:oMath>
                  </m:oMathPara>
                </a14:m>
                <a:br>
                  <a:rPr lang="en-AU" sz="2000" b="0" i="1" dirty="0">
                    <a:solidFill>
                      <a:srgbClr val="FF0000"/>
                    </a:solidFill>
                    <a:latin typeface="Cambria Math" panose="02040503050406030204" pitchFamily="18" charset="0"/>
                  </a:rPr>
                </a:br>
                <a:endParaRPr lang="en-AU" sz="2000" b="0" i="1" dirty="0">
                  <a:solidFill>
                    <a:srgbClr val="FF0000"/>
                  </a:solidFill>
                  <a:latin typeface="Cambria Math" panose="02040503050406030204" pitchFamily="18" charset="0"/>
                </a:endParaRPr>
              </a:p>
              <a:p>
                <a:pPr marL="354013">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𝑥</m:t>
                      </m:r>
                      <m:r>
                        <a:rPr lang="en-AU" sz="2000" b="0" i="1" smtClean="0">
                          <a:latin typeface="Cambria Math" panose="02040503050406030204" pitchFamily="18" charset="0"/>
                        </a:rPr>
                        <m:t>=−2</m:t>
                      </m:r>
                    </m:oMath>
                  </m:oMathPara>
                </a14:m>
                <a:endParaRPr lang="en-AU" sz="2000" dirty="0"/>
              </a:p>
            </p:txBody>
          </p:sp>
        </mc:Choice>
        <mc:Fallback xmlns="">
          <p:sp>
            <p:nvSpPr>
              <p:cNvPr id="7" name="TextBox 6">
                <a:extLst>
                  <a:ext uri="{FF2B5EF4-FFF2-40B4-BE49-F238E27FC236}">
                    <a16:creationId xmlns:a16="http://schemas.microsoft.com/office/drawing/2014/main" id="{AF9A4A9D-57DA-CF54-6861-B15162CDBA7B}"/>
                  </a:ext>
                </a:extLst>
              </p:cNvPr>
              <p:cNvSpPr txBox="1">
                <a:spLocks noRot="1" noChangeAspect="1" noMove="1" noResize="1" noEditPoints="1" noAdjustHandles="1" noChangeArrowheads="1" noChangeShapeType="1" noTextEdit="1"/>
              </p:cNvSpPr>
              <p:nvPr/>
            </p:nvSpPr>
            <p:spPr>
              <a:xfrm>
                <a:off x="7924582" y="2745851"/>
                <a:ext cx="2684424" cy="4131118"/>
              </a:xfrm>
              <a:prstGeom prst="rect">
                <a:avLst/>
              </a:prstGeom>
              <a:blipFill>
                <a:blip r:embed="rId3"/>
                <a:stretch>
                  <a:fillRect l="-5909"/>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368086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TotalTime>
  <Words>784</Words>
  <Application>Microsoft Office PowerPoint</Application>
  <PresentationFormat>Widescreen</PresentationFormat>
  <Paragraphs>106</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Public Sans</vt:lpstr>
      <vt:lpstr>Times New Roman</vt:lpstr>
      <vt:lpstr>Cambria Math</vt:lpstr>
      <vt:lpstr>Arial</vt:lpstr>
      <vt:lpstr>1_NSWG Corporate</vt:lpstr>
      <vt:lpstr>Solving equations</vt:lpstr>
      <vt:lpstr>Launch</vt:lpstr>
      <vt:lpstr>Temperature difference</vt:lpstr>
      <vt:lpstr>Summarise</vt:lpstr>
      <vt:lpstr>Solving equations (1)</vt:lpstr>
      <vt:lpstr>Solving equations (2)</vt:lpstr>
      <vt:lpstr>Solving equations (3)</vt:lpstr>
      <vt:lpstr>Solving equations (4)</vt:lpstr>
      <vt:lpstr>Solving equations (5)</vt:lpstr>
      <vt:lpstr>Solving equations (6)</vt:lpstr>
      <vt:lpstr>Solving equations (7)</vt:lpstr>
      <vt:lpstr>Solving equations (8)</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Solving equations – Unit 14, Lesson 5 – Stage 4</dc:title>
  <dc:subject>Lesson 5 of the Analysing patterns unit</dc:subject>
  <dc:creator>NSW Department of Education</dc:creator>
  <dcterms:created xsi:type="dcterms:W3CDTF">2024-11-25T00:15:20Z</dcterms:created>
  <dcterms:modified xsi:type="dcterms:W3CDTF">2024-11-29T00:20:35Z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2024-11-25T00:15:39Z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de9cecbb-1efb-4a13-b196-c7e6844a80e9</vt:lpwstr>
  </property>
  <property fmtid="{D5CDD505-2E9C-101B-9397-08002B2CF9AE}" pid="8" name="MSIP_Label_b603dfd7-d93a-4381-a340-2995d8282205_ContentBits">
    <vt:lpwstr>0</vt:lpwstr>
  </property>
</Properties>
</file>