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2"/>
  </p:notesMasterIdLst>
  <p:handoutMasterIdLst>
    <p:handoutMasterId r:id="rId13"/>
  </p:handoutMasterIdLst>
  <p:sldIdLst>
    <p:sldId id="266" r:id="rId2"/>
    <p:sldId id="271" r:id="rId3"/>
    <p:sldId id="289" r:id="rId4"/>
    <p:sldId id="26393" r:id="rId5"/>
    <p:sldId id="26396" r:id="rId6"/>
    <p:sldId id="26400" r:id="rId7"/>
    <p:sldId id="26399" r:id="rId8"/>
    <p:sldId id="26398" r:id="rId9"/>
    <p:sldId id="26397" r:id="rId10"/>
    <p:sldId id="361" r:id="rId11"/>
  </p:sldIdLst>
  <p:sldSz cx="12192000" cy="6858000"/>
  <p:notesSz cx="6858000" cy="9144000"/>
  <p:embeddedFontLst>
    <p:embeddedFont>
      <p:font typeface="Public Sans" pitchFamily="2" charset="0"/>
      <p:regular r:id="rId14"/>
      <p:bold r:id="rId15"/>
      <p:italic r:id="rId16"/>
      <p:bold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BCE21E1-733A-A8B8-9D12-85900272A0F9}" name="Taryn Ablott" initials="TA" userId="S::Taryn.Ablott@det.nsw.edu.au::4dfef39f-2539-47b6-9f4a-428105b9b8d7"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FF3DB-FB04-C349-8230-E5835F71A635}" v="1" dt="2024-11-25T04:12:30.08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94690"/>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563600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428002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74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9050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03057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3481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56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96386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827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9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9128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5859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262819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a:extLst>
              <a:ext uri="{FF2B5EF4-FFF2-40B4-BE49-F238E27FC236}">
                <a16:creationId xmlns:a16="http://schemas.microsoft.com/office/drawing/2014/main" id="{B8F44C14-FDF7-BB14-3AEC-4AB5B09951B1}"/>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839" r="8951"/>
          <a:stretch/>
        </p:blipFill>
        <p:spPr>
          <a:xfrm>
            <a:off x="7128000" y="0"/>
            <a:ext cx="5064000" cy="6858000"/>
          </a:xfrm>
        </p:spPr>
      </p:pic>
      <p:sp>
        <p:nvSpPr>
          <p:cNvPr id="12" name="Title 2">
            <a:extLst>
              <a:ext uri="{FF2B5EF4-FFF2-40B4-BE49-F238E27FC236}">
                <a16:creationId xmlns:a16="http://schemas.microsoft.com/office/drawing/2014/main" id="{F5A02529-610F-DEC8-F3E1-2B57FBFDF1F2}"/>
              </a:ext>
            </a:extLst>
          </p:cNvPr>
          <p:cNvSpPr>
            <a:spLocks noGrp="1"/>
          </p:cNvSpPr>
          <p:nvPr>
            <p:ph type="ctrTitle"/>
          </p:nvPr>
        </p:nvSpPr>
        <p:spPr>
          <a:xfrm>
            <a:off x="539999" y="1530002"/>
            <a:ext cx="6255979" cy="2033997"/>
          </a:xfrm>
        </p:spPr>
        <p:txBody>
          <a:bodyPr anchor="b"/>
          <a:lstStyle/>
          <a:p>
            <a:r>
              <a:rPr lang="en-AU" dirty="0">
                <a:effectLst/>
                <a:latin typeface="+mj-lt"/>
                <a:ea typeface="Times New Roman" panose="02020603050405020304" pitchFamily="18" charset="0"/>
              </a:rPr>
              <a:t>Comparing straight-line graphs</a:t>
            </a:r>
            <a:endParaRPr lang="en-AU" dirty="0">
              <a:latin typeface="+mj-lt"/>
            </a:endParaRPr>
          </a:p>
        </p:txBody>
      </p:sp>
      <p:sp>
        <p:nvSpPr>
          <p:cNvPr id="13" name="Text Placeholder 10">
            <a:extLst>
              <a:ext uri="{FF2B5EF4-FFF2-40B4-BE49-F238E27FC236}">
                <a16:creationId xmlns:a16="http://schemas.microsoft.com/office/drawing/2014/main" id="{2037CE0D-9230-02A5-8DCD-2F62F111C3F4}"/>
              </a:ext>
            </a:extLst>
          </p:cNvPr>
          <p:cNvSpPr>
            <a:spLocks noGrp="1"/>
          </p:cNvSpPr>
          <p:nvPr>
            <p:ph type="body" sz="quarter" idx="10"/>
          </p:nvPr>
        </p:nvSpPr>
        <p:spPr>
          <a:xfrm>
            <a:off x="539999" y="3624180"/>
            <a:ext cx="6255977" cy="1188000"/>
          </a:xfrm>
        </p:spPr>
        <p:txBody>
          <a:bodyPr/>
          <a:lstStyle/>
          <a:p>
            <a:r>
              <a:rPr lang="en-AU" dirty="0">
                <a:latin typeface="+mj-lt"/>
              </a:rPr>
              <a:t>Stage 4</a:t>
            </a:r>
          </a:p>
        </p:txBody>
      </p:sp>
      <p:sp>
        <p:nvSpPr>
          <p:cNvPr id="14" name="Text Placeholder 5">
            <a:extLst>
              <a:ext uri="{FF2B5EF4-FFF2-40B4-BE49-F238E27FC236}">
                <a16:creationId xmlns:a16="http://schemas.microsoft.com/office/drawing/2014/main" id="{DC30A7B8-81D2-1118-D7EA-B110D3A93459}"/>
              </a:ext>
            </a:extLst>
          </p:cNvPr>
          <p:cNvSpPr>
            <a:spLocks noGrp="1"/>
          </p:cNvSpPr>
          <p:nvPr>
            <p:ph type="body" sz="quarter" idx="16"/>
          </p:nvPr>
        </p:nvSpPr>
        <p:spPr>
          <a:xfrm>
            <a:off x="540000" y="4925698"/>
            <a:ext cx="6255975" cy="360000"/>
          </a:xfrm>
        </p:spPr>
        <p:txBody>
          <a:bodyPr/>
          <a:lstStyle/>
          <a:p>
            <a:r>
              <a:rPr lang="en-AU" dirty="0"/>
              <a:t>Analysing patterns</a:t>
            </a:r>
          </a:p>
          <a:p>
            <a:endParaRPr lang="en-AU" dirty="0"/>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mountain bike trail called Blue Flow. It is a downhill ride starting at an altitude of just over 150 metres and descending for 1.2 kilometres to an altitude of approximately 90 metres. The graph has a green circle to indicate the start and a red square to indicate the end. The area under the graph is shaded blue.">
            <a:extLst>
              <a:ext uri="{FF2B5EF4-FFF2-40B4-BE49-F238E27FC236}">
                <a16:creationId xmlns:a16="http://schemas.microsoft.com/office/drawing/2014/main" id="{50A6F515-3AAE-775E-A0C6-E1261E3ABF61}"/>
              </a:ext>
            </a:extLst>
          </p:cNvPr>
          <p:cNvPicPr>
            <a:picLocks noChangeAspect="1"/>
          </p:cNvPicPr>
          <p:nvPr/>
        </p:nvPicPr>
        <p:blipFill>
          <a:blip r:embed="rId3"/>
          <a:stretch>
            <a:fillRect/>
          </a:stretch>
        </p:blipFill>
        <p:spPr>
          <a:xfrm>
            <a:off x="360000" y="1976874"/>
            <a:ext cx="7396684" cy="3744000"/>
          </a:xfrm>
          <a:prstGeom prst="rect">
            <a:avLst/>
          </a:prstGeom>
        </p:spPr>
      </p:pic>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11484000" cy="545601"/>
          </a:xfrm>
        </p:spPr>
        <p:txBody>
          <a:bodyPr/>
          <a:lstStyle/>
          <a:p>
            <a:r>
              <a:rPr lang="en-AU" dirty="0">
                <a:latin typeface="+mj-lt"/>
              </a:rPr>
              <a:t>Mountain biking trail – Dungog</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4000" cy="310015"/>
          </a:xfrm>
        </p:spPr>
        <p:txBody>
          <a:bodyPr/>
          <a:lstStyle/>
          <a:p>
            <a:r>
              <a:rPr lang="en-AU">
                <a:latin typeface="+mj-lt"/>
              </a:rPr>
              <a:t>Blue flow trail profile</a:t>
            </a:r>
          </a:p>
        </p:txBody>
      </p:sp>
      <p:sp>
        <p:nvSpPr>
          <p:cNvPr id="6" name="Speech Bubble: Rectangle with Corners Rounded 5" descr="The">
            <a:extLst>
              <a:ext uri="{FF2B5EF4-FFF2-40B4-BE49-F238E27FC236}">
                <a16:creationId xmlns:a16="http://schemas.microsoft.com/office/drawing/2014/main" id="{9E0306F6-22A8-7B42-B4C2-64DF93839651}"/>
              </a:ext>
            </a:extLst>
          </p:cNvPr>
          <p:cNvSpPr/>
          <p:nvPr/>
        </p:nvSpPr>
        <p:spPr>
          <a:xfrm>
            <a:off x="3981222" y="1321276"/>
            <a:ext cx="1992252" cy="1311196"/>
          </a:xfrm>
          <a:prstGeom prst="wedgeRoundRectCallout">
            <a:avLst>
              <a:gd name="adj1" fmla="val -21380"/>
              <a:gd name="adj2" fmla="val 720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ct val="150000"/>
              </a:lnSpc>
            </a:pPr>
            <a:r>
              <a:rPr lang="en-AU" sz="1800" dirty="0"/>
              <a:t>What is the graph showing?</a:t>
            </a:r>
          </a:p>
        </p:txBody>
      </p:sp>
      <p:sp>
        <p:nvSpPr>
          <p:cNvPr id="5" name="Speech Bubble: Rectangle with Corners Rounded 4">
            <a:extLst>
              <a:ext uri="{FF2B5EF4-FFF2-40B4-BE49-F238E27FC236}">
                <a16:creationId xmlns:a16="http://schemas.microsoft.com/office/drawing/2014/main" id="{1A56B5BD-A2E0-9C2E-3907-6D5F94985D5D}"/>
              </a:ext>
            </a:extLst>
          </p:cNvPr>
          <p:cNvSpPr/>
          <p:nvPr/>
        </p:nvSpPr>
        <p:spPr>
          <a:xfrm>
            <a:off x="6522482" y="1321276"/>
            <a:ext cx="2673608" cy="1311196"/>
          </a:xfrm>
          <a:prstGeom prst="wedgeRoundRectCallout">
            <a:avLst>
              <a:gd name="adj1" fmla="val -36150"/>
              <a:gd name="adj2" fmla="val 12093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176213">
              <a:lnSpc>
                <a:spcPct val="150000"/>
              </a:lnSpc>
            </a:pPr>
            <a:r>
              <a:rPr lang="en-AU" sz="1800" dirty="0"/>
              <a:t>What do the hills and troughs represent?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EEAFC3-6253-FA14-B121-75113AC48B3F}"/>
              </a:ext>
            </a:extLst>
          </p:cNvPr>
          <p:cNvSpPr>
            <a:spLocks noGrp="1"/>
          </p:cNvSpPr>
          <p:nvPr>
            <p:ph type="title"/>
          </p:nvPr>
        </p:nvSpPr>
        <p:spPr>
          <a:xfrm>
            <a:off x="360000" y="360000"/>
            <a:ext cx="11484000" cy="545601"/>
          </a:xfrm>
        </p:spPr>
        <p:txBody>
          <a:bodyPr/>
          <a:lstStyle/>
          <a:p>
            <a:r>
              <a:rPr lang="en-AU">
                <a:latin typeface="+mj-lt"/>
              </a:rPr>
              <a:t>Dungog Common – mountain bike trail profiles</a:t>
            </a:r>
          </a:p>
        </p:txBody>
      </p:sp>
      <p:sp>
        <p:nvSpPr>
          <p:cNvPr id="4" name="Text Placeholder 3">
            <a:extLst>
              <a:ext uri="{FF2B5EF4-FFF2-40B4-BE49-F238E27FC236}">
                <a16:creationId xmlns:a16="http://schemas.microsoft.com/office/drawing/2014/main" id="{B7FE13E2-9A2E-778F-B056-CAE457972423}"/>
              </a:ext>
            </a:extLst>
          </p:cNvPr>
          <p:cNvSpPr>
            <a:spLocks noGrp="1"/>
          </p:cNvSpPr>
          <p:nvPr>
            <p:ph type="body" sz="quarter" idx="18"/>
          </p:nvPr>
        </p:nvSpPr>
        <p:spPr>
          <a:xfrm>
            <a:off x="360000" y="982520"/>
            <a:ext cx="11484000" cy="310015"/>
          </a:xfrm>
        </p:spPr>
        <p:txBody>
          <a:bodyPr/>
          <a:lstStyle/>
          <a:p>
            <a:r>
              <a:rPr lang="en-AU">
                <a:latin typeface="+mj-lt"/>
              </a:rPr>
              <a:t>Which one doesn’t belong?</a:t>
            </a:r>
          </a:p>
        </p:txBody>
      </p:sp>
      <p:sp>
        <p:nvSpPr>
          <p:cNvPr id="2" name="Slide Number Placeholder 1">
            <a:extLst>
              <a:ext uri="{FF2B5EF4-FFF2-40B4-BE49-F238E27FC236}">
                <a16:creationId xmlns:a16="http://schemas.microsoft.com/office/drawing/2014/main" id="{073D6609-2740-9C19-B970-D263E8F7B82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a:t>
            </a:fld>
            <a:endParaRPr lang="en-AU"/>
          </a:p>
        </p:txBody>
      </p:sp>
      <p:pic>
        <p:nvPicPr>
          <p:cNvPr id="6" name="Picture 5" descr="A graph of a mountain bike trail called The Rifle Range. It is a downhill ride starting at an altitude of just over 150 metres and descending for 1.4 kilometres to an altitude of approximately 90 metres. The graph has a green circle to indicate the start and a red square to indicate the end. The area under the graph is shaded blue.">
            <a:extLst>
              <a:ext uri="{FF2B5EF4-FFF2-40B4-BE49-F238E27FC236}">
                <a16:creationId xmlns:a16="http://schemas.microsoft.com/office/drawing/2014/main" id="{5D6D35D7-92EA-02D0-8D2A-F206213A4C5D}"/>
              </a:ext>
            </a:extLst>
          </p:cNvPr>
          <p:cNvPicPr>
            <a:picLocks noChangeAspect="1"/>
          </p:cNvPicPr>
          <p:nvPr/>
        </p:nvPicPr>
        <p:blipFill>
          <a:blip r:embed="rId2"/>
          <a:stretch>
            <a:fillRect/>
          </a:stretch>
        </p:blipFill>
        <p:spPr>
          <a:xfrm>
            <a:off x="184537" y="1370218"/>
            <a:ext cx="5574421" cy="2248213"/>
          </a:xfrm>
          <a:prstGeom prst="rect">
            <a:avLst/>
          </a:prstGeom>
        </p:spPr>
      </p:pic>
      <p:pic>
        <p:nvPicPr>
          <p:cNvPr id="12" name="Picture 11" descr="A graph of a mountain bike trail called Blue Flow. It is an uphill ride starting at an altitude of just over 109 metres and ascending for just over 160 metres to an altitude of almost 115 metres. The graph has a green circle to indicate the start and a red square to indicate the end. The area under the graph is shaded blue.">
            <a:extLst>
              <a:ext uri="{FF2B5EF4-FFF2-40B4-BE49-F238E27FC236}">
                <a16:creationId xmlns:a16="http://schemas.microsoft.com/office/drawing/2014/main" id="{43223D5F-7808-C872-891E-9A5A86A0DC28}"/>
              </a:ext>
            </a:extLst>
          </p:cNvPr>
          <p:cNvPicPr>
            <a:picLocks noChangeAspect="1"/>
          </p:cNvPicPr>
          <p:nvPr/>
        </p:nvPicPr>
        <p:blipFill>
          <a:blip r:embed="rId3"/>
          <a:stretch>
            <a:fillRect/>
          </a:stretch>
        </p:blipFill>
        <p:spPr>
          <a:xfrm>
            <a:off x="184537" y="3739481"/>
            <a:ext cx="4686389" cy="2866519"/>
          </a:xfrm>
          <a:prstGeom prst="rect">
            <a:avLst/>
          </a:prstGeom>
        </p:spPr>
      </p:pic>
      <p:pic>
        <p:nvPicPr>
          <p:cNvPr id="18" name="Picture 17" descr="A graph of a mountain bike trail called Inny and Outy. It is a downhill ride starting at an altitude of 88 metres, going horizontal for approximately 30 metres, then descending for about 20 metres before becoming flattening out again for the last 15 metres. The graph has a green circle to indicate the start and a red square to indicate the end. The area under the graph is shaded blue.">
            <a:extLst>
              <a:ext uri="{FF2B5EF4-FFF2-40B4-BE49-F238E27FC236}">
                <a16:creationId xmlns:a16="http://schemas.microsoft.com/office/drawing/2014/main" id="{E8A6B662-8842-D93C-928D-680CC5784F85}"/>
              </a:ext>
            </a:extLst>
          </p:cNvPr>
          <p:cNvPicPr>
            <a:picLocks noChangeAspect="1"/>
          </p:cNvPicPr>
          <p:nvPr/>
        </p:nvPicPr>
        <p:blipFill>
          <a:blip r:embed="rId4"/>
          <a:stretch>
            <a:fillRect/>
          </a:stretch>
        </p:blipFill>
        <p:spPr>
          <a:xfrm>
            <a:off x="6097963" y="1280195"/>
            <a:ext cx="5616000" cy="2338236"/>
          </a:xfrm>
          <a:prstGeom prst="rect">
            <a:avLst/>
          </a:prstGeom>
        </p:spPr>
      </p:pic>
      <p:pic>
        <p:nvPicPr>
          <p:cNvPr id="20" name="Picture 19" descr="A graph of a mountain bike trail called Easy Street - Green Flow. It is a downhill ride starting at an altitude of just over 150 metres and descending for almost 1.4 kilometres to an altitude of approximately 90 metres. The graph has a green circle to indicate the start. The area under the graph is shaded green.">
            <a:extLst>
              <a:ext uri="{FF2B5EF4-FFF2-40B4-BE49-F238E27FC236}">
                <a16:creationId xmlns:a16="http://schemas.microsoft.com/office/drawing/2014/main" id="{D1AF101F-DDC4-EC50-F80A-85CD758C349B}"/>
              </a:ext>
            </a:extLst>
          </p:cNvPr>
          <p:cNvPicPr>
            <a:picLocks noChangeAspect="1"/>
          </p:cNvPicPr>
          <p:nvPr/>
        </p:nvPicPr>
        <p:blipFill>
          <a:blip r:embed="rId5"/>
          <a:stretch>
            <a:fillRect/>
          </a:stretch>
        </p:blipFill>
        <p:spPr>
          <a:xfrm>
            <a:off x="5904016" y="3980734"/>
            <a:ext cx="5809947" cy="2625266"/>
          </a:xfrm>
          <a:prstGeom prst="rect">
            <a:avLst/>
          </a:prstGeom>
        </p:spPr>
      </p:pic>
    </p:spTree>
    <p:extLst>
      <p:ext uri="{BB962C8B-B14F-4D97-AF65-F5344CB8AC3E}">
        <p14:creationId xmlns:p14="http://schemas.microsoft.com/office/powerpoint/2010/main" val="48372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Explore</a:t>
            </a:r>
          </a:p>
        </p:txBody>
      </p:sp>
    </p:spTree>
    <p:extLst>
      <p:ext uri="{BB962C8B-B14F-4D97-AF65-F5344CB8AC3E}">
        <p14:creationId xmlns:p14="http://schemas.microsoft.com/office/powerpoint/2010/main" val="343100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8E548E-AEAA-E807-7719-E6CE16A3E0B7}"/>
              </a:ext>
            </a:extLst>
          </p:cNvPr>
          <p:cNvSpPr>
            <a:spLocks noGrp="1"/>
          </p:cNvSpPr>
          <p:nvPr>
            <p:ph type="title"/>
          </p:nvPr>
        </p:nvSpPr>
        <p:spPr>
          <a:xfrm>
            <a:off x="359999" y="360000"/>
            <a:ext cx="11484000" cy="545601"/>
          </a:xfrm>
        </p:spPr>
        <p:txBody>
          <a:bodyPr/>
          <a:lstStyle/>
          <a:p>
            <a:r>
              <a:rPr lang="en-AU" dirty="0">
                <a:latin typeface="+mj-lt"/>
              </a:rPr>
              <a:t>Dungog Common trails – average slope</a:t>
            </a:r>
          </a:p>
        </p:txBody>
      </p:sp>
      <p:sp>
        <p:nvSpPr>
          <p:cNvPr id="4" name="Text Placeholder 3">
            <a:extLst>
              <a:ext uri="{FF2B5EF4-FFF2-40B4-BE49-F238E27FC236}">
                <a16:creationId xmlns:a16="http://schemas.microsoft.com/office/drawing/2014/main" id="{F957F531-D839-E4E4-3AD1-DD8B941DE70F}"/>
              </a:ext>
            </a:extLst>
          </p:cNvPr>
          <p:cNvSpPr>
            <a:spLocks noGrp="1"/>
          </p:cNvSpPr>
          <p:nvPr>
            <p:ph type="body" sz="quarter" idx="18"/>
          </p:nvPr>
        </p:nvSpPr>
        <p:spPr>
          <a:xfrm>
            <a:off x="359999" y="982520"/>
            <a:ext cx="11484000" cy="310015"/>
          </a:xfrm>
        </p:spPr>
        <p:txBody>
          <a:bodyPr/>
          <a:lstStyle/>
          <a:p>
            <a:r>
              <a:rPr lang="en-AU">
                <a:latin typeface="+mj-lt"/>
              </a:rPr>
              <a:t>What do you notice and wonder?</a:t>
            </a:r>
          </a:p>
        </p:txBody>
      </p:sp>
      <p:pic>
        <p:nvPicPr>
          <p:cNvPr id="13" name="Picture 12" descr="A graph showing 6 straight lines of different colours. Each line represents the overall slope of a trail run.">
            <a:extLst>
              <a:ext uri="{FF2B5EF4-FFF2-40B4-BE49-F238E27FC236}">
                <a16:creationId xmlns:a16="http://schemas.microsoft.com/office/drawing/2014/main" id="{605F7545-2C6E-E5FC-465D-251A354276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999" y="1486098"/>
            <a:ext cx="9747818" cy="4968000"/>
          </a:xfrm>
          <a:prstGeom prst="rect">
            <a:avLst/>
          </a:prstGeom>
        </p:spPr>
      </p:pic>
      <p:sp>
        <p:nvSpPr>
          <p:cNvPr id="2" name="Slide Number Placeholder 1">
            <a:extLst>
              <a:ext uri="{FF2B5EF4-FFF2-40B4-BE49-F238E27FC236}">
                <a16:creationId xmlns:a16="http://schemas.microsoft.com/office/drawing/2014/main" id="{2E7159E1-2339-CB82-906B-CA8F09ED07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7154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8E548E-AEAA-E807-7719-E6CE16A3E0B7}"/>
              </a:ext>
            </a:extLst>
          </p:cNvPr>
          <p:cNvSpPr>
            <a:spLocks noGrp="1"/>
          </p:cNvSpPr>
          <p:nvPr>
            <p:ph type="title"/>
          </p:nvPr>
        </p:nvSpPr>
        <p:spPr/>
        <p:txBody>
          <a:bodyPr/>
          <a:lstStyle/>
          <a:p>
            <a:r>
              <a:rPr lang="en-AU" dirty="0">
                <a:latin typeface="+mj-lt"/>
              </a:rPr>
              <a:t>Dungog Common trails</a:t>
            </a:r>
          </a:p>
        </p:txBody>
      </p:sp>
      <p:sp>
        <p:nvSpPr>
          <p:cNvPr id="4" name="Text Placeholder 3">
            <a:extLst>
              <a:ext uri="{FF2B5EF4-FFF2-40B4-BE49-F238E27FC236}">
                <a16:creationId xmlns:a16="http://schemas.microsoft.com/office/drawing/2014/main" id="{F957F531-D839-E4E4-3AD1-DD8B941DE70F}"/>
              </a:ext>
            </a:extLst>
          </p:cNvPr>
          <p:cNvSpPr>
            <a:spLocks noGrp="1"/>
          </p:cNvSpPr>
          <p:nvPr>
            <p:ph type="body" sz="quarter" idx="18"/>
          </p:nvPr>
        </p:nvSpPr>
        <p:spPr/>
        <p:txBody>
          <a:bodyPr/>
          <a:lstStyle/>
          <a:p>
            <a:r>
              <a:rPr lang="en-AU">
                <a:latin typeface="+mj-lt"/>
              </a:rPr>
              <a:t>Communicating mathematically</a:t>
            </a:r>
          </a:p>
        </p:txBody>
      </p:sp>
      <p:pic>
        <p:nvPicPr>
          <p:cNvPr id="9" name="Picture 8" descr="A graph showing 6 straight lines of different colours. Each line represents the overall slope of a trail run.">
            <a:extLst>
              <a:ext uri="{FF2B5EF4-FFF2-40B4-BE49-F238E27FC236}">
                <a16:creationId xmlns:a16="http://schemas.microsoft.com/office/drawing/2014/main" id="{7DBE8BFE-0260-E10F-AFED-5E368F4260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999" y="1486098"/>
            <a:ext cx="9747818" cy="4968000"/>
          </a:xfrm>
          <a:prstGeom prst="rect">
            <a:avLst/>
          </a:prstGeom>
        </p:spPr>
      </p:pic>
      <p:sp>
        <p:nvSpPr>
          <p:cNvPr id="5" name="Rectangle: Rounded Corners 4">
            <a:extLst>
              <a:ext uri="{FF2B5EF4-FFF2-40B4-BE49-F238E27FC236}">
                <a16:creationId xmlns:a16="http://schemas.microsoft.com/office/drawing/2014/main" id="{FFE90718-AFD3-D23E-A91E-BBA2FACEDF0B}"/>
              </a:ext>
            </a:extLst>
          </p:cNvPr>
          <p:cNvSpPr/>
          <p:nvPr/>
        </p:nvSpPr>
        <p:spPr>
          <a:xfrm>
            <a:off x="10339686" y="507884"/>
            <a:ext cx="1620000" cy="1044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b="1" dirty="0"/>
              <a:t>Increasing</a:t>
            </a:r>
          </a:p>
        </p:txBody>
      </p:sp>
      <p:sp>
        <p:nvSpPr>
          <p:cNvPr id="6" name="Rectangle: Rounded Corners 5">
            <a:extLst>
              <a:ext uri="{FF2B5EF4-FFF2-40B4-BE49-F238E27FC236}">
                <a16:creationId xmlns:a16="http://schemas.microsoft.com/office/drawing/2014/main" id="{4D916C17-0A63-E9FD-A046-7A9EEE340A5D}"/>
              </a:ext>
            </a:extLst>
          </p:cNvPr>
          <p:cNvSpPr/>
          <p:nvPr/>
        </p:nvSpPr>
        <p:spPr>
          <a:xfrm>
            <a:off x="10339686" y="1679452"/>
            <a:ext cx="1616400" cy="1044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b="1" dirty="0"/>
              <a:t>Decreasing</a:t>
            </a:r>
          </a:p>
        </p:txBody>
      </p:sp>
      <p:sp>
        <p:nvSpPr>
          <p:cNvPr id="7" name="Rectangle: Rounded Corners 6">
            <a:extLst>
              <a:ext uri="{FF2B5EF4-FFF2-40B4-BE49-F238E27FC236}">
                <a16:creationId xmlns:a16="http://schemas.microsoft.com/office/drawing/2014/main" id="{54AA6272-8959-18E7-1CD4-ABDC9CBE0D8B}"/>
              </a:ext>
            </a:extLst>
          </p:cNvPr>
          <p:cNvSpPr/>
          <p:nvPr/>
        </p:nvSpPr>
        <p:spPr>
          <a:xfrm>
            <a:off x="10339686" y="2875149"/>
            <a:ext cx="1616400" cy="1044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b="1" dirty="0"/>
              <a:t>Parallel</a:t>
            </a:r>
          </a:p>
        </p:txBody>
      </p:sp>
      <p:sp>
        <p:nvSpPr>
          <p:cNvPr id="8" name="Rectangle: Rounded Corners 7">
            <a:extLst>
              <a:ext uri="{FF2B5EF4-FFF2-40B4-BE49-F238E27FC236}">
                <a16:creationId xmlns:a16="http://schemas.microsoft.com/office/drawing/2014/main" id="{2FC94DEC-CCC0-408C-4905-9C025B467043}"/>
              </a:ext>
            </a:extLst>
          </p:cNvPr>
          <p:cNvSpPr/>
          <p:nvPr/>
        </p:nvSpPr>
        <p:spPr>
          <a:xfrm>
            <a:off x="10339686" y="4045480"/>
            <a:ext cx="1614722" cy="1044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b="1" dirty="0"/>
              <a:t>Non-parallel</a:t>
            </a:r>
            <a:endParaRPr lang="en-AU" sz="2000" b="1" dirty="0"/>
          </a:p>
        </p:txBody>
      </p:sp>
      <p:sp>
        <p:nvSpPr>
          <p:cNvPr id="10" name="Rectangle: Rounded Corners 9">
            <a:extLst>
              <a:ext uri="{FF2B5EF4-FFF2-40B4-BE49-F238E27FC236}">
                <a16:creationId xmlns:a16="http://schemas.microsoft.com/office/drawing/2014/main" id="{F122368B-223E-D003-2388-D29CC19091B6}"/>
              </a:ext>
            </a:extLst>
          </p:cNvPr>
          <p:cNvSpPr/>
          <p:nvPr/>
        </p:nvSpPr>
        <p:spPr>
          <a:xfrm>
            <a:off x="10339686" y="5215811"/>
            <a:ext cx="1614722" cy="1044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88900"/>
            <a:r>
              <a:rPr lang="en-AU" sz="1800" b="1" dirty="0"/>
              <a:t>Pass through the same point</a:t>
            </a:r>
            <a:endParaRPr lang="en-AU" sz="2000" b="1" dirty="0"/>
          </a:p>
        </p:txBody>
      </p:sp>
      <p:sp>
        <p:nvSpPr>
          <p:cNvPr id="2" name="Slide Number Placeholder 1">
            <a:extLst>
              <a:ext uri="{FF2B5EF4-FFF2-40B4-BE49-F238E27FC236}">
                <a16:creationId xmlns:a16="http://schemas.microsoft.com/office/drawing/2014/main" id="{2E7159E1-2339-CB82-906B-CA8F09ED07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11841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Apply</a:t>
            </a:r>
          </a:p>
        </p:txBody>
      </p:sp>
    </p:spTree>
    <p:extLst>
      <p:ext uri="{BB962C8B-B14F-4D97-AF65-F5344CB8AC3E}">
        <p14:creationId xmlns:p14="http://schemas.microsoft.com/office/powerpoint/2010/main" val="124714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1DB873-FAD8-5EF5-049C-5093E9498234}"/>
              </a:ext>
            </a:extLst>
          </p:cNvPr>
          <p:cNvSpPr>
            <a:spLocks noGrp="1"/>
          </p:cNvSpPr>
          <p:nvPr>
            <p:ph type="title"/>
          </p:nvPr>
        </p:nvSpPr>
        <p:spPr>
          <a:xfrm>
            <a:off x="359999" y="360000"/>
            <a:ext cx="11484000" cy="545601"/>
          </a:xfrm>
        </p:spPr>
        <p:txBody>
          <a:bodyPr/>
          <a:lstStyle/>
          <a:p>
            <a:r>
              <a:rPr lang="en-AU">
                <a:latin typeface="+mj-lt"/>
              </a:rPr>
              <a:t>Compare the trails</a:t>
            </a:r>
          </a:p>
        </p:txBody>
      </p:sp>
      <p:sp>
        <p:nvSpPr>
          <p:cNvPr id="4" name="Text Placeholder 3">
            <a:extLst>
              <a:ext uri="{FF2B5EF4-FFF2-40B4-BE49-F238E27FC236}">
                <a16:creationId xmlns:a16="http://schemas.microsoft.com/office/drawing/2014/main" id="{343B2194-AFB8-82CB-BD46-2BBE166C23B9}"/>
              </a:ext>
            </a:extLst>
          </p:cNvPr>
          <p:cNvSpPr>
            <a:spLocks noGrp="1"/>
          </p:cNvSpPr>
          <p:nvPr>
            <p:ph type="body" sz="quarter" idx="18"/>
          </p:nvPr>
        </p:nvSpPr>
        <p:spPr>
          <a:xfrm>
            <a:off x="359999" y="982520"/>
            <a:ext cx="11484000" cy="310015"/>
          </a:xfrm>
        </p:spPr>
        <p:txBody>
          <a:bodyPr/>
          <a:lstStyle/>
          <a:p>
            <a:r>
              <a:rPr lang="en-AU">
                <a:latin typeface="+mj-lt"/>
              </a:rPr>
              <a:t>Thredbo mountain biking trails</a:t>
            </a:r>
          </a:p>
        </p:txBody>
      </p:sp>
      <p:pic>
        <p:nvPicPr>
          <p:cNvPr id="5" name="Picture 4" descr="A graph showing 5 straight lines of different colours. Each line represents the overall slope of a trail run.">
            <a:extLst>
              <a:ext uri="{FF2B5EF4-FFF2-40B4-BE49-F238E27FC236}">
                <a16:creationId xmlns:a16="http://schemas.microsoft.com/office/drawing/2014/main" id="{99B1D685-8B80-9FC2-377E-4C66A90B72BA}"/>
              </a:ext>
            </a:extLst>
          </p:cNvPr>
          <p:cNvPicPr>
            <a:picLocks noChangeAspect="1"/>
          </p:cNvPicPr>
          <p:nvPr/>
        </p:nvPicPr>
        <p:blipFill>
          <a:blip r:embed="rId2"/>
          <a:stretch>
            <a:fillRect/>
          </a:stretch>
        </p:blipFill>
        <p:spPr>
          <a:xfrm>
            <a:off x="359999" y="1369454"/>
            <a:ext cx="9850225" cy="5239481"/>
          </a:xfrm>
          <a:prstGeom prst="rect">
            <a:avLst/>
          </a:prstGeom>
        </p:spPr>
      </p:pic>
      <p:sp>
        <p:nvSpPr>
          <p:cNvPr id="2" name="Slide Number Placeholder 1">
            <a:extLst>
              <a:ext uri="{FF2B5EF4-FFF2-40B4-BE49-F238E27FC236}">
                <a16:creationId xmlns:a16="http://schemas.microsoft.com/office/drawing/2014/main" id="{D711B57B-4C58-616D-EAB8-F19D6B2EE5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35104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409</Words>
  <Application>Microsoft Office PowerPoint</Application>
  <PresentationFormat>Widescreen</PresentationFormat>
  <Paragraphs>41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Public Sans</vt:lpstr>
      <vt:lpstr>Times New Roman</vt:lpstr>
      <vt:lpstr>Arial</vt:lpstr>
      <vt:lpstr>1_NSWG Corporate</vt:lpstr>
      <vt:lpstr>Comparing straight-line graphs</vt:lpstr>
      <vt:lpstr>Launch</vt:lpstr>
      <vt:lpstr>Mountain biking trail – Dungog</vt:lpstr>
      <vt:lpstr>Dungog Common – mountain bike trail profiles</vt:lpstr>
      <vt:lpstr>Explore</vt:lpstr>
      <vt:lpstr>Dungog Common trails – average slope</vt:lpstr>
      <vt:lpstr>Dungog Common trails</vt:lpstr>
      <vt:lpstr>Apply</vt:lpstr>
      <vt:lpstr>Compare the trails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straight-line graphs – Unit 14, Lesson 6 – Stage 4</dc:title>
  <dc:subject>Lesson 6 of the Analysing patterns unit</dc:subject>
  <dc:creator>NSW Department of Education</dc:creator>
  <dcterms:created xsi:type="dcterms:W3CDTF">2024-11-25T00:54:35Z</dcterms:created>
  <dcterms:modified xsi:type="dcterms:W3CDTF">2024-11-29T00:25:08Z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2024-11-25T00:54:58Z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df14cb46-020f-41b5-b19f-4d59af45209e</vt:lpwstr>
  </property>
  <property fmtid="{D5CDD505-2E9C-101B-9397-08002B2CF9AE}" pid="8" name="MSIP_Label_b603dfd7-d93a-4381-a340-2995d8282205_ContentBits">
    <vt:lpwstr>0</vt:lpwstr>
  </property>
</Properties>
</file>