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4"/>
  </p:notesMasterIdLst>
  <p:handoutMasterIdLst>
    <p:handoutMasterId r:id="rId15"/>
  </p:handoutMasterIdLst>
  <p:sldIdLst>
    <p:sldId id="266" r:id="rId2"/>
    <p:sldId id="271" r:id="rId3"/>
    <p:sldId id="364" r:id="rId4"/>
    <p:sldId id="363" r:id="rId5"/>
    <p:sldId id="365" r:id="rId6"/>
    <p:sldId id="366" r:id="rId7"/>
    <p:sldId id="367" r:id="rId8"/>
    <p:sldId id="368" r:id="rId9"/>
    <p:sldId id="369" r:id="rId10"/>
    <p:sldId id="370" r:id="rId11"/>
    <p:sldId id="371" r:id="rId12"/>
    <p:sldId id="361" r:id="rId13"/>
  </p:sldIdLst>
  <p:sldSz cx="12192000" cy="6858000"/>
  <p:notesSz cx="6858000" cy="9144000"/>
  <p:embeddedFontLst>
    <p:embeddedFont>
      <p:font typeface="Cambria Math" panose="02040503050406030204" pitchFamily="18" charset="0"/>
      <p:regular r:id="rId16"/>
    </p:embeddedFont>
    <p:embeddedFont>
      <p:font typeface="Public Sans" pitchFamily="2" charset="0"/>
      <p:regular r:id="rId17"/>
      <p:bold r:id="rId18"/>
      <p:italic r:id="rId19"/>
      <p:bold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2D"/>
    <a:srgbClr val="008A3E"/>
    <a:srgbClr val="B51458"/>
    <a:srgbClr val="00ACC2"/>
    <a:srgbClr val="64BB47"/>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A672D-256B-4556-9D45-8CE7C7A8A9F9}" v="4" dt="2025-02-10T03:59:53.25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21" autoAdjust="0"/>
    <p:restoredTop sz="94694"/>
  </p:normalViewPr>
  <p:slideViewPr>
    <p:cSldViewPr snapToGrid="0">
      <p:cViewPr varScale="1">
        <p:scale>
          <a:sx n="95" d="100"/>
          <a:sy n="95" d="100"/>
        </p:scale>
        <p:origin x="336" y="6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77456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036043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227226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166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2720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168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75678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8891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901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350807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3931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86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6883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59414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80689263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Applying circumference formula</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Stage 4</a:t>
            </a:r>
          </a:p>
        </p:txBody>
      </p:sp>
      <p:sp>
        <p:nvSpPr>
          <p:cNvPr id="6" name="Text Placeholder 5">
            <a:extLst>
              <a:ext uri="{FF2B5EF4-FFF2-40B4-BE49-F238E27FC236}">
                <a16:creationId xmlns:a16="http://schemas.microsoft.com/office/drawing/2014/main" id="{2B1AFBAC-8A66-F59B-56C9-5C318D88CA0B}"/>
              </a:ext>
            </a:extLst>
          </p:cNvPr>
          <p:cNvSpPr>
            <a:spLocks noGrp="1"/>
          </p:cNvSpPr>
          <p:nvPr>
            <p:ph type="body" sz="quarter" idx="16"/>
          </p:nvPr>
        </p:nvSpPr>
        <p:spPr/>
        <p:txBody>
          <a:bodyPr/>
          <a:lstStyle/>
          <a:p>
            <a:r>
              <a:rPr lang="en-AU" dirty="0">
                <a:latin typeface="+mj-lt"/>
              </a:rPr>
              <a:t>Exploring circles</a:t>
            </a:r>
          </a:p>
          <a:p>
            <a:endParaRPr lang="en-AU" dirty="0"/>
          </a:p>
        </p:txBody>
      </p:sp>
      <p:pic>
        <p:nvPicPr>
          <p:cNvPr id="2" name="Picture 1">
            <a:extLst>
              <a:ext uri="{FF2B5EF4-FFF2-40B4-BE49-F238E27FC236}">
                <a16:creationId xmlns:a16="http://schemas.microsoft.com/office/drawing/2014/main" id="{8E254A12-E086-67F9-90AD-E7C23BFF40C3}"/>
              </a:ext>
              <a:ext uri="{C183D7F6-B498-43B3-948B-1728B52AA6E4}">
                <adec:decorative xmlns:adec="http://schemas.microsoft.com/office/drawing/2017/decorative" val="1"/>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30107D-D35C-1BBA-AC02-414DDC74008D}"/>
              </a:ext>
            </a:extLst>
          </p:cNvPr>
          <p:cNvSpPr>
            <a:spLocks noGrp="1"/>
          </p:cNvSpPr>
          <p:nvPr>
            <p:ph type="title"/>
          </p:nvPr>
        </p:nvSpPr>
        <p:spPr/>
        <p:txBody>
          <a:bodyPr/>
          <a:lstStyle/>
          <a:p>
            <a:r>
              <a:rPr lang="en-AU">
                <a:latin typeface="+mj-lt"/>
              </a:rPr>
              <a:t>Applying circumference formula (8)</a:t>
            </a:r>
          </a:p>
        </p:txBody>
      </p:sp>
      <p:sp>
        <p:nvSpPr>
          <p:cNvPr id="5" name="Text Placeholder 4">
            <a:extLst>
              <a:ext uri="{FF2B5EF4-FFF2-40B4-BE49-F238E27FC236}">
                <a16:creationId xmlns:a16="http://schemas.microsoft.com/office/drawing/2014/main" id="{C9FE669E-EA72-8416-3270-BC554C60ED60}"/>
              </a:ext>
            </a:extLst>
          </p:cNvPr>
          <p:cNvSpPr>
            <a:spLocks noGrp="1"/>
          </p:cNvSpPr>
          <p:nvPr>
            <p:ph type="body" sz="quarter" idx="18"/>
          </p:nvPr>
        </p:nvSpPr>
        <p:spPr/>
        <p:txBody>
          <a:bodyPr/>
          <a:lstStyle/>
          <a:p>
            <a:r>
              <a:rPr lang="en-AU" dirty="0">
                <a:latin typeface="+mj-lt"/>
              </a:rPr>
              <a:t>Rocky road</a:t>
            </a:r>
          </a:p>
        </p:txBody>
      </p:sp>
      <p:pic>
        <p:nvPicPr>
          <p:cNvPr id="6" name="Picture 5" descr="A cartoon depicting two people riding penny farthing bicycles over rocks. The front wheel circumference for the person on the left is 405 centimetres and the front wheel circumference for the person on the right is 430 centimetres.">
            <a:extLst>
              <a:ext uri="{FF2B5EF4-FFF2-40B4-BE49-F238E27FC236}">
                <a16:creationId xmlns:a16="http://schemas.microsoft.com/office/drawing/2014/main" id="{0643131A-DEE8-E147-7E8C-AB8A5627302E}"/>
              </a:ext>
            </a:extLst>
          </p:cNvPr>
          <p:cNvPicPr>
            <a:picLocks noChangeAspect="1"/>
          </p:cNvPicPr>
          <p:nvPr/>
        </p:nvPicPr>
        <p:blipFill>
          <a:blip r:embed="rId2"/>
          <a:stretch>
            <a:fillRect/>
          </a:stretch>
        </p:blipFill>
        <p:spPr>
          <a:xfrm>
            <a:off x="1012184" y="1331846"/>
            <a:ext cx="10167632" cy="5184154"/>
          </a:xfrm>
          <a:prstGeom prst="rect">
            <a:avLst/>
          </a:prstGeom>
        </p:spPr>
      </p:pic>
      <p:sp>
        <p:nvSpPr>
          <p:cNvPr id="2" name="Slide Number Placeholder 1">
            <a:extLst>
              <a:ext uri="{FF2B5EF4-FFF2-40B4-BE49-F238E27FC236}">
                <a16:creationId xmlns:a16="http://schemas.microsoft.com/office/drawing/2014/main" id="{9550313F-3990-BC41-1516-F8C38C4C4C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403454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30107D-D35C-1BBA-AC02-414DDC74008D}"/>
              </a:ext>
            </a:extLst>
          </p:cNvPr>
          <p:cNvSpPr>
            <a:spLocks noGrp="1"/>
          </p:cNvSpPr>
          <p:nvPr>
            <p:ph type="title"/>
          </p:nvPr>
        </p:nvSpPr>
        <p:spPr/>
        <p:txBody>
          <a:bodyPr/>
          <a:lstStyle/>
          <a:p>
            <a:r>
              <a:rPr lang="en-AU"/>
              <a:t>Applying circumference formula (9)</a:t>
            </a:r>
          </a:p>
        </p:txBody>
      </p:sp>
      <p:sp>
        <p:nvSpPr>
          <p:cNvPr id="7" name="Text Placeholder 6">
            <a:extLst>
              <a:ext uri="{FF2B5EF4-FFF2-40B4-BE49-F238E27FC236}">
                <a16:creationId xmlns:a16="http://schemas.microsoft.com/office/drawing/2014/main" id="{CD7359F3-EEDE-8E98-A973-CFC0FF9CB47F}"/>
              </a:ext>
            </a:extLst>
          </p:cNvPr>
          <p:cNvSpPr>
            <a:spLocks noGrp="1"/>
          </p:cNvSpPr>
          <p:nvPr>
            <p:ph type="body" sz="quarter" idx="18"/>
          </p:nvPr>
        </p:nvSpPr>
        <p:spPr/>
        <p:txBody>
          <a:bodyPr/>
          <a:lstStyle/>
          <a:p>
            <a:r>
              <a:rPr lang="en-AU" dirty="0"/>
              <a:t>Rocky road</a:t>
            </a:r>
          </a:p>
        </p:txBody>
      </p:sp>
      <p:pic>
        <p:nvPicPr>
          <p:cNvPr id="6" name="Picture 5" descr="A cartoon depicting two people riding penny farthing bicycles over rocks. The front wheel circumference for the person on the left is 405 centimetres and the front wheel circumference for the person on the right is 430 centimetres.">
            <a:extLst>
              <a:ext uri="{FF2B5EF4-FFF2-40B4-BE49-F238E27FC236}">
                <a16:creationId xmlns:a16="http://schemas.microsoft.com/office/drawing/2014/main" id="{199B7B6B-893B-2333-00AC-B0821D7CD6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1232" y="1464001"/>
            <a:ext cx="5049537" cy="2574599"/>
          </a:xfrm>
          <a:prstGeom prst="rect">
            <a:avLst/>
          </a:prstGeom>
        </p:spPr>
      </p:pic>
      <mc:AlternateContent xmlns:mc="http://schemas.openxmlformats.org/markup-compatibility/2006" xmlns:a14="http://schemas.microsoft.com/office/drawing/2010/main">
        <mc:Choice Requires="a14">
          <p:graphicFrame>
            <p:nvGraphicFramePr>
              <p:cNvPr id="5" name="Table 4" descr="A table showing the solutions to slide 10.">
                <a:extLst>
                  <a:ext uri="{FF2B5EF4-FFF2-40B4-BE49-F238E27FC236}">
                    <a16:creationId xmlns:a16="http://schemas.microsoft.com/office/drawing/2014/main" id="{DA72A046-CD07-8869-EDE5-E54FB66AE95A}"/>
                  </a:ext>
                </a:extLst>
              </p:cNvPr>
              <p:cNvGraphicFramePr>
                <a:graphicFrameLocks/>
              </p:cNvGraphicFramePr>
              <p:nvPr>
                <p:extLst>
                  <p:ext uri="{D42A27DB-BD31-4B8C-83A1-F6EECF244321}">
                    <p14:modId xmlns:p14="http://schemas.microsoft.com/office/powerpoint/2010/main" val="353400302"/>
                  </p:ext>
                </p:extLst>
              </p:nvPr>
            </p:nvGraphicFramePr>
            <p:xfrm>
              <a:off x="3245110" y="4038600"/>
              <a:ext cx="5701780" cy="2667000"/>
            </p:xfrm>
            <a:graphic>
              <a:graphicData uri="http://schemas.openxmlformats.org/drawingml/2006/table">
                <a:tbl>
                  <a:tblPr firstRow="1" firstCol="1" bandRow="1">
                    <a:tableStyleId>{5A111915-BE36-4E01-A7E5-04B1672EAD32}</a:tableStyleId>
                  </a:tblPr>
                  <a:tblGrid>
                    <a:gridCol w="2850297">
                      <a:extLst>
                        <a:ext uri="{9D8B030D-6E8A-4147-A177-3AD203B41FA5}">
                          <a16:colId xmlns:a16="http://schemas.microsoft.com/office/drawing/2014/main" val="1822805121"/>
                        </a:ext>
                      </a:extLst>
                    </a:gridCol>
                    <a:gridCol w="2851483">
                      <a:extLst>
                        <a:ext uri="{9D8B030D-6E8A-4147-A177-3AD203B41FA5}">
                          <a16:colId xmlns:a16="http://schemas.microsoft.com/office/drawing/2014/main" val="2462835989"/>
                        </a:ext>
                      </a:extLst>
                    </a:gridCol>
                  </a:tblGrid>
                  <a:tr h="0">
                    <a:tc>
                      <a:txBody>
                        <a:bodyPr/>
                        <a:lstStyle/>
                        <a:p>
                          <a:pPr marL="987425" indent="0" algn="l">
                            <a:lnSpc>
                              <a:spcPct val="150000"/>
                            </a:lnSpc>
                            <a:spcBef>
                              <a:spcPts val="1200"/>
                            </a:spcBef>
                            <a:spcAft>
                              <a:spcPts val="600"/>
                            </a:spcAft>
                            <a:tabLst/>
                          </a:pPr>
                          <a14:m>
                            <m:oMathPara xmlns:m="http://schemas.openxmlformats.org/officeDocument/2006/math">
                              <m:oMathParaPr>
                                <m:jc m:val="left"/>
                              </m:oMathParaPr>
                              <m:oMath xmlns:m="http://schemas.openxmlformats.org/officeDocument/2006/math">
                                <m:r>
                                  <a:rPr lang="en-AU" sz="2000" smtClean="0">
                                    <a:solidFill>
                                      <a:sysClr val="windowText" lastClr="000000"/>
                                    </a:solidFill>
                                    <a:effectLst/>
                                    <a:latin typeface="Cambria Math" panose="02040503050406030204" pitchFamily="18" charset="0"/>
                                  </a:rPr>
                                  <m:t>𝐶</m:t>
                                </m:r>
                                <m:r>
                                  <m:rPr>
                                    <m:aln/>
                                  </m:rPr>
                                  <a:rPr lang="en-AU" sz="2000">
                                    <a:solidFill>
                                      <a:sysClr val="windowText" lastClr="000000"/>
                                    </a:solidFill>
                                    <a:effectLst/>
                                    <a:latin typeface="Cambria Math" panose="02040503050406030204" pitchFamily="18" charset="0"/>
                                  </a:rPr>
                                  <m:t>=</m:t>
                                </m:r>
                                <m:r>
                                  <a:rPr lang="en-AU" sz="2000">
                                    <a:solidFill>
                                      <a:sysClr val="windowText" lastClr="000000"/>
                                    </a:solidFill>
                                    <a:effectLst/>
                                    <a:latin typeface="Cambria Math" panose="02040503050406030204" pitchFamily="18" charset="0"/>
                                  </a:rPr>
                                  <m:t>𝜋</m:t>
                                </m:r>
                                <m:r>
                                  <m:rPr>
                                    <m:sty m:val="p"/>
                                  </m:rPr>
                                  <a:rPr lang="en-AU" sz="2000" b="0" i="0" smtClean="0">
                                    <a:solidFill>
                                      <a:sysClr val="windowText" lastClr="000000"/>
                                    </a:solidFill>
                                    <a:effectLst/>
                                    <a:latin typeface="Cambria Math" panose="02040503050406030204" pitchFamily="18" charset="0"/>
                                  </a:rPr>
                                  <m:t>d</m:t>
                                </m:r>
                              </m:oMath>
                            </m:oMathPara>
                          </a14:m>
                          <a:endParaRPr lang="en-AU" sz="2000" b="0" i="0" dirty="0">
                            <a:solidFill>
                              <a:sysClr val="windowText" lastClr="000000"/>
                            </a:solidFill>
                            <a:effectLst/>
                            <a:latin typeface="Cambria Math" panose="02040503050406030204" pitchFamily="18" charset="0"/>
                          </a:endParaRPr>
                        </a:p>
                        <a:p>
                          <a:pPr marL="766763" indent="0" algn="l">
                            <a:lnSpc>
                              <a:spcPct val="150000"/>
                            </a:lnSpc>
                            <a:spcBef>
                              <a:spcPts val="1200"/>
                            </a:spcBef>
                            <a:spcAft>
                              <a:spcPts val="600"/>
                            </a:spcAft>
                            <a:tabLst/>
                          </a:pPr>
                          <a14:m>
                            <m:oMathPara xmlns:m="http://schemas.openxmlformats.org/officeDocument/2006/math">
                              <m:oMathParaPr>
                                <m:jc m:val="left"/>
                              </m:oMathParaPr>
                              <m:oMath xmlns:m="http://schemas.openxmlformats.org/officeDocument/2006/math">
                                <m:r>
                                  <a:rPr lang="en-AU" sz="2000" b="0" i="1" smtClean="0">
                                    <a:solidFill>
                                      <a:sysClr val="windowText" lastClr="000000"/>
                                    </a:solidFill>
                                    <a:effectLst/>
                                    <a:latin typeface="Cambria Math" panose="02040503050406030204" pitchFamily="18" charset="0"/>
                                  </a:rPr>
                                  <m:t>405=</m:t>
                                </m:r>
                                <m:r>
                                  <a:rPr lang="en-AU" sz="2000" b="0" i="1" smtClean="0">
                                    <a:solidFill>
                                      <a:sysClr val="windowText" lastClr="000000"/>
                                    </a:solidFill>
                                    <a:effectLst/>
                                    <a:latin typeface="Cambria Math" panose="02040503050406030204" pitchFamily="18" charset="0"/>
                                  </a:rPr>
                                  <m:t>𝜋</m:t>
                                </m:r>
                                <m:r>
                                  <a:rPr lang="en-AU" sz="2000" b="0" i="1" smtClean="0">
                                    <a:solidFill>
                                      <a:sysClr val="windowText" lastClr="000000"/>
                                    </a:solidFill>
                                    <a:effectLst/>
                                    <a:latin typeface="Cambria Math" panose="02040503050406030204" pitchFamily="18" charset="0"/>
                                  </a:rPr>
                                  <m:t>𝑑</m:t>
                                </m:r>
                              </m:oMath>
                            </m:oMathPara>
                          </a14:m>
                          <a:endParaRPr lang="en-AU" sz="2000" b="0" i="1" dirty="0">
                            <a:solidFill>
                              <a:sysClr val="windowText" lastClr="000000"/>
                            </a:solidFill>
                            <a:effectLst/>
                            <a:latin typeface="Cambria Math" panose="02040503050406030204" pitchFamily="18" charset="0"/>
                          </a:endParaRPr>
                        </a:p>
                        <a:p>
                          <a:pPr marL="766763" indent="0" algn="l">
                            <a:lnSpc>
                              <a:spcPct val="150000"/>
                            </a:lnSpc>
                            <a:spcBef>
                              <a:spcPts val="1200"/>
                            </a:spcBef>
                            <a:spcAft>
                              <a:spcPts val="600"/>
                            </a:spcAft>
                            <a:tabLst/>
                          </a:pPr>
                          <a14:m>
                            <m:oMathPara xmlns:m="http://schemas.openxmlformats.org/officeDocument/2006/math">
                              <m:oMathParaPr>
                                <m:jc m:val="left"/>
                              </m:oMathParaPr>
                              <m:oMath xmlns:m="http://schemas.openxmlformats.org/officeDocument/2006/math">
                                <m:r>
                                  <a:rPr lang="en-AU" sz="2000" b="0" i="1" smtClean="0">
                                    <a:solidFill>
                                      <a:srgbClr val="00642D"/>
                                    </a:solidFill>
                                    <a:effectLst/>
                                    <a:latin typeface="Cambria Math" panose="02040503050406030204" pitchFamily="18" charset="0"/>
                                  </a:rPr>
                                  <m:t>÷</m:t>
                                </m:r>
                                <m:r>
                                  <a:rPr lang="en-AU" sz="2000" b="0" i="1" smtClean="0">
                                    <a:solidFill>
                                      <a:srgbClr val="00642D"/>
                                    </a:solidFill>
                                    <a:effectLst/>
                                    <a:latin typeface="Cambria Math" panose="02040503050406030204" pitchFamily="18" charset="0"/>
                                  </a:rPr>
                                  <m:t>𝜋</m:t>
                                </m:r>
                                <m:r>
                                  <a:rPr lang="en-AU" sz="2000" b="0" i="1" smtClean="0">
                                    <a:solidFill>
                                      <a:srgbClr val="00642D"/>
                                    </a:solidFill>
                                    <a:effectLst/>
                                    <a:latin typeface="Cambria Math" panose="02040503050406030204" pitchFamily="18" charset="0"/>
                                  </a:rPr>
                                  <m:t>     ÷</m:t>
                                </m:r>
                                <m:r>
                                  <a:rPr lang="en-AU" sz="2000" b="0" i="1" smtClean="0">
                                    <a:solidFill>
                                      <a:srgbClr val="00642D"/>
                                    </a:solidFill>
                                    <a:effectLst/>
                                    <a:latin typeface="Cambria Math" panose="02040503050406030204" pitchFamily="18" charset="0"/>
                                  </a:rPr>
                                  <m:t>𝜋</m:t>
                                </m:r>
                              </m:oMath>
                            </m:oMathPara>
                          </a14:m>
                          <a:endParaRPr lang="en-AU" sz="2000" b="0" i="1" dirty="0">
                            <a:solidFill>
                              <a:srgbClr val="00642D"/>
                            </a:solidFill>
                            <a:effectLst/>
                            <a:latin typeface="Cambria Math" panose="02040503050406030204" pitchFamily="18" charset="0"/>
                          </a:endParaRPr>
                        </a:p>
                        <a:p>
                          <a:pPr algn="l">
                            <a:lnSpc>
                              <a:spcPct val="150000"/>
                            </a:lnSpc>
                            <a:spcBef>
                              <a:spcPts val="1200"/>
                            </a:spcBef>
                            <a:spcAft>
                              <a:spcPts val="600"/>
                            </a:spcAft>
                          </a:pPr>
                          <a14:m>
                            <m:oMathPara xmlns:m="http://schemas.openxmlformats.org/officeDocument/2006/math">
                              <m:oMathParaPr>
                                <m:jc m:val="left"/>
                              </m:oMathParaPr>
                              <m:oMath xmlns:m="http://schemas.openxmlformats.org/officeDocument/2006/math">
                                <m:r>
                                  <a:rPr lang="en-AU" sz="2000" b="0" i="0" smtClean="0">
                                    <a:solidFill>
                                      <a:sysClr val="windowText" lastClr="000000"/>
                                    </a:solidFill>
                                    <a:effectLst/>
                                    <a:latin typeface="Cambria Math" panose="02040503050406030204" pitchFamily="18" charset="0"/>
                                  </a:rPr>
                                  <m:t>128.915…=</m:t>
                                </m:r>
                                <m:r>
                                  <a:rPr lang="en-AU" sz="2000" i="1" smtClean="0">
                                    <a:solidFill>
                                      <a:sysClr val="windowText" lastClr="000000"/>
                                    </a:solidFill>
                                    <a:effectLst/>
                                    <a:latin typeface="Cambria Math" panose="02040503050406030204" pitchFamily="18" charset="0"/>
                                  </a:rPr>
                                  <m:t>𝑑</m:t>
                                </m:r>
                              </m:oMath>
                            </m:oMathPara>
                          </a14:m>
                          <a:endParaRPr lang="en-AU" sz="2000" b="0" i="0" dirty="0">
                            <a:solidFill>
                              <a:sysClr val="windowText" lastClr="000000"/>
                            </a:solidFill>
                            <a:effectLst/>
                            <a:latin typeface="Cambria Math" panose="02040503050406030204" pitchFamily="18" charset="0"/>
                          </a:endParaRPr>
                        </a:p>
                        <a:p>
                          <a:pPr marL="1033463" indent="0" algn="l">
                            <a:lnSpc>
                              <a:spcPct val="150000"/>
                            </a:lnSpc>
                            <a:spcBef>
                              <a:spcPts val="1200"/>
                            </a:spcBef>
                            <a:spcAft>
                              <a:spcPts val="600"/>
                            </a:spcAft>
                            <a:tabLst/>
                          </a:pPr>
                          <a14:m>
                            <m:oMathPara xmlns:m="http://schemas.openxmlformats.org/officeDocument/2006/math">
                              <m:oMathParaPr>
                                <m:jc m:val="left"/>
                              </m:oMathParaPr>
                              <m:oMath xmlns:m="http://schemas.openxmlformats.org/officeDocument/2006/math">
                                <m:r>
                                  <m:rPr>
                                    <m:sty m:val="p"/>
                                  </m:rPr>
                                  <a:rPr lang="en-AU" sz="2000" b="0" i="0" smtClean="0">
                                    <a:solidFill>
                                      <a:sysClr val="windowText" lastClr="000000"/>
                                    </a:solidFill>
                                    <a:effectLst/>
                                    <a:latin typeface="Cambria Math" panose="02040503050406030204" pitchFamily="18" charset="0"/>
                                  </a:rPr>
                                  <m:t>d</m:t>
                                </m:r>
                                <m:r>
                                  <a:rPr lang="en-AU" sz="1800" b="1" i="1" kern="1200" smtClean="0">
                                    <a:solidFill>
                                      <a:schemeClr val="tx1"/>
                                    </a:solidFill>
                                    <a:effectLst/>
                                    <a:latin typeface="Cambria Math" panose="02040503050406030204" pitchFamily="18" charset="0"/>
                                    <a:ea typeface="+mn-ea"/>
                                    <a:cs typeface="+mn-cs"/>
                                  </a:rPr>
                                  <m:t>≈</m:t>
                                </m:r>
                                <m:r>
                                  <a:rPr lang="en-AU" sz="2000" b="0" i="0" smtClean="0">
                                    <a:solidFill>
                                      <a:sysClr val="windowText" lastClr="000000"/>
                                    </a:solidFill>
                                    <a:effectLst/>
                                    <a:latin typeface="Cambria Math" panose="02040503050406030204" pitchFamily="18" charset="0"/>
                                  </a:rPr>
                                  <m:t>128.9</m:t>
                                </m:r>
                                <m:r>
                                  <a:rPr lang="en-AU" sz="2000" b="0">
                                    <a:solidFill>
                                      <a:sysClr val="windowText" lastClr="000000"/>
                                    </a:solidFill>
                                    <a:effectLst/>
                                    <a:latin typeface="Cambria Math" panose="02040503050406030204" pitchFamily="18" charset="0"/>
                                  </a:rPr>
                                  <m:t> </m:t>
                                </m:r>
                                <m:r>
                                  <a:rPr lang="en-AU" sz="2000" b="0" i="1">
                                    <a:solidFill>
                                      <a:sysClr val="windowText" lastClr="000000"/>
                                    </a:solidFill>
                                    <a:effectLst/>
                                    <a:latin typeface="Cambria Math" panose="02040503050406030204" pitchFamily="18" charset="0"/>
                                  </a:rPr>
                                  <m:t>𝑐𝑚</m:t>
                                </m:r>
                              </m:oMath>
                            </m:oMathPara>
                          </a14:m>
                          <a:br>
                            <a:rPr lang="en-AU" sz="2000" b="0" i="1" dirty="0">
                              <a:solidFill>
                                <a:sysClr val="windowText" lastClr="000000"/>
                              </a:solidFill>
                              <a:effectLst/>
                              <a:latin typeface="Cambria Math" panose="02040503050406030204" pitchFamily="18" charset="0"/>
                            </a:rPr>
                          </a:br>
                          <a:endParaRPr lang="en-AU" sz="2000" b="0" i="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987425" indent="0" algn="l">
                            <a:lnSpc>
                              <a:spcPct val="150000"/>
                            </a:lnSpc>
                            <a:spcBef>
                              <a:spcPts val="1200"/>
                            </a:spcBef>
                            <a:spcAft>
                              <a:spcPts val="600"/>
                            </a:spcAft>
                            <a:tabLst/>
                          </a:pPr>
                          <a14:m>
                            <m:oMathPara xmlns:m="http://schemas.openxmlformats.org/officeDocument/2006/math">
                              <m:oMathParaPr>
                                <m:jc m:val="left"/>
                              </m:oMathParaPr>
                              <m:oMath xmlns:m="http://schemas.openxmlformats.org/officeDocument/2006/math">
                                <m:r>
                                  <a:rPr lang="en-AU" sz="2000" smtClean="0">
                                    <a:solidFill>
                                      <a:sysClr val="windowText" lastClr="000000"/>
                                    </a:solidFill>
                                    <a:effectLst/>
                                    <a:latin typeface="Cambria Math" panose="02040503050406030204" pitchFamily="18" charset="0"/>
                                  </a:rPr>
                                  <m:t>𝐶</m:t>
                                </m:r>
                                <m:r>
                                  <m:rPr>
                                    <m:aln/>
                                  </m:rPr>
                                  <a:rPr lang="en-AU" sz="2000">
                                    <a:solidFill>
                                      <a:sysClr val="windowText" lastClr="000000"/>
                                    </a:solidFill>
                                    <a:effectLst/>
                                    <a:latin typeface="Cambria Math" panose="02040503050406030204" pitchFamily="18" charset="0"/>
                                  </a:rPr>
                                  <m:t>=</m:t>
                                </m:r>
                                <m:r>
                                  <a:rPr lang="en-AU" sz="2000">
                                    <a:solidFill>
                                      <a:sysClr val="windowText" lastClr="000000"/>
                                    </a:solidFill>
                                    <a:effectLst/>
                                    <a:latin typeface="Cambria Math" panose="02040503050406030204" pitchFamily="18" charset="0"/>
                                  </a:rPr>
                                  <m:t>𝜋</m:t>
                                </m:r>
                                <m:r>
                                  <a:rPr lang="en-AU" sz="2000">
                                    <a:solidFill>
                                      <a:sysClr val="windowText" lastClr="000000"/>
                                    </a:solidFill>
                                    <a:effectLst/>
                                    <a:latin typeface="Cambria Math" panose="02040503050406030204" pitchFamily="18" charset="0"/>
                                  </a:rPr>
                                  <m:t>𝑑</m:t>
                                </m:r>
                              </m:oMath>
                            </m:oMathPara>
                          </a14:m>
                          <a:endParaRPr lang="en-AU" sz="2000" dirty="0">
                            <a:solidFill>
                              <a:sysClr val="windowText" lastClr="000000"/>
                            </a:solidFill>
                            <a:effectLst/>
                            <a:latin typeface="Cambria Math" panose="02040503050406030204" pitchFamily="18" charset="0"/>
                          </a:endParaRPr>
                        </a:p>
                        <a:p>
                          <a:pPr marL="720725" indent="0" algn="l">
                            <a:lnSpc>
                              <a:spcPct val="150000"/>
                            </a:lnSpc>
                            <a:spcBef>
                              <a:spcPts val="1200"/>
                            </a:spcBef>
                            <a:spcAft>
                              <a:spcPts val="600"/>
                            </a:spcAft>
                            <a:tabLst/>
                          </a:pPr>
                          <a14:m>
                            <m:oMathPara xmlns:m="http://schemas.openxmlformats.org/officeDocument/2006/math">
                              <m:oMathParaPr>
                                <m:jc m:val="left"/>
                              </m:oMathParaPr>
                              <m:oMath xmlns:m="http://schemas.openxmlformats.org/officeDocument/2006/math">
                                <m:r>
                                  <a:rPr lang="en-AU" sz="2000" b="0" i="0" smtClean="0">
                                    <a:solidFill>
                                      <a:sysClr val="windowText" lastClr="000000"/>
                                    </a:solidFill>
                                    <a:effectLst/>
                                    <a:latin typeface="Cambria Math" panose="02040503050406030204" pitchFamily="18" charset="0"/>
                                  </a:rPr>
                                  <m:t>430</m:t>
                                </m:r>
                                <m:r>
                                  <a:rPr lang="en-AU" sz="2000">
                                    <a:solidFill>
                                      <a:sysClr val="windowText" lastClr="000000"/>
                                    </a:solidFill>
                                    <a:effectLst/>
                                    <a:latin typeface="Cambria Math" panose="02040503050406030204" pitchFamily="18" charset="0"/>
                                  </a:rPr>
                                  <m:t>=</m:t>
                                </m:r>
                                <m:r>
                                  <a:rPr lang="en-AU" sz="2000">
                                    <a:solidFill>
                                      <a:sysClr val="windowText" lastClr="000000"/>
                                    </a:solidFill>
                                    <a:effectLst/>
                                    <a:latin typeface="Cambria Math" panose="02040503050406030204" pitchFamily="18" charset="0"/>
                                  </a:rPr>
                                  <m:t>𝜋</m:t>
                                </m:r>
                                <m:r>
                                  <m:rPr>
                                    <m:sty m:val="p"/>
                                  </m:rPr>
                                  <a:rPr lang="en-AU" sz="2000" b="0" i="0" smtClean="0">
                                    <a:solidFill>
                                      <a:sysClr val="windowText" lastClr="000000"/>
                                    </a:solidFill>
                                    <a:effectLst/>
                                    <a:latin typeface="Cambria Math" panose="02040503050406030204" pitchFamily="18" charset="0"/>
                                  </a:rPr>
                                  <m:t>d</m:t>
                                </m:r>
                              </m:oMath>
                            </m:oMathPara>
                          </a14:m>
                          <a:endParaRPr lang="en-AU" sz="2000" dirty="0">
                            <a:solidFill>
                              <a:sysClr val="windowText" lastClr="000000"/>
                            </a:solidFill>
                            <a:effectLst/>
                            <a:latin typeface="Cambria Math" panose="02040503050406030204" pitchFamily="18" charset="0"/>
                          </a:endParaRPr>
                        </a:p>
                        <a:p>
                          <a:pPr marL="766763" marR="0" lvl="0" indent="0" algn="l" defTabSz="914377" rtl="0" eaLnBrk="1" fontAlgn="auto" latinLnBrk="0" hangingPunct="1">
                            <a:lnSpc>
                              <a:spcPct val="150000"/>
                            </a:lnSpc>
                            <a:spcBef>
                              <a:spcPts val="120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sz="2000" b="0" i="1" smtClean="0">
                                    <a:solidFill>
                                      <a:srgbClr val="00642D"/>
                                    </a:solidFill>
                                    <a:effectLst/>
                                    <a:latin typeface="Cambria Math" panose="02040503050406030204" pitchFamily="18" charset="0"/>
                                  </a:rPr>
                                  <m:t>÷</m:t>
                                </m:r>
                                <m:r>
                                  <a:rPr lang="en-AU" sz="2000" b="0" i="1" smtClean="0">
                                    <a:solidFill>
                                      <a:srgbClr val="00642D"/>
                                    </a:solidFill>
                                    <a:effectLst/>
                                    <a:latin typeface="Cambria Math" panose="02040503050406030204" pitchFamily="18" charset="0"/>
                                  </a:rPr>
                                  <m:t>𝜋</m:t>
                                </m:r>
                                <m:r>
                                  <a:rPr lang="en-AU" sz="2000" b="0" i="1" smtClean="0">
                                    <a:solidFill>
                                      <a:srgbClr val="00642D"/>
                                    </a:solidFill>
                                    <a:effectLst/>
                                    <a:latin typeface="Cambria Math" panose="02040503050406030204" pitchFamily="18" charset="0"/>
                                  </a:rPr>
                                  <m:t>     ÷</m:t>
                                </m:r>
                                <m:r>
                                  <a:rPr lang="en-AU" sz="2000" b="0" i="1" smtClean="0">
                                    <a:solidFill>
                                      <a:srgbClr val="00642D"/>
                                    </a:solidFill>
                                    <a:effectLst/>
                                    <a:latin typeface="Cambria Math" panose="02040503050406030204" pitchFamily="18" charset="0"/>
                                  </a:rPr>
                                  <m:t>𝜋</m:t>
                                </m:r>
                              </m:oMath>
                            </m:oMathPara>
                          </a14:m>
                          <a:endParaRPr lang="en-AU" sz="2000" b="0" i="1" dirty="0">
                            <a:solidFill>
                              <a:srgbClr val="00642D"/>
                            </a:solidFill>
                            <a:effectLst/>
                            <a:latin typeface="Cambria Math" panose="02040503050406030204" pitchFamily="18" charset="0"/>
                          </a:endParaRPr>
                        </a:p>
                        <a:p>
                          <a:pPr marL="14288" marR="0" lvl="0" indent="0" algn="l" defTabSz="914377" rtl="0" eaLnBrk="1" fontAlgn="auto" latinLnBrk="0" hangingPunct="1">
                            <a:lnSpc>
                              <a:spcPct val="150000"/>
                            </a:lnSpc>
                            <a:spcBef>
                              <a:spcPts val="120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sz="2000" b="0" i="0" smtClean="0">
                                    <a:solidFill>
                                      <a:sysClr val="windowText" lastClr="000000"/>
                                    </a:solidFill>
                                    <a:effectLst/>
                                    <a:latin typeface="Cambria Math" panose="02040503050406030204" pitchFamily="18" charset="0"/>
                                  </a:rPr>
                                  <m:t>136.873…</m:t>
                                </m:r>
                                <m:r>
                                  <a:rPr lang="en-AU" sz="2000" b="1" i="0" smtClean="0">
                                    <a:solidFill>
                                      <a:sysClr val="windowText" lastClr="000000"/>
                                    </a:solidFill>
                                    <a:effectLst/>
                                    <a:latin typeface="Cambria Math" panose="02040503050406030204" pitchFamily="18" charset="0"/>
                                  </a:rPr>
                                  <m:t>=</m:t>
                                </m:r>
                                <m:r>
                                  <a:rPr lang="en-AU" sz="2000" b="0" i="1" smtClean="0">
                                    <a:solidFill>
                                      <a:sysClr val="windowText" lastClr="000000"/>
                                    </a:solidFill>
                                    <a:effectLst/>
                                    <a:latin typeface="Cambria Math" panose="02040503050406030204" pitchFamily="18" charset="0"/>
                                  </a:rPr>
                                  <m:t>𝑑</m:t>
                                </m:r>
                              </m:oMath>
                            </m:oMathPara>
                          </a14:m>
                          <a:endParaRPr lang="en-AU" sz="2000" b="0" i="1" dirty="0">
                            <a:solidFill>
                              <a:sysClr val="windowText" lastClr="000000"/>
                            </a:solidFill>
                            <a:effectLst/>
                            <a:latin typeface="Cambria Math" panose="02040503050406030204" pitchFamily="18" charset="0"/>
                          </a:endParaRPr>
                        </a:p>
                        <a:p>
                          <a:pPr marL="987425" marR="0" lvl="0" indent="0" algn="l" defTabSz="914377" rtl="0" eaLnBrk="1" fontAlgn="auto" latinLnBrk="0" hangingPunct="1">
                            <a:lnSpc>
                              <a:spcPct val="150000"/>
                            </a:lnSpc>
                            <a:spcBef>
                              <a:spcPts val="1200"/>
                            </a:spcBef>
                            <a:spcAft>
                              <a:spcPts val="600"/>
                            </a:spcAft>
                            <a:buClrTx/>
                            <a:buSzTx/>
                            <a:buFontTx/>
                            <a:buNone/>
                            <a:tabLst/>
                            <a:defRPr/>
                          </a:pPr>
                          <a14:m>
                            <m:oMathPara xmlns:m="http://schemas.openxmlformats.org/officeDocument/2006/math">
                              <m:oMathParaPr>
                                <m:jc m:val="left"/>
                              </m:oMathParaPr>
                              <m:oMath xmlns:m="http://schemas.openxmlformats.org/officeDocument/2006/math">
                                <m:r>
                                  <m:rPr>
                                    <m:sty m:val="p"/>
                                  </m:rPr>
                                  <a:rPr lang="en-AU" sz="2000" b="0" i="0" smtClean="0">
                                    <a:solidFill>
                                      <a:sysClr val="windowText" lastClr="000000"/>
                                    </a:solidFill>
                                    <a:effectLst/>
                                    <a:latin typeface="Cambria Math" panose="02040503050406030204" pitchFamily="18" charset="0"/>
                                  </a:rPr>
                                  <m:t>d</m:t>
                                </m:r>
                                <m:r>
                                  <a:rPr lang="en-AU" sz="2000" b="1" i="1" kern="1200" smtClean="0">
                                    <a:solidFill>
                                      <a:schemeClr val="tx1"/>
                                    </a:solidFill>
                                    <a:effectLst/>
                                    <a:latin typeface="Cambria Math" panose="02040503050406030204" pitchFamily="18" charset="0"/>
                                    <a:ea typeface="+mn-ea"/>
                                    <a:cs typeface="+mn-cs"/>
                                  </a:rPr>
                                  <m:t>≈</m:t>
                                </m:r>
                                <m:r>
                                  <a:rPr lang="en-AU" sz="2000" b="0" i="1" smtClean="0">
                                    <a:solidFill>
                                      <a:sysClr val="windowText" lastClr="000000"/>
                                    </a:solidFill>
                                    <a:effectLst/>
                                    <a:latin typeface="Cambria Math" panose="02040503050406030204" pitchFamily="18" charset="0"/>
                                  </a:rPr>
                                  <m:t>136.9 </m:t>
                                </m:r>
                                <m:r>
                                  <a:rPr lang="en-AU" sz="2000" b="0" i="1" smtClean="0">
                                    <a:solidFill>
                                      <a:sysClr val="windowText" lastClr="000000"/>
                                    </a:solidFill>
                                    <a:effectLst/>
                                    <a:latin typeface="Cambria Math" panose="02040503050406030204" pitchFamily="18" charset="0"/>
                                  </a:rPr>
                                  <m:t>𝑐𝑚</m:t>
                                </m:r>
                              </m:oMath>
                            </m:oMathPara>
                          </a14:m>
                          <a:endParaRPr lang="en-AU" sz="2000" b="0" i="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0599118"/>
                      </a:ext>
                    </a:extLst>
                  </a:tr>
                </a:tbl>
              </a:graphicData>
            </a:graphic>
          </p:graphicFrame>
        </mc:Choice>
        <mc:Fallback xmlns="">
          <p:graphicFrame>
            <p:nvGraphicFramePr>
              <p:cNvPr id="5" name="Table 4" descr="A table showing the solutions to slide 10.">
                <a:extLst>
                  <a:ext uri="{FF2B5EF4-FFF2-40B4-BE49-F238E27FC236}">
                    <a16:creationId xmlns:a16="http://schemas.microsoft.com/office/drawing/2014/main" id="{DA72A046-CD07-8869-EDE5-E54FB66AE95A}"/>
                  </a:ext>
                </a:extLst>
              </p:cNvPr>
              <p:cNvGraphicFramePr>
                <a:graphicFrameLocks/>
              </p:cNvGraphicFramePr>
              <p:nvPr>
                <p:extLst>
                  <p:ext uri="{D42A27DB-BD31-4B8C-83A1-F6EECF244321}">
                    <p14:modId xmlns:p14="http://schemas.microsoft.com/office/powerpoint/2010/main" val="353400302"/>
                  </p:ext>
                </p:extLst>
              </p:nvPr>
            </p:nvGraphicFramePr>
            <p:xfrm>
              <a:off x="3245110" y="4038600"/>
              <a:ext cx="5701780" cy="2667000"/>
            </p:xfrm>
            <a:graphic>
              <a:graphicData uri="http://schemas.openxmlformats.org/drawingml/2006/table">
                <a:tbl>
                  <a:tblPr firstRow="1" firstCol="1" bandRow="1">
                    <a:tableStyleId>{5A111915-BE36-4E01-A7E5-04B1672EAD32}</a:tableStyleId>
                  </a:tblPr>
                  <a:tblGrid>
                    <a:gridCol w="2850297">
                      <a:extLst>
                        <a:ext uri="{9D8B030D-6E8A-4147-A177-3AD203B41FA5}">
                          <a16:colId xmlns:a16="http://schemas.microsoft.com/office/drawing/2014/main" val="1822805121"/>
                        </a:ext>
                      </a:extLst>
                    </a:gridCol>
                    <a:gridCol w="2851483">
                      <a:extLst>
                        <a:ext uri="{9D8B030D-6E8A-4147-A177-3AD203B41FA5}">
                          <a16:colId xmlns:a16="http://schemas.microsoft.com/office/drawing/2014/main" val="2462835989"/>
                        </a:ext>
                      </a:extLst>
                    </a:gridCol>
                  </a:tblGrid>
                  <a:tr h="2667000">
                    <a:tc>
                      <a:txBody>
                        <a:bodyPr/>
                        <a:lstStyle/>
                        <a:p>
                          <a:endParaRPr lang="en-US"/>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r="-100000"/>
                          </a:stretch>
                        </a:blipFill>
                      </a:tcPr>
                    </a:tc>
                    <a:tc>
                      <a:txBody>
                        <a:bodyPr/>
                        <a:lstStyle/>
                        <a:p>
                          <a:endParaRPr lang="en-US"/>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l="-100000"/>
                          </a:stretch>
                        </a:blipFill>
                      </a:tcPr>
                    </a:tc>
                    <a:extLst>
                      <a:ext uri="{0D108BD9-81ED-4DB2-BD59-A6C34878D82A}">
                        <a16:rowId xmlns:a16="http://schemas.microsoft.com/office/drawing/2014/main" val="2240599118"/>
                      </a:ext>
                    </a:extLst>
                  </a:tr>
                </a:tbl>
              </a:graphicData>
            </a:graphic>
          </p:graphicFrame>
        </mc:Fallback>
      </mc:AlternateContent>
      <p:sp>
        <p:nvSpPr>
          <p:cNvPr id="2" name="Slide Number Placeholder 1">
            <a:extLst>
              <a:ext uri="{FF2B5EF4-FFF2-40B4-BE49-F238E27FC236}">
                <a16:creationId xmlns:a16="http://schemas.microsoft.com/office/drawing/2014/main" id="{9550313F-3990-BC41-1516-F8C38C4C4C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42187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a:t>
            </a:r>
            <a:r>
              <a:rPr lang="en-AU" sz="1200" dirty="0">
                <a:solidFill>
                  <a:schemeClr val="bg1"/>
                </a:solidFill>
              </a:rPr>
              <a:t>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cs typeface="Arial"/>
              </a:rPr>
              <a:t>Explore</a:t>
            </a:r>
            <a:endParaRPr lang="en-AU">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EF5964-87AD-15F1-CACE-60A4DE4F8C17}"/>
              </a:ext>
            </a:extLst>
          </p:cNvPr>
          <p:cNvSpPr>
            <a:spLocks noGrp="1" noRot="1" noMove="1" noResize="1" noEditPoints="1" noAdjustHandles="1" noChangeArrowheads="1" noChangeShapeType="1"/>
          </p:cNvSpPr>
          <p:nvPr>
            <p:ph type="title"/>
          </p:nvPr>
        </p:nvSpPr>
        <p:spPr/>
        <p:txBody>
          <a:bodyPr/>
          <a:lstStyle/>
          <a:p>
            <a:r>
              <a:rPr lang="en-AU">
                <a:latin typeface="+mj-lt"/>
              </a:rPr>
              <a:t>Applying circumference formula (1)</a:t>
            </a:r>
          </a:p>
        </p:txBody>
      </p:sp>
      <p:sp>
        <p:nvSpPr>
          <p:cNvPr id="5" name="Text Placeholder 4">
            <a:extLst>
              <a:ext uri="{FF2B5EF4-FFF2-40B4-BE49-F238E27FC236}">
                <a16:creationId xmlns:a16="http://schemas.microsoft.com/office/drawing/2014/main" id="{568FD351-B4CE-0D18-F31B-EFA50B767F7A}"/>
              </a:ext>
            </a:extLst>
          </p:cNvPr>
          <p:cNvSpPr>
            <a:spLocks noGrp="1"/>
          </p:cNvSpPr>
          <p:nvPr>
            <p:ph type="body" sz="quarter" idx="18"/>
          </p:nvPr>
        </p:nvSpPr>
        <p:spPr/>
        <p:txBody>
          <a:bodyPr/>
          <a:lstStyle/>
          <a:p>
            <a:r>
              <a:rPr lang="en-AU" dirty="0">
                <a:latin typeface="+mj-lt"/>
              </a:rPr>
              <a:t>Boneshaker bicycle</a:t>
            </a:r>
          </a:p>
        </p:txBody>
      </p:sp>
      <p:pic>
        <p:nvPicPr>
          <p:cNvPr id="7" name="Picture 6" descr="A drawing of a old boneshaker bicycle with the diameter of the front wheel given as 76 centimetres. ">
            <a:extLst>
              <a:ext uri="{FF2B5EF4-FFF2-40B4-BE49-F238E27FC236}">
                <a16:creationId xmlns:a16="http://schemas.microsoft.com/office/drawing/2014/main" id="{6C5E825D-1EE3-9B45-A4CF-8EA77FCAE78E}"/>
              </a:ext>
            </a:extLst>
          </p:cNvPr>
          <p:cNvPicPr>
            <a:picLocks noChangeAspect="1"/>
          </p:cNvPicPr>
          <p:nvPr/>
        </p:nvPicPr>
        <p:blipFill>
          <a:blip r:embed="rId2"/>
          <a:stretch>
            <a:fillRect/>
          </a:stretch>
        </p:blipFill>
        <p:spPr>
          <a:xfrm>
            <a:off x="2398373" y="1722623"/>
            <a:ext cx="7395254" cy="4973377"/>
          </a:xfrm>
          <a:prstGeom prst="rect">
            <a:avLst/>
          </a:prstGeom>
        </p:spPr>
      </p:pic>
      <p:sp>
        <p:nvSpPr>
          <p:cNvPr id="2" name="Slide Number Placeholder 1">
            <a:extLst>
              <a:ext uri="{FF2B5EF4-FFF2-40B4-BE49-F238E27FC236}">
                <a16:creationId xmlns:a16="http://schemas.microsoft.com/office/drawing/2014/main" id="{4CA8082F-8424-6248-E7E1-D940F6AE63F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3068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04A85-AE0A-2163-8E31-4D3685EC1F21}"/>
              </a:ext>
            </a:extLst>
          </p:cNvPr>
          <p:cNvSpPr>
            <a:spLocks noGrp="1"/>
          </p:cNvSpPr>
          <p:nvPr>
            <p:ph type="title"/>
          </p:nvPr>
        </p:nvSpPr>
        <p:spPr/>
        <p:txBody>
          <a:bodyPr/>
          <a:lstStyle/>
          <a:p>
            <a:r>
              <a:rPr lang="en-US" dirty="0">
                <a:latin typeface="+mj-lt"/>
                <a:cs typeface="Arial"/>
              </a:rPr>
              <a:t>Applying circumference formula (2)</a:t>
            </a:r>
            <a:endParaRPr lang="en-US" dirty="0">
              <a:latin typeface="+mj-lt"/>
            </a:endParaRPr>
          </a:p>
        </p:txBody>
      </p:sp>
      <p:sp>
        <p:nvSpPr>
          <p:cNvPr id="4" name="Text Placeholder 3">
            <a:extLst>
              <a:ext uri="{FF2B5EF4-FFF2-40B4-BE49-F238E27FC236}">
                <a16:creationId xmlns:a16="http://schemas.microsoft.com/office/drawing/2014/main" id="{F09B78D4-F82F-81D8-283B-B126508548E4}"/>
              </a:ext>
            </a:extLst>
          </p:cNvPr>
          <p:cNvSpPr>
            <a:spLocks noGrp="1"/>
          </p:cNvSpPr>
          <p:nvPr>
            <p:ph type="body" sz="quarter" idx="18"/>
          </p:nvPr>
        </p:nvSpPr>
        <p:spPr/>
        <p:txBody>
          <a:bodyPr/>
          <a:lstStyle/>
          <a:p>
            <a:r>
              <a:rPr lang="en-US" dirty="0">
                <a:latin typeface="+mj-lt"/>
                <a:cs typeface="Arial"/>
              </a:rPr>
              <a:t>The formula</a:t>
            </a:r>
            <a:endParaRPr lang="en-US" dirty="0">
              <a:latin typeface="+mj-lt"/>
            </a:endParaRP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6BE7434-5D1B-A139-20FF-B5D91B445D3C}"/>
                  </a:ext>
                </a:extLst>
              </p:cNvPr>
              <p:cNvSpPr>
                <a:spLocks noGrp="1"/>
              </p:cNvSpPr>
              <p:nvPr>
                <p:ph type="body" sz="quarter" idx="17"/>
              </p:nvPr>
            </p:nvSpPr>
            <p:spPr>
              <a:xfrm>
                <a:off x="4350776" y="2542868"/>
                <a:ext cx="3453290" cy="1772264"/>
              </a:xfrm>
            </p:spPr>
            <p:txBody>
              <a:bodyPr/>
              <a:lstStyle/>
              <a:p>
                <a:pPr/>
                <a14:m>
                  <m:oMathPara xmlns:m="http://schemas.openxmlformats.org/officeDocument/2006/math">
                    <m:oMathParaPr>
                      <m:jc m:val="centerGroup"/>
                    </m:oMathParaPr>
                    <m:oMath xmlns:m="http://schemas.openxmlformats.org/officeDocument/2006/math">
                      <m:r>
                        <a:rPr lang="en-AU" sz="7200" b="0" i="1" smtClean="0">
                          <a:latin typeface="Cambria Math" panose="02040503050406030204" pitchFamily="18" charset="0"/>
                        </a:rPr>
                        <m:t>𝐶</m:t>
                      </m:r>
                      <m:r>
                        <a:rPr lang="en-AU" sz="7200" b="0" i="1" smtClean="0">
                          <a:latin typeface="Cambria Math" panose="02040503050406030204" pitchFamily="18" charset="0"/>
                        </a:rPr>
                        <m:t>=</m:t>
                      </m:r>
                      <m:r>
                        <a:rPr lang="en-AU" sz="7200" b="0" i="1" smtClean="0">
                          <a:latin typeface="Cambria Math" panose="02040503050406030204" pitchFamily="18" charset="0"/>
                        </a:rPr>
                        <m:t>𝜋</m:t>
                      </m:r>
                      <m:r>
                        <a:rPr lang="en-AU" sz="7200" b="0" i="1" smtClean="0">
                          <a:latin typeface="Cambria Math" panose="02040503050406030204" pitchFamily="18" charset="0"/>
                        </a:rPr>
                        <m:t>𝑑</m:t>
                      </m:r>
                    </m:oMath>
                  </m:oMathPara>
                </a14:m>
                <a:endParaRPr lang="en-US" sz="7200" dirty="0"/>
              </a:p>
            </p:txBody>
          </p:sp>
        </mc:Choice>
        <mc:Fallback xmlns="">
          <p:sp>
            <p:nvSpPr>
              <p:cNvPr id="5" name="Text Placeholder 4">
                <a:extLst>
                  <a:ext uri="{FF2B5EF4-FFF2-40B4-BE49-F238E27FC236}">
                    <a16:creationId xmlns:a16="http://schemas.microsoft.com/office/drawing/2014/main" id="{D6BE7434-5D1B-A139-20FF-B5D91B445D3C}"/>
                  </a:ext>
                </a:extLst>
              </p:cNvPr>
              <p:cNvSpPr>
                <a:spLocks noRot="1" noChangeAspect="1" noMove="1" noResize="1" noEditPoints="1" noAdjustHandles="1" noChangeArrowheads="1" noChangeShapeType="1" noTextEdit="1"/>
              </p:cNvSpPr>
              <p:nvPr>
                <p:ph type="body" sz="quarter" idx="17"/>
              </p:nvPr>
            </p:nvSpPr>
            <p:spPr>
              <a:xfrm>
                <a:off x="4350776" y="2542868"/>
                <a:ext cx="3453290" cy="1772264"/>
              </a:xfrm>
              <a:blipFill>
                <a:blip r:embed="rId4"/>
                <a:stretch>
                  <a:fillRect/>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81BABAFA-967C-DB00-ACD9-0EEB63A3C1E9}"/>
              </a:ext>
            </a:extLst>
          </p:cNvPr>
          <p:cNvSpPr>
            <a:spLocks/>
          </p:cNvSpPr>
          <p:nvPr/>
        </p:nvSpPr>
        <p:spPr>
          <a:xfrm>
            <a:off x="2851356" y="4505842"/>
            <a:ext cx="2998840" cy="1277162"/>
          </a:xfrm>
          <a:prstGeom prst="wedgeRoundRectCallout">
            <a:avLst>
              <a:gd name="adj1" fmla="val 20365"/>
              <a:gd name="adj2" fmla="val -743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a:lnSpc>
                <a:spcPct val="150000"/>
              </a:lnSpc>
              <a:spcAft>
                <a:spcPts val="1200"/>
              </a:spcAft>
            </a:pPr>
            <a:r>
              <a:rPr lang="en-AU" sz="2000" dirty="0"/>
              <a:t>Are all these symbols variables?</a:t>
            </a:r>
          </a:p>
        </p:txBody>
      </p:sp>
      <p:sp>
        <p:nvSpPr>
          <p:cNvPr id="6" name="Speech Bubble: Rectangle with Corners Rounded 5">
            <a:extLst>
              <a:ext uri="{FF2B5EF4-FFF2-40B4-BE49-F238E27FC236}">
                <a16:creationId xmlns:a16="http://schemas.microsoft.com/office/drawing/2014/main" id="{0F03559F-9355-F34F-1DCB-009A8AE95FC5}"/>
              </a:ext>
            </a:extLst>
          </p:cNvPr>
          <p:cNvSpPr>
            <a:spLocks/>
          </p:cNvSpPr>
          <p:nvPr/>
        </p:nvSpPr>
        <p:spPr>
          <a:xfrm>
            <a:off x="6164827" y="4505842"/>
            <a:ext cx="2998840" cy="1277162"/>
          </a:xfrm>
          <a:prstGeom prst="wedgeRoundRectCallout">
            <a:avLst>
              <a:gd name="adj1" fmla="val -20350"/>
              <a:gd name="adj2" fmla="val -752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a:lnSpc>
                <a:spcPct val="150000"/>
              </a:lnSpc>
              <a:spcAft>
                <a:spcPts val="1200"/>
              </a:spcAft>
            </a:pPr>
            <a:r>
              <a:rPr lang="en-AU" sz="2000" dirty="0"/>
              <a:t>What does each part of this equation mean?</a:t>
            </a:r>
          </a:p>
        </p:txBody>
      </p:sp>
      <p:sp>
        <p:nvSpPr>
          <p:cNvPr id="2" name="Slide Number Placeholder 1">
            <a:extLst>
              <a:ext uri="{FF2B5EF4-FFF2-40B4-BE49-F238E27FC236}">
                <a16:creationId xmlns:a16="http://schemas.microsoft.com/office/drawing/2014/main" id="{D3C09AAB-9EA0-CD4C-C478-D1ABF4B2202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7185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EF5964-87AD-15F1-CACE-60A4DE4F8C17}"/>
              </a:ext>
            </a:extLst>
          </p:cNvPr>
          <p:cNvSpPr>
            <a:spLocks noGrp="1"/>
          </p:cNvSpPr>
          <p:nvPr>
            <p:ph type="title"/>
          </p:nvPr>
        </p:nvSpPr>
        <p:spPr/>
        <p:txBody>
          <a:bodyPr/>
          <a:lstStyle/>
          <a:p>
            <a:r>
              <a:rPr lang="en-AU" dirty="0">
                <a:latin typeface="+mj-lt"/>
              </a:rPr>
              <a:t>Applying circumference formula (3)</a:t>
            </a:r>
          </a:p>
        </p:txBody>
      </p:sp>
      <p:sp>
        <p:nvSpPr>
          <p:cNvPr id="5" name="Text Placeholder 4">
            <a:extLst>
              <a:ext uri="{FF2B5EF4-FFF2-40B4-BE49-F238E27FC236}">
                <a16:creationId xmlns:a16="http://schemas.microsoft.com/office/drawing/2014/main" id="{EA720524-B5C1-4457-9196-F7F57DDACB2A}"/>
              </a:ext>
            </a:extLst>
          </p:cNvPr>
          <p:cNvSpPr>
            <a:spLocks noGrp="1"/>
          </p:cNvSpPr>
          <p:nvPr>
            <p:ph type="body" sz="quarter" idx="18"/>
          </p:nvPr>
        </p:nvSpPr>
        <p:spPr/>
        <p:txBody>
          <a:bodyPr/>
          <a:lstStyle/>
          <a:p>
            <a:r>
              <a:rPr lang="en-AU" dirty="0">
                <a:latin typeface="+mj-lt"/>
              </a:rPr>
              <a:t>Boneshaker bicycle</a:t>
            </a:r>
          </a:p>
        </p:txBody>
      </p:sp>
      <p:pic>
        <p:nvPicPr>
          <p:cNvPr id="8" name="Picture 7" descr="A drawing of a old boneshaker bicycle with the diameter of the rear wheel given as 51 centimetres. ">
            <a:extLst>
              <a:ext uri="{FF2B5EF4-FFF2-40B4-BE49-F238E27FC236}">
                <a16:creationId xmlns:a16="http://schemas.microsoft.com/office/drawing/2014/main" id="{BC71EB48-75F2-1900-1B02-CF7BA01ADDC2}"/>
              </a:ext>
            </a:extLst>
          </p:cNvPr>
          <p:cNvPicPr>
            <a:picLocks noChangeAspect="1"/>
          </p:cNvPicPr>
          <p:nvPr/>
        </p:nvPicPr>
        <p:blipFill>
          <a:blip r:embed="rId2"/>
          <a:stretch>
            <a:fillRect/>
          </a:stretch>
        </p:blipFill>
        <p:spPr>
          <a:xfrm>
            <a:off x="2446846" y="1571656"/>
            <a:ext cx="7298309" cy="5124344"/>
          </a:xfrm>
          <a:prstGeom prst="rect">
            <a:avLst/>
          </a:prstGeom>
        </p:spPr>
      </p:pic>
      <p:sp>
        <p:nvSpPr>
          <p:cNvPr id="2" name="Slide Number Placeholder 1">
            <a:extLst>
              <a:ext uri="{FF2B5EF4-FFF2-40B4-BE49-F238E27FC236}">
                <a16:creationId xmlns:a16="http://schemas.microsoft.com/office/drawing/2014/main" id="{4CA8082F-8424-6248-E7E1-D940F6AE63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54165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48C24B-DCD1-CEF6-E6EB-A43D090EB4DA}"/>
              </a:ext>
            </a:extLst>
          </p:cNvPr>
          <p:cNvSpPr>
            <a:spLocks noGrp="1"/>
          </p:cNvSpPr>
          <p:nvPr>
            <p:ph type="title"/>
          </p:nvPr>
        </p:nvSpPr>
        <p:spPr/>
        <p:txBody>
          <a:bodyPr/>
          <a:lstStyle/>
          <a:p>
            <a:r>
              <a:rPr lang="en-AU" dirty="0">
                <a:latin typeface="+mj-lt"/>
              </a:rPr>
              <a:t>Applying circumference formula (4)</a:t>
            </a:r>
          </a:p>
        </p:txBody>
      </p:sp>
      <p:sp>
        <p:nvSpPr>
          <p:cNvPr id="5" name="Text Placeholder 4">
            <a:extLst>
              <a:ext uri="{FF2B5EF4-FFF2-40B4-BE49-F238E27FC236}">
                <a16:creationId xmlns:a16="http://schemas.microsoft.com/office/drawing/2014/main" id="{D1D30ABB-70B8-D4E8-80ED-4DCFE7EBF03F}"/>
              </a:ext>
            </a:extLst>
          </p:cNvPr>
          <p:cNvSpPr>
            <a:spLocks noGrp="1"/>
          </p:cNvSpPr>
          <p:nvPr>
            <p:ph type="body" sz="quarter" idx="18"/>
          </p:nvPr>
        </p:nvSpPr>
        <p:spPr/>
        <p:txBody>
          <a:bodyPr/>
          <a:lstStyle/>
          <a:p>
            <a:r>
              <a:rPr lang="en-AU" dirty="0">
                <a:latin typeface="+mj-lt"/>
              </a:rPr>
              <a:t>Boneshaker bicycle</a:t>
            </a:r>
          </a:p>
        </p:txBody>
      </p:sp>
      <p:pic>
        <p:nvPicPr>
          <p:cNvPr id="8" name="Picture 7" descr="A historical bicycle with tyre diameters of 100 cm and 73 cm.">
            <a:extLst>
              <a:ext uri="{FF2B5EF4-FFF2-40B4-BE49-F238E27FC236}">
                <a16:creationId xmlns:a16="http://schemas.microsoft.com/office/drawing/2014/main" id="{2C10F9DF-48B6-2DE8-C39F-F565C96E9F94}"/>
              </a:ext>
            </a:extLst>
          </p:cNvPr>
          <p:cNvPicPr>
            <a:picLocks noChangeAspect="1"/>
          </p:cNvPicPr>
          <p:nvPr/>
        </p:nvPicPr>
        <p:blipFill>
          <a:blip r:embed="rId2"/>
          <a:stretch>
            <a:fillRect/>
          </a:stretch>
        </p:blipFill>
        <p:spPr>
          <a:xfrm>
            <a:off x="2652976" y="1817565"/>
            <a:ext cx="6886048" cy="4878435"/>
          </a:xfrm>
          <a:prstGeom prst="rect">
            <a:avLst/>
          </a:prstGeom>
        </p:spPr>
      </p:pic>
      <p:sp>
        <p:nvSpPr>
          <p:cNvPr id="2" name="Slide Number Placeholder 1">
            <a:extLst>
              <a:ext uri="{FF2B5EF4-FFF2-40B4-BE49-F238E27FC236}">
                <a16:creationId xmlns:a16="http://schemas.microsoft.com/office/drawing/2014/main" id="{47FC296E-3E4D-483C-A188-E1A98E3A6F5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56956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48C24B-DCD1-CEF6-E6EB-A43D090EB4DA}"/>
              </a:ext>
            </a:extLst>
          </p:cNvPr>
          <p:cNvSpPr>
            <a:spLocks noGrp="1"/>
          </p:cNvSpPr>
          <p:nvPr>
            <p:ph type="title"/>
          </p:nvPr>
        </p:nvSpPr>
        <p:spPr/>
        <p:txBody>
          <a:bodyPr/>
          <a:lstStyle/>
          <a:p>
            <a:r>
              <a:rPr lang="en-AU" dirty="0">
                <a:latin typeface="+mj-lt"/>
              </a:rPr>
              <a:t>Applying circumference formula (5)</a:t>
            </a:r>
          </a:p>
        </p:txBody>
      </p:sp>
      <p:sp>
        <p:nvSpPr>
          <p:cNvPr id="5" name="Text Placeholder 4">
            <a:extLst>
              <a:ext uri="{FF2B5EF4-FFF2-40B4-BE49-F238E27FC236}">
                <a16:creationId xmlns:a16="http://schemas.microsoft.com/office/drawing/2014/main" id="{8E44607F-3EC0-EF90-A4E5-576154884BB1}"/>
              </a:ext>
            </a:extLst>
          </p:cNvPr>
          <p:cNvSpPr>
            <a:spLocks noGrp="1"/>
          </p:cNvSpPr>
          <p:nvPr>
            <p:ph type="body" sz="quarter" idx="18"/>
          </p:nvPr>
        </p:nvSpPr>
        <p:spPr/>
        <p:txBody>
          <a:bodyPr/>
          <a:lstStyle/>
          <a:p>
            <a:r>
              <a:rPr lang="en-AU" dirty="0">
                <a:latin typeface="+mj-lt"/>
              </a:rPr>
              <a:t>Boneshaker bicycle</a:t>
            </a:r>
          </a:p>
        </p:txBody>
      </p:sp>
      <p:pic>
        <p:nvPicPr>
          <p:cNvPr id="6" name="Picture 5" descr="A historical bicycle with tyre diameters of 100 cm and 73 cm.">
            <a:extLst>
              <a:ext uri="{FF2B5EF4-FFF2-40B4-BE49-F238E27FC236}">
                <a16:creationId xmlns:a16="http://schemas.microsoft.com/office/drawing/2014/main" id="{219C35F9-8B60-7C6B-E6D4-EEFB4ECB7E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3993" y="1610079"/>
            <a:ext cx="4875703" cy="3454202"/>
          </a:xfrm>
          <a:prstGeom prst="rect">
            <a:avLst/>
          </a:prstGeom>
        </p:spPr>
      </p:pic>
      <mc:AlternateContent xmlns:mc="http://schemas.openxmlformats.org/markup-compatibility/2006" xmlns:a14="http://schemas.microsoft.com/office/drawing/2010/main">
        <mc:Choice Requires="a14">
          <p:graphicFrame>
            <p:nvGraphicFramePr>
              <p:cNvPr id="7" name="Table 6" descr="A table showing the solutions to slide 6.">
                <a:extLst>
                  <a:ext uri="{FF2B5EF4-FFF2-40B4-BE49-F238E27FC236}">
                    <a16:creationId xmlns:a16="http://schemas.microsoft.com/office/drawing/2014/main" id="{61B90984-FA2C-EFAE-6A05-B8826D80DB90}"/>
                  </a:ext>
                </a:extLst>
              </p:cNvPr>
              <p:cNvGraphicFramePr>
                <a:graphicFrameLocks/>
              </p:cNvGraphicFramePr>
              <p:nvPr>
                <p:extLst>
                  <p:ext uri="{D42A27DB-BD31-4B8C-83A1-F6EECF244321}">
                    <p14:modId xmlns:p14="http://schemas.microsoft.com/office/powerpoint/2010/main" val="2499945795"/>
                  </p:ext>
                </p:extLst>
              </p:nvPr>
            </p:nvGraphicFramePr>
            <p:xfrm>
              <a:off x="3296859" y="5385360"/>
              <a:ext cx="6109970" cy="1310640"/>
            </p:xfrm>
            <a:graphic>
              <a:graphicData uri="http://schemas.openxmlformats.org/drawingml/2006/table">
                <a:tbl>
                  <a:tblPr firstRow="1" firstCol="1" bandRow="1">
                    <a:tableStyleId>{5A111915-BE36-4E01-A7E5-04B1672EAD32}</a:tableStyleId>
                  </a:tblPr>
                  <a:tblGrid>
                    <a:gridCol w="3054985">
                      <a:extLst>
                        <a:ext uri="{9D8B030D-6E8A-4147-A177-3AD203B41FA5}">
                          <a16:colId xmlns:a16="http://schemas.microsoft.com/office/drawing/2014/main" val="636145670"/>
                        </a:ext>
                      </a:extLst>
                    </a:gridCol>
                    <a:gridCol w="3054985">
                      <a:extLst>
                        <a:ext uri="{9D8B030D-6E8A-4147-A177-3AD203B41FA5}">
                          <a16:colId xmlns:a16="http://schemas.microsoft.com/office/drawing/2014/main" val="576553560"/>
                        </a:ext>
                      </a:extLst>
                    </a:gridCol>
                  </a:tblGrid>
                  <a:tr h="0">
                    <a:tc>
                      <a:txBody>
                        <a:bodyPr/>
                        <a:lstStyle/>
                        <a:p>
                          <a:pPr>
                            <a:lnSpc>
                              <a:spcPct val="150000"/>
                            </a:lnSpc>
                            <a:spcBef>
                              <a:spcPts val="1200"/>
                            </a:spcBef>
                            <a:spcAft>
                              <a:spcPts val="600"/>
                            </a:spcAft>
                            <a:tabLst>
                              <a:tab pos="457200" algn="l"/>
                            </a:tabLst>
                          </a:pPr>
                          <a14:m>
                            <m:oMathPara xmlns:m="http://schemas.openxmlformats.org/officeDocument/2006/math">
                              <m:oMathParaPr>
                                <m:jc m:val="centerGroup"/>
                              </m:oMathParaPr>
                              <m:oMath xmlns:m="http://schemas.openxmlformats.org/officeDocument/2006/math">
                                <m:r>
                                  <a:rPr lang="en-AU" sz="1800" smtClean="0">
                                    <a:solidFill>
                                      <a:sysClr val="windowText" lastClr="000000"/>
                                    </a:solidFill>
                                    <a:effectLst/>
                                    <a:latin typeface="Cambria Math" panose="02040503050406030204" pitchFamily="18" charset="0"/>
                                  </a:rPr>
                                  <m:t>𝐶</m:t>
                                </m:r>
                                <m:r>
                                  <a:rPr lang="en-AU" sz="1800" smtClean="0">
                                    <a:solidFill>
                                      <a:sysClr val="windowText" lastClr="000000"/>
                                    </a:solidFill>
                                    <a:effectLst/>
                                    <a:latin typeface="Cambria Math" panose="02040503050406030204" pitchFamily="18" charset="0"/>
                                  </a:rPr>
                                  <m:t>=</m:t>
                                </m:r>
                                <m:r>
                                  <a:rPr lang="en-AU" sz="1800" smtClean="0">
                                    <a:solidFill>
                                      <a:sysClr val="windowText" lastClr="000000"/>
                                    </a:solidFill>
                                    <a:effectLst/>
                                    <a:latin typeface="Cambria Math" panose="02040503050406030204" pitchFamily="18" charset="0"/>
                                  </a:rPr>
                                  <m:t>𝜋</m:t>
                                </m:r>
                                <m:r>
                                  <a:rPr lang="en-AU" sz="1800" smtClean="0">
                                    <a:solidFill>
                                      <a:sysClr val="windowText" lastClr="000000"/>
                                    </a:solidFill>
                                    <a:effectLst/>
                                    <a:latin typeface="Cambria Math" panose="02040503050406030204" pitchFamily="18" charset="0"/>
                                  </a:rPr>
                                  <m:t>𝑑</m:t>
                                </m:r>
                              </m:oMath>
                              <m:oMath xmlns:m="http://schemas.openxmlformats.org/officeDocument/2006/math">
                                <m:r>
                                  <a:rPr lang="en-AU" sz="1800">
                                    <a:solidFill>
                                      <a:sysClr val="windowText" lastClr="000000"/>
                                    </a:solidFill>
                                    <a:effectLst/>
                                    <a:latin typeface="Cambria Math" panose="02040503050406030204" pitchFamily="18" charset="0"/>
                                  </a:rPr>
                                  <m:t>𝐶</m:t>
                                </m:r>
                                <m:r>
                                  <a:rPr lang="en-AU" sz="1800">
                                    <a:solidFill>
                                      <a:sysClr val="windowText" lastClr="000000"/>
                                    </a:solidFill>
                                    <a:effectLst/>
                                    <a:latin typeface="Cambria Math" panose="02040503050406030204" pitchFamily="18" charset="0"/>
                                  </a:rPr>
                                  <m:t>=</m:t>
                                </m:r>
                                <m:r>
                                  <a:rPr lang="en-AU" sz="1800">
                                    <a:solidFill>
                                      <a:sysClr val="windowText" lastClr="000000"/>
                                    </a:solidFill>
                                    <a:effectLst/>
                                    <a:latin typeface="Cambria Math" panose="02040503050406030204" pitchFamily="18" charset="0"/>
                                  </a:rPr>
                                  <m:t>𝜋</m:t>
                                </m:r>
                                <m:r>
                                  <a:rPr lang="en-AU" sz="1800">
                                    <a:solidFill>
                                      <a:sysClr val="windowText" lastClr="000000"/>
                                    </a:solidFill>
                                    <a:effectLst/>
                                    <a:latin typeface="Cambria Math" panose="02040503050406030204" pitchFamily="18" charset="0"/>
                                  </a:rPr>
                                  <m:t>×100</m:t>
                                </m:r>
                              </m:oMath>
                              <m:oMath xmlns:m="http://schemas.openxmlformats.org/officeDocument/2006/math">
                                <m:r>
                                  <a:rPr lang="en-AU" sz="1800">
                                    <a:solidFill>
                                      <a:sysClr val="windowText" lastClr="000000"/>
                                    </a:solidFill>
                                    <a:effectLst/>
                                    <a:latin typeface="Cambria Math" panose="02040503050406030204" pitchFamily="18" charset="0"/>
                                  </a:rPr>
                                  <m:t>𝐶</m:t>
                                </m:r>
                                <m:r>
                                  <a:rPr lang="en-AU" sz="1800">
                                    <a:solidFill>
                                      <a:sysClr val="windowText" lastClr="000000"/>
                                    </a:solidFill>
                                    <a:effectLst/>
                                    <a:latin typeface="Cambria Math" panose="02040503050406030204" pitchFamily="18" charset="0"/>
                                  </a:rPr>
                                  <m:t>≈314.16 </m:t>
                                </m:r>
                                <m:r>
                                  <a:rPr lang="en-AU" sz="1800" i="1">
                                    <a:solidFill>
                                      <a:sysClr val="windowText" lastClr="000000"/>
                                    </a:solidFill>
                                    <a:effectLst/>
                                    <a:latin typeface="Cambria Math" panose="02040503050406030204" pitchFamily="18" charset="0"/>
                                  </a:rPr>
                                  <m:t>𝑐𝑚</m:t>
                                </m:r>
                              </m:oMath>
                            </m:oMathPara>
                          </a14:m>
                          <a:endParaRPr lang="en-AU" sz="1800" i="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nSpc>
                              <a:spcPct val="150000"/>
                            </a:lnSpc>
                            <a:spcBef>
                              <a:spcPts val="1200"/>
                            </a:spcBef>
                            <a:spcAft>
                              <a:spcPts val="600"/>
                            </a:spcAft>
                            <a:tabLst>
                              <a:tab pos="457200" algn="l"/>
                            </a:tabLst>
                          </a:pPr>
                          <a14:m>
                            <m:oMathPara xmlns:m="http://schemas.openxmlformats.org/officeDocument/2006/math">
                              <m:oMathParaPr>
                                <m:jc m:val="centerGroup"/>
                              </m:oMathParaPr>
                              <m:oMath xmlns:m="http://schemas.openxmlformats.org/officeDocument/2006/math">
                                <m:r>
                                  <a:rPr lang="en-AU" sz="1800" smtClean="0">
                                    <a:solidFill>
                                      <a:sysClr val="windowText" lastClr="000000"/>
                                    </a:solidFill>
                                    <a:effectLst/>
                                    <a:latin typeface="Cambria Math" panose="02040503050406030204" pitchFamily="18" charset="0"/>
                                  </a:rPr>
                                  <m:t>𝐶</m:t>
                                </m:r>
                                <m:r>
                                  <a:rPr lang="en-AU" sz="1800" smtClean="0">
                                    <a:solidFill>
                                      <a:sysClr val="windowText" lastClr="000000"/>
                                    </a:solidFill>
                                    <a:effectLst/>
                                    <a:latin typeface="Cambria Math" panose="02040503050406030204" pitchFamily="18" charset="0"/>
                                  </a:rPr>
                                  <m:t>=</m:t>
                                </m:r>
                                <m:r>
                                  <a:rPr lang="en-AU" sz="1800" smtClean="0">
                                    <a:solidFill>
                                      <a:sysClr val="windowText" lastClr="000000"/>
                                    </a:solidFill>
                                    <a:effectLst/>
                                    <a:latin typeface="Cambria Math" panose="02040503050406030204" pitchFamily="18" charset="0"/>
                                  </a:rPr>
                                  <m:t>𝜋</m:t>
                                </m:r>
                                <m:r>
                                  <a:rPr lang="en-AU" sz="1800" smtClean="0">
                                    <a:solidFill>
                                      <a:sysClr val="windowText" lastClr="000000"/>
                                    </a:solidFill>
                                    <a:effectLst/>
                                    <a:latin typeface="Cambria Math" panose="02040503050406030204" pitchFamily="18" charset="0"/>
                                  </a:rPr>
                                  <m:t>𝑑</m:t>
                                </m:r>
                              </m:oMath>
                              <m:oMath xmlns:m="http://schemas.openxmlformats.org/officeDocument/2006/math">
                                <m:r>
                                  <a:rPr lang="en-AU" sz="1800">
                                    <a:solidFill>
                                      <a:sysClr val="windowText" lastClr="000000"/>
                                    </a:solidFill>
                                    <a:effectLst/>
                                    <a:latin typeface="Cambria Math" panose="02040503050406030204" pitchFamily="18" charset="0"/>
                                  </a:rPr>
                                  <m:t>𝐶</m:t>
                                </m:r>
                                <m:r>
                                  <a:rPr lang="en-AU" sz="1800">
                                    <a:solidFill>
                                      <a:sysClr val="windowText" lastClr="000000"/>
                                    </a:solidFill>
                                    <a:effectLst/>
                                    <a:latin typeface="Cambria Math" panose="02040503050406030204" pitchFamily="18" charset="0"/>
                                  </a:rPr>
                                  <m:t>=</m:t>
                                </m:r>
                                <m:r>
                                  <a:rPr lang="en-AU" sz="1800">
                                    <a:solidFill>
                                      <a:sysClr val="windowText" lastClr="000000"/>
                                    </a:solidFill>
                                    <a:effectLst/>
                                    <a:latin typeface="Cambria Math" panose="02040503050406030204" pitchFamily="18" charset="0"/>
                                  </a:rPr>
                                  <m:t>𝜋</m:t>
                                </m:r>
                                <m:r>
                                  <a:rPr lang="en-AU" sz="1800">
                                    <a:solidFill>
                                      <a:sysClr val="windowText" lastClr="000000"/>
                                    </a:solidFill>
                                    <a:effectLst/>
                                    <a:latin typeface="Cambria Math" panose="02040503050406030204" pitchFamily="18" charset="0"/>
                                  </a:rPr>
                                  <m:t>×73</m:t>
                                </m:r>
                              </m:oMath>
                              <m:oMath xmlns:m="http://schemas.openxmlformats.org/officeDocument/2006/math">
                                <m:r>
                                  <a:rPr lang="en-AU" sz="1800">
                                    <a:solidFill>
                                      <a:sysClr val="windowText" lastClr="000000"/>
                                    </a:solidFill>
                                    <a:effectLst/>
                                    <a:latin typeface="Cambria Math" panose="02040503050406030204" pitchFamily="18" charset="0"/>
                                  </a:rPr>
                                  <m:t>𝐶</m:t>
                                </m:r>
                                <m:r>
                                  <a:rPr lang="en-AU" sz="1800">
                                    <a:solidFill>
                                      <a:sysClr val="windowText" lastClr="000000"/>
                                    </a:solidFill>
                                    <a:effectLst/>
                                    <a:latin typeface="Cambria Math" panose="02040503050406030204" pitchFamily="18" charset="0"/>
                                  </a:rPr>
                                  <m:t>≈229.34 </m:t>
                                </m:r>
                                <m:r>
                                  <a:rPr lang="en-AU" sz="1800" i="1">
                                    <a:solidFill>
                                      <a:sysClr val="windowText" lastClr="000000"/>
                                    </a:solidFill>
                                    <a:effectLst/>
                                    <a:latin typeface="Cambria Math" panose="02040503050406030204" pitchFamily="18" charset="0"/>
                                  </a:rPr>
                                  <m:t>𝑐𝑚</m:t>
                                </m:r>
                              </m:oMath>
                            </m:oMathPara>
                          </a14:m>
                          <a:endParaRPr lang="en-AU" sz="1800" i="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2342865"/>
                      </a:ext>
                    </a:extLst>
                  </a:tr>
                </a:tbl>
              </a:graphicData>
            </a:graphic>
          </p:graphicFrame>
        </mc:Choice>
        <mc:Fallback xmlns="">
          <p:graphicFrame>
            <p:nvGraphicFramePr>
              <p:cNvPr id="7" name="Table 6" descr="A table showing the solutions to slide 6.">
                <a:extLst>
                  <a:ext uri="{FF2B5EF4-FFF2-40B4-BE49-F238E27FC236}">
                    <a16:creationId xmlns:a16="http://schemas.microsoft.com/office/drawing/2014/main" id="{61B90984-FA2C-EFAE-6A05-B8826D80DB90}"/>
                  </a:ext>
                </a:extLst>
              </p:cNvPr>
              <p:cNvGraphicFramePr>
                <a:graphicFrameLocks/>
              </p:cNvGraphicFramePr>
              <p:nvPr>
                <p:extLst>
                  <p:ext uri="{D42A27DB-BD31-4B8C-83A1-F6EECF244321}">
                    <p14:modId xmlns:p14="http://schemas.microsoft.com/office/powerpoint/2010/main" val="2499945795"/>
                  </p:ext>
                </p:extLst>
              </p:nvPr>
            </p:nvGraphicFramePr>
            <p:xfrm>
              <a:off x="3296859" y="5385360"/>
              <a:ext cx="6109970" cy="1310640"/>
            </p:xfrm>
            <a:graphic>
              <a:graphicData uri="http://schemas.openxmlformats.org/drawingml/2006/table">
                <a:tbl>
                  <a:tblPr firstRow="1" firstCol="1" bandRow="1">
                    <a:tableStyleId>{5A111915-BE36-4E01-A7E5-04B1672EAD32}</a:tableStyleId>
                  </a:tblPr>
                  <a:tblGrid>
                    <a:gridCol w="3054985">
                      <a:extLst>
                        <a:ext uri="{9D8B030D-6E8A-4147-A177-3AD203B41FA5}">
                          <a16:colId xmlns:a16="http://schemas.microsoft.com/office/drawing/2014/main" val="636145670"/>
                        </a:ext>
                      </a:extLst>
                    </a:gridCol>
                    <a:gridCol w="3054985">
                      <a:extLst>
                        <a:ext uri="{9D8B030D-6E8A-4147-A177-3AD203B41FA5}">
                          <a16:colId xmlns:a16="http://schemas.microsoft.com/office/drawing/2014/main" val="576553560"/>
                        </a:ext>
                      </a:extLst>
                    </a:gridCol>
                  </a:tblGrid>
                  <a:tr h="1310640">
                    <a:tc>
                      <a:txBody>
                        <a:bodyPr/>
                        <a:lstStyle/>
                        <a:p>
                          <a:endParaRPr lang="en-US"/>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r="-100000"/>
                          </a:stretch>
                        </a:blipFill>
                      </a:tcPr>
                    </a:tc>
                    <a:tc>
                      <a:txBody>
                        <a:bodyPr/>
                        <a:lstStyle/>
                        <a:p>
                          <a:endParaRPr lang="en-US"/>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l="-100000"/>
                          </a:stretch>
                        </a:blipFill>
                      </a:tcPr>
                    </a:tc>
                    <a:extLst>
                      <a:ext uri="{0D108BD9-81ED-4DB2-BD59-A6C34878D82A}">
                        <a16:rowId xmlns:a16="http://schemas.microsoft.com/office/drawing/2014/main" val="4222342865"/>
                      </a:ext>
                    </a:extLst>
                  </a:tr>
                </a:tbl>
              </a:graphicData>
            </a:graphic>
          </p:graphicFrame>
        </mc:Fallback>
      </mc:AlternateContent>
      <p:sp>
        <p:nvSpPr>
          <p:cNvPr id="2" name="Slide Number Placeholder 1">
            <a:extLst>
              <a:ext uri="{FF2B5EF4-FFF2-40B4-BE49-F238E27FC236}">
                <a16:creationId xmlns:a16="http://schemas.microsoft.com/office/drawing/2014/main" id="{47FC296E-3E4D-483C-A188-E1A98E3A6F5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18153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2171-E2D2-5C08-D8E3-A8BF3C071117}"/>
              </a:ext>
            </a:extLst>
          </p:cNvPr>
          <p:cNvSpPr>
            <a:spLocks noGrp="1"/>
          </p:cNvSpPr>
          <p:nvPr>
            <p:ph type="title"/>
          </p:nvPr>
        </p:nvSpPr>
        <p:spPr/>
        <p:txBody>
          <a:bodyPr/>
          <a:lstStyle/>
          <a:p>
            <a:r>
              <a:rPr lang="en-AU" dirty="0">
                <a:latin typeface="+mj-lt"/>
              </a:rPr>
              <a:t>Applying circumference formula (6)</a:t>
            </a:r>
          </a:p>
        </p:txBody>
      </p:sp>
      <p:sp>
        <p:nvSpPr>
          <p:cNvPr id="4" name="Text Placeholder 3">
            <a:extLst>
              <a:ext uri="{FF2B5EF4-FFF2-40B4-BE49-F238E27FC236}">
                <a16:creationId xmlns:a16="http://schemas.microsoft.com/office/drawing/2014/main" id="{AF23534C-25E5-A1FF-5C55-8106A43E10B8}"/>
              </a:ext>
            </a:extLst>
          </p:cNvPr>
          <p:cNvSpPr>
            <a:spLocks noGrp="1"/>
          </p:cNvSpPr>
          <p:nvPr>
            <p:ph type="body" sz="quarter" idx="18"/>
          </p:nvPr>
        </p:nvSpPr>
        <p:spPr/>
        <p:txBody>
          <a:bodyPr/>
          <a:lstStyle/>
          <a:p>
            <a:r>
              <a:rPr lang="en-AU" dirty="0">
                <a:latin typeface="+mj-lt"/>
              </a:rPr>
              <a:t>Penny farthing</a:t>
            </a:r>
          </a:p>
        </p:txBody>
      </p:sp>
      <p:pic>
        <p:nvPicPr>
          <p:cNvPr id="5" name="Picture 4" descr="A penny farthing bicycle and the radius of the front wheel is 76 centimetres.">
            <a:extLst>
              <a:ext uri="{FF2B5EF4-FFF2-40B4-BE49-F238E27FC236}">
                <a16:creationId xmlns:a16="http://schemas.microsoft.com/office/drawing/2014/main" id="{9012A48B-11D5-9954-F24B-114D481B9632}"/>
              </a:ext>
            </a:extLst>
          </p:cNvPr>
          <p:cNvPicPr>
            <a:picLocks noChangeAspect="1"/>
          </p:cNvPicPr>
          <p:nvPr/>
        </p:nvPicPr>
        <p:blipFill>
          <a:blip r:embed="rId2"/>
          <a:stretch>
            <a:fillRect/>
          </a:stretch>
        </p:blipFill>
        <p:spPr>
          <a:xfrm>
            <a:off x="397577" y="1580077"/>
            <a:ext cx="5157985" cy="4807835"/>
          </a:xfrm>
          <a:prstGeom prst="rect">
            <a:avLst/>
          </a:prstGeom>
        </p:spPr>
      </p:pic>
      <p:pic>
        <p:nvPicPr>
          <p:cNvPr id="8" name="Picture 7" descr="A penny farthing bicycle and the radius of the front wheel is 61 centimetres.">
            <a:extLst>
              <a:ext uri="{FF2B5EF4-FFF2-40B4-BE49-F238E27FC236}">
                <a16:creationId xmlns:a16="http://schemas.microsoft.com/office/drawing/2014/main" id="{586BC975-DA8E-0A36-4378-C606F65B168C}"/>
              </a:ext>
            </a:extLst>
          </p:cNvPr>
          <p:cNvPicPr>
            <a:picLocks noChangeAspect="1"/>
          </p:cNvPicPr>
          <p:nvPr/>
        </p:nvPicPr>
        <p:blipFill>
          <a:blip r:embed="rId3" cstate="screen">
            <a:extLst>
              <a:ext uri="{28A0092B-C50C-407E-A947-70E740481C1C}">
                <a14:useLocalDpi xmlns:a14="http://schemas.microsoft.com/office/drawing/2010/main"/>
              </a:ext>
            </a:extLst>
          </a:blip>
          <a:srcRect l="7841"/>
          <a:stretch/>
        </p:blipFill>
        <p:spPr>
          <a:xfrm>
            <a:off x="5575648" y="1567551"/>
            <a:ext cx="6243298" cy="4819895"/>
          </a:xfrm>
          <a:prstGeom prst="rect">
            <a:avLst/>
          </a:prstGeom>
        </p:spPr>
      </p:pic>
      <p:sp>
        <p:nvSpPr>
          <p:cNvPr id="2" name="Slide Number Placeholder 1">
            <a:extLst>
              <a:ext uri="{FF2B5EF4-FFF2-40B4-BE49-F238E27FC236}">
                <a16:creationId xmlns:a16="http://schemas.microsoft.com/office/drawing/2014/main" id="{BEBB9CAA-AA66-EC88-2FA6-5B85EEEF25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07898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2171-E2D2-5C08-D8E3-A8BF3C071117}"/>
              </a:ext>
            </a:extLst>
          </p:cNvPr>
          <p:cNvSpPr>
            <a:spLocks noGrp="1"/>
          </p:cNvSpPr>
          <p:nvPr>
            <p:ph type="title"/>
          </p:nvPr>
        </p:nvSpPr>
        <p:spPr/>
        <p:txBody>
          <a:bodyPr/>
          <a:lstStyle/>
          <a:p>
            <a:r>
              <a:rPr lang="en-AU">
                <a:latin typeface="+mj-lt"/>
              </a:rPr>
              <a:t>Applying circumference formula (7)</a:t>
            </a:r>
          </a:p>
        </p:txBody>
      </p:sp>
      <p:sp>
        <p:nvSpPr>
          <p:cNvPr id="4" name="Text Placeholder 3">
            <a:extLst>
              <a:ext uri="{FF2B5EF4-FFF2-40B4-BE49-F238E27FC236}">
                <a16:creationId xmlns:a16="http://schemas.microsoft.com/office/drawing/2014/main" id="{AF23534C-25E5-A1FF-5C55-8106A43E10B8}"/>
              </a:ext>
            </a:extLst>
          </p:cNvPr>
          <p:cNvSpPr>
            <a:spLocks noGrp="1"/>
          </p:cNvSpPr>
          <p:nvPr>
            <p:ph type="body" sz="quarter" idx="18"/>
          </p:nvPr>
        </p:nvSpPr>
        <p:spPr/>
        <p:txBody>
          <a:bodyPr/>
          <a:lstStyle/>
          <a:p>
            <a:r>
              <a:rPr lang="en-AU" dirty="0">
                <a:latin typeface="+mj-lt"/>
              </a:rPr>
              <a:t>Penny farthing</a:t>
            </a:r>
          </a:p>
        </p:txBody>
      </p:sp>
      <p:pic>
        <p:nvPicPr>
          <p:cNvPr id="10" name="Picture 9" descr="A penny farthing bicycle and the radius of the front wheel is 76 centimetres.">
            <a:extLst>
              <a:ext uri="{FF2B5EF4-FFF2-40B4-BE49-F238E27FC236}">
                <a16:creationId xmlns:a16="http://schemas.microsoft.com/office/drawing/2014/main" id="{F72912C9-7520-4A35-3A10-CD946DC118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8581" y="2009190"/>
            <a:ext cx="2960220" cy="2759265"/>
          </a:xfrm>
          <a:prstGeom prst="rect">
            <a:avLst/>
          </a:prstGeom>
        </p:spPr>
      </p:pic>
      <p:pic>
        <p:nvPicPr>
          <p:cNvPr id="8" name="Picture 7" descr="A penny farthing bicycle and the radius of the front wheel is 61 centimetres.">
            <a:extLst>
              <a:ext uri="{FF2B5EF4-FFF2-40B4-BE49-F238E27FC236}">
                <a16:creationId xmlns:a16="http://schemas.microsoft.com/office/drawing/2014/main" id="{D72A4BEF-7E40-BFE1-5E48-DE2E6A832E4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90328" y="2002001"/>
            <a:ext cx="3583092" cy="2766187"/>
          </a:xfrm>
          <a:prstGeom prst="rect">
            <a:avLst/>
          </a:prstGeom>
        </p:spPr>
      </p:pic>
      <mc:AlternateContent xmlns:mc="http://schemas.openxmlformats.org/markup-compatibility/2006" xmlns:a14="http://schemas.microsoft.com/office/drawing/2010/main">
        <mc:Choice Requires="a14">
          <p:graphicFrame>
            <p:nvGraphicFramePr>
              <p:cNvPr id="6" name="Table 5" descr="A table showing the solutions to slide 8.">
                <a:extLst>
                  <a:ext uri="{FF2B5EF4-FFF2-40B4-BE49-F238E27FC236}">
                    <a16:creationId xmlns:a16="http://schemas.microsoft.com/office/drawing/2014/main" id="{C55AF519-F830-D93C-E659-2BBBCD7523C8}"/>
                  </a:ext>
                </a:extLst>
              </p:cNvPr>
              <p:cNvGraphicFramePr>
                <a:graphicFrameLocks/>
              </p:cNvGraphicFramePr>
              <p:nvPr>
                <p:extLst>
                  <p:ext uri="{D42A27DB-BD31-4B8C-83A1-F6EECF244321}">
                    <p14:modId xmlns:p14="http://schemas.microsoft.com/office/powerpoint/2010/main" val="1634215417"/>
                  </p:ext>
                </p:extLst>
              </p:nvPr>
            </p:nvGraphicFramePr>
            <p:xfrm>
              <a:off x="2227118" y="5286847"/>
              <a:ext cx="7737764" cy="1409153"/>
            </p:xfrm>
            <a:graphic>
              <a:graphicData uri="http://schemas.openxmlformats.org/drawingml/2006/table">
                <a:tbl>
                  <a:tblPr firstRow="1" firstCol="1" bandRow="1">
                    <a:tableStyleId>{5A111915-BE36-4E01-A7E5-04B1672EAD32}</a:tableStyleId>
                  </a:tblPr>
                  <a:tblGrid>
                    <a:gridCol w="3868882">
                      <a:extLst>
                        <a:ext uri="{9D8B030D-6E8A-4147-A177-3AD203B41FA5}">
                          <a16:colId xmlns:a16="http://schemas.microsoft.com/office/drawing/2014/main" val="1504527550"/>
                        </a:ext>
                      </a:extLst>
                    </a:gridCol>
                    <a:gridCol w="3868882">
                      <a:extLst>
                        <a:ext uri="{9D8B030D-6E8A-4147-A177-3AD203B41FA5}">
                          <a16:colId xmlns:a16="http://schemas.microsoft.com/office/drawing/2014/main" val="881090457"/>
                        </a:ext>
                      </a:extLst>
                    </a:gridCol>
                  </a:tblGrid>
                  <a:tr h="1409153">
                    <a:tc>
                      <a:txBody>
                        <a:bodyPr/>
                        <a:lstStyle/>
                        <a:p>
                          <a:pPr>
                            <a:lnSpc>
                              <a:spcPct val="150000"/>
                            </a:lnSpc>
                            <a:spcBef>
                              <a:spcPts val="1200"/>
                            </a:spcBef>
                            <a:spcAft>
                              <a:spcPts val="600"/>
                            </a:spcAft>
                            <a:tabLst>
                              <a:tab pos="457200" algn="l"/>
                            </a:tabLst>
                          </a:pPr>
                          <a14:m>
                            <m:oMathPara xmlns:m="http://schemas.openxmlformats.org/officeDocument/2006/math">
                              <m:oMathParaPr>
                                <m:jc m:val="centerGroup"/>
                              </m:oMathParaPr>
                              <m:oMath xmlns:m="http://schemas.openxmlformats.org/officeDocument/2006/math">
                                <m:r>
                                  <a:rPr lang="en-AU" sz="1800" smtClean="0">
                                    <a:solidFill>
                                      <a:sysClr val="windowText" lastClr="000000"/>
                                    </a:solidFill>
                                    <a:effectLst/>
                                    <a:latin typeface="Cambria Math" panose="02040503050406030204" pitchFamily="18" charset="0"/>
                                  </a:rPr>
                                  <m:t>𝐶</m:t>
                                </m:r>
                                <m:r>
                                  <a:rPr lang="en-AU" sz="1800" smtClean="0">
                                    <a:solidFill>
                                      <a:sysClr val="windowText" lastClr="000000"/>
                                    </a:solidFill>
                                    <a:effectLst/>
                                    <a:latin typeface="Cambria Math" panose="02040503050406030204" pitchFamily="18" charset="0"/>
                                  </a:rPr>
                                  <m:t>=2</m:t>
                                </m:r>
                                <m:r>
                                  <a:rPr lang="en-AU" sz="1800" smtClean="0">
                                    <a:solidFill>
                                      <a:sysClr val="windowText" lastClr="000000"/>
                                    </a:solidFill>
                                    <a:effectLst/>
                                    <a:latin typeface="Cambria Math" panose="02040503050406030204" pitchFamily="18" charset="0"/>
                                  </a:rPr>
                                  <m:t>𝜋</m:t>
                                </m:r>
                                <m:r>
                                  <a:rPr lang="en-AU" sz="1800" smtClean="0">
                                    <a:solidFill>
                                      <a:sysClr val="windowText" lastClr="000000"/>
                                    </a:solidFill>
                                    <a:effectLst/>
                                    <a:latin typeface="Cambria Math" panose="02040503050406030204" pitchFamily="18" charset="0"/>
                                  </a:rPr>
                                  <m:t>𝑟</m:t>
                                </m:r>
                              </m:oMath>
                              <m:oMath xmlns:m="http://schemas.openxmlformats.org/officeDocument/2006/math">
                                <m:r>
                                  <a:rPr lang="en-AU" sz="1800">
                                    <a:solidFill>
                                      <a:sysClr val="windowText" lastClr="000000"/>
                                    </a:solidFill>
                                    <a:effectLst/>
                                    <a:latin typeface="Cambria Math" panose="02040503050406030204" pitchFamily="18" charset="0"/>
                                  </a:rPr>
                                  <m:t>𝐶</m:t>
                                </m:r>
                                <m:r>
                                  <a:rPr lang="en-AU" sz="1800">
                                    <a:solidFill>
                                      <a:sysClr val="windowText" lastClr="000000"/>
                                    </a:solidFill>
                                    <a:effectLst/>
                                    <a:latin typeface="Cambria Math" panose="02040503050406030204" pitchFamily="18" charset="0"/>
                                  </a:rPr>
                                  <m:t>=2×</m:t>
                                </m:r>
                                <m:r>
                                  <a:rPr lang="en-AU" sz="1800">
                                    <a:solidFill>
                                      <a:sysClr val="windowText" lastClr="000000"/>
                                    </a:solidFill>
                                    <a:effectLst/>
                                    <a:latin typeface="Cambria Math" panose="02040503050406030204" pitchFamily="18" charset="0"/>
                                  </a:rPr>
                                  <m:t>𝜋</m:t>
                                </m:r>
                                <m:r>
                                  <a:rPr lang="en-AU" sz="1800">
                                    <a:solidFill>
                                      <a:sysClr val="windowText" lastClr="000000"/>
                                    </a:solidFill>
                                    <a:effectLst/>
                                    <a:latin typeface="Cambria Math" panose="02040503050406030204" pitchFamily="18" charset="0"/>
                                  </a:rPr>
                                  <m:t>×76</m:t>
                                </m:r>
                              </m:oMath>
                              <m:oMath xmlns:m="http://schemas.openxmlformats.org/officeDocument/2006/math">
                                <m:r>
                                  <a:rPr lang="en-AU" sz="1800">
                                    <a:solidFill>
                                      <a:sysClr val="windowText" lastClr="000000"/>
                                    </a:solidFill>
                                    <a:effectLst/>
                                    <a:latin typeface="Cambria Math" panose="02040503050406030204" pitchFamily="18" charset="0"/>
                                  </a:rPr>
                                  <m:t>𝐶</m:t>
                                </m:r>
                                <m:r>
                                  <a:rPr lang="en-AU" sz="1800">
                                    <a:solidFill>
                                      <a:sysClr val="windowText" lastClr="000000"/>
                                    </a:solidFill>
                                    <a:effectLst/>
                                    <a:latin typeface="Cambria Math" panose="02040503050406030204" pitchFamily="18" charset="0"/>
                                  </a:rPr>
                                  <m:t>≈477.52 </m:t>
                                </m:r>
                                <m:r>
                                  <a:rPr lang="en-AU" sz="1800" i="1">
                                    <a:solidFill>
                                      <a:sysClr val="windowText" lastClr="000000"/>
                                    </a:solidFill>
                                    <a:effectLst/>
                                    <a:latin typeface="Cambria Math" panose="02040503050406030204" pitchFamily="18" charset="0"/>
                                  </a:rPr>
                                  <m:t>𝑐𝑚</m:t>
                                </m:r>
                              </m:oMath>
                            </m:oMathPara>
                          </a14:m>
                          <a:endParaRPr lang="en-AU" sz="1800" i="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nSpc>
                              <a:spcPct val="150000"/>
                            </a:lnSpc>
                            <a:spcBef>
                              <a:spcPts val="1200"/>
                            </a:spcBef>
                            <a:spcAft>
                              <a:spcPts val="600"/>
                            </a:spcAft>
                            <a:tabLst>
                              <a:tab pos="457200" algn="l"/>
                            </a:tabLst>
                          </a:pPr>
                          <a14:m>
                            <m:oMathPara xmlns:m="http://schemas.openxmlformats.org/officeDocument/2006/math">
                              <m:oMathParaPr>
                                <m:jc m:val="centerGroup"/>
                              </m:oMathParaPr>
                              <m:oMath xmlns:m="http://schemas.openxmlformats.org/officeDocument/2006/math">
                                <m:r>
                                  <a:rPr lang="en-AU" sz="1800" b="1" i="1" kern="1200" smtClean="0">
                                    <a:solidFill>
                                      <a:schemeClr val="tx1"/>
                                    </a:solidFill>
                                    <a:effectLst/>
                                    <a:latin typeface="Cambria Math" panose="02040503050406030204" pitchFamily="18" charset="0"/>
                                    <a:ea typeface="+mn-ea"/>
                                    <a:cs typeface="+mn-cs"/>
                                  </a:rPr>
                                  <m:t>𝐶</m:t>
                                </m:r>
                                <m:r>
                                  <a:rPr lang="en-AU" sz="1800" b="1" kern="1200">
                                    <a:solidFill>
                                      <a:schemeClr val="tx1"/>
                                    </a:solidFill>
                                    <a:effectLst/>
                                    <a:latin typeface="Cambria Math" panose="02040503050406030204" pitchFamily="18" charset="0"/>
                                    <a:ea typeface="+mn-ea"/>
                                    <a:cs typeface="+mn-cs"/>
                                  </a:rPr>
                                  <m:t>=2</m:t>
                                </m:r>
                                <m:r>
                                  <a:rPr lang="en-AU" sz="1800" b="1" i="1" kern="1200">
                                    <a:solidFill>
                                      <a:schemeClr val="tx1"/>
                                    </a:solidFill>
                                    <a:effectLst/>
                                    <a:latin typeface="Cambria Math" panose="02040503050406030204" pitchFamily="18" charset="0"/>
                                    <a:ea typeface="+mn-ea"/>
                                    <a:cs typeface="+mn-cs"/>
                                  </a:rPr>
                                  <m:t>𝜋</m:t>
                                </m:r>
                                <m:r>
                                  <a:rPr lang="en-AU" sz="1800" b="1" i="1" kern="1200">
                                    <a:solidFill>
                                      <a:schemeClr val="tx1"/>
                                    </a:solidFill>
                                    <a:effectLst/>
                                    <a:latin typeface="Cambria Math" panose="02040503050406030204" pitchFamily="18" charset="0"/>
                                    <a:ea typeface="+mn-ea"/>
                                    <a:cs typeface="+mn-cs"/>
                                  </a:rPr>
                                  <m:t>𝑟</m:t>
                                </m:r>
                              </m:oMath>
                              <m:oMath xmlns:m="http://schemas.openxmlformats.org/officeDocument/2006/math">
                                <m:r>
                                  <a:rPr lang="en-AU" sz="1800" b="1" i="1" kern="1200">
                                    <a:solidFill>
                                      <a:schemeClr val="tx1"/>
                                    </a:solidFill>
                                    <a:effectLst/>
                                    <a:latin typeface="Cambria Math" panose="02040503050406030204" pitchFamily="18" charset="0"/>
                                    <a:ea typeface="+mn-ea"/>
                                    <a:cs typeface="+mn-cs"/>
                                  </a:rPr>
                                  <m:t>𝐶</m:t>
                                </m:r>
                                <m:r>
                                  <a:rPr lang="en-AU" sz="1800" b="1" kern="1200">
                                    <a:solidFill>
                                      <a:schemeClr val="tx1"/>
                                    </a:solidFill>
                                    <a:effectLst/>
                                    <a:latin typeface="Cambria Math" panose="02040503050406030204" pitchFamily="18" charset="0"/>
                                    <a:ea typeface="+mn-ea"/>
                                    <a:cs typeface="+mn-cs"/>
                                  </a:rPr>
                                  <m:t>=2×</m:t>
                                </m:r>
                                <m:r>
                                  <a:rPr lang="en-AU" sz="1800" b="1" i="1" kern="1200">
                                    <a:solidFill>
                                      <a:schemeClr val="tx1"/>
                                    </a:solidFill>
                                    <a:effectLst/>
                                    <a:latin typeface="Cambria Math" panose="02040503050406030204" pitchFamily="18" charset="0"/>
                                    <a:ea typeface="+mn-ea"/>
                                    <a:cs typeface="+mn-cs"/>
                                  </a:rPr>
                                  <m:t>𝜋</m:t>
                                </m:r>
                                <m:r>
                                  <a:rPr lang="en-AU" sz="1800" b="1" kern="1200">
                                    <a:solidFill>
                                      <a:schemeClr val="tx1"/>
                                    </a:solidFill>
                                    <a:effectLst/>
                                    <a:latin typeface="Cambria Math" panose="02040503050406030204" pitchFamily="18" charset="0"/>
                                    <a:ea typeface="+mn-ea"/>
                                    <a:cs typeface="+mn-cs"/>
                                  </a:rPr>
                                  <m:t>×61</m:t>
                                </m:r>
                              </m:oMath>
                              <m:oMath xmlns:m="http://schemas.openxmlformats.org/officeDocument/2006/math">
                                <m:r>
                                  <a:rPr lang="en-AU" sz="1800" b="1" i="1" kern="1200">
                                    <a:solidFill>
                                      <a:schemeClr val="tx1"/>
                                    </a:solidFill>
                                    <a:effectLst/>
                                    <a:latin typeface="Cambria Math" panose="02040503050406030204" pitchFamily="18" charset="0"/>
                                    <a:ea typeface="+mn-ea"/>
                                    <a:cs typeface="+mn-cs"/>
                                  </a:rPr>
                                  <m:t>𝐶</m:t>
                                </m:r>
                                <m:r>
                                  <a:rPr lang="en-AU" sz="1800" b="1" kern="1200">
                                    <a:solidFill>
                                      <a:schemeClr val="tx1"/>
                                    </a:solidFill>
                                    <a:effectLst/>
                                    <a:latin typeface="Cambria Math" panose="02040503050406030204" pitchFamily="18" charset="0"/>
                                    <a:ea typeface="+mn-ea"/>
                                    <a:cs typeface="+mn-cs"/>
                                  </a:rPr>
                                  <m:t>≈383.3 </m:t>
                                </m:r>
                                <m:r>
                                  <a:rPr lang="en-AU" sz="1800" b="0" i="1" kern="1200">
                                    <a:solidFill>
                                      <a:schemeClr val="tx1"/>
                                    </a:solidFill>
                                    <a:effectLst/>
                                    <a:latin typeface="Cambria Math" panose="02040503050406030204" pitchFamily="18" charset="0"/>
                                    <a:ea typeface="+mn-ea"/>
                                    <a:cs typeface="+mn-cs"/>
                                  </a:rPr>
                                  <m:t>𝑐𝑚</m:t>
                                </m:r>
                              </m:oMath>
                            </m:oMathPara>
                          </a14:m>
                          <a:endParaRPr lang="en-AU" sz="1800" b="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33861408"/>
                      </a:ext>
                    </a:extLst>
                  </a:tr>
                </a:tbl>
              </a:graphicData>
            </a:graphic>
          </p:graphicFrame>
        </mc:Choice>
        <mc:Fallback xmlns="">
          <p:graphicFrame>
            <p:nvGraphicFramePr>
              <p:cNvPr id="6" name="Table 5" descr="A table showing the solutions to slide 8.">
                <a:extLst>
                  <a:ext uri="{FF2B5EF4-FFF2-40B4-BE49-F238E27FC236}">
                    <a16:creationId xmlns:a16="http://schemas.microsoft.com/office/drawing/2014/main" id="{C55AF519-F830-D93C-E659-2BBBCD7523C8}"/>
                  </a:ext>
                </a:extLst>
              </p:cNvPr>
              <p:cNvGraphicFramePr>
                <a:graphicFrameLocks/>
              </p:cNvGraphicFramePr>
              <p:nvPr>
                <p:extLst>
                  <p:ext uri="{D42A27DB-BD31-4B8C-83A1-F6EECF244321}">
                    <p14:modId xmlns:p14="http://schemas.microsoft.com/office/powerpoint/2010/main" val="1634215417"/>
                  </p:ext>
                </p:extLst>
              </p:nvPr>
            </p:nvGraphicFramePr>
            <p:xfrm>
              <a:off x="2227118" y="5286847"/>
              <a:ext cx="7737764" cy="1409153"/>
            </p:xfrm>
            <a:graphic>
              <a:graphicData uri="http://schemas.openxmlformats.org/drawingml/2006/table">
                <a:tbl>
                  <a:tblPr firstRow="1" firstCol="1" bandRow="1">
                    <a:tableStyleId>{5A111915-BE36-4E01-A7E5-04B1672EAD32}</a:tableStyleId>
                  </a:tblPr>
                  <a:tblGrid>
                    <a:gridCol w="3868882">
                      <a:extLst>
                        <a:ext uri="{9D8B030D-6E8A-4147-A177-3AD203B41FA5}">
                          <a16:colId xmlns:a16="http://schemas.microsoft.com/office/drawing/2014/main" val="1504527550"/>
                        </a:ext>
                      </a:extLst>
                    </a:gridCol>
                    <a:gridCol w="3868882">
                      <a:extLst>
                        <a:ext uri="{9D8B030D-6E8A-4147-A177-3AD203B41FA5}">
                          <a16:colId xmlns:a16="http://schemas.microsoft.com/office/drawing/2014/main" val="881090457"/>
                        </a:ext>
                      </a:extLst>
                    </a:gridCol>
                  </a:tblGrid>
                  <a:tr h="1409153">
                    <a:tc>
                      <a:txBody>
                        <a:bodyPr/>
                        <a:lstStyle/>
                        <a:p>
                          <a:endParaRPr lang="en-US"/>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r="-100000"/>
                          </a:stretch>
                        </a:blipFill>
                      </a:tcPr>
                    </a:tc>
                    <a:tc>
                      <a:txBody>
                        <a:bodyPr/>
                        <a:lstStyle/>
                        <a:p>
                          <a:endParaRPr lang="en-US"/>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l="-100000"/>
                          </a:stretch>
                        </a:blipFill>
                      </a:tcPr>
                    </a:tc>
                    <a:extLst>
                      <a:ext uri="{0D108BD9-81ED-4DB2-BD59-A6C34878D82A}">
                        <a16:rowId xmlns:a16="http://schemas.microsoft.com/office/drawing/2014/main" val="133861408"/>
                      </a:ext>
                    </a:extLst>
                  </a:tr>
                </a:tbl>
              </a:graphicData>
            </a:graphic>
          </p:graphicFrame>
        </mc:Fallback>
      </mc:AlternateContent>
      <p:sp>
        <p:nvSpPr>
          <p:cNvPr id="2" name="Slide Number Placeholder 1">
            <a:extLst>
              <a:ext uri="{FF2B5EF4-FFF2-40B4-BE49-F238E27FC236}">
                <a16:creationId xmlns:a16="http://schemas.microsoft.com/office/drawing/2014/main" id="{BEBB9CAA-AA66-EC88-2FA6-5B85EEEF253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06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NSWG Corporate</Template>
  <TotalTime>1</TotalTime>
  <Words>531</Words>
  <Application>Microsoft Office PowerPoint</Application>
  <PresentationFormat>Widescreen</PresentationFormat>
  <Paragraphs>62</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Cambria Math</vt:lpstr>
      <vt:lpstr>Times New Roman</vt:lpstr>
      <vt:lpstr>Arial</vt:lpstr>
      <vt:lpstr>Public Sans</vt:lpstr>
      <vt:lpstr>1_NSWG Corporate</vt:lpstr>
      <vt:lpstr>Applying circumference formula</vt:lpstr>
      <vt:lpstr>Explore</vt:lpstr>
      <vt:lpstr>Applying circumference formula (1)</vt:lpstr>
      <vt:lpstr>Applying circumference formula (2)</vt:lpstr>
      <vt:lpstr>Applying circumference formula (3)</vt:lpstr>
      <vt:lpstr>Applying circumference formula (4)</vt:lpstr>
      <vt:lpstr>Applying circumference formula (5)</vt:lpstr>
      <vt:lpstr>Applying circumference formula (6)</vt:lpstr>
      <vt:lpstr>Applying circumference formula (7)</vt:lpstr>
      <vt:lpstr>Applying circumference formula (8)</vt:lpstr>
      <vt:lpstr>Applying circumference formula (9)</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circumference formula slide deck – Unit 15, Lesson 3</dc:title>
  <dc:creator>NSW Department of Education</dc:creator>
  <dcterms:created xsi:type="dcterms:W3CDTF">2025-02-10T03:58:06Z</dcterms:created>
  <dcterms:modified xsi:type="dcterms:W3CDTF">2025-02-10T04:00:21Z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2025-02-10T03:58:15Z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c7abb2b3-ef82-4a24-929c-c88787601fff</vt:lpwstr>
  </property>
  <property fmtid="{D5CDD505-2E9C-101B-9397-08002B2CF9AE}" pid="8" name="MSIP_Label_b603dfd7-d93a-4381-a340-2995d8282205_ContentBits">
    <vt:lpwstr>0</vt:lpwstr>
  </property>
</Properties>
</file>